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7997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0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1122363"/>
            <a:ext cx="8099822" cy="2387600"/>
          </a:xfrm>
        </p:spPr>
        <p:txBody>
          <a:bodyPr anchor="b"/>
          <a:lstStyle>
            <a:lvl1pPr algn="ctr">
              <a:defRPr sz="531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602038"/>
            <a:ext cx="8099822" cy="1655762"/>
          </a:xfrm>
        </p:spPr>
        <p:txBody>
          <a:bodyPr/>
          <a:lstStyle>
            <a:lvl1pPr marL="0" indent="0" algn="ctr">
              <a:buNone/>
              <a:defRPr sz="2126"/>
            </a:lvl1pPr>
            <a:lvl2pPr marL="404988" indent="0" algn="ctr">
              <a:buNone/>
              <a:defRPr sz="1772"/>
            </a:lvl2pPr>
            <a:lvl3pPr marL="809976" indent="0" algn="ctr">
              <a:buNone/>
              <a:defRPr sz="1594"/>
            </a:lvl3pPr>
            <a:lvl4pPr marL="1214963" indent="0" algn="ctr">
              <a:buNone/>
              <a:defRPr sz="1417"/>
            </a:lvl4pPr>
            <a:lvl5pPr marL="1619951" indent="0" algn="ctr">
              <a:buNone/>
              <a:defRPr sz="1417"/>
            </a:lvl5pPr>
            <a:lvl6pPr marL="2024939" indent="0" algn="ctr">
              <a:buNone/>
              <a:defRPr sz="1417"/>
            </a:lvl6pPr>
            <a:lvl7pPr marL="2429927" indent="0" algn="ctr">
              <a:buNone/>
              <a:defRPr sz="1417"/>
            </a:lvl7pPr>
            <a:lvl8pPr marL="2834914" indent="0" algn="ctr">
              <a:buNone/>
              <a:defRPr sz="1417"/>
            </a:lvl8pPr>
            <a:lvl9pPr marL="3239902" indent="0" algn="ctr">
              <a:buNone/>
              <a:defRPr sz="1417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21AC-1D83-4E87-98E1-BC32AC5CC9D3}" type="datetimeFigureOut">
              <a:rPr lang="en-CA" smtClean="0"/>
              <a:t>2025-05-10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8F52-5CB4-482C-BFA7-2A4996F3B54F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1600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21AC-1D83-4E87-98E1-BC32AC5CC9D3}" type="datetimeFigureOut">
              <a:rPr lang="en-CA" smtClean="0"/>
              <a:t>2025-05-10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8F52-5CB4-482C-BFA7-2A4996F3B54F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19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365125"/>
            <a:ext cx="2328699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65125"/>
            <a:ext cx="68511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21AC-1D83-4E87-98E1-BC32AC5CC9D3}" type="datetimeFigureOut">
              <a:rPr lang="en-CA" smtClean="0"/>
              <a:t>2025-05-10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8F52-5CB4-482C-BFA7-2A4996F3B54F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3714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21AC-1D83-4E87-98E1-BC32AC5CC9D3}" type="datetimeFigureOut">
              <a:rPr lang="en-CA" smtClean="0"/>
              <a:t>2025-05-10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8F52-5CB4-482C-BFA7-2A4996F3B54F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4461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709739"/>
            <a:ext cx="9314796" cy="2852737"/>
          </a:xfrm>
        </p:spPr>
        <p:txBody>
          <a:bodyPr anchor="b"/>
          <a:lstStyle>
            <a:lvl1pPr>
              <a:defRPr sz="531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589464"/>
            <a:ext cx="9314796" cy="1500187"/>
          </a:xfrm>
        </p:spPr>
        <p:txBody>
          <a:bodyPr/>
          <a:lstStyle>
            <a:lvl1pPr marL="0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1pPr>
            <a:lvl2pPr marL="404988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09976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3pPr>
            <a:lvl4pPr marL="1214963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4pPr>
            <a:lvl5pPr marL="1619951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5pPr>
            <a:lvl6pPr marL="2024939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6pPr>
            <a:lvl7pPr marL="242992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7pPr>
            <a:lvl8pPr marL="2834914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8pPr>
            <a:lvl9pPr marL="3239902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21AC-1D83-4E87-98E1-BC32AC5CC9D3}" type="datetimeFigureOut">
              <a:rPr lang="en-CA" smtClean="0"/>
              <a:t>2025-05-10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8F52-5CB4-482C-BFA7-2A4996F3B54F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6438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825625"/>
            <a:ext cx="4589899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825625"/>
            <a:ext cx="4589899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21AC-1D83-4E87-98E1-BC32AC5CC9D3}" type="datetimeFigureOut">
              <a:rPr lang="en-CA" smtClean="0"/>
              <a:t>2025-05-10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8F52-5CB4-482C-BFA7-2A4996F3B54F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2363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65126"/>
            <a:ext cx="9314796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1681163"/>
            <a:ext cx="4568806" cy="823912"/>
          </a:xfrm>
        </p:spPr>
        <p:txBody>
          <a:bodyPr anchor="b"/>
          <a:lstStyle>
            <a:lvl1pPr marL="0" indent="0">
              <a:buNone/>
              <a:defRPr sz="2126" b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2505075"/>
            <a:ext cx="4568806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1681163"/>
            <a:ext cx="4591306" cy="823912"/>
          </a:xfrm>
        </p:spPr>
        <p:txBody>
          <a:bodyPr anchor="b"/>
          <a:lstStyle>
            <a:lvl1pPr marL="0" indent="0">
              <a:buNone/>
              <a:defRPr sz="2126" b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2505075"/>
            <a:ext cx="4591306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21AC-1D83-4E87-98E1-BC32AC5CC9D3}" type="datetimeFigureOut">
              <a:rPr lang="en-CA" smtClean="0"/>
              <a:t>2025-05-10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8F52-5CB4-482C-BFA7-2A4996F3B54F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835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21AC-1D83-4E87-98E1-BC32AC5CC9D3}" type="datetimeFigureOut">
              <a:rPr lang="en-CA" smtClean="0"/>
              <a:t>2025-05-10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8F52-5CB4-482C-BFA7-2A4996F3B54F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1082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21AC-1D83-4E87-98E1-BC32AC5CC9D3}" type="datetimeFigureOut">
              <a:rPr lang="en-CA" smtClean="0"/>
              <a:t>2025-05-10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8F52-5CB4-482C-BFA7-2A4996F3B54F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5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457200"/>
            <a:ext cx="3483204" cy="1600200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987426"/>
            <a:ext cx="5467380" cy="4873625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6"/>
            </a:lvl3pPr>
            <a:lvl4pPr>
              <a:defRPr sz="1772"/>
            </a:lvl4pPr>
            <a:lvl5pPr>
              <a:defRPr sz="1772"/>
            </a:lvl5pPr>
            <a:lvl6pPr>
              <a:defRPr sz="1772"/>
            </a:lvl6pPr>
            <a:lvl7pPr>
              <a:defRPr sz="1772"/>
            </a:lvl7pPr>
            <a:lvl8pPr>
              <a:defRPr sz="1772"/>
            </a:lvl8pPr>
            <a:lvl9pPr>
              <a:defRPr sz="1772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2057400"/>
            <a:ext cx="3483204" cy="3811588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21AC-1D83-4E87-98E1-BC32AC5CC9D3}" type="datetimeFigureOut">
              <a:rPr lang="en-CA" smtClean="0"/>
              <a:t>2025-05-10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8F52-5CB4-482C-BFA7-2A4996F3B54F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0377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457200"/>
            <a:ext cx="3483204" cy="1600200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987426"/>
            <a:ext cx="5467380" cy="4873625"/>
          </a:xfrm>
        </p:spPr>
        <p:txBody>
          <a:bodyPr anchor="t"/>
          <a:lstStyle>
            <a:lvl1pPr marL="0" indent="0">
              <a:buNone/>
              <a:defRPr sz="2835"/>
            </a:lvl1pPr>
            <a:lvl2pPr marL="404988" indent="0">
              <a:buNone/>
              <a:defRPr sz="2480"/>
            </a:lvl2pPr>
            <a:lvl3pPr marL="809976" indent="0">
              <a:buNone/>
              <a:defRPr sz="2126"/>
            </a:lvl3pPr>
            <a:lvl4pPr marL="1214963" indent="0">
              <a:buNone/>
              <a:defRPr sz="1772"/>
            </a:lvl4pPr>
            <a:lvl5pPr marL="1619951" indent="0">
              <a:buNone/>
              <a:defRPr sz="1772"/>
            </a:lvl5pPr>
            <a:lvl6pPr marL="2024939" indent="0">
              <a:buNone/>
              <a:defRPr sz="1772"/>
            </a:lvl6pPr>
            <a:lvl7pPr marL="2429927" indent="0">
              <a:buNone/>
              <a:defRPr sz="1772"/>
            </a:lvl7pPr>
            <a:lvl8pPr marL="2834914" indent="0">
              <a:buNone/>
              <a:defRPr sz="1772"/>
            </a:lvl8pPr>
            <a:lvl9pPr marL="3239902" indent="0">
              <a:buNone/>
              <a:defRPr sz="1772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2057400"/>
            <a:ext cx="3483204" cy="3811588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21AC-1D83-4E87-98E1-BC32AC5CC9D3}" type="datetimeFigureOut">
              <a:rPr lang="en-CA" smtClean="0"/>
              <a:t>2025-05-10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8F52-5CB4-482C-BFA7-2A4996F3B54F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9950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65126"/>
            <a:ext cx="931479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825625"/>
            <a:ext cx="93147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356351"/>
            <a:ext cx="2429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621AC-1D83-4E87-98E1-BC32AC5CC9D3}" type="datetimeFigureOut">
              <a:rPr lang="en-CA" smtClean="0"/>
              <a:t>2025-05-10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356351"/>
            <a:ext cx="364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356351"/>
            <a:ext cx="2429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F8F52-5CB4-482C-BFA7-2A4996F3B54F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9386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09976" rtl="0" eaLnBrk="1" latinLnBrk="0" hangingPunct="1">
        <a:lnSpc>
          <a:spcPct val="90000"/>
        </a:lnSpc>
        <a:spcBef>
          <a:spcPct val="0"/>
        </a:spcBef>
        <a:buNone/>
        <a:defRPr sz="38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494" indent="-202494" algn="l" defTabSz="809976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07482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12469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417457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822445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227433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632420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3037408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442396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8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2pPr>
      <a:lvl3pPr marL="809976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3pPr>
      <a:lvl4pPr marL="1214963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619951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024939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429927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2834914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239902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16BB89CB-78F1-9FBF-D3BB-9A43A266DE4C}"/>
              </a:ext>
            </a:extLst>
          </p:cNvPr>
          <p:cNvSpPr/>
          <p:nvPr/>
        </p:nvSpPr>
        <p:spPr>
          <a:xfrm>
            <a:off x="3234170" y="177916"/>
            <a:ext cx="3647003" cy="14822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Search string </a:t>
            </a:r>
            <a:r>
              <a:rPr lang="en-US" dirty="0"/>
              <a:t>(</a:t>
            </a:r>
            <a:r>
              <a:rPr lang="de-DE" dirty="0"/>
              <a:t>e.g., „</a:t>
            </a:r>
            <a:r>
              <a:rPr lang="en-US" dirty="0"/>
              <a:t>Literacy[</a:t>
            </a:r>
            <a:r>
              <a:rPr lang="en-US" dirty="0" err="1"/>
              <a:t>tiab</a:t>
            </a:r>
            <a:r>
              <a:rPr lang="en-US" dirty="0"/>
              <a:t>]“)</a:t>
            </a:r>
          </a:p>
          <a:p>
            <a:pPr marL="285750" indent="-285750">
              <a:buFontTx/>
              <a:buChar char="-"/>
            </a:pPr>
            <a:r>
              <a:rPr lang="en-US" dirty="0"/>
              <a:t>Platform identifier (syntax)</a:t>
            </a:r>
          </a:p>
          <a:p>
            <a:pPr marL="285750" indent="-285750">
              <a:buFontTx/>
              <a:buChar char="-"/>
            </a:pPr>
            <a:r>
              <a:rPr lang="en-US" dirty="0"/>
              <a:t>General search field</a:t>
            </a:r>
          </a:p>
          <a:p>
            <a:pPr marL="285750" indent="-285750">
              <a:buFontTx/>
              <a:buChar char="-"/>
            </a:pPr>
            <a:r>
              <a:rPr lang="en-US" dirty="0"/>
              <a:t>Saved in standard JSON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46ABACC-91B8-EBF8-FC64-3E362C05504E}"/>
              </a:ext>
            </a:extLst>
          </p:cNvPr>
          <p:cNvSpPr/>
          <p:nvPr/>
        </p:nvSpPr>
        <p:spPr>
          <a:xfrm>
            <a:off x="3234169" y="4920253"/>
            <a:ext cx="3647003" cy="1199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Query object</a:t>
            </a:r>
          </a:p>
          <a:p>
            <a:pPr marL="285750" indent="-285750">
              <a:buFontTx/>
              <a:buChar char="-"/>
            </a:pPr>
            <a:r>
              <a:rPr lang="en-US" dirty="0"/>
              <a:t>Translate to generic syntax</a:t>
            </a:r>
          </a:p>
          <a:p>
            <a:pPr marL="285750" indent="-285750">
              <a:buFontTx/>
              <a:buChar char="-"/>
            </a:pPr>
            <a:r>
              <a:rPr lang="en-US" dirty="0"/>
              <a:t>Translate to specific syntax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476C77CB-ED8D-5B1A-9596-2412B3FB0C7A}"/>
              </a:ext>
            </a:extLst>
          </p:cNvPr>
          <p:cNvSpPr/>
          <p:nvPr/>
        </p:nvSpPr>
        <p:spPr>
          <a:xfrm>
            <a:off x="192025" y="1807702"/>
            <a:ext cx="4216715" cy="28283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b="1" dirty="0"/>
              <a:t>Parser</a:t>
            </a:r>
          </a:p>
          <a:p>
            <a:r>
              <a:rPr lang="de-DE" dirty="0" err="1"/>
              <a:t>Creates</a:t>
            </a:r>
            <a:r>
              <a:rPr lang="de-DE" dirty="0"/>
              <a:t> </a:t>
            </a:r>
            <a:r>
              <a:rPr lang="de-DE" dirty="0" err="1"/>
              <a:t>query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search</a:t>
            </a:r>
            <a:r>
              <a:rPr lang="de-DE" dirty="0"/>
              <a:t> string.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Tokenize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Parse </a:t>
            </a:r>
            <a:r>
              <a:rPr lang="de-DE" dirty="0" err="1"/>
              <a:t>tree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Translate</a:t>
            </a:r>
            <a:r>
              <a:rPr lang="de-DE" dirty="0"/>
              <a:t> </a:t>
            </a:r>
            <a:r>
              <a:rPr lang="de-DE" dirty="0" err="1"/>
              <a:t>search</a:t>
            </a:r>
            <a:r>
              <a:rPr lang="de-DE" dirty="0"/>
              <a:t> </a:t>
            </a:r>
            <a:r>
              <a:rPr lang="de-DE" dirty="0" err="1"/>
              <a:t>fields</a:t>
            </a:r>
            <a:endParaRPr lang="en-CA" dirty="0"/>
          </a:p>
          <a:p>
            <a:endParaRPr lang="en-CA" dirty="0"/>
          </a:p>
          <a:p>
            <a:r>
              <a:rPr lang="en-CA" b="1" dirty="0"/>
              <a:t>Linter</a:t>
            </a:r>
          </a:p>
          <a:p>
            <a:pPr marL="285750" indent="-285750">
              <a:buFontTx/>
              <a:buChar char="-"/>
            </a:pPr>
            <a:r>
              <a:rPr lang="en-CA" dirty="0"/>
              <a:t>Token validation</a:t>
            </a:r>
          </a:p>
          <a:p>
            <a:pPr marL="285750" indent="-285750">
              <a:buFontTx/>
              <a:buChar char="-"/>
            </a:pPr>
            <a:r>
              <a:rPr lang="en-CA" dirty="0"/>
              <a:t>Query validation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8860750B-3919-61B4-E1B2-466EF7636344}"/>
              </a:ext>
            </a:extLst>
          </p:cNvPr>
          <p:cNvCxnSpPr/>
          <p:nvPr/>
        </p:nvCxnSpPr>
        <p:spPr>
          <a:xfrm>
            <a:off x="4936801" y="1759182"/>
            <a:ext cx="0" cy="3043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0EA2201F-16D9-B2EC-7A68-A75DCE1B642D}"/>
              </a:ext>
            </a:extLst>
          </p:cNvPr>
          <p:cNvCxnSpPr>
            <a:cxnSpLocks/>
          </p:cNvCxnSpPr>
          <p:nvPr/>
        </p:nvCxnSpPr>
        <p:spPr>
          <a:xfrm flipV="1">
            <a:off x="5446553" y="1759183"/>
            <a:ext cx="0" cy="3043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9833C78F-A4E8-7EB6-5D59-86C2E0937B73}"/>
              </a:ext>
            </a:extLst>
          </p:cNvPr>
          <p:cNvSpPr/>
          <p:nvPr/>
        </p:nvSpPr>
        <p:spPr>
          <a:xfrm>
            <a:off x="5941459" y="2506909"/>
            <a:ext cx="3315457" cy="13194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Serializer</a:t>
            </a:r>
          </a:p>
          <a:p>
            <a:r>
              <a:rPr lang="en-US" dirty="0"/>
              <a:t>Creates search string form query object.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A010837-4C66-23D1-13C0-158CA4844661}"/>
              </a:ext>
            </a:extLst>
          </p:cNvPr>
          <p:cNvCxnSpPr>
            <a:cxnSpLocks/>
          </p:cNvCxnSpPr>
          <p:nvPr/>
        </p:nvCxnSpPr>
        <p:spPr>
          <a:xfrm>
            <a:off x="4408741" y="3221871"/>
            <a:ext cx="4949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767383FE-F9B7-829E-979B-66A7BD9A68EC}"/>
              </a:ext>
            </a:extLst>
          </p:cNvPr>
          <p:cNvCxnSpPr>
            <a:cxnSpLocks/>
          </p:cNvCxnSpPr>
          <p:nvPr/>
        </p:nvCxnSpPr>
        <p:spPr>
          <a:xfrm>
            <a:off x="5446554" y="3221871"/>
            <a:ext cx="4949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194FD51C-9BFD-FCB2-ACA0-79C3302F0503}"/>
              </a:ext>
            </a:extLst>
          </p:cNvPr>
          <p:cNvSpPr/>
          <p:nvPr/>
        </p:nvSpPr>
        <p:spPr>
          <a:xfrm>
            <a:off x="7794643" y="5405295"/>
            <a:ext cx="2490952" cy="13194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Translator</a:t>
            </a:r>
          </a:p>
          <a:p>
            <a:pPr marL="285750" indent="-285750">
              <a:buFontTx/>
              <a:buChar char="-"/>
            </a:pPr>
            <a:r>
              <a:rPr lang="en-US" dirty="0"/>
              <a:t>To generic syntax</a:t>
            </a:r>
          </a:p>
          <a:p>
            <a:pPr marL="285750" indent="-285750">
              <a:buFontTx/>
              <a:buChar char="-"/>
            </a:pPr>
            <a:r>
              <a:rPr lang="en-US" dirty="0"/>
              <a:t>To specific syntax</a:t>
            </a:r>
          </a:p>
        </p:txBody>
      </p:sp>
      <p:cxnSp>
        <p:nvCxnSpPr>
          <p:cNvPr id="4" name="Verbinder: gewinkelt 3">
            <a:extLst>
              <a:ext uri="{FF2B5EF4-FFF2-40B4-BE49-F238E27FC236}">
                <a16:creationId xmlns:a16="http://schemas.microsoft.com/office/drawing/2014/main" id="{A8669099-C937-E826-9CBF-D6A6225BE6CD}"/>
              </a:ext>
            </a:extLst>
          </p:cNvPr>
          <p:cNvCxnSpPr>
            <a:stCxn id="6" idx="3"/>
            <a:endCxn id="6" idx="2"/>
          </p:cNvCxnSpPr>
          <p:nvPr/>
        </p:nvCxnSpPr>
        <p:spPr>
          <a:xfrm flipH="1">
            <a:off x="5057671" y="5519999"/>
            <a:ext cx="1823501" cy="599746"/>
          </a:xfrm>
          <a:prstGeom prst="bentConnector4">
            <a:avLst>
              <a:gd name="adj1" fmla="val -21562"/>
              <a:gd name="adj2" fmla="val 1625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205FF3A0-8B26-83AD-3F66-BEA571B5C5AF}"/>
              </a:ext>
            </a:extLst>
          </p:cNvPr>
          <p:cNvCxnSpPr>
            <a:cxnSpLocks/>
          </p:cNvCxnSpPr>
          <p:nvPr/>
        </p:nvCxnSpPr>
        <p:spPr>
          <a:xfrm>
            <a:off x="7299738" y="6065016"/>
            <a:ext cx="4949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656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68</Words>
  <Application>Microsoft Office PowerPoint</Application>
  <PresentationFormat>Benutzerdefiniert</PresentationFormat>
  <Paragraphs>21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Gerit Wagner</dc:creator>
  <cp:lastModifiedBy>Gerit Wagner</cp:lastModifiedBy>
  <cp:revision>22</cp:revision>
  <dcterms:created xsi:type="dcterms:W3CDTF">2024-07-08T13:53:42Z</dcterms:created>
  <dcterms:modified xsi:type="dcterms:W3CDTF">2025-05-10T05:30:14Z</dcterms:modified>
</cp:coreProperties>
</file>