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2" r:id="rId2"/>
    <p:sldId id="313" r:id="rId3"/>
    <p:sldId id="311" r:id="rId4"/>
    <p:sldId id="314" r:id="rId5"/>
    <p:sldId id="318" r:id="rId6"/>
    <p:sldId id="319" r:id="rId7"/>
    <p:sldId id="315" r:id="rId8"/>
    <p:sldId id="317" r:id="rId9"/>
    <p:sldId id="320" r:id="rId10"/>
    <p:sldId id="321" r:id="rId11"/>
    <p:sldId id="322" r:id="rId12"/>
  </p:sldIdLst>
  <p:sldSz cx="9906000" cy="6858000" type="A4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E000A"/>
    <a:srgbClr val="005FB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8370" autoAdjust="0"/>
  </p:normalViewPr>
  <p:slideViewPr>
    <p:cSldViewPr snapToGrid="0">
      <p:cViewPr>
        <p:scale>
          <a:sx n="100" d="100"/>
          <a:sy n="100" d="100"/>
        </p:scale>
        <p:origin x="-1752" y="-726"/>
      </p:cViewPr>
      <p:guideLst>
        <p:guide orient="horz" pos="218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765" y="-67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B2F4CC-7FE7-4F61-BACD-2D2C0A4FE960}" type="datetimeFigureOut">
              <a:rPr lang="de-DE"/>
              <a:pPr>
                <a:defRPr/>
              </a:pPr>
              <a:t>05.06.2013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F8FD13A-0566-4FF2-88B5-F798E9F4BE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2925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4AD219-910C-47AC-9865-3C6A03C241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39E51C-4D81-45CB-B713-7334C60F9E8B}" type="slidenum">
              <a:rPr lang="de-DE" smtClean="0"/>
              <a:pPr/>
              <a:t>1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69B5C-3028-4758-9DA1-762A60B15AA5}" type="slidenum">
              <a:rPr lang="de-DE" smtClean="0"/>
              <a:pPr/>
              <a:t>2</a:t>
            </a:fld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184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FA437-E11B-4BEA-AE82-362650C59429}" type="slidenum">
              <a:rPr lang="de-DE" smtClean="0"/>
              <a:pPr/>
              <a:t>3</a:t>
            </a:fld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DB5BA-377E-448C-A5C0-8B09AFCF7D5A}" type="slidenum">
              <a:rPr lang="de-DE" smtClean="0"/>
              <a:pPr/>
              <a:t>4</a:t>
            </a:fld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2048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2F9FA-A06A-4C81-810B-F314F5BD18A7}" type="slidenum">
              <a:rPr lang="de-DE" smtClean="0"/>
              <a:pPr/>
              <a:t>5</a:t>
            </a:fld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215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FC0FC7-B97A-43B5-94C8-AC4B4C28DF5C}" type="slidenum">
              <a:rPr lang="de-DE" smtClean="0"/>
              <a:pPr/>
              <a:t>6</a:t>
            </a:fld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  <p:sp>
        <p:nvSpPr>
          <p:cNvPr id="2253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EC6F0-6263-4173-B435-0B0854C00688}" type="slidenum">
              <a:rPr lang="de-DE" smtClean="0"/>
              <a:pPr/>
              <a:t>7</a:t>
            </a:fld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LF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838200"/>
            <a:ext cx="6046788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3124200"/>
            <a:ext cx="8610600" cy="1562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5593" tIns="42797" rIns="85593" bIns="42797" numCol="1" anchor="ctr" anchorCtr="0" compatLnSpc="1">
            <a:prstTxWarp prst="textNoShape">
              <a:avLst/>
            </a:prstTxWarp>
          </a:bodyPr>
          <a:lstStyle>
            <a:lvl1pPr algn="ctr">
              <a:defRPr sz="3600" b="0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4876800"/>
            <a:ext cx="86106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>
                <a:latin typeface="Arial" charset="0"/>
              </a:defRPr>
            </a:lvl1pPr>
          </a:lstStyle>
          <a:p>
            <a:r>
              <a:rPr lang="de-DE"/>
              <a:t>Klicken Sie, um das Format des Untertitel-Masters zu bearbeiten.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5000" y="1600200"/>
            <a:ext cx="86360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635001" y="857250"/>
            <a:ext cx="8635999" cy="577850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rgbClr val="005FB3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FFBD3-A2B0-4A03-AA5A-9E0B7111DEA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1.2	05/2013	Leitfaden zur </a:t>
            </a:r>
            <a:r>
              <a:rPr lang="de-DE" err="1"/>
              <a:t>Truppausbildung</a:t>
            </a:r>
            <a:r>
              <a:rPr lang="de-DE"/>
              <a:t> - </a:t>
            </a:r>
            <a:r>
              <a:rPr lang="de-DE" err="1"/>
              <a:t>Truppmannausbildung</a:t>
            </a:r>
            <a:r>
              <a:rPr lang="de-DE"/>
              <a:t> Teil 1 (Grundausbildungslehrgang)	</a:t>
            </a:r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20637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8" tIns="47890" rIns="95778" bIns="4789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803988FE-91FE-4341-985B-D30B3D917FF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660400" y="577850"/>
            <a:ext cx="7429500" cy="7302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533400" y="64770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pic>
        <p:nvPicPr>
          <p:cNvPr id="1029" name="Picture 11" descr="HLF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4600" y="0"/>
            <a:ext cx="1778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77000"/>
            <a:ext cx="8478838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422" tIns="44211" rIns="88422" bIns="44211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1.2	04/2013	Leitfaden zur </a:t>
            </a:r>
            <a:r>
              <a:rPr lang="de-DE" err="1"/>
              <a:t>Truppausbildung</a:t>
            </a:r>
            <a:r>
              <a:rPr lang="de-DE"/>
              <a:t> - </a:t>
            </a:r>
            <a:r>
              <a:rPr lang="de-DE" err="1"/>
              <a:t>Truppmannausbildung</a:t>
            </a:r>
            <a:r>
              <a:rPr lang="de-DE"/>
              <a:t> Teil 1 (Grundausbildungslehrgang)	</a:t>
            </a:r>
          </a:p>
          <a:p>
            <a:pPr>
              <a:defRPr/>
            </a:pPr>
            <a:endParaRPr lang="de-DE"/>
          </a:p>
        </p:txBody>
      </p:sp>
      <p:sp>
        <p:nvSpPr>
          <p:cNvPr id="1044" name="Text Box 20"/>
          <p:cNvSpPr txBox="1">
            <a:spLocks noChangeArrowheads="1"/>
          </p:cNvSpPr>
          <p:nvPr userDrawn="1"/>
        </p:nvSpPr>
        <p:spPr bwMode="auto">
          <a:xfrm>
            <a:off x="666750" y="319088"/>
            <a:ext cx="407511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1400" b="1" dirty="0">
                <a:latin typeface="Arial" charset="0"/>
              </a:rPr>
              <a:t>Rechtsgrundlagen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Arial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Arial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Arial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Arial" charset="0"/>
        </a:defRPr>
      </a:lvl5pPr>
      <a:lvl6pPr marL="457200"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Arial" charset="0"/>
        </a:defRPr>
      </a:lvl6pPr>
      <a:lvl7pPr marL="914400"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Arial" charset="0"/>
        </a:defRPr>
      </a:lvl7pPr>
      <a:lvl8pPr marL="1371600"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Arial" charset="0"/>
        </a:defRPr>
      </a:lvl8pPr>
      <a:lvl9pPr marL="1828800" algn="l" defTabSz="957263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2"/>
          </a:solidFill>
          <a:latin typeface="Arial" charset="0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55825" indent="-239713" algn="l" defTabSz="95726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13025" indent="-239713" algn="l" defTabSz="95726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70225" indent="-239713" algn="l" defTabSz="95726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27425" indent="-239713" algn="l" defTabSz="95726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84625" indent="-239713" algn="l" defTabSz="95726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Abwehrender Brandschutz, Allgemeine Hilfe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Vorbeugender Brandschutz, Brandschutzerziehung und Brandschutzaufklärung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Hilfeleistung bei anderen Vorkommnissen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Mitarbeit im Katastrophenschutz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Amtshilfe für andere Behörden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smtClean="0"/>
              <a:t>Aufgaben der Feuerwehr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4100" name="Foliennummernplatzhalter 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C6B7EF88-B182-4A62-A374-CA4CEF3803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01" name="Fußzeilenplatzhalter 41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Blaues Blinklicht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4D41FE65-AA36-4269-A48F-7CF276A0C83E}" type="slidenum">
              <a:rPr lang="en-US">
                <a:latin typeface="+mj-lt"/>
              </a:rPr>
              <a:pPr defTabSz="957263">
                <a:defRPr/>
              </a:pPr>
              <a:t>10</a:t>
            </a:fld>
            <a:endParaRPr lang="en-US">
              <a:latin typeface="+mj-lt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311400" y="1436688"/>
            <a:ext cx="5283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Blaues Blinklicht zusammen mit dem Einsatzhorn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259013" y="1939925"/>
            <a:ext cx="538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darf nur verwendet werden, </a:t>
            </a:r>
            <a:endParaRPr lang="de-DE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3279775" y="2408238"/>
            <a:ext cx="33464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wenn höchste Eile geboten ist,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3949700" y="2878138"/>
            <a:ext cx="2008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 um</a:t>
            </a:r>
          </a:p>
        </p:txBody>
      </p:sp>
      <p:sp>
        <p:nvSpPr>
          <p:cNvPr id="13320" name="Text Box 15"/>
          <p:cNvSpPr txBox="1">
            <a:spLocks noChangeArrowheads="1"/>
          </p:cNvSpPr>
          <p:nvPr/>
        </p:nvSpPr>
        <p:spPr bwMode="auto">
          <a:xfrm>
            <a:off x="609600" y="3276600"/>
            <a:ext cx="3525838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sz="1800">
                <a:latin typeface="Arial" charset="0"/>
              </a:rPr>
              <a:t>Menschenleben </a:t>
            </a:r>
          </a:p>
          <a:p>
            <a:pPr algn="ctr"/>
            <a:r>
              <a:rPr lang="de-DE" sz="1800">
                <a:latin typeface="Arial" charset="0"/>
              </a:rPr>
              <a:t>zu retten</a:t>
            </a:r>
          </a:p>
        </p:txBody>
      </p:sp>
      <p:sp>
        <p:nvSpPr>
          <p:cNvPr id="13321" name="Text Box 16"/>
          <p:cNvSpPr txBox="1">
            <a:spLocks noChangeArrowheads="1"/>
          </p:cNvSpPr>
          <p:nvPr/>
        </p:nvSpPr>
        <p:spPr bwMode="auto">
          <a:xfrm>
            <a:off x="776288" y="4146550"/>
            <a:ext cx="3668712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schwere gesundheitliche Schäden abzuwenden</a:t>
            </a:r>
            <a:endParaRPr lang="de-DE"/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409950" y="4941888"/>
            <a:ext cx="3679825" cy="92551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eine Gefahr für öffentliche Sicherheit und Ordnung abzuwenden</a:t>
            </a:r>
          </a:p>
        </p:txBody>
      </p:sp>
      <p:sp>
        <p:nvSpPr>
          <p:cNvPr id="13323" name="Text Box 19"/>
          <p:cNvSpPr txBox="1">
            <a:spLocks noChangeArrowheads="1"/>
          </p:cNvSpPr>
          <p:nvPr/>
        </p:nvSpPr>
        <p:spPr bwMode="auto">
          <a:xfrm>
            <a:off x="5929313" y="3165475"/>
            <a:ext cx="3422650" cy="650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bedeutende Sachwerte zu erhalten</a:t>
            </a:r>
          </a:p>
        </p:txBody>
      </p:sp>
      <p:sp>
        <p:nvSpPr>
          <p:cNvPr id="13324" name="Text Box 21"/>
          <p:cNvSpPr txBox="1">
            <a:spLocks noChangeArrowheads="1"/>
          </p:cNvSpPr>
          <p:nvPr/>
        </p:nvSpPr>
        <p:spPr bwMode="auto">
          <a:xfrm>
            <a:off x="542925" y="5988050"/>
            <a:ext cx="8820150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800">
                <a:latin typeface="Arial" charset="0"/>
              </a:rPr>
              <a:t>Es ordnet an: „Alle übrigen Verkehrsteilnehmer haben sofort freie Bahn zu schaffen“.</a:t>
            </a:r>
          </a:p>
        </p:txBody>
      </p:sp>
      <p:sp>
        <p:nvSpPr>
          <p:cNvPr id="13325" name="Line 22"/>
          <p:cNvSpPr>
            <a:spLocks noChangeShapeType="1"/>
          </p:cNvSpPr>
          <p:nvPr/>
        </p:nvSpPr>
        <p:spPr bwMode="auto">
          <a:xfrm flipH="1">
            <a:off x="4121150" y="3252788"/>
            <a:ext cx="852488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3326" name="Line 23"/>
          <p:cNvSpPr>
            <a:spLocks noChangeShapeType="1"/>
          </p:cNvSpPr>
          <p:nvPr/>
        </p:nvSpPr>
        <p:spPr bwMode="auto">
          <a:xfrm>
            <a:off x="4978400" y="3257550"/>
            <a:ext cx="938213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3327" name="Line 24"/>
          <p:cNvSpPr>
            <a:spLocks noChangeShapeType="1"/>
          </p:cNvSpPr>
          <p:nvPr/>
        </p:nvSpPr>
        <p:spPr bwMode="auto">
          <a:xfrm flipH="1">
            <a:off x="4440238" y="3257550"/>
            <a:ext cx="533400" cy="1057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3328" name="Line 25"/>
          <p:cNvSpPr>
            <a:spLocks noChangeShapeType="1"/>
          </p:cNvSpPr>
          <p:nvPr/>
        </p:nvSpPr>
        <p:spPr bwMode="auto">
          <a:xfrm>
            <a:off x="4978400" y="3267075"/>
            <a:ext cx="4763" cy="166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3329" name="Line 26"/>
          <p:cNvSpPr>
            <a:spLocks noChangeShapeType="1"/>
          </p:cNvSpPr>
          <p:nvPr/>
        </p:nvSpPr>
        <p:spPr bwMode="auto">
          <a:xfrm>
            <a:off x="4983163" y="3257550"/>
            <a:ext cx="566737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3330" name="Text Box 29"/>
          <p:cNvSpPr txBox="1">
            <a:spLocks noChangeArrowheads="1"/>
          </p:cNvSpPr>
          <p:nvPr/>
        </p:nvSpPr>
        <p:spPr bwMode="auto">
          <a:xfrm>
            <a:off x="5554663" y="4143375"/>
            <a:ext cx="318293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flüchtige Personen zu verfolgen</a:t>
            </a:r>
          </a:p>
        </p:txBody>
      </p:sp>
      <p:sp>
        <p:nvSpPr>
          <p:cNvPr id="13331" name="Fußzeilenplatzhalter 19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Blaues Blinklicht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33CDF042-CD25-4D70-8789-FD53E83DAB47}" type="slidenum">
              <a:rPr lang="en-US">
                <a:latin typeface="+mj-lt"/>
              </a:rPr>
              <a:pPr defTabSz="957263">
                <a:defRPr/>
              </a:pPr>
              <a:t>11</a:t>
            </a:fld>
            <a:endParaRPr lang="en-US">
              <a:latin typeface="+mj-lt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066800" y="1558925"/>
            <a:ext cx="7772400" cy="4030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903413" y="1657350"/>
            <a:ext cx="60991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Blaues Blinklicht </a:t>
            </a:r>
            <a:r>
              <a:rPr lang="de-DE" sz="1800" b="1">
                <a:latin typeface="Arial" charset="0"/>
              </a:rPr>
              <a:t>allein</a:t>
            </a:r>
            <a:endParaRPr lang="de-DE" sz="1800">
              <a:latin typeface="Arial" charset="0"/>
            </a:endParaRP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1123950" y="2117725"/>
            <a:ext cx="7658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darf nur von den damit ausgerüsteten Fahrzeugen verwendet werden und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2227263" y="2657475"/>
            <a:ext cx="5451475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sz="1800">
                <a:latin typeface="Arial" charset="0"/>
              </a:rPr>
              <a:t>nur zur Warnung  an</a:t>
            </a:r>
          </a:p>
          <a:p>
            <a:pPr algn="ctr"/>
            <a:r>
              <a:rPr lang="de-DE" sz="1800">
                <a:latin typeface="Arial" charset="0"/>
              </a:rPr>
              <a:t>Unfall- oder sonstigen Einsatzstellen,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151313" y="3471863"/>
            <a:ext cx="1603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bei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3024188" y="3863975"/>
            <a:ext cx="38576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Einsatzfahrten</a:t>
            </a:r>
          </a:p>
        </p:txBody>
      </p: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3938588" y="4329113"/>
            <a:ext cx="20304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oder bei</a:t>
            </a:r>
          </a:p>
        </p:txBody>
      </p:sp>
      <p:sp>
        <p:nvSpPr>
          <p:cNvPr id="14347" name="Text Box 14"/>
          <p:cNvSpPr txBox="1">
            <a:spLocks noChangeArrowheads="1"/>
          </p:cNvSpPr>
          <p:nvPr/>
        </p:nvSpPr>
        <p:spPr bwMode="auto">
          <a:xfrm>
            <a:off x="1508125" y="4741863"/>
            <a:ext cx="70104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der Begleitung von Fahrzeugen oder geschlossenen Verbänden</a:t>
            </a:r>
          </a:p>
        </p:txBody>
      </p:sp>
      <p:sp>
        <p:nvSpPr>
          <p:cNvPr id="14348" name="Text Box 15"/>
          <p:cNvSpPr txBox="1">
            <a:spLocks noChangeArrowheads="1"/>
          </p:cNvSpPr>
          <p:nvPr/>
        </p:nvSpPr>
        <p:spPr bwMode="auto">
          <a:xfrm>
            <a:off x="1071563" y="5729288"/>
            <a:ext cx="776287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800">
                <a:latin typeface="Arial" charset="0"/>
              </a:rPr>
              <a:t>Nur wenn Blaulicht </a:t>
            </a:r>
            <a:r>
              <a:rPr lang="de-DE" sz="1800" b="1" u="sng">
                <a:latin typeface="Arial" charset="0"/>
              </a:rPr>
              <a:t>und</a:t>
            </a:r>
            <a:r>
              <a:rPr lang="de-DE" sz="1800">
                <a:latin typeface="Arial" charset="0"/>
              </a:rPr>
              <a:t> Einsatzhorn benutzt werden, besteht für andere Verkehrsteilnehmer die Verpflichtung freie Bahn zu schaffen!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498850" y="5211763"/>
            <a:ext cx="2908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800">
                <a:latin typeface="Arial" charset="0"/>
              </a:rPr>
              <a:t>verwendet werden.</a:t>
            </a:r>
          </a:p>
        </p:txBody>
      </p:sp>
      <p:sp>
        <p:nvSpPr>
          <p:cNvPr id="14350" name="Fußzeilenplatzhalter 14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Inhaltsplatzhalter 1"/>
          <p:cNvSpPr>
            <a:spLocks noGrp="1"/>
          </p:cNvSpPr>
          <p:nvPr>
            <p:ph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defRPr/>
            </a:pPr>
            <a:r>
              <a:rPr lang="de-DE" b="1" dirty="0" smtClean="0"/>
              <a:t>Öffentliche Feuerwehren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de-DE" dirty="0" smtClean="0"/>
              <a:t>	Freiwillige Feuerwehren, Berufsfeuerwehren, Pflichtfeuerwehren</a:t>
            </a:r>
          </a:p>
          <a:p>
            <a:pPr>
              <a:buFontTx/>
              <a:buNone/>
              <a:defRPr/>
            </a:pPr>
            <a:endParaRPr lang="de-DE" sz="800" dirty="0" smtClean="0"/>
          </a:p>
          <a:p>
            <a:pPr>
              <a:spcBef>
                <a:spcPts val="1800"/>
              </a:spcBef>
              <a:defRPr/>
            </a:pPr>
            <a:r>
              <a:rPr lang="de-DE" b="1" dirty="0" smtClean="0"/>
              <a:t>Nichtöffentliche Feuerwehren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de-DE" dirty="0" smtClean="0"/>
              <a:t>	Werkfeuerwehren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Arten der Feuerwehren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306DBB52-2DB4-41D3-AE03-37A91F1C70D5}" type="slidenum">
              <a:rPr lang="en-US">
                <a:latin typeface="+mj-lt"/>
              </a:rPr>
              <a:pPr defTabSz="957263">
                <a:defRPr/>
              </a:pPr>
              <a:t>2</a:t>
            </a:fld>
            <a:endParaRPr lang="en-US">
              <a:latin typeface="+mj-lt"/>
            </a:endParaRPr>
          </a:p>
        </p:txBody>
      </p:sp>
      <p:sp>
        <p:nvSpPr>
          <p:cNvPr id="5125" name="Fußzeilenplatzhalter 6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Inhaltsplatzhalter 1"/>
          <p:cNvSpPr>
            <a:spLocks noGrp="1"/>
          </p:cNvSpPr>
          <p:nvPr>
            <p:ph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smtClean="0"/>
              <a:t>Bedarfs- und Entwicklungsplanung</a:t>
            </a:r>
          </a:p>
          <a:p>
            <a:pPr>
              <a:defRPr/>
            </a:pPr>
            <a:endParaRPr lang="de-DE" sz="800" dirty="0" smtClean="0"/>
          </a:p>
          <a:p>
            <a:pPr>
              <a:defRPr/>
            </a:pPr>
            <a:r>
              <a:rPr lang="de-DE" b="1" dirty="0" smtClean="0"/>
              <a:t>Aufstellung, Ausstattung und Unterhaltung einer den örtlichen Erfordernissen entsprechend leistungsfähigen Feuerwehr</a:t>
            </a:r>
          </a:p>
          <a:p>
            <a:pPr>
              <a:defRPr/>
            </a:pPr>
            <a:endParaRPr lang="de-DE" sz="800" dirty="0" smtClean="0"/>
          </a:p>
          <a:p>
            <a:pPr>
              <a:defRPr/>
            </a:pPr>
            <a:r>
              <a:rPr lang="de-DE" dirty="0" smtClean="0"/>
              <a:t>Aus- und Fortbildung </a:t>
            </a:r>
          </a:p>
          <a:p>
            <a:pPr>
              <a:defRPr/>
            </a:pPr>
            <a:endParaRPr lang="de-DE" sz="800" dirty="0" smtClean="0"/>
          </a:p>
          <a:p>
            <a:pPr>
              <a:defRPr/>
            </a:pPr>
            <a:r>
              <a:rPr lang="de-DE" dirty="0" smtClean="0"/>
              <a:t>Erstellung von Alarm- und Einsatzplänen für den Brandschutz und die Allgemeine Hilfe </a:t>
            </a:r>
          </a:p>
          <a:p>
            <a:pPr>
              <a:defRPr/>
            </a:pPr>
            <a:endParaRPr lang="de-DE" sz="800" dirty="0" smtClean="0"/>
          </a:p>
          <a:p>
            <a:pPr>
              <a:defRPr/>
            </a:pPr>
            <a:r>
              <a:rPr lang="de-DE" dirty="0" smtClean="0"/>
              <a:t>Sorge für eine angemessene Löschwasserversorgung</a:t>
            </a:r>
          </a:p>
          <a:p>
            <a:pPr>
              <a:defRPr/>
            </a:pPr>
            <a:endParaRPr lang="de-DE" sz="800" dirty="0" smtClean="0"/>
          </a:p>
          <a:p>
            <a:pPr>
              <a:defRPr/>
            </a:pPr>
            <a:r>
              <a:rPr lang="de-DE" dirty="0" smtClean="0"/>
              <a:t>Einrichten von Notrufmöglichkeiten und Brandmeldeanlagen, Funk-anlagen sowie die Warnung der Bevölkerung</a:t>
            </a:r>
          </a:p>
          <a:p>
            <a:pPr>
              <a:defRPr/>
            </a:pPr>
            <a:endParaRPr lang="de-DE" sz="800" dirty="0" smtClean="0"/>
          </a:p>
          <a:p>
            <a:pPr>
              <a:defRPr/>
            </a:pPr>
            <a:r>
              <a:rPr lang="de-DE" dirty="0" smtClean="0"/>
              <a:t>Sorge für den Selbstschutz der Bevölkerung sowie für die Brandschutzerziehung und Brandschutzaufklärung</a:t>
            </a:r>
          </a:p>
        </p:txBody>
      </p:sp>
      <p:sp>
        <p:nvSpPr>
          <p:cNvPr id="14341" name="Textplatzhalter 4"/>
          <p:cNvSpPr>
            <a:spLocks noGrp="1"/>
          </p:cNvSpPr>
          <p:nvPr>
            <p:ph type="body" sz="quarter" idx="12"/>
          </p:nvPr>
        </p:nvSpPr>
        <p:spPr bwMode="auto">
          <a:xfrm>
            <a:off x="635000" y="857250"/>
            <a:ext cx="8636000" cy="5778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mtClean="0"/>
              <a:t>Aufgaben der Gemeinde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7AABDA17-801B-47F6-AECD-F686352D5ADF}" type="slidenum">
              <a:rPr lang="en-US">
                <a:latin typeface="+mj-lt"/>
              </a:rPr>
              <a:pPr defTabSz="957263">
                <a:defRPr/>
              </a:pPr>
              <a:t>3</a:t>
            </a:fld>
            <a:endParaRPr lang="en-US">
              <a:latin typeface="+mj-lt"/>
            </a:endParaRPr>
          </a:p>
        </p:txBody>
      </p:sp>
      <p:sp>
        <p:nvSpPr>
          <p:cNvPr id="6149" name="Fußzeilenplatzhalter 5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Inhaltsplatzhalter 1"/>
          <p:cNvSpPr>
            <a:spLocks noGrp="1"/>
          </p:cNvSpPr>
          <p:nvPr>
            <p:ph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/>
            </a:pPr>
            <a:r>
              <a:rPr lang="de-DE" dirty="0" smtClean="0"/>
              <a:t>Gemeindebrandinspektorin/Gemeindebrandinspektor oder Stadtbrandinspektorin/Stadtbrandinspektor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de-DE" sz="800" dirty="0" smtClean="0"/>
          </a:p>
          <a:p>
            <a:pPr>
              <a:spcBef>
                <a:spcPts val="0"/>
              </a:spcBef>
              <a:defRPr/>
            </a:pPr>
            <a:r>
              <a:rPr lang="de-DE" dirty="0" smtClean="0"/>
              <a:t>Leiterin/Leiter der Berufsfeuerwehr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de-DE" sz="800" dirty="0" smtClean="0"/>
          </a:p>
          <a:p>
            <a:pPr>
              <a:spcBef>
                <a:spcPts val="0"/>
              </a:spcBef>
              <a:defRPr/>
            </a:pPr>
            <a:r>
              <a:rPr lang="de-DE" dirty="0" smtClean="0"/>
              <a:t>Leiterin/Leiter der hauptamtlichen Feuerwehrangehörigen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de-DE" sz="800" dirty="0" smtClean="0"/>
          </a:p>
          <a:p>
            <a:pPr>
              <a:spcBef>
                <a:spcPts val="0"/>
              </a:spcBef>
              <a:defRPr/>
            </a:pPr>
            <a:r>
              <a:rPr lang="de-DE" smtClean="0"/>
              <a:t>Wehrführerin/Wehrführer </a:t>
            </a:r>
            <a:r>
              <a:rPr lang="de-DE" dirty="0" smtClean="0"/>
              <a:t>als Leiterin/Leiter der Ortsteil- bzw. Stadtteilfeuerwehr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de-DE" sz="800" dirty="0" smtClean="0"/>
          </a:p>
          <a:p>
            <a:pPr>
              <a:spcBef>
                <a:spcPts val="0"/>
              </a:spcBef>
              <a:defRPr/>
            </a:pPr>
            <a:r>
              <a:rPr lang="de-DE" dirty="0" smtClean="0"/>
              <a:t>Leiterin/Leiter der Werkfeuerwehr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Leitung der Feuerwehr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489D4928-ED1F-4301-8AB7-1EAAD4DA0C48}" type="slidenum">
              <a:rPr lang="en-US">
                <a:latin typeface="+mj-lt"/>
              </a:rPr>
              <a:pPr defTabSz="957263">
                <a:defRPr/>
              </a:pPr>
              <a:t>4</a:t>
            </a:fld>
            <a:endParaRPr lang="en-US">
              <a:latin typeface="+mj-lt"/>
            </a:endParaRPr>
          </a:p>
        </p:txBody>
      </p:sp>
      <p:sp>
        <p:nvSpPr>
          <p:cNvPr id="7173" name="Fußzeilenplatzhalter 5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1"/>
          <p:cNvSpPr>
            <a:spLocks noGrp="1"/>
          </p:cNvSpPr>
          <p:nvPr>
            <p:ph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defRPr/>
            </a:pPr>
            <a:r>
              <a:rPr lang="de-DE" dirty="0" smtClean="0"/>
              <a:t>aktives und passives Wahlrecht</a:t>
            </a:r>
          </a:p>
          <a:p>
            <a:pPr>
              <a:lnSpc>
                <a:spcPct val="80000"/>
              </a:lnSpc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defRPr/>
            </a:pPr>
            <a:r>
              <a:rPr lang="de-DE" dirty="0" smtClean="0"/>
              <a:t>Anhörungsrecht</a:t>
            </a:r>
          </a:p>
          <a:p>
            <a:pPr>
              <a:lnSpc>
                <a:spcPct val="80000"/>
              </a:lnSpc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defRPr/>
            </a:pPr>
            <a:r>
              <a:rPr lang="de-DE" dirty="0" smtClean="0"/>
              <a:t>Recht auf Erstattung des Verdienstausfalls und soziale Fürsorge</a:t>
            </a:r>
          </a:p>
          <a:p>
            <a:pPr>
              <a:lnSpc>
                <a:spcPct val="80000"/>
              </a:lnSpc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defRPr/>
            </a:pPr>
            <a:r>
              <a:rPr lang="de-DE" dirty="0" smtClean="0"/>
              <a:t>Recht auf Dienstaufwandsentschädigung</a:t>
            </a:r>
          </a:p>
          <a:p>
            <a:pPr>
              <a:lnSpc>
                <a:spcPct val="80000"/>
              </a:lnSpc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defRPr/>
            </a:pPr>
            <a:r>
              <a:rPr lang="de-DE" dirty="0" smtClean="0"/>
              <a:t>Versicherungsschutz</a:t>
            </a:r>
          </a:p>
          <a:p>
            <a:pPr>
              <a:lnSpc>
                <a:spcPct val="80000"/>
              </a:lnSpc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defRPr/>
            </a:pPr>
            <a:r>
              <a:rPr lang="de-DE" dirty="0" smtClean="0"/>
              <a:t>Anspruch auf Schadenersatz</a:t>
            </a:r>
          </a:p>
          <a:p>
            <a:pPr>
              <a:lnSpc>
                <a:spcPct val="80000"/>
              </a:lnSpc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defRPr/>
            </a:pPr>
            <a:r>
              <a:rPr lang="de-DE" dirty="0" smtClean="0"/>
              <a:t>Anspruch auf unentgeltliche Dienst- und Schutzkleidung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Rechte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CD2472F1-66E5-45F6-953F-3B81EECC3F9F}" type="slidenum">
              <a:rPr lang="en-US">
                <a:latin typeface="+mj-lt"/>
              </a:rPr>
              <a:pPr defTabSz="957263">
                <a:defRPr/>
              </a:pPr>
              <a:t>5</a:t>
            </a:fld>
            <a:endParaRPr lang="en-US">
              <a:latin typeface="+mj-lt"/>
            </a:endParaRPr>
          </a:p>
        </p:txBody>
      </p:sp>
      <p:sp>
        <p:nvSpPr>
          <p:cNvPr id="8197" name="Fußzeilenplatzhalter 5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unverzügliche Teilnahme an Einsätzen</a:t>
            </a:r>
          </a:p>
          <a:p>
            <a:pPr>
              <a:lnSpc>
                <a:spcPct val="80000"/>
              </a:lnSpc>
              <a:buFont typeface="Symbol" pitchFamily="18" charset="2"/>
              <a:buNone/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Übernahme von Brandsicherheitsdiensten</a:t>
            </a:r>
          </a:p>
          <a:p>
            <a:pPr>
              <a:lnSpc>
                <a:spcPct val="80000"/>
              </a:lnSpc>
              <a:buFont typeface="Symbol" pitchFamily="18" charset="2"/>
              <a:buNone/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regelmäßige und pünktliche Teilnahme an Ausbildungsveranstaltungen</a:t>
            </a:r>
          </a:p>
          <a:p>
            <a:pPr>
              <a:lnSpc>
                <a:spcPct val="80000"/>
              </a:lnSpc>
              <a:buFont typeface="Symbol" pitchFamily="18" charset="2"/>
              <a:buNone/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Beachtung der Dienstvorschriften und Unfallverhütungsvorschriften</a:t>
            </a:r>
          </a:p>
          <a:p>
            <a:pPr>
              <a:lnSpc>
                <a:spcPct val="80000"/>
              </a:lnSpc>
              <a:buFont typeface="Symbol" pitchFamily="18" charset="2"/>
              <a:buNone/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Tragen der Dienstkleidung</a:t>
            </a:r>
          </a:p>
          <a:p>
            <a:pPr>
              <a:lnSpc>
                <a:spcPct val="80000"/>
              </a:lnSpc>
              <a:buFont typeface="Symbol" pitchFamily="18" charset="2"/>
              <a:buNone/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Befolgen von Anweisungen des zuständigen Vorgesetzten</a:t>
            </a:r>
          </a:p>
          <a:p>
            <a:pPr>
              <a:lnSpc>
                <a:spcPct val="80000"/>
              </a:lnSpc>
              <a:buFont typeface="Symbol" pitchFamily="18" charset="2"/>
              <a:buNone/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Verschwiegenheitspflicht</a:t>
            </a:r>
          </a:p>
          <a:p>
            <a:pPr>
              <a:lnSpc>
                <a:spcPct val="80000"/>
              </a:lnSpc>
              <a:buFont typeface="Symbol" pitchFamily="18" charset="2"/>
              <a:buNone/>
              <a:defRPr/>
            </a:pPr>
            <a:endParaRPr lang="de-DE" sz="800" dirty="0" smtClean="0"/>
          </a:p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Pflege der persönlichen Ausrüstung, der Fahrzeuge, der sonstigen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de-DE" dirty="0" smtClean="0"/>
              <a:t>	Einsatzmittel und der Feuerwehrhäuser</a:t>
            </a:r>
          </a:p>
          <a:p>
            <a:pPr>
              <a:lnSpc>
                <a:spcPct val="80000"/>
              </a:lnSpc>
              <a:buFont typeface="Symbol" pitchFamily="18" charset="2"/>
              <a:buNone/>
              <a:defRPr/>
            </a:pPr>
            <a:endParaRPr lang="de-DE" sz="900" dirty="0" smtClean="0"/>
          </a:p>
          <a:p>
            <a:pPr>
              <a:lnSpc>
                <a:spcPct val="80000"/>
              </a:lnSpc>
              <a:buFont typeface="Symbol" pitchFamily="18" charset="2"/>
              <a:buChar char="·"/>
              <a:defRPr/>
            </a:pPr>
            <a:r>
              <a:rPr lang="de-DE" dirty="0" smtClean="0"/>
              <a:t>kameradschaftliches Verhalten zu allen Feuerwehrangehörigen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Pflichten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15746723-4129-451A-8733-8A8B8B86EA44}" type="slidenum">
              <a:rPr lang="en-US">
                <a:latin typeface="+mj-lt"/>
              </a:rPr>
              <a:pPr defTabSz="957263">
                <a:defRPr/>
              </a:pPr>
              <a:t>6</a:t>
            </a:fld>
            <a:endParaRPr lang="en-US">
              <a:latin typeface="+mj-lt"/>
            </a:endParaRPr>
          </a:p>
        </p:txBody>
      </p:sp>
      <p:sp>
        <p:nvSpPr>
          <p:cNvPr id="9221" name="Fußzeilenplatzhalter 5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Inhaltsplatzhalter 1"/>
          <p:cNvSpPr>
            <a:spLocks noGrp="1"/>
          </p:cNvSpPr>
          <p:nvPr>
            <p:ph idx="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mtClean="0"/>
              <a:t>Gefahrenmeldung</a:t>
            </a:r>
          </a:p>
          <a:p>
            <a:pPr>
              <a:buFontTx/>
              <a:buNone/>
              <a:defRPr/>
            </a:pPr>
            <a:endParaRPr lang="de-DE" sz="800" smtClean="0"/>
          </a:p>
          <a:p>
            <a:pPr>
              <a:defRPr/>
            </a:pPr>
            <a:r>
              <a:rPr lang="de-DE" smtClean="0"/>
              <a:t>Vorsorgepflicht der Eigentümerinnen oder Eigentümer sowie der Besitzerinnen oder Besitzer von Grundstücken</a:t>
            </a:r>
          </a:p>
          <a:p>
            <a:pPr>
              <a:buFontTx/>
              <a:buNone/>
              <a:defRPr/>
            </a:pPr>
            <a:endParaRPr lang="de-DE" sz="800" smtClean="0"/>
          </a:p>
          <a:p>
            <a:pPr>
              <a:defRPr/>
            </a:pPr>
            <a:r>
              <a:rPr lang="de-DE" smtClean="0"/>
              <a:t>Duldungspflichten der Eigentümerinnen oder Eigentümer sowie der Besitzerinnen oder Besitzer von Grundstücken</a:t>
            </a:r>
          </a:p>
          <a:p>
            <a:pPr>
              <a:buFontTx/>
              <a:buNone/>
              <a:defRPr/>
            </a:pPr>
            <a:endParaRPr lang="de-DE" sz="800" smtClean="0"/>
          </a:p>
          <a:p>
            <a:pPr>
              <a:defRPr/>
            </a:pPr>
            <a:r>
              <a:rPr lang="de-DE" smtClean="0"/>
              <a:t>Hilfeleistungspflichten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Pflichten der Bevölkerung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3F08BBA9-AC36-4ABD-A6D1-A5E64CDD65BF}" type="slidenum">
              <a:rPr lang="en-US">
                <a:latin typeface="+mj-lt"/>
              </a:rPr>
              <a:pPr defTabSz="957263">
                <a:defRPr/>
              </a:pPr>
              <a:t>7</a:t>
            </a:fld>
            <a:endParaRPr lang="en-US">
              <a:latin typeface="+mj-lt"/>
            </a:endParaRPr>
          </a:p>
        </p:txBody>
      </p:sp>
      <p:sp>
        <p:nvSpPr>
          <p:cNvPr id="10245" name="Fußzeilenplatzhalter 5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de-DE" dirty="0" smtClean="0"/>
              <a:t>Hessisches Gesetz über den Brandschutz, die Allgemeine Hilfe und den Katastrophenschutz </a:t>
            </a:r>
            <a:r>
              <a:rPr lang="de-DE" sz="1400" dirty="0" smtClean="0"/>
              <a:t>(Hessisches Brand- und Katastrophenschutzgesetz - HBKG)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de-DE" sz="8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de-DE" dirty="0" smtClean="0"/>
              <a:t>Feuerwehrsatzung </a:t>
            </a:r>
            <a:r>
              <a:rPr lang="de-DE" sz="1400" dirty="0" smtClean="0"/>
              <a:t>(Ortssatzung)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de-DE" sz="8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de-DE" dirty="0" smtClean="0"/>
              <a:t>Unfallverhütungsvorschriften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de-DE" sz="9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de-DE" dirty="0" smtClean="0"/>
              <a:t>Feuerwehr-Dienstvorschriften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de-DE" sz="900" dirty="0" smtClean="0"/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de-DE" dirty="0" smtClean="0"/>
              <a:t>besondere Erlasse und Dienstanweisungen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de-DE" sz="900" dirty="0" smtClean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de-DE" dirty="0" smtClean="0"/>
          </a:p>
          <a:p>
            <a:pPr>
              <a:defRPr/>
            </a:pP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Rechtsgrundlagen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08931879-1EE5-4E0A-A927-4DE8AB935D34}" type="slidenum">
              <a:rPr lang="en-US">
                <a:latin typeface="+mj-lt"/>
              </a:rPr>
              <a:pPr defTabSz="957263">
                <a:defRPr/>
              </a:pPr>
              <a:t>8</a:t>
            </a:fld>
            <a:endParaRPr lang="en-US">
              <a:latin typeface="+mj-lt"/>
            </a:endParaRPr>
          </a:p>
        </p:txBody>
      </p:sp>
      <p:sp>
        <p:nvSpPr>
          <p:cNvPr id="11269" name="Fußzeilenplatzhalter 5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635000" y="857250"/>
            <a:ext cx="8636000" cy="577850"/>
          </a:xfrm>
        </p:spPr>
        <p:txBody>
          <a:bodyPr/>
          <a:lstStyle/>
          <a:p>
            <a:pPr>
              <a:defRPr/>
            </a:pPr>
            <a:r>
              <a:rPr lang="de-DE" dirty="0" smtClean="0"/>
              <a:t>Sonderrechte</a:t>
            </a:r>
          </a:p>
          <a:p>
            <a:pPr>
              <a:defRPr/>
            </a:pP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7263">
              <a:defRPr/>
            </a:pPr>
            <a:fld id="{3D088A24-F023-4EF1-A56A-B6F680CF2842}" type="slidenum">
              <a:rPr lang="en-US">
                <a:latin typeface="+mj-lt"/>
              </a:rPr>
              <a:pPr defTabSz="957263">
                <a:defRPr/>
              </a:pPr>
              <a:t>9</a:t>
            </a:fld>
            <a:endParaRPr lang="en-US">
              <a:latin typeface="+mj-lt"/>
            </a:endParaRPr>
          </a:p>
        </p:txBody>
      </p:sp>
      <p:grpSp>
        <p:nvGrpSpPr>
          <p:cNvPr id="12292" name="Gruppieren 18"/>
          <p:cNvGrpSpPr>
            <a:grpSpLocks/>
          </p:cNvGrpSpPr>
          <p:nvPr/>
        </p:nvGrpSpPr>
        <p:grpSpPr bwMode="auto">
          <a:xfrm>
            <a:off x="584200" y="1643063"/>
            <a:ext cx="8737600" cy="379412"/>
            <a:chOff x="580766" y="1489075"/>
            <a:chExt cx="8738119" cy="379413"/>
          </a:xfrm>
        </p:grpSpPr>
        <p:sp>
          <p:nvSpPr>
            <p:cNvPr id="12300" name="Text Box 6"/>
            <p:cNvSpPr txBox="1">
              <a:spLocks noChangeArrowheads="1"/>
            </p:cNvSpPr>
            <p:nvPr/>
          </p:nvSpPr>
          <p:spPr bwMode="auto">
            <a:xfrm>
              <a:off x="580766" y="1490663"/>
              <a:ext cx="1476770" cy="37782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800">
                  <a:latin typeface="Arial" charset="0"/>
                </a:rPr>
                <a:t>Bundeswehr</a:t>
              </a:r>
            </a:p>
          </p:txBody>
        </p:sp>
        <p:sp>
          <p:nvSpPr>
            <p:cNvPr id="12301" name="Text Box 7"/>
            <p:cNvSpPr txBox="1">
              <a:spLocks noChangeArrowheads="1"/>
            </p:cNvSpPr>
            <p:nvPr/>
          </p:nvSpPr>
          <p:spPr bwMode="auto">
            <a:xfrm>
              <a:off x="2054431" y="1490663"/>
              <a:ext cx="1619469" cy="37782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800">
                  <a:latin typeface="Arial" charset="0"/>
                </a:rPr>
                <a:t>Bundespolizei</a:t>
              </a:r>
            </a:p>
          </p:txBody>
        </p:sp>
        <p:sp>
          <p:nvSpPr>
            <p:cNvPr id="12302" name="Text Box 9"/>
            <p:cNvSpPr txBox="1">
              <a:spLocks noChangeArrowheads="1"/>
            </p:cNvSpPr>
            <p:nvPr/>
          </p:nvSpPr>
          <p:spPr bwMode="auto">
            <a:xfrm>
              <a:off x="5040724" y="1490663"/>
              <a:ext cx="2231748" cy="37782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800">
                  <a:latin typeface="Arial" charset="0"/>
                </a:rPr>
                <a:t>Katastrophenschutz</a:t>
              </a:r>
            </a:p>
          </p:txBody>
        </p:sp>
        <p:sp>
          <p:nvSpPr>
            <p:cNvPr id="12303" name="Text Box 10"/>
            <p:cNvSpPr txBox="1">
              <a:spLocks noChangeArrowheads="1"/>
            </p:cNvSpPr>
            <p:nvPr/>
          </p:nvSpPr>
          <p:spPr bwMode="auto">
            <a:xfrm>
              <a:off x="8130832" y="1490663"/>
              <a:ext cx="1188053" cy="37623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800">
                  <a:latin typeface="Arial" charset="0"/>
                </a:rPr>
                <a:t>Zolldienst</a:t>
              </a:r>
            </a:p>
          </p:txBody>
        </p:sp>
        <p:sp>
          <p:nvSpPr>
            <p:cNvPr id="12304" name="Text Box 11"/>
            <p:cNvSpPr txBox="1">
              <a:spLocks noChangeArrowheads="1"/>
            </p:cNvSpPr>
            <p:nvPr/>
          </p:nvSpPr>
          <p:spPr bwMode="auto">
            <a:xfrm>
              <a:off x="7268000" y="1489075"/>
              <a:ext cx="864491" cy="37782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800">
                  <a:latin typeface="Arial" charset="0"/>
                </a:rPr>
                <a:t>Polizei</a:t>
              </a:r>
            </a:p>
          </p:txBody>
        </p:sp>
        <p:sp>
          <p:nvSpPr>
            <p:cNvPr id="12305" name="Text Box 8"/>
            <p:cNvSpPr txBox="1">
              <a:spLocks noChangeArrowheads="1"/>
            </p:cNvSpPr>
            <p:nvPr/>
          </p:nvSpPr>
          <p:spPr bwMode="auto">
            <a:xfrm>
              <a:off x="3675127" y="1490663"/>
              <a:ext cx="1367257" cy="377825"/>
            </a:xfrm>
            <a:prstGeom prst="rect">
              <a:avLst/>
            </a:prstGeom>
            <a:solidFill>
              <a:srgbClr val="F8F8F8"/>
            </a:solidFill>
            <a:ln w="15875">
              <a:solidFill>
                <a:srgbClr val="CE000A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800" b="1">
                  <a:latin typeface="Arial" charset="0"/>
                </a:rPr>
                <a:t>Feuerwehr</a:t>
              </a:r>
            </a:p>
          </p:txBody>
        </p:sp>
      </p:grpSp>
      <p:sp>
        <p:nvSpPr>
          <p:cNvPr id="12293" name="Text Box 12"/>
          <p:cNvSpPr txBox="1">
            <a:spLocks noChangeArrowheads="1"/>
          </p:cNvSpPr>
          <p:nvPr/>
        </p:nvSpPr>
        <p:spPr bwMode="auto">
          <a:xfrm>
            <a:off x="2125663" y="2178050"/>
            <a:ext cx="56546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200">
                <a:latin typeface="Arial" charset="0"/>
              </a:rPr>
              <a:t>sind von den Vorschriften der StVO befreit, soweit das zur </a:t>
            </a:r>
          </a:p>
        </p:txBody>
      </p:sp>
      <p:sp>
        <p:nvSpPr>
          <p:cNvPr id="12294" name="Text Box 13"/>
          <p:cNvSpPr txBox="1">
            <a:spLocks noChangeArrowheads="1"/>
          </p:cNvSpPr>
          <p:nvPr/>
        </p:nvSpPr>
        <p:spPr bwMode="auto">
          <a:xfrm>
            <a:off x="2603500" y="3168650"/>
            <a:ext cx="4699000" cy="43656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200">
                <a:latin typeface="Arial" charset="0"/>
              </a:rPr>
              <a:t>Erfüllung hoheitlicher Aufgaben</a:t>
            </a:r>
          </a:p>
        </p:txBody>
      </p:sp>
      <p:sp>
        <p:nvSpPr>
          <p:cNvPr id="12295" name="Text Box 14"/>
          <p:cNvSpPr txBox="1">
            <a:spLocks noChangeArrowheads="1"/>
          </p:cNvSpPr>
          <p:nvPr/>
        </p:nvSpPr>
        <p:spPr bwMode="auto">
          <a:xfrm>
            <a:off x="3598863" y="3900488"/>
            <a:ext cx="2708275" cy="43656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200">
                <a:latin typeface="Arial" charset="0"/>
              </a:rPr>
              <a:t>dringend geboten</a:t>
            </a:r>
          </a:p>
        </p:txBody>
      </p:sp>
      <p:sp>
        <p:nvSpPr>
          <p:cNvPr id="12296" name="Text Box 15"/>
          <p:cNvSpPr txBox="1">
            <a:spLocks noChangeArrowheads="1"/>
          </p:cNvSpPr>
          <p:nvPr/>
        </p:nvSpPr>
        <p:spPr bwMode="auto">
          <a:xfrm>
            <a:off x="4594225" y="4357688"/>
            <a:ext cx="7175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200">
                <a:latin typeface="Arial" charset="0"/>
              </a:rPr>
              <a:t>ist.</a:t>
            </a:r>
          </a:p>
        </p:txBody>
      </p:sp>
      <p:sp>
        <p:nvSpPr>
          <p:cNvPr id="12297" name="Rectangle 16"/>
          <p:cNvSpPr>
            <a:spLocks noChangeArrowheads="1"/>
          </p:cNvSpPr>
          <p:nvPr/>
        </p:nvSpPr>
        <p:spPr bwMode="auto">
          <a:xfrm>
            <a:off x="452438" y="1538288"/>
            <a:ext cx="9001125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298" name="Text Box 19"/>
          <p:cNvSpPr txBox="1">
            <a:spLocks noChangeArrowheads="1"/>
          </p:cNvSpPr>
          <p:nvPr/>
        </p:nvSpPr>
        <p:spPr bwMode="auto">
          <a:xfrm>
            <a:off x="1006475" y="5208588"/>
            <a:ext cx="773588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>
                <a:latin typeface="Arial" charset="0"/>
              </a:rPr>
              <a:t>Die Sonderrechte dürfen nur unter gebührender Berücksichtigung der öffentlichen Sicherheit und Ordnung ausgeübt werden.</a:t>
            </a:r>
          </a:p>
        </p:txBody>
      </p:sp>
      <p:sp>
        <p:nvSpPr>
          <p:cNvPr id="12299" name="Fußzeilenplatzhalter 17"/>
          <p:cNvSpPr>
            <a:spLocks noGrp="1"/>
          </p:cNvSpPr>
          <p:nvPr>
            <p:ph type="ftr" sz="quarter" idx="14"/>
          </p:nvPr>
        </p:nvSpPr>
        <p:spPr>
          <a:noFill/>
        </p:spPr>
        <p:txBody>
          <a:bodyPr/>
          <a:lstStyle/>
          <a:p>
            <a:r>
              <a:rPr lang="de-DE" smtClean="0"/>
              <a:t>1.2	05/2013	Leitfaden zur Truppausbildung - Truppmannausbildung Teil 1 (Grundausbildungslehrgang)	</a:t>
            </a:r>
          </a:p>
          <a:p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hrunterlage_f_Querformat">
  <a:themeElements>
    <a:clrScheme name="Lehrunterlage_f_Querforma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hrunterlage_f_Querforma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hrunterlage_f_Quer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unterlage_f_Querforma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unterlage_f_Querforma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unterlage_f_Querforma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unterlage_f_Quer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unterlage_f_Quer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unterlage_f_Quer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A4-Papier (210x297 mm)</PresentationFormat>
  <Paragraphs>156</Paragraphs>
  <Slides>11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Lehrunterlage_f_Querformat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</vt:vector>
  </TitlesOfParts>
  <Company>Kassel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Fahrzeug-/Gerätekunde F II</dc:title>
  <dc:creator>Emrich, Thomas</dc:creator>
  <cp:lastModifiedBy>Kauffunger, Marco</cp:lastModifiedBy>
  <cp:revision>123</cp:revision>
  <cp:lastPrinted>2002-05-15T13:28:49Z</cp:lastPrinted>
  <dcterms:created xsi:type="dcterms:W3CDTF">2003-08-25T09:13:09Z</dcterms:created>
  <dcterms:modified xsi:type="dcterms:W3CDTF">2013-06-05T06:39:33Z</dcterms:modified>
</cp:coreProperties>
</file>