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23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1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5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77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4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5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95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99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8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A492-2FAE-4B12-9290-22B024A9874A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01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A492-2FAE-4B12-9290-22B024A9874A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2254-3A4F-48CB-BEB6-74536EC3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7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3995936" y="116632"/>
            <a:ext cx="2304256" cy="100811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Train Data</a:t>
            </a:r>
            <a:endParaRPr lang="zh-TW" altLang="en-US" sz="2400" dirty="0"/>
          </a:p>
        </p:txBody>
      </p:sp>
      <p:sp>
        <p:nvSpPr>
          <p:cNvPr id="5" name="流程圖: 磁碟 4"/>
          <p:cNvSpPr/>
          <p:nvPr/>
        </p:nvSpPr>
        <p:spPr>
          <a:xfrm>
            <a:off x="1403648" y="2348880"/>
            <a:ext cx="1368152" cy="6480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 1</a:t>
            </a:r>
            <a:endParaRPr lang="zh-TW" altLang="en-US" sz="2400" dirty="0"/>
          </a:p>
        </p:txBody>
      </p:sp>
      <p:sp>
        <p:nvSpPr>
          <p:cNvPr id="6" name="流程圖: 磁碟 5"/>
          <p:cNvSpPr/>
          <p:nvPr/>
        </p:nvSpPr>
        <p:spPr>
          <a:xfrm>
            <a:off x="3203848" y="2348880"/>
            <a:ext cx="1368152" cy="64807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 2</a:t>
            </a:r>
            <a:endParaRPr lang="zh-TW" altLang="en-US" sz="2400" dirty="0"/>
          </a:p>
        </p:txBody>
      </p:sp>
      <p:sp>
        <p:nvSpPr>
          <p:cNvPr id="7" name="流程圖: 磁碟 6"/>
          <p:cNvSpPr/>
          <p:nvPr/>
        </p:nvSpPr>
        <p:spPr>
          <a:xfrm>
            <a:off x="4932040" y="2348880"/>
            <a:ext cx="1368152" cy="64807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 3</a:t>
            </a:r>
            <a:endParaRPr lang="zh-TW" altLang="en-US" sz="2400" dirty="0"/>
          </a:p>
        </p:txBody>
      </p:sp>
      <p:sp>
        <p:nvSpPr>
          <p:cNvPr id="8" name="流程圖: 磁碟 7"/>
          <p:cNvSpPr/>
          <p:nvPr/>
        </p:nvSpPr>
        <p:spPr>
          <a:xfrm>
            <a:off x="6516216" y="2348880"/>
            <a:ext cx="1368152" cy="648072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 4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51846" y="220486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……</a:t>
            </a:r>
            <a:endParaRPr lang="zh-TW" altLang="en-US" sz="4000" dirty="0"/>
          </a:p>
        </p:txBody>
      </p:sp>
      <p:cxnSp>
        <p:nvCxnSpPr>
          <p:cNvPr id="12" name="直線單箭頭接點 11"/>
          <p:cNvCxnSpPr>
            <a:stCxn id="4" idx="3"/>
            <a:endCxn id="5" idx="1"/>
          </p:cNvCxnSpPr>
          <p:nvPr/>
        </p:nvCxnSpPr>
        <p:spPr>
          <a:xfrm flipH="1">
            <a:off x="2087724" y="1124744"/>
            <a:ext cx="3060340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3"/>
            <a:endCxn id="6" idx="1"/>
          </p:cNvCxnSpPr>
          <p:nvPr/>
        </p:nvCxnSpPr>
        <p:spPr>
          <a:xfrm flipH="1">
            <a:off x="3887924" y="1124744"/>
            <a:ext cx="1260140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3"/>
            <a:endCxn id="7" idx="1"/>
          </p:cNvCxnSpPr>
          <p:nvPr/>
        </p:nvCxnSpPr>
        <p:spPr>
          <a:xfrm>
            <a:off x="5148064" y="1124744"/>
            <a:ext cx="468052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4" idx="3"/>
            <a:endCxn id="8" idx="1"/>
          </p:cNvCxnSpPr>
          <p:nvPr/>
        </p:nvCxnSpPr>
        <p:spPr>
          <a:xfrm>
            <a:off x="5148064" y="1124744"/>
            <a:ext cx="2052228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圖: 程序 23"/>
          <p:cNvSpPr/>
          <p:nvPr/>
        </p:nvSpPr>
        <p:spPr>
          <a:xfrm>
            <a:off x="1403648" y="3861048"/>
            <a:ext cx="1368152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1</a:t>
            </a:r>
            <a:endParaRPr lang="zh-TW" altLang="en-US" sz="2400" dirty="0"/>
          </a:p>
        </p:txBody>
      </p:sp>
      <p:cxnSp>
        <p:nvCxnSpPr>
          <p:cNvPr id="25" name="直線單箭頭接點 24"/>
          <p:cNvCxnSpPr>
            <a:stCxn id="5" idx="3"/>
            <a:endCxn id="24" idx="0"/>
          </p:cNvCxnSpPr>
          <p:nvPr/>
        </p:nvCxnSpPr>
        <p:spPr>
          <a:xfrm>
            <a:off x="2087724" y="2996952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圖: 程序 28"/>
          <p:cNvSpPr/>
          <p:nvPr/>
        </p:nvSpPr>
        <p:spPr>
          <a:xfrm>
            <a:off x="3203848" y="3861048"/>
            <a:ext cx="1368152" cy="72008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2</a:t>
            </a:r>
            <a:endParaRPr lang="zh-TW" altLang="en-US" sz="2400" dirty="0"/>
          </a:p>
        </p:txBody>
      </p:sp>
      <p:cxnSp>
        <p:nvCxnSpPr>
          <p:cNvPr id="30" name="直線單箭頭接點 29"/>
          <p:cNvCxnSpPr>
            <a:stCxn id="6" idx="3"/>
            <a:endCxn id="29" idx="0"/>
          </p:cNvCxnSpPr>
          <p:nvPr/>
        </p:nvCxnSpPr>
        <p:spPr>
          <a:xfrm>
            <a:off x="3887924" y="2996952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圖: 程序 33"/>
          <p:cNvSpPr/>
          <p:nvPr/>
        </p:nvSpPr>
        <p:spPr>
          <a:xfrm>
            <a:off x="4932040" y="3861048"/>
            <a:ext cx="1368152" cy="72008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3</a:t>
            </a:r>
            <a:endParaRPr lang="zh-TW" altLang="en-US" sz="2400" dirty="0"/>
          </a:p>
        </p:txBody>
      </p:sp>
      <p:cxnSp>
        <p:nvCxnSpPr>
          <p:cNvPr id="35" name="直線單箭頭接點 34"/>
          <p:cNvCxnSpPr>
            <a:stCxn id="7" idx="3"/>
            <a:endCxn id="34" idx="0"/>
          </p:cNvCxnSpPr>
          <p:nvPr/>
        </p:nvCxnSpPr>
        <p:spPr>
          <a:xfrm>
            <a:off x="5616116" y="2996952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6516216" y="3861048"/>
            <a:ext cx="1368152" cy="72008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4</a:t>
            </a:r>
            <a:endParaRPr lang="zh-TW" altLang="en-US" sz="2400" dirty="0"/>
          </a:p>
        </p:txBody>
      </p:sp>
      <p:cxnSp>
        <p:nvCxnSpPr>
          <p:cNvPr id="39" name="直線單箭頭接點 38"/>
          <p:cNvCxnSpPr>
            <a:stCxn id="8" idx="3"/>
            <a:endCxn id="38" idx="0"/>
          </p:cNvCxnSpPr>
          <p:nvPr/>
        </p:nvCxnSpPr>
        <p:spPr>
          <a:xfrm>
            <a:off x="7200292" y="2996952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4" idx="2"/>
            <a:endCxn id="48" idx="0"/>
          </p:cNvCxnSpPr>
          <p:nvPr/>
        </p:nvCxnSpPr>
        <p:spPr>
          <a:xfrm>
            <a:off x="2087724" y="4581128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847915" y="5085184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y1</a:t>
            </a:r>
            <a:endParaRPr lang="zh-TW" altLang="en-US" sz="2400" dirty="0"/>
          </a:p>
        </p:txBody>
      </p:sp>
      <p:cxnSp>
        <p:nvCxnSpPr>
          <p:cNvPr id="52" name="直線單箭頭接點 51"/>
          <p:cNvCxnSpPr>
            <a:stCxn id="29" idx="2"/>
            <a:endCxn id="58" idx="0"/>
          </p:cNvCxnSpPr>
          <p:nvPr/>
        </p:nvCxnSpPr>
        <p:spPr>
          <a:xfrm>
            <a:off x="3887924" y="4581128"/>
            <a:ext cx="0" cy="504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4" idx="2"/>
            <a:endCxn id="60" idx="0"/>
          </p:cNvCxnSpPr>
          <p:nvPr/>
        </p:nvCxnSpPr>
        <p:spPr>
          <a:xfrm>
            <a:off x="5616116" y="4581128"/>
            <a:ext cx="0" cy="5040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8" idx="2"/>
            <a:endCxn id="62" idx="0"/>
          </p:cNvCxnSpPr>
          <p:nvPr/>
        </p:nvCxnSpPr>
        <p:spPr>
          <a:xfrm>
            <a:off x="7200292" y="4581128"/>
            <a:ext cx="0" cy="5040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48115" y="5085183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y2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376307" y="508518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y3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960483" y="5085181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y4</a:t>
            </a:r>
            <a:endParaRPr lang="zh-TW" altLang="en-US" sz="2400" dirty="0"/>
          </a:p>
        </p:txBody>
      </p:sp>
      <p:sp>
        <p:nvSpPr>
          <p:cNvPr id="64" name="右大括弧 63"/>
          <p:cNvSpPr/>
          <p:nvPr/>
        </p:nvSpPr>
        <p:spPr>
          <a:xfrm rot="5400000">
            <a:off x="5424940" y="2337724"/>
            <a:ext cx="288032" cy="693508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4614079" y="6158887"/>
            <a:ext cx="190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Average / Voting</a:t>
            </a:r>
            <a:endParaRPr lang="zh-TW" altLang="en-US" sz="2000" dirty="0"/>
          </a:p>
        </p:txBody>
      </p:sp>
      <p:sp>
        <p:nvSpPr>
          <p:cNvPr id="66" name="流程圖: 磁碟 65"/>
          <p:cNvSpPr/>
          <p:nvPr/>
        </p:nvSpPr>
        <p:spPr>
          <a:xfrm>
            <a:off x="-540907" y="3960204"/>
            <a:ext cx="1303301" cy="59350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Test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8151846" y="3788773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……</a:t>
            </a:r>
            <a:endParaRPr lang="zh-TW" altLang="en-US" sz="4000" dirty="0"/>
          </a:p>
        </p:txBody>
      </p:sp>
      <p:sp>
        <p:nvSpPr>
          <p:cNvPr id="68" name="矩形 67"/>
          <p:cNvSpPr/>
          <p:nvPr/>
        </p:nvSpPr>
        <p:spPr>
          <a:xfrm>
            <a:off x="1167070" y="3788773"/>
            <a:ext cx="7976930" cy="936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>
            <a:stCxn id="66" idx="4"/>
            <a:endCxn id="68" idx="1"/>
          </p:cNvCxnSpPr>
          <p:nvPr/>
        </p:nvCxnSpPr>
        <p:spPr>
          <a:xfrm>
            <a:off x="762394" y="4256959"/>
            <a:ext cx="4046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582023" y="1336702"/>
            <a:ext cx="301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/>
              <a:t>(Sample with replacement)</a:t>
            </a:r>
            <a:endParaRPr lang="zh-TW" altLang="en-US" sz="2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755383" y="3228945"/>
            <a:ext cx="116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/>
              <a:t>(Training)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643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14954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204010" y="4673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539033" y="146002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06180"/>
            <a:ext cx="13811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4446834" y="4673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M2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076056" y="146002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774229"/>
            <a:ext cx="1390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7402810" y="1043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M3</a:t>
            </a:r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29" y="4293096"/>
            <a:ext cx="15430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右大括弧 20"/>
          <p:cNvSpPr/>
          <p:nvPr/>
        </p:nvSpPr>
        <p:spPr>
          <a:xfrm rot="5400000">
            <a:off x="4037394" y="1037056"/>
            <a:ext cx="463407" cy="489654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14771" y="2336756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/>
              <a:t>建簡單的模型 </a:t>
            </a:r>
            <a:r>
              <a:rPr lang="en-US" altLang="zh-TW" sz="2000" dirty="0" smtClean="0"/>
              <a:t>M1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117000" y="2182576"/>
            <a:ext cx="2304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被</a:t>
            </a:r>
            <a:r>
              <a:rPr lang="en-US" altLang="zh-TW" sz="2000" dirty="0" smtClean="0"/>
              <a:t>M1</a:t>
            </a:r>
            <a:r>
              <a:rPr lang="zh-TW" altLang="en-US" sz="2000" dirty="0" smtClean="0"/>
              <a:t>分錯的資料權重加大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然後建 </a:t>
            </a:r>
            <a:r>
              <a:rPr lang="en-US" altLang="zh-TW" sz="2000" dirty="0" smtClean="0"/>
              <a:t>M2</a:t>
            </a:r>
            <a:endParaRPr lang="zh-TW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5453393" y="2183815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/>
              <a:t>被</a:t>
            </a:r>
            <a:r>
              <a:rPr lang="en-US" altLang="zh-TW" dirty="0" smtClean="0"/>
              <a:t>M2</a:t>
            </a:r>
            <a:r>
              <a:rPr lang="zh-TW" altLang="en-US" dirty="0" smtClean="0"/>
              <a:t>分錯的資料權重加大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然後建 </a:t>
            </a:r>
            <a:r>
              <a:rPr lang="en-US" altLang="zh-TW" dirty="0" smtClean="0"/>
              <a:t>M3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367383" y="3810702"/>
            <a:ext cx="172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/>
              <a:t>M1 + M2 + M3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235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3995936" y="116632"/>
            <a:ext cx="2304256" cy="100811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Train Data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51846" y="220486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……</a:t>
            </a:r>
            <a:endParaRPr lang="zh-TW" altLang="en-US" sz="4000" dirty="0"/>
          </a:p>
        </p:txBody>
      </p:sp>
      <p:cxnSp>
        <p:nvCxnSpPr>
          <p:cNvPr id="12" name="直線單箭頭接點 11"/>
          <p:cNvCxnSpPr>
            <a:stCxn id="4" idx="3"/>
          </p:cNvCxnSpPr>
          <p:nvPr/>
        </p:nvCxnSpPr>
        <p:spPr>
          <a:xfrm flipH="1">
            <a:off x="2087724" y="1124744"/>
            <a:ext cx="3060340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3"/>
          </p:cNvCxnSpPr>
          <p:nvPr/>
        </p:nvCxnSpPr>
        <p:spPr>
          <a:xfrm flipH="1">
            <a:off x="3887924" y="1124744"/>
            <a:ext cx="1260140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3"/>
          </p:cNvCxnSpPr>
          <p:nvPr/>
        </p:nvCxnSpPr>
        <p:spPr>
          <a:xfrm>
            <a:off x="5148064" y="1124744"/>
            <a:ext cx="468052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4" idx="3"/>
          </p:cNvCxnSpPr>
          <p:nvPr/>
        </p:nvCxnSpPr>
        <p:spPr>
          <a:xfrm>
            <a:off x="5148064" y="1124744"/>
            <a:ext cx="2052228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圖: 程序 23"/>
          <p:cNvSpPr/>
          <p:nvPr/>
        </p:nvSpPr>
        <p:spPr>
          <a:xfrm>
            <a:off x="1403648" y="2420888"/>
            <a:ext cx="1368152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1</a:t>
            </a:r>
            <a:endParaRPr lang="zh-TW" altLang="en-US" sz="2400" dirty="0"/>
          </a:p>
        </p:txBody>
      </p:sp>
      <p:sp>
        <p:nvSpPr>
          <p:cNvPr id="29" name="流程圖: 程序 28"/>
          <p:cNvSpPr/>
          <p:nvPr/>
        </p:nvSpPr>
        <p:spPr>
          <a:xfrm>
            <a:off x="3203848" y="2420888"/>
            <a:ext cx="1368152" cy="72008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2</a:t>
            </a:r>
            <a:endParaRPr lang="zh-TW" altLang="en-US" sz="2400" dirty="0"/>
          </a:p>
        </p:txBody>
      </p:sp>
      <p:sp>
        <p:nvSpPr>
          <p:cNvPr id="34" name="流程圖: 程序 33"/>
          <p:cNvSpPr/>
          <p:nvPr/>
        </p:nvSpPr>
        <p:spPr>
          <a:xfrm>
            <a:off x="4932040" y="2420888"/>
            <a:ext cx="1368152" cy="72008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3</a:t>
            </a:r>
            <a:endParaRPr lang="zh-TW" altLang="en-US" sz="2400" dirty="0"/>
          </a:p>
        </p:txBody>
      </p:sp>
      <p:sp>
        <p:nvSpPr>
          <p:cNvPr id="38" name="流程圖: 程序 37"/>
          <p:cNvSpPr/>
          <p:nvPr/>
        </p:nvSpPr>
        <p:spPr>
          <a:xfrm>
            <a:off x="6516216" y="2420888"/>
            <a:ext cx="1368152" cy="72008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4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847915" y="371703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y1</a:t>
            </a:r>
            <a:endParaRPr lang="zh-TW" altLang="en-US" sz="2400" dirty="0"/>
          </a:p>
        </p:txBody>
      </p:sp>
      <p:cxnSp>
        <p:nvCxnSpPr>
          <p:cNvPr id="52" name="直線單箭頭接點 51"/>
          <p:cNvCxnSpPr>
            <a:stCxn id="29" idx="2"/>
            <a:endCxn id="58" idx="0"/>
          </p:cNvCxnSpPr>
          <p:nvPr/>
        </p:nvCxnSpPr>
        <p:spPr>
          <a:xfrm>
            <a:off x="3887924" y="314096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4" idx="2"/>
            <a:endCxn id="60" idx="0"/>
          </p:cNvCxnSpPr>
          <p:nvPr/>
        </p:nvCxnSpPr>
        <p:spPr>
          <a:xfrm>
            <a:off x="5616116" y="314096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8" idx="2"/>
            <a:endCxn id="62" idx="0"/>
          </p:cNvCxnSpPr>
          <p:nvPr/>
        </p:nvCxnSpPr>
        <p:spPr>
          <a:xfrm>
            <a:off x="7200292" y="314096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48115" y="371703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y2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376307" y="371703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y3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960483" y="371703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y4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8151846" y="3788773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……</a:t>
            </a:r>
            <a:endParaRPr lang="zh-TW" altLang="en-US" sz="4000" dirty="0"/>
          </a:p>
        </p:txBody>
      </p:sp>
      <p:cxnSp>
        <p:nvCxnSpPr>
          <p:cNvPr id="36" name="直線單箭頭接點 35"/>
          <p:cNvCxnSpPr>
            <a:stCxn id="24" idx="2"/>
            <a:endCxn id="48" idx="0"/>
          </p:cNvCxnSpPr>
          <p:nvPr/>
        </p:nvCxnSpPr>
        <p:spPr>
          <a:xfrm>
            <a:off x="2087724" y="314096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流程圖: 磁碟 39"/>
          <p:cNvSpPr/>
          <p:nvPr/>
        </p:nvSpPr>
        <p:spPr>
          <a:xfrm>
            <a:off x="-547725" y="2484173"/>
            <a:ext cx="1303301" cy="59350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Test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59599" y="2312742"/>
            <a:ext cx="7976930" cy="936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>
            <a:stCxn id="40" idx="4"/>
            <a:endCxn id="41" idx="1"/>
          </p:cNvCxnSpPr>
          <p:nvPr/>
        </p:nvCxnSpPr>
        <p:spPr>
          <a:xfrm>
            <a:off x="755576" y="2780928"/>
            <a:ext cx="40402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 rot="10800000">
            <a:off x="3059832" y="4797151"/>
            <a:ext cx="3528392" cy="57606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6" name="直線單箭頭接點 45"/>
          <p:cNvCxnSpPr>
            <a:stCxn id="48" idx="2"/>
            <a:endCxn id="13" idx="3"/>
          </p:cNvCxnSpPr>
          <p:nvPr/>
        </p:nvCxnSpPr>
        <p:spPr>
          <a:xfrm>
            <a:off x="2087724" y="4178697"/>
            <a:ext cx="2736304" cy="618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58" idx="2"/>
            <a:endCxn id="13" idx="3"/>
          </p:cNvCxnSpPr>
          <p:nvPr/>
        </p:nvCxnSpPr>
        <p:spPr>
          <a:xfrm>
            <a:off x="3887924" y="4178697"/>
            <a:ext cx="936104" cy="618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60" idx="2"/>
            <a:endCxn id="13" idx="3"/>
          </p:cNvCxnSpPr>
          <p:nvPr/>
        </p:nvCxnSpPr>
        <p:spPr>
          <a:xfrm flipH="1">
            <a:off x="4824028" y="4178697"/>
            <a:ext cx="792088" cy="618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2" idx="2"/>
            <a:endCxn id="13" idx="3"/>
          </p:cNvCxnSpPr>
          <p:nvPr/>
        </p:nvCxnSpPr>
        <p:spPr>
          <a:xfrm flipH="1">
            <a:off x="4824028" y="4178697"/>
            <a:ext cx="2376264" cy="618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152626" y="4814033"/>
            <a:ext cx="13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Meta-Model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372276" y="5703639"/>
            <a:ext cx="919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y.final</a:t>
            </a:r>
            <a:endParaRPr lang="zh-TW" altLang="en-US" sz="2400" dirty="0"/>
          </a:p>
        </p:txBody>
      </p:sp>
      <p:cxnSp>
        <p:nvCxnSpPr>
          <p:cNvPr id="70" name="直線單箭頭接點 69"/>
          <p:cNvCxnSpPr>
            <a:stCxn id="13" idx="0"/>
            <a:endCxn id="63" idx="0"/>
          </p:cNvCxnSpPr>
          <p:nvPr/>
        </p:nvCxnSpPr>
        <p:spPr>
          <a:xfrm>
            <a:off x="4824028" y="5373214"/>
            <a:ext cx="8150" cy="3304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-572994" y="2060849"/>
            <a:ext cx="1512168" cy="100811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Train Data</a:t>
            </a:r>
            <a:endParaRPr lang="zh-TW" altLang="en-US" sz="2400" dirty="0"/>
          </a:p>
        </p:txBody>
      </p:sp>
      <p:sp>
        <p:nvSpPr>
          <p:cNvPr id="24" name="流程圖: 程序 23"/>
          <p:cNvSpPr/>
          <p:nvPr/>
        </p:nvSpPr>
        <p:spPr>
          <a:xfrm>
            <a:off x="1259245" y="116632"/>
            <a:ext cx="2640511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1</a:t>
            </a:r>
          </a:p>
          <a:p>
            <a:pPr algn="ctr"/>
            <a:r>
              <a:rPr lang="en-US" altLang="zh-TW" sz="2400" dirty="0" smtClean="0"/>
              <a:t>(Linear Regression)</a:t>
            </a:r>
            <a:endParaRPr lang="zh-TW" altLang="en-US" sz="2400" dirty="0"/>
          </a:p>
        </p:txBody>
      </p:sp>
      <p:sp>
        <p:nvSpPr>
          <p:cNvPr id="13" name="等腰三角形 12"/>
          <p:cNvSpPr/>
          <p:nvPr/>
        </p:nvSpPr>
        <p:spPr>
          <a:xfrm rot="5400000">
            <a:off x="13408002" y="3016045"/>
            <a:ext cx="3528392" cy="57606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4035092" y="835224"/>
            <a:ext cx="227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accent6"/>
                </a:solidFill>
              </a:rPr>
              <a:t>Meta-Model</a:t>
            </a:r>
            <a:endParaRPr lang="zh-TW" altLang="en-US" sz="3200" dirty="0">
              <a:solidFill>
                <a:schemeClr val="accent6"/>
              </a:solidFill>
            </a:endParaRPr>
          </a:p>
        </p:txBody>
      </p:sp>
      <p:sp>
        <p:nvSpPr>
          <p:cNvPr id="39" name="流程圖: 磁碟 38"/>
          <p:cNvSpPr/>
          <p:nvPr/>
        </p:nvSpPr>
        <p:spPr>
          <a:xfrm>
            <a:off x="1818416" y="1166867"/>
            <a:ext cx="1313424" cy="82197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Subset-1</a:t>
            </a:r>
            <a:endParaRPr lang="zh-TW" altLang="en-US" sz="2400" dirty="0"/>
          </a:p>
        </p:txBody>
      </p:sp>
      <p:sp>
        <p:nvSpPr>
          <p:cNvPr id="44" name="流程圖: 磁碟 43"/>
          <p:cNvSpPr/>
          <p:nvPr/>
        </p:nvSpPr>
        <p:spPr>
          <a:xfrm>
            <a:off x="1818416" y="2060849"/>
            <a:ext cx="1313424" cy="82197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Subset-2</a:t>
            </a:r>
            <a:endParaRPr lang="zh-TW" altLang="en-US" sz="2400" dirty="0"/>
          </a:p>
        </p:txBody>
      </p:sp>
      <p:sp>
        <p:nvSpPr>
          <p:cNvPr id="45" name="流程圖: 磁碟 44"/>
          <p:cNvSpPr/>
          <p:nvPr/>
        </p:nvSpPr>
        <p:spPr>
          <a:xfrm>
            <a:off x="1818416" y="2996952"/>
            <a:ext cx="1313424" cy="82197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Subset-3</a:t>
            </a:r>
            <a:endParaRPr lang="zh-TW" altLang="en-US" sz="2400" dirty="0"/>
          </a:p>
        </p:txBody>
      </p:sp>
      <p:sp>
        <p:nvSpPr>
          <p:cNvPr id="47" name="流程圖: 程序 46"/>
          <p:cNvSpPr/>
          <p:nvPr/>
        </p:nvSpPr>
        <p:spPr>
          <a:xfrm>
            <a:off x="4192807" y="116632"/>
            <a:ext cx="2640511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1</a:t>
            </a:r>
          </a:p>
          <a:p>
            <a:pPr algn="ctr"/>
            <a:r>
              <a:rPr lang="en-US" altLang="zh-TW" sz="2400" dirty="0" smtClean="0"/>
              <a:t>(Linear Regression)</a:t>
            </a:r>
            <a:endParaRPr lang="zh-TW" altLang="en-US" sz="2400" dirty="0"/>
          </a:p>
        </p:txBody>
      </p:sp>
      <p:sp>
        <p:nvSpPr>
          <p:cNvPr id="50" name="流程圖: 程序 49"/>
          <p:cNvSpPr/>
          <p:nvPr/>
        </p:nvSpPr>
        <p:spPr>
          <a:xfrm>
            <a:off x="7118528" y="116632"/>
            <a:ext cx="2640511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1</a:t>
            </a:r>
          </a:p>
          <a:p>
            <a:pPr algn="ctr"/>
            <a:r>
              <a:rPr lang="en-US" altLang="zh-TW" sz="2400" dirty="0" smtClean="0"/>
              <a:t>(Linear Regression)</a:t>
            </a:r>
            <a:endParaRPr lang="zh-TW" altLang="en-US" sz="2400" dirty="0"/>
          </a:p>
        </p:txBody>
      </p:sp>
      <p:sp>
        <p:nvSpPr>
          <p:cNvPr id="66" name="流程圖: 磁碟 65"/>
          <p:cNvSpPr/>
          <p:nvPr/>
        </p:nvSpPr>
        <p:spPr>
          <a:xfrm>
            <a:off x="4832844" y="1166866"/>
            <a:ext cx="1313424" cy="82197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Subset-1</a:t>
            </a:r>
            <a:endParaRPr lang="zh-TW" altLang="en-US" sz="2400" dirty="0"/>
          </a:p>
        </p:txBody>
      </p:sp>
      <p:sp>
        <p:nvSpPr>
          <p:cNvPr id="68" name="流程圖: 磁碟 67"/>
          <p:cNvSpPr/>
          <p:nvPr/>
        </p:nvSpPr>
        <p:spPr>
          <a:xfrm>
            <a:off x="4832844" y="2060848"/>
            <a:ext cx="1313424" cy="82197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Subset-2</a:t>
            </a:r>
            <a:endParaRPr lang="zh-TW" altLang="en-US" sz="2400" dirty="0"/>
          </a:p>
        </p:txBody>
      </p:sp>
      <p:sp>
        <p:nvSpPr>
          <p:cNvPr id="69" name="流程圖: 磁碟 68"/>
          <p:cNvSpPr/>
          <p:nvPr/>
        </p:nvSpPr>
        <p:spPr>
          <a:xfrm>
            <a:off x="4832844" y="2996951"/>
            <a:ext cx="1313424" cy="82197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Subset-3</a:t>
            </a:r>
            <a:endParaRPr lang="zh-TW" altLang="en-US" sz="2400" dirty="0"/>
          </a:p>
        </p:txBody>
      </p:sp>
      <p:sp>
        <p:nvSpPr>
          <p:cNvPr id="71" name="流程圖: 磁碟 70"/>
          <p:cNvSpPr/>
          <p:nvPr/>
        </p:nvSpPr>
        <p:spPr>
          <a:xfrm>
            <a:off x="7782071" y="1166867"/>
            <a:ext cx="1313424" cy="82197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Subset-1</a:t>
            </a:r>
            <a:endParaRPr lang="zh-TW" altLang="en-US" sz="2400" dirty="0"/>
          </a:p>
        </p:txBody>
      </p:sp>
      <p:sp>
        <p:nvSpPr>
          <p:cNvPr id="72" name="流程圖: 磁碟 71"/>
          <p:cNvSpPr/>
          <p:nvPr/>
        </p:nvSpPr>
        <p:spPr>
          <a:xfrm>
            <a:off x="7782071" y="2060849"/>
            <a:ext cx="1313424" cy="82197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Subset-2</a:t>
            </a:r>
            <a:endParaRPr lang="zh-TW" altLang="en-US" sz="2400" dirty="0"/>
          </a:p>
        </p:txBody>
      </p:sp>
      <p:sp>
        <p:nvSpPr>
          <p:cNvPr id="73" name="流程圖: 磁碟 72"/>
          <p:cNvSpPr/>
          <p:nvPr/>
        </p:nvSpPr>
        <p:spPr>
          <a:xfrm>
            <a:off x="7782071" y="2996952"/>
            <a:ext cx="1313424" cy="82197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Subset-3</a:t>
            </a:r>
            <a:endParaRPr lang="zh-TW" altLang="en-US" sz="2400" dirty="0"/>
          </a:p>
        </p:txBody>
      </p:sp>
      <p:sp>
        <p:nvSpPr>
          <p:cNvPr id="74" name="流程圖: 磁碟 73"/>
          <p:cNvSpPr/>
          <p:nvPr/>
        </p:nvSpPr>
        <p:spPr>
          <a:xfrm>
            <a:off x="-572994" y="4581128"/>
            <a:ext cx="1512168" cy="100811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Test Data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611032" y="4619314"/>
            <a:ext cx="1728192" cy="8979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Predict</a:t>
            </a:r>
            <a:endParaRPr lang="zh-TW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4648966" y="4619314"/>
            <a:ext cx="1728192" cy="8979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Predict</a:t>
            </a:r>
            <a:endParaRPr lang="zh-TW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7564282" y="4636225"/>
            <a:ext cx="1728192" cy="8979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Predict</a:t>
            </a:r>
            <a:endParaRPr lang="zh-TW" altLang="en-US" sz="2400" dirty="0"/>
          </a:p>
        </p:txBody>
      </p:sp>
      <p:sp>
        <p:nvSpPr>
          <p:cNvPr id="77" name="矩形 76"/>
          <p:cNvSpPr/>
          <p:nvPr/>
        </p:nvSpPr>
        <p:spPr>
          <a:xfrm>
            <a:off x="10414610" y="2921007"/>
            <a:ext cx="1728192" cy="8979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Predict_X</a:t>
            </a:r>
            <a:endParaRPr lang="zh-TW" altLang="en-US" sz="2400" dirty="0"/>
          </a:p>
        </p:txBody>
      </p:sp>
      <p:sp>
        <p:nvSpPr>
          <p:cNvPr id="78" name="矩形 77"/>
          <p:cNvSpPr/>
          <p:nvPr/>
        </p:nvSpPr>
        <p:spPr>
          <a:xfrm>
            <a:off x="10427410" y="2022875"/>
            <a:ext cx="1728192" cy="8979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Predict_X</a:t>
            </a:r>
            <a:endParaRPr lang="zh-TW" altLang="en-US" sz="2400" dirty="0"/>
          </a:p>
        </p:txBody>
      </p:sp>
      <p:sp>
        <p:nvSpPr>
          <p:cNvPr id="79" name="矩形 78"/>
          <p:cNvSpPr/>
          <p:nvPr/>
        </p:nvSpPr>
        <p:spPr>
          <a:xfrm>
            <a:off x="10427410" y="1090921"/>
            <a:ext cx="1728192" cy="8979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Predict_X</a:t>
            </a:r>
            <a:endParaRPr lang="zh-TW" altLang="en-US" sz="2400" dirty="0"/>
          </a:p>
        </p:txBody>
      </p:sp>
      <p:cxnSp>
        <p:nvCxnSpPr>
          <p:cNvPr id="80" name="直線單箭頭接點 79"/>
          <p:cNvCxnSpPr>
            <a:stCxn id="45" idx="4"/>
            <a:endCxn id="77" idx="1"/>
          </p:cNvCxnSpPr>
          <p:nvPr/>
        </p:nvCxnSpPr>
        <p:spPr>
          <a:xfrm flipV="1">
            <a:off x="3131840" y="3369966"/>
            <a:ext cx="7282770" cy="379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68" idx="4"/>
            <a:endCxn id="78" idx="1"/>
          </p:cNvCxnSpPr>
          <p:nvPr/>
        </p:nvCxnSpPr>
        <p:spPr>
          <a:xfrm flipV="1">
            <a:off x="6146268" y="2471834"/>
            <a:ext cx="4281142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71" idx="4"/>
            <a:endCxn id="79" idx="1"/>
          </p:cNvCxnSpPr>
          <p:nvPr/>
        </p:nvCxnSpPr>
        <p:spPr>
          <a:xfrm flipV="1">
            <a:off x="9095495" y="1539880"/>
            <a:ext cx="1331915" cy="379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9396536" y="5085184"/>
            <a:ext cx="101807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427410" y="4636225"/>
            <a:ext cx="1728192" cy="8979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Predict_Y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38907" y="4581128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0182035" y="179929"/>
            <a:ext cx="2218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</a:rPr>
              <a:t>(Meta-Data)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  <p:cxnSp>
        <p:nvCxnSpPr>
          <p:cNvPr id="86" name="直線單箭頭接點 85"/>
          <p:cNvCxnSpPr/>
          <p:nvPr/>
        </p:nvCxnSpPr>
        <p:spPr>
          <a:xfrm>
            <a:off x="13538082" y="3304077"/>
            <a:ext cx="9448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400976" y="1127612"/>
            <a:ext cx="1137106" cy="269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Meta-X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2400976" y="3818926"/>
            <a:ext cx="1137106" cy="1698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Meta-Y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145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908720"/>
            <a:ext cx="864096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X</a:t>
            </a:r>
            <a:endParaRPr lang="zh-TW" altLang="en-US" sz="2800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2915816" y="2011338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868144" y="895214"/>
            <a:ext cx="1296144" cy="2232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6"/>
                </a:solidFill>
              </a:rPr>
              <a:t>Meta-X</a:t>
            </a:r>
            <a:endParaRPr lang="zh-TW" altLang="en-US" sz="2800" dirty="0">
              <a:solidFill>
                <a:schemeClr val="accent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267744" y="908720"/>
            <a:ext cx="432048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49" name="矩形 48"/>
          <p:cNvSpPr/>
          <p:nvPr/>
        </p:nvSpPr>
        <p:spPr>
          <a:xfrm>
            <a:off x="4029472" y="895214"/>
            <a:ext cx="864096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X</a:t>
            </a:r>
            <a:endParaRPr lang="zh-TW" altLang="en-US" sz="2800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4932040" y="1984326"/>
            <a:ext cx="936104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164288" y="895214"/>
            <a:ext cx="432048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3528" y="1763234"/>
            <a:ext cx="89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/>
              <a:t>Train</a:t>
            </a:r>
            <a:endParaRPr lang="zh-TW" altLang="en-US" sz="2800" dirty="0"/>
          </a:p>
        </p:txBody>
      </p:sp>
      <p:sp>
        <p:nvSpPr>
          <p:cNvPr id="56" name="矩形 55"/>
          <p:cNvSpPr/>
          <p:nvPr/>
        </p:nvSpPr>
        <p:spPr>
          <a:xfrm>
            <a:off x="1403648" y="3874554"/>
            <a:ext cx="864096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X</a:t>
            </a:r>
            <a:endParaRPr lang="zh-TW" altLang="en-US" sz="2800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2915816" y="4977172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868144" y="3861048"/>
            <a:ext cx="294531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61" name="矩形 60"/>
          <p:cNvSpPr/>
          <p:nvPr/>
        </p:nvSpPr>
        <p:spPr>
          <a:xfrm>
            <a:off x="2267744" y="3874554"/>
            <a:ext cx="432048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63" name="矩形 62"/>
          <p:cNvSpPr/>
          <p:nvPr/>
        </p:nvSpPr>
        <p:spPr>
          <a:xfrm>
            <a:off x="4029472" y="3861048"/>
            <a:ext cx="864096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X</a:t>
            </a:r>
            <a:endParaRPr lang="zh-TW" altLang="en-US" sz="2800" dirty="0"/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932040" y="4365104"/>
            <a:ext cx="936104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164288" y="3861048"/>
            <a:ext cx="432048" cy="2232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90821" y="4729068"/>
            <a:ext cx="762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/>
              <a:t>Test</a:t>
            </a:r>
            <a:endParaRPr lang="zh-TW" altLang="en-US" sz="2800" dirty="0"/>
          </a:p>
        </p:txBody>
      </p:sp>
      <p:cxnSp>
        <p:nvCxnSpPr>
          <p:cNvPr id="70" name="直線單箭頭接點 69"/>
          <p:cNvCxnSpPr/>
          <p:nvPr/>
        </p:nvCxnSpPr>
        <p:spPr>
          <a:xfrm>
            <a:off x="7740352" y="1984326"/>
            <a:ext cx="936104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8748464" y="1691938"/>
            <a:ext cx="227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accent6"/>
                </a:solidFill>
              </a:rPr>
              <a:t>Meta-Model</a:t>
            </a:r>
            <a:endParaRPr lang="zh-TW" altLang="en-US" sz="3200" dirty="0">
              <a:solidFill>
                <a:schemeClr val="accent6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776435" y="1392414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訓練</a:t>
            </a:r>
            <a:endParaRPr lang="zh-TW" altLang="en-US" sz="2800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7884368" y="2348880"/>
            <a:ext cx="1872208" cy="2601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8982759" y="3612944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預測</a:t>
            </a:r>
            <a:endParaRPr lang="zh-TW" altLang="en-US" sz="28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859331" y="260648"/>
            <a:ext cx="1779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accent6"/>
                </a:solidFill>
              </a:rPr>
              <a:t>Meta-Train</a:t>
            </a:r>
            <a:endParaRPr lang="zh-TW" altLang="en-US" sz="2800" dirty="0">
              <a:solidFill>
                <a:schemeClr val="accent6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924203" y="6328073"/>
            <a:ext cx="164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accent4"/>
                </a:solidFill>
              </a:rPr>
              <a:t>Meta-Test</a:t>
            </a:r>
            <a:endParaRPr lang="zh-TW" altLang="en-US" sz="2800" dirty="0">
              <a:solidFill>
                <a:schemeClr val="accent4"/>
              </a:solidFill>
            </a:endParaRPr>
          </a:p>
        </p:txBody>
      </p:sp>
      <p:cxnSp>
        <p:nvCxnSpPr>
          <p:cNvPr id="94" name="直線單箭頭接點 93"/>
          <p:cNvCxnSpPr/>
          <p:nvPr/>
        </p:nvCxnSpPr>
        <p:spPr>
          <a:xfrm>
            <a:off x="4932040" y="4729068"/>
            <a:ext cx="936104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4923227" y="5085184"/>
            <a:ext cx="936104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86000" y="3105835"/>
            <a:ext cx="1637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Meta-X</a:t>
            </a:r>
          </a:p>
          <a:p>
            <a:pPr algn="ctr"/>
            <a:r>
              <a:rPr lang="en-US" altLang="zh-TW" dirty="0"/>
              <a:t>(Avg.)</a:t>
            </a:r>
            <a:endParaRPr lang="zh-TW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6289699" y="3874554"/>
            <a:ext cx="294531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8" name="矩形 97"/>
          <p:cNvSpPr/>
          <p:nvPr/>
        </p:nvSpPr>
        <p:spPr>
          <a:xfrm>
            <a:off x="6732502" y="3861048"/>
            <a:ext cx="294531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5260106" y="3310965"/>
            <a:ext cx="2451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4"/>
                </a:solidFill>
              </a:rPr>
              <a:t>Meta-X( Avg.)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25" name="左中括弧 24"/>
          <p:cNvSpPr/>
          <p:nvPr/>
        </p:nvSpPr>
        <p:spPr>
          <a:xfrm rot="5400000">
            <a:off x="6417527" y="3358370"/>
            <a:ext cx="137145" cy="787592"/>
          </a:xfrm>
          <a:prstGeom prst="leftBracket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32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157</Words>
  <Application>Microsoft Office PowerPoint</Application>
  <PresentationFormat>如螢幕大小 (4:3)</PresentationFormat>
  <Paragraphs>88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skydome20</dc:creator>
  <cp:lastModifiedBy>skydome20</cp:lastModifiedBy>
  <cp:revision>24</cp:revision>
  <dcterms:created xsi:type="dcterms:W3CDTF">2018-02-28T07:26:12Z</dcterms:created>
  <dcterms:modified xsi:type="dcterms:W3CDTF">2018-03-01T08:27:24Z</dcterms:modified>
</cp:coreProperties>
</file>