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34"/>
  </p:notesMasterIdLst>
  <p:sldIdLst>
    <p:sldId id="262" r:id="rId5"/>
    <p:sldId id="258" r:id="rId6"/>
    <p:sldId id="264" r:id="rId7"/>
    <p:sldId id="293" r:id="rId8"/>
    <p:sldId id="265" r:id="rId9"/>
    <p:sldId id="294" r:id="rId10"/>
    <p:sldId id="266" r:id="rId11"/>
    <p:sldId id="295" r:id="rId12"/>
    <p:sldId id="267" r:id="rId13"/>
    <p:sldId id="268" r:id="rId14"/>
    <p:sldId id="301" r:id="rId15"/>
    <p:sldId id="304" r:id="rId16"/>
    <p:sldId id="305" r:id="rId17"/>
    <p:sldId id="271" r:id="rId18"/>
    <p:sldId id="316" r:id="rId19"/>
    <p:sldId id="306" r:id="rId20"/>
    <p:sldId id="307" r:id="rId21"/>
    <p:sldId id="308" r:id="rId22"/>
    <p:sldId id="315" r:id="rId23"/>
    <p:sldId id="281" r:id="rId24"/>
    <p:sldId id="309" r:id="rId25"/>
    <p:sldId id="310" r:id="rId26"/>
    <p:sldId id="311" r:id="rId27"/>
    <p:sldId id="312" r:id="rId28"/>
    <p:sldId id="313" r:id="rId29"/>
    <p:sldId id="314" r:id="rId30"/>
    <p:sldId id="288" r:id="rId31"/>
    <p:sldId id="287" r:id="rId32"/>
    <p:sldId id="29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8A9"/>
    <a:srgbClr val="216498"/>
    <a:srgbClr val="0B2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9D37-3A98-4A3D-08AB-39C92DE94CA6}" v="19" dt="2024-03-21T10:04:23.923"/>
    <p1510:client id="{E9553CE8-A8A2-422E-E1F1-9E553B8D4E98}" v="473" dt="2024-03-21T10:41:5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/>
    <p:restoredTop sz="94719"/>
  </p:normalViewPr>
  <p:slideViewPr>
    <p:cSldViewPr snapToGrid="0">
      <p:cViewPr varScale="1">
        <p:scale>
          <a:sx n="127" d="100"/>
          <a:sy n="127" d="100"/>
        </p:scale>
        <p:origin x="245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b5db32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b5db32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4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84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48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5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8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40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33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75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1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83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1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87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76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83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6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09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8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4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4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8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9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22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66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18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0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50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5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ections.clarin.eu/public?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switchboard.clarin.e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ntsearch.clarin.eu/" TargetMode="External"/><Relationship Id="rId5" Type="http://schemas.openxmlformats.org/officeDocument/2006/relationships/hyperlink" Target="https://vlo.clarin.eu/;jsessionid=8002540079420158780568CF6BCB967A?0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clarin.eu/content/depositing-services" TargetMode="Externa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iscovery.clarin.eu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ndards.clarin.eu/sis/" TargetMode="External"/><Relationship Id="rId4" Type="http://schemas.openxmlformats.org/officeDocument/2006/relationships/hyperlink" Target="https://www.clarin.eu/content/depositing-service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mt.coretrustseal.org/certificates" TargetMode="External"/><Relationship Id="rId5" Type="http://schemas.openxmlformats.org/officeDocument/2006/relationships/hyperlink" Target="https://ilc4clarin.ilc.cnr.it/" TargetMode="External"/><Relationship Id="rId4" Type="http://schemas.openxmlformats.org/officeDocument/2006/relationships/hyperlink" Target="https://www.ilc.cnr.it/e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n.eu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5281/zenodo.81144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upskillsproject.eu/project/standards_repositories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upskillsproject.eu/" TargetMode="External"/><Relationship Id="rId9" Type="http://schemas.openxmlformats.org/officeDocument/2006/relationships/hyperlink" Target="https://creativecommons.org/licenses/by/2.0/deed.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vlo.clarin.eu/;jsessionid=E891AAB11DA93B20E76B53201D4D4D31?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ntentsearch.clarin.eu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clarin.eu/resource-famil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witchboard.clarin.eu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llections.clarin.eu/public?0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rin.eu/Tour-de-CLARIN" TargetMode="External"/><Relationship Id="rId5" Type="http://schemas.openxmlformats.org/officeDocument/2006/relationships/hyperlink" Target="https://www.clarin.eu/content/knowledge-centres" TargetMode="External"/><Relationship Id="rId4" Type="http://schemas.openxmlformats.org/officeDocument/2006/relationships/hyperlink" Target="https://www.clarin.eu/content/knowledge-infrastructu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arin.eu/content/clarin-cafe" TargetMode="External"/><Relationship Id="rId4" Type="http://schemas.openxmlformats.org/officeDocument/2006/relationships/hyperlink" Target="https://www.clarin.eu/content/clarin-newsflash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Email@address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entres.clarin.eu/ma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iptext-kc.clarin-it.it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mc-corpora.org/ckcm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rin.eurac.edu/" TargetMode="External"/><Relationship Id="rId5" Type="http://schemas.openxmlformats.org/officeDocument/2006/relationships/hyperlink" Target="https://www.clarin.eu/content/clarin-centre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ilc4clarin.ilc.cnr.it/" TargetMode="Externa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hyperlink" Target="https://operas-eu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-rihs.it/chi-siamo/about/" TargetMode="External"/><Relationship Id="rId5" Type="http://schemas.openxmlformats.org/officeDocument/2006/relationships/hyperlink" Target="https://www.dariah.eu/about/dariah-in-nutshell/" TargetMode="External"/><Relationship Id="rId4" Type="http://schemas.openxmlformats.org/officeDocument/2006/relationships/hyperlink" Target="https://www.clarin.eu/content/clarin-centres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95207" y="1491890"/>
            <a:ext cx="8366759" cy="65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Introduzione</a:t>
            </a:r>
            <a:r>
              <a:rPr lang="en-GB" sz="32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a CLARIN</a:t>
            </a:r>
            <a:endParaRPr sz="32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346723" y="3284790"/>
            <a:ext cx="2916936" cy="6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-IT" sz="2000" dirty="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Giulia Pedonese</a:t>
            </a:r>
            <a:endParaRPr sz="1600" dirty="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600" dirty="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18 Marzo 2024</a:t>
            </a: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52E95018-7B8F-E007-0804-AE7780FD7BA0}"/>
              </a:ext>
            </a:extLst>
          </p:cNvPr>
          <p:cNvSpPr txBox="1">
            <a:spLocks/>
          </p:cNvSpPr>
          <p:nvPr/>
        </p:nvSpPr>
        <p:spPr>
          <a:xfrm>
            <a:off x="2020651" y="2162186"/>
            <a:ext cx="5115873" cy="4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i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Presentazione</a:t>
            </a:r>
            <a:r>
              <a:rPr lang="en-GB" sz="2000" i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standard da </a:t>
            </a:r>
            <a:r>
              <a:rPr lang="en-GB" sz="2000" i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adattare</a:t>
            </a:r>
            <a:endParaRPr lang="en-GB" sz="2000" i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E361AC-4F47-4CF7-9C33-B3A1F0A73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35" r="-94" b="18701"/>
          <a:stretch/>
        </p:blipFill>
        <p:spPr>
          <a:xfrm>
            <a:off x="-56493" y="95795"/>
            <a:ext cx="9270162" cy="82731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3EB2F952-6BC3-A924-A1FC-5F836982D9C0}"/>
              </a:ext>
            </a:extLst>
          </p:cNvPr>
          <p:cNvGrpSpPr/>
          <p:nvPr/>
        </p:nvGrpSpPr>
        <p:grpSpPr>
          <a:xfrm>
            <a:off x="3448137" y="4129504"/>
            <a:ext cx="2260902" cy="738319"/>
            <a:chOff x="1309082" y="4243804"/>
            <a:chExt cx="2260902" cy="7383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AC90334-FF11-C3DC-CD0A-35B04436F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046090B-E027-C3FA-6FAC-B017AE4C8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4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Il Progetto H2IOSC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GB" sz="1400" dirty="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3" name="Segnaposto contenuto 3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F2421EFC-729A-EB8F-9313-5DB9D777D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90" y="1210403"/>
            <a:ext cx="7590692" cy="27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3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CLARIN per H2IOSC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DBC3EE57-557E-E2D3-0470-E6CDCB7F0A5A}"/>
              </a:ext>
            </a:extLst>
          </p:cNvPr>
          <p:cNvGrpSpPr/>
          <p:nvPr/>
        </p:nvGrpSpPr>
        <p:grpSpPr>
          <a:xfrm>
            <a:off x="7078018" y="4225212"/>
            <a:ext cx="1538924" cy="503197"/>
            <a:chOff x="1309082" y="4243804"/>
            <a:chExt cx="2260902" cy="73831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198A3CE-DF8A-122A-6458-94ED4240F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14B8234-F45F-812A-1CFF-7656F643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schermata, cerchio&#10;&#10;Descrizione generata automaticamente">
            <a:extLst>
              <a:ext uri="{FF2B5EF4-FFF2-40B4-BE49-F238E27FC236}">
                <a16:creationId xmlns:a16="http://schemas.microsoft.com/office/drawing/2014/main" id="{F21761F0-2800-194A-AA12-7D1385176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" y="1158698"/>
            <a:ext cx="3733800" cy="37433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83709B9-0C57-A8D4-9A8F-F6E4CDDF2544}"/>
              </a:ext>
            </a:extLst>
          </p:cNvPr>
          <p:cNvSpPr txBox="1"/>
          <p:nvPr/>
        </p:nvSpPr>
        <p:spPr>
          <a:xfrm>
            <a:off x="5338234" y="1157817"/>
            <a:ext cx="3138311" cy="19913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WP8 - Training, Capacity Building </a:t>
            </a:r>
            <a:r>
              <a:rPr lang="en-US" dirty="0"/>
              <a:t>​</a:t>
            </a:r>
            <a:r>
              <a:rPr lang="it-IT" dirty="0"/>
              <a:t>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Engagement​​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 err="1"/>
              <a:t>Infrastruttura</a:t>
            </a:r>
            <a:r>
              <a:rPr lang="en-US" dirty="0"/>
              <a:t> di training​​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 err="1"/>
              <a:t>Metodologia</a:t>
            </a:r>
            <a:r>
              <a:rPr lang="en-US" dirty="0"/>
              <a:t> </a:t>
            </a:r>
            <a:r>
              <a:rPr lang="en-US" dirty="0" err="1"/>
              <a:t>condivisa</a:t>
            </a:r>
            <a:r>
              <a:rPr lang="en-US" dirty="0"/>
              <a:t>​​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 err="1"/>
              <a:t>Materiali</a:t>
            </a:r>
            <a:r>
              <a:rPr lang="en-US" dirty="0"/>
              <a:t> </a:t>
            </a:r>
            <a:r>
              <a:rPr lang="en-US" dirty="0" err="1"/>
              <a:t>didattici</a:t>
            </a:r>
            <a:r>
              <a:rPr lang="en-US" dirty="0"/>
              <a:t> FAIR​​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 err="1"/>
              <a:t>Prospettiva</a:t>
            </a:r>
            <a:r>
              <a:rPr lang="en-US" dirty="0"/>
              <a:t> </a:t>
            </a:r>
            <a:r>
              <a:rPr lang="en-US" i="1" dirty="0"/>
              <a:t>Train the Trainers</a:t>
            </a:r>
            <a:r>
              <a:rPr lang="en-GB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45893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Servizi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deposito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per garantire che le risorse linguistiche possano essere archiviate e rese disponibili alla comunità in modo affidabile e per aiutare i ricercatori a conservare le loro risorse in modo sostenibile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fornisce un'interfaccia di facile utilizzo, che consente un processo di ricerca e scoperta di risorse provenienti da un'ampia varietà di domini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un motore di ricerca che si collega alle raccolte di dati locali disponibili nei centri.</a:t>
            </a:r>
            <a:endParaRPr lang="en-GB" sz="1400">
              <a:ea typeface="+mn-lt"/>
              <a:cs typeface="+mn-lt"/>
            </a:endParaRP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aiuta gli utenti a trovare un'applicazione web per elaborare i propri dati linguistici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r>
              <a:rPr lang="it-IT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 fornisce un registro in cui gli utenti possono creare e pubblicare le loro collezioni virtuali</a:t>
            </a:r>
            <a:endParaRPr lang="en-GB" sz="1400" err="1"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2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accedere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ai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>
                <a:ea typeface="+mn-lt"/>
                <a:cs typeface="+mn-lt"/>
              </a:rPr>
              <a:t>Tutti gli utenti possono esplorare liberamente i servizi centrali di CLARIN per cercare risorse e competenze linguistiche. A causa di restrizioni di licenza, alcune risorse sono disponibili solo per gli utenti accademici e il login è richiesto utilizzando le credenziali istituzionali o le credenziali CLARIN.</a:t>
            </a:r>
          </a:p>
          <a:p>
            <a:pPr algn="just"/>
            <a:endParaRPr lang="it-IT" sz="1400">
              <a:ea typeface="+mn-lt"/>
              <a:cs typeface="+mn-lt"/>
            </a:endParaRPr>
          </a:p>
          <a:p>
            <a:pPr algn="just"/>
            <a:r>
              <a:rPr lang="it-IT" sz="1400">
                <a:ea typeface="+mn-lt"/>
                <a:cs typeface="+mn-lt"/>
              </a:rPr>
              <a:t>Gli utenti accademici di tutti i Paesi partecipanti possono accedere e utilizzare le risorse linguistiche disponibili nei centri dati CLARIN con un accesso single </a:t>
            </a:r>
            <a:r>
              <a:rPr lang="it-IT" sz="1400" err="1">
                <a:ea typeface="+mn-lt"/>
                <a:cs typeface="+mn-lt"/>
              </a:rPr>
              <a:t>sign</a:t>
            </a:r>
            <a:r>
              <a:rPr lang="it-IT" sz="1400">
                <a:ea typeface="+mn-lt"/>
                <a:cs typeface="+mn-lt"/>
              </a:rPr>
              <a:t>-on attraverso la 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Service Provider Federation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utilizzando le proprie credenziali istituzionali.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90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Service Provider Federation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422058" y="1226841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GB" sz="1400" dirty="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978BE79-9984-B858-C9E4-FF36AC41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22" y="1343994"/>
            <a:ext cx="4057020" cy="3223804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DBC3EE57-557E-E2D3-0470-E6CDCB7F0A5A}"/>
              </a:ext>
            </a:extLst>
          </p:cNvPr>
          <p:cNvGrpSpPr/>
          <p:nvPr/>
        </p:nvGrpSpPr>
        <p:grpSpPr>
          <a:xfrm>
            <a:off x="7078018" y="4225212"/>
            <a:ext cx="1538924" cy="503197"/>
            <a:chOff x="1309082" y="4243804"/>
            <a:chExt cx="2260902" cy="73831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198A3CE-DF8A-122A-6458-94ED4240F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14B8234-F45F-812A-1CFF-7656F643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74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Registrazione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account CLARIN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DBC3EE57-557E-E2D3-0470-E6CDCB7F0A5A}"/>
              </a:ext>
            </a:extLst>
          </p:cNvPr>
          <p:cNvGrpSpPr/>
          <p:nvPr/>
        </p:nvGrpSpPr>
        <p:grpSpPr>
          <a:xfrm>
            <a:off x="7078018" y="4225212"/>
            <a:ext cx="1538924" cy="503197"/>
            <a:chOff x="1309082" y="4243804"/>
            <a:chExt cx="2260902" cy="73831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198A3CE-DF8A-122A-6458-94ED4240F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14B8234-F45F-812A-1CFF-7656F643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1028" name="Pictur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95CCD4D-95B4-3776-DFC2-D994992D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52" y="1134226"/>
            <a:ext cx="5816359" cy="294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9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Deposito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it-IT" sz="1400" dirty="0">
                <a:ea typeface="+mn-lt"/>
                <a:cs typeface="+mn-lt"/>
              </a:rPr>
              <a:t>Molti centri CLARIN offrono un servizio di deposito. Questo garantisce molti vantaggi:</a:t>
            </a:r>
          </a:p>
          <a:p>
            <a:pPr marL="0" indent="0" algn="just">
              <a:buNone/>
            </a:pPr>
            <a:endParaRPr lang="it-IT" sz="1400" dirty="0">
              <a:ea typeface="+mn-lt"/>
              <a:cs typeface="+mn-lt"/>
            </a:endParaRP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Archiviazione e cura a lungo termine delle risorse linguistiche, degli insiemi di dati e degli strumenti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Descrizione delle risorse con metadati specifici e </a:t>
            </a:r>
            <a:r>
              <a:rPr lang="it-IT" sz="1200" dirty="0">
                <a:solidFill>
                  <a:srgbClr val="0B2134"/>
                </a:solidFill>
                <a:ea typeface="+mn-lt"/>
                <a:cs typeface="+mn-lt"/>
              </a:rPr>
              <a:t>attribuzione di </a:t>
            </a:r>
            <a:r>
              <a:rPr lang="en-GB" sz="1200" dirty="0" err="1">
                <a:solidFill>
                  <a:srgbClr val="0B2134"/>
                </a:solidFill>
                <a:ea typeface="+mn-lt"/>
                <a:cs typeface="+mn-lt"/>
              </a:rPr>
              <a:t>identificatori</a:t>
            </a:r>
            <a:r>
              <a:rPr lang="en-GB" sz="1200" dirty="0">
                <a:solidFill>
                  <a:srgbClr val="0B2134"/>
                </a:solidFill>
                <a:ea typeface="+mn-lt"/>
                <a:cs typeface="+mn-lt"/>
              </a:rPr>
              <a:t> </a:t>
            </a:r>
            <a:r>
              <a:rPr lang="it-IT" sz="1200" dirty="0">
                <a:solidFill>
                  <a:srgbClr val="0B2134"/>
                </a:solidFill>
                <a:ea typeface="+mn-lt"/>
                <a:cs typeface="+mn-lt"/>
              </a:rPr>
              <a:t>persistenti</a:t>
            </a:r>
            <a:r>
              <a:rPr lang="en-GB" sz="1200" dirty="0">
                <a:solidFill>
                  <a:srgbClr val="0B2134"/>
                </a:solidFill>
                <a:ea typeface="+mn-lt"/>
                <a:cs typeface="+mn-lt"/>
              </a:rPr>
              <a:t> (PID), e</a:t>
            </a:r>
            <a:r>
              <a:rPr lang="en-GB" sz="1200" dirty="0">
                <a:ea typeface="+mn-lt"/>
                <a:cs typeface="+mn-lt"/>
              </a:rPr>
              <a:t>.g. Handle, </a:t>
            </a:r>
            <a:r>
              <a:rPr lang="it-IT" sz="1200" dirty="0">
                <a:ea typeface="+mn-lt"/>
                <a:cs typeface="+mn-lt"/>
              </a:rPr>
              <a:t>che</a:t>
            </a:r>
            <a:r>
              <a:rPr lang="en-GB" sz="1200" dirty="0">
                <a:ea typeface="+mn-lt"/>
                <a:cs typeface="+mn-lt"/>
              </a:rPr>
              <a:t> ne </a:t>
            </a:r>
            <a:r>
              <a:rPr lang="it-IT" sz="1200" dirty="0">
                <a:ea typeface="+mn-lt"/>
                <a:cs typeface="+mn-lt"/>
              </a:rPr>
              <a:t>consentono</a:t>
            </a:r>
            <a:r>
              <a:rPr lang="en-GB" sz="1200" dirty="0">
                <a:ea typeface="+mn-lt"/>
                <a:cs typeface="+mn-lt"/>
              </a:rPr>
              <a:t> </a:t>
            </a:r>
            <a:r>
              <a:rPr lang="it-IT" sz="1200" dirty="0">
                <a:ea typeface="+mn-lt"/>
                <a:cs typeface="+mn-lt"/>
              </a:rPr>
              <a:t>una</a:t>
            </a:r>
            <a:r>
              <a:rPr lang="en-GB" sz="1200" dirty="0">
                <a:ea typeface="+mn-lt"/>
                <a:cs typeface="+mn-lt"/>
              </a:rPr>
              <a:t> facile </a:t>
            </a:r>
            <a:r>
              <a:rPr lang="it-IT" sz="1200" dirty="0">
                <a:ea typeface="+mn-lt"/>
                <a:cs typeface="+mn-lt"/>
              </a:rPr>
              <a:t>ricerca</a:t>
            </a:r>
            <a:r>
              <a:rPr lang="en-GB" sz="1200" dirty="0">
                <a:ea typeface="+mn-lt"/>
                <a:cs typeface="+mn-lt"/>
              </a:rPr>
              <a:t> e </a:t>
            </a:r>
            <a:r>
              <a:rPr lang="it-IT" sz="1200" dirty="0">
                <a:ea typeface="+mn-lt"/>
                <a:cs typeface="+mn-lt"/>
              </a:rPr>
              <a:t>citazione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Le risorse protette da password possono essere rese disponibili tramite un login istituzionale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a typeface="+mn-lt"/>
                <a:cs typeface="+mn-lt"/>
              </a:rPr>
              <a:t>Una volta integrate nell'infrastruttura CLARIN, le risorse possono essere analizzate e arricchite più facilmente con vari strumenti linguistici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46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Deposito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it-IT" sz="1400">
                <a:ea typeface="+mn-lt"/>
                <a:cs typeface="+mn-lt"/>
              </a:rPr>
              <a:t>Depositare una risorsa in CLARIN: </a:t>
            </a:r>
          </a:p>
          <a:p>
            <a:pPr marL="0" indent="0" algn="just">
              <a:buNone/>
            </a:pPr>
            <a:endParaRPr lang="it-IT" sz="120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ea typeface="+mn-lt"/>
                <a:cs typeface="+mn-lt"/>
              </a:rPr>
              <a:t>Cercare un repository che si occupa dei dati di interesse nel catalogo dei </a:t>
            </a:r>
            <a:r>
              <a:rPr lang="it-IT" sz="1400" err="1">
                <a:solidFill>
                  <a:srgbClr val="1768A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Depositing</a:t>
            </a:r>
            <a:r>
              <a:rPr lang="it-IT" sz="1400">
                <a:solidFill>
                  <a:srgbClr val="1768A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Services</a:t>
            </a:r>
            <a:endParaRPr lang="it-IT" sz="1400">
              <a:solidFill>
                <a:srgbClr val="1768A9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ea typeface="+mn-lt"/>
                <a:cs typeface="+mn-lt"/>
              </a:rPr>
              <a:t>Controllare la compatibilità dei dati nel </a:t>
            </a:r>
            <a:r>
              <a:rPr lang="it-IT" sz="1400">
                <a:solidFill>
                  <a:srgbClr val="1768A9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Standards Information System</a:t>
            </a:r>
            <a:endParaRPr lang="it-IT" sz="1400">
              <a:solidFill>
                <a:srgbClr val="1768A9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ea typeface="+mn-lt"/>
                <a:cs typeface="+mn-lt"/>
              </a:rPr>
              <a:t>Contattare il centro di tipo B che ospita il repository per la preparazione dei dati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ea typeface="+mn-lt"/>
                <a:cs typeface="+mn-lt"/>
              </a:rPr>
              <a:t>Seguire la procedura descritta nelle linee guida del repository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18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GB" sz="1400">
                <a:ea typeface="+mn-lt"/>
                <a:cs typeface="+mn-lt"/>
              </a:rPr>
              <a:t>ILC4CLARIN è il CLARIN-IT B-centre </a:t>
            </a:r>
            <a:r>
              <a:rPr lang="it-IT" sz="1400">
                <a:ea typeface="+mn-lt"/>
                <a:cs typeface="+mn-lt"/>
              </a:rPr>
              <a:t>istituito</a:t>
            </a:r>
            <a:r>
              <a:rPr lang="en-GB" sz="1400"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presso</a:t>
            </a:r>
            <a:r>
              <a:rPr lang="en-GB" sz="1400">
                <a:ea typeface="+mn-lt"/>
                <a:cs typeface="+mn-lt"/>
              </a:rPr>
              <a:t> l’</a:t>
            </a:r>
            <a:r>
              <a:rPr lang="it-IT" sz="1400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Istituto di Linguistica Computazionale “Antonio Zampolli” di Pisa, CNR</a:t>
            </a:r>
            <a:r>
              <a:rPr lang="it-IT" sz="1400">
                <a:ea typeface="+mn-lt"/>
                <a:cs typeface="+mn-lt"/>
              </a:rPr>
              <a:t>. Offre servizi di deposito di dataset linguistici e strumenti per la ricerca, in particolare per l'italiano e le lingue classiche, attraverso il suo repository.</a:t>
            </a:r>
          </a:p>
          <a:p>
            <a:pPr algn="just"/>
            <a:endParaRPr lang="it-IT" sz="14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1400">
                <a:ea typeface="+mn-lt"/>
                <a:cs typeface="+mn-lt"/>
              </a:rPr>
              <a:t>Il 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istituzionale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ILC4CLARIN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 </a:t>
            </a:r>
            <a:r>
              <a:rPr lang="it-IT" sz="1400">
                <a:ea typeface="+mn-lt"/>
                <a:cs typeface="+mn-lt"/>
              </a:rPr>
              <a:t>è un repository disciplinare certificato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CoreTrust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Seal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e offre servizi avanzati per l'esplorazione delle risorse linguistiche e dei loro metadati </a:t>
            </a:r>
            <a:r>
              <a:rPr lang="en-GB" sz="1400">
                <a:ea typeface="+mn-lt"/>
                <a:cs typeface="+mn-lt"/>
              </a:rPr>
              <a:t>(e.g. VLO, Switchboard </a:t>
            </a:r>
            <a:r>
              <a:rPr lang="en-GB" sz="1400" err="1">
                <a:ea typeface="+mn-lt"/>
                <a:cs typeface="+mn-lt"/>
              </a:rPr>
              <a:t>ecc</a:t>
            </a:r>
            <a:r>
              <a:rPr lang="en-GB" sz="1400">
                <a:ea typeface="+mn-lt"/>
                <a:cs typeface="+mn-lt"/>
              </a:rPr>
              <a:t>.)</a:t>
            </a:r>
            <a:endParaRPr lang="it-IT" sz="1400"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26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ILC4CLARIN Repository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DBC3EE57-557E-E2D3-0470-E6CDCB7F0A5A}"/>
              </a:ext>
            </a:extLst>
          </p:cNvPr>
          <p:cNvGrpSpPr/>
          <p:nvPr/>
        </p:nvGrpSpPr>
        <p:grpSpPr>
          <a:xfrm>
            <a:off x="7078018" y="4225212"/>
            <a:ext cx="1538924" cy="503197"/>
            <a:chOff x="1309082" y="4243804"/>
            <a:chExt cx="2260902" cy="73831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198A3CE-DF8A-122A-6458-94ED4240F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14B8234-F45F-812A-1CFF-7656F643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7" name="Segnaposto contenuto 3" descr="Immagine che contiene testo, schermata, cerchio, design&#10;&#10;Descrizione generata automaticamente">
            <a:extLst>
              <a:ext uri="{FF2B5EF4-FFF2-40B4-BE49-F238E27FC236}">
                <a16:creationId xmlns:a16="http://schemas.microsoft.com/office/drawing/2014/main" id="{BF63E86F-E45A-CDB1-D75C-1C63E7DA1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162" y="1106365"/>
            <a:ext cx="5908992" cy="29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 panose="020B0503030403020204" pitchFamily="34" charset="0"/>
                <a:cs typeface="Source Sans Pro"/>
                <a:sym typeface="Source Sans Pro"/>
              </a:rPr>
              <a:t>Fonti</a:t>
            </a:r>
            <a:endParaRPr sz="2800" b="1" dirty="0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it-IT" sz="1400" dirty="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Questa presentazione è il risultato dell'adattamento delle seguenti fonti:</a:t>
            </a:r>
          </a:p>
          <a:p>
            <a:pPr algn="l">
              <a:lnSpc>
                <a:spcPct val="150000"/>
              </a:lnSpc>
            </a:pPr>
            <a:endParaRPr lang="it-IT" sz="1400" dirty="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dirty="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Lek, </a:t>
            </a:r>
            <a:r>
              <a:rPr lang="it-IT" sz="1200" dirty="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Iulianna</a:t>
            </a: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; </a:t>
            </a:r>
            <a:r>
              <a:rPr lang="it-IT" sz="1200" dirty="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, </a:t>
            </a:r>
            <a:r>
              <a:rPr lang="it-IT" sz="1200" dirty="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Darja</a:t>
            </a: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. (2023). </a:t>
            </a:r>
            <a:r>
              <a:rPr lang="it-IT" sz="1200" i="1" dirty="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Introduction</a:t>
            </a:r>
            <a:r>
              <a:rPr lang="it-IT" sz="1200" i="1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to Language Data: Standards and Repositories. </a:t>
            </a: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 </a:t>
            </a:r>
            <a:r>
              <a:rPr lang="it-IT" sz="1200" u="sng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UPSKILLS</a:t>
            </a:r>
            <a:r>
              <a:rPr lang="it-IT" sz="1200" dirty="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Learning Content. </a:t>
            </a:r>
            <a:r>
              <a:rPr lang="it-IT" sz="1200" u="sng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https://upskillsproject.eu/project/</a:t>
            </a:r>
            <a:r>
              <a:rPr lang="it-IT" sz="1200" u="sng" dirty="0" err="1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standards_repositories</a:t>
            </a:r>
            <a:r>
              <a:rPr lang="it-IT" sz="1200" u="sng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. </a:t>
            </a:r>
            <a:r>
              <a:rPr lang="it-IT" sz="1200" u="sng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 u="sng" dirty="0">
              <a:solidFill>
                <a:srgbClr val="1768A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 dirty="0">
              <a:solidFill>
                <a:srgbClr val="21252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Lek, I.,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D.,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Samardzic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T.,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Simonovic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M.,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Assimakopoulos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S., Bernardini, S.,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Milicevic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Petrovic, M., &amp; Puskas, G. (2023).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Integrating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research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infrastructures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into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teaching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: </a:t>
            </a:r>
            <a:r>
              <a:rPr lang="it-IT" sz="1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Recommendations</a:t>
            </a:r>
            <a:r>
              <a:rPr lang="it-IT" sz="1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and best practices (Versione 2) 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https://doi.org/10.5281/zenodo.8114407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Calibri"/>
              </a:rPr>
              <a:t>. 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 dirty="0">
              <a:solidFill>
                <a:srgbClr val="1768A9"/>
              </a:solidFill>
              <a:latin typeface="+mn-lt"/>
              <a:ea typeface="+mn-lt"/>
              <a:cs typeface="Arial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 dirty="0">
              <a:latin typeface="+mn-lt"/>
              <a:ea typeface="Calibri"/>
              <a:cs typeface="Calibri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latin typeface="+mn-lt"/>
                <a:ea typeface="Calibri"/>
                <a:cs typeface="Calibri"/>
              </a:rPr>
              <a:t>CLARIN ERIC Official Website: 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https://www.clarin.eu/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 . </a:t>
            </a:r>
            <a:r>
              <a:rPr lang="it-IT" sz="1200" dirty="0">
                <a:solidFill>
                  <a:srgbClr val="1768A9"/>
                </a:solidFill>
                <a:latin typeface="+mn-lt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2.0</a:t>
            </a:r>
            <a:endParaRPr lang="it-IT" sz="1200" dirty="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Esempio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Corpus in 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4572000" y="1323476"/>
            <a:ext cx="381627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sulla citazione tramite handle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Campi di metadati che descrivono il corpus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citato in una rivista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descritto, ad esempio i testi sono disponibili in formato UTF-8 e TEI-XML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sull'editore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Istruzioni per il download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6654033" y="4201150"/>
            <a:ext cx="1538924" cy="503197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4" name="Segnaposto contenuto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1EDF0682-2F96-136B-5070-F4F0A24BB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086" y="985714"/>
            <a:ext cx="3020564" cy="37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06040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 risorse linguistiche pubblicate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5129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catalogo che raccoglie metadati sulle risorse linguistiche disponibili in archivi distribuiti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contiene risorse linguistiche, ma aiuta a localizzarle tramite identificatori persistenti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Anche se una risorsa ha un accesso limitato, i metadati sono sempre liberamente accessibili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Utilizza la ricerca a faccette per restringere le ricerche</a:t>
            </a:r>
            <a:endParaRPr lang="en-US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7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Ricerca tra le collezioni di testi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0918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motore di ricerca per individuare modelli linguistici specifici in diverse raccolte di testi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 dati stessi rimangono presso il Centro in cui sono ospitati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Può essere utilizzato come primo passo per scoprire dove sono ospitate risorse interessanti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è possibile classificare i risultati della ricerca, ma è possibile scaricarli in vari formati ed eseguire ulteriori analisi con altri strumenti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54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Federated</a:t>
            </a:r>
            <a:r>
              <a:rPr lang="it-IT" sz="28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Content </a:t>
            </a: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Search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funziona</a:t>
            </a:r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:</a:t>
            </a:r>
          </a:p>
          <a:p>
            <a:pPr algn="l"/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Selezionare la lingua e il linguaggio di interrogazione (CQL)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Specificare le raccolte e il numero di risultati da visualizzare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Visualizzare i risultati della ricerca come Parola chiave nel contesto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Scaricare i risultati in diversi formati di file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38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Interrogare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Corpora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 Families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Corpora ben curati e risorse lessicali organizzate per tipo di dati e lingua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Strumenti NLP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Informazioni sulle licenze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Possono essere scaricati direttamente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Alcuni corpora sono disponibili tramite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concordancers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e.g.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Korp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Corpuscle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KonText</a:t>
            </a:r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463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3" y="311674"/>
            <a:ext cx="600377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Analisi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Linguistica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servizio centrale che consente di caricare un testo o un URL e di trovare uno strumento web corrispondente per analizzarlo, visualizzarlo o tradurlo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 si può accedere da altri archivi e servizi di dati di ricerca, ad esempio VLO, Virtual Collection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Registry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ARCHE, DARIAH-DE Repository, PARTHENOS VRE 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TextGrid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78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Utilizzare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endParaRPr lang="en-GB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Permette di raccogliere i dataset scoperti (tramite il VLO) in una collezione virtuale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Una collezione virtuale può contenere link a dataset, tutorial, documenti di riferimento su un argomento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È possibile citare e condividere le raccolte virtuali con altri utenti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Le raccolte di testi possono essere scaricate o elaborate con uno strumento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Switchboard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corrispondente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779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Knowledge Infrastructure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fontAlgn="base">
              <a:lnSpc>
                <a:spcPct val="150000"/>
              </a:lnSpc>
            </a:pPr>
            <a:r>
              <a:rPr lang="it-IT" sz="1400" b="1" dirty="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</a:t>
            </a:r>
            <a:r>
              <a:rPr lang="it-IT" sz="1400" b="1" dirty="0" err="1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</a:t>
            </a:r>
            <a:r>
              <a:rPr lang="it-IT" sz="1400" dirty="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: Un insieme di misure e strutture volte a garantire un continuo trasferimento di conoscenze tra tutti gli attori coinvolti nella costruzione, nel funzionamento e nell'utilizzo dell'infrastruttura</a:t>
            </a:r>
          </a:p>
          <a:p>
            <a:pPr lvl="0" algn="l" fontAlgn="base">
              <a:lnSpc>
                <a:spcPct val="150000"/>
              </a:lnSpc>
            </a:pPr>
            <a:endParaRPr lang="it-IT" sz="1400" dirty="0">
              <a:solidFill>
                <a:srgbClr val="0B2134"/>
              </a:solidFill>
              <a:latin typeface="+mn-lt"/>
              <a:ea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ffectLst/>
                <a:latin typeface="+mn-lt"/>
                <a:ea typeface="Times New Roman" panose="02020603050405020304" pitchFamily="18" charset="0"/>
              </a:rPr>
              <a:t>Ricerca sui </a:t>
            </a:r>
            <a:r>
              <a:rPr lang="it-IT" sz="1200" dirty="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Centres</a:t>
            </a:r>
            <a:r>
              <a:rPr lang="it-IT" sz="1200" dirty="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200" dirty="0">
                <a:effectLst/>
                <a:latin typeface="+mn-lt"/>
                <a:ea typeface="Times New Roman" panose="02020603050405020304" pitchFamily="18" charset="0"/>
              </a:rPr>
              <a:t>in ordine alfabetico o per specializzazione (alcune categorie sono già evidenziate</a:t>
            </a: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 dirty="0">
                <a:effectLst/>
                <a:latin typeface="+mn-lt"/>
                <a:ea typeface="Times New Roman" panose="02020603050405020304" pitchFamily="18" charset="0"/>
              </a:rPr>
              <a:t>possibilità di accedere al </a:t>
            </a:r>
            <a:r>
              <a:rPr lang="it-IT" sz="1200" dirty="0">
                <a:solidFill>
                  <a:srgbClr val="1768A9"/>
                </a:solidFill>
                <a:effectLst/>
                <a:latin typeface="+mn-lt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Tour de CLARIN</a:t>
            </a:r>
            <a:r>
              <a:rPr lang="it-IT" sz="1200" dirty="0">
                <a:effectLst/>
                <a:latin typeface="+mn-lt"/>
                <a:ea typeface="Times New Roman" panose="02020603050405020304" pitchFamily="18" charset="0"/>
              </a:rPr>
              <a:t> per approfondimento su iniziative di UI e attività del network 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792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Iniziative della comunità CLARIN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400" dirty="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 dirty="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 dirty="0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</a:t>
            </a:r>
            <a:r>
              <a:rPr lang="it-IT" sz="1800" b="1" dirty="0" err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Newsflash</a:t>
            </a:r>
            <a:endParaRPr lang="it-IT" sz="1800" b="1" dirty="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 dirty="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aggiornamento mensile sulle attività dei consorzi nazionali</a:t>
            </a:r>
          </a:p>
          <a:p>
            <a:endParaRPr lang="it-IT" sz="1400" dirty="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 dirty="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Café</a:t>
            </a:r>
            <a:endParaRPr lang="it-IT" sz="1800" b="1" dirty="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 dirty="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webinar informali e interattivi per discutere su temi di interesse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70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Thank you!</a:t>
            </a:r>
            <a:endParaRPr lang="en-GB" sz="2400" b="1" dirty="0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0B2134"/>
                </a:solidFill>
                <a:latin typeface="+mn-lt"/>
                <a:ea typeface="Source Sans Pro"/>
                <a:sym typeface="Source Sans Pro"/>
              </a:rPr>
              <a:t>Contact us</a:t>
            </a:r>
            <a:endParaRPr lang="en-GB" sz="1400" dirty="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400" u="sng" dirty="0">
                <a:solidFill>
                  <a:srgbClr val="216498"/>
                </a:solidFill>
                <a:ea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Email@address.it</a:t>
            </a:r>
            <a:endParaRPr lang="en-GB" sz="1400" u="sng">
              <a:solidFill>
                <a:srgbClr val="216498"/>
              </a:solidFill>
              <a:ea typeface="Source Sans Pr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GB" sz="1400" u="sng" dirty="0">
                <a:solidFill>
                  <a:srgbClr val="216498"/>
                </a:solidFill>
                <a:ea typeface="Source Sans Pro"/>
              </a:rPr>
              <a:t>Email@address.it</a:t>
            </a:r>
          </a:p>
          <a:p>
            <a:pPr>
              <a:lnSpc>
                <a:spcPct val="150000"/>
              </a:lnSpc>
            </a:pPr>
            <a:endParaRPr lang="en-GB" sz="1400" u="sng" dirty="0">
              <a:solidFill>
                <a:srgbClr val="216498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0B2134"/>
              </a:solidFill>
              <a:ea typeface="Source Sans Pro"/>
            </a:endParaRPr>
          </a:p>
          <a:p>
            <a:pPr algn="l"/>
            <a:endParaRPr lang="en-GB" sz="1400" dirty="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13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Cos’è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207779" y="1221205"/>
            <a:ext cx="7194884" cy="27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GB" sz="1400" b="1" dirty="0">
                <a:latin typeface="+mn-lt"/>
                <a:ea typeface="+mn-lt"/>
                <a:cs typeface="+mn-lt"/>
              </a:rPr>
              <a:t>CLARIN </a:t>
            </a:r>
            <a:r>
              <a:rPr lang="en-GB" sz="1400" dirty="0">
                <a:latin typeface="+mn-lt"/>
                <a:ea typeface="+mn-lt"/>
                <a:cs typeface="+mn-lt"/>
              </a:rPr>
              <a:t>è </a:t>
            </a:r>
            <a:r>
              <a:rPr lang="en-GB" sz="1400" dirty="0" err="1">
                <a:latin typeface="+mn-lt"/>
                <a:ea typeface="+mn-lt"/>
                <a:cs typeface="+mn-lt"/>
              </a:rPr>
              <a:t>acronimo</a:t>
            </a:r>
            <a:r>
              <a:rPr lang="en-GB" sz="1400" dirty="0">
                <a:latin typeface="+mn-lt"/>
                <a:ea typeface="+mn-lt"/>
                <a:cs typeface="+mn-lt"/>
              </a:rPr>
              <a:t> di </a:t>
            </a:r>
            <a:r>
              <a:rPr lang="en-GB" sz="1400" b="1" dirty="0">
                <a:latin typeface="+mn-lt"/>
                <a:ea typeface="+mn-lt"/>
                <a:cs typeface="+mn-lt"/>
              </a:rPr>
              <a:t>Common Language Resources and Technology Infrastructure </a:t>
            </a:r>
            <a:endParaRPr lang="it-IT" sz="1400" b="1" dirty="0">
              <a:latin typeface="+mn-l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sz="1400" dirty="0">
              <a:latin typeface="+mn-l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CLARIN è un'infrastruttura digitale distribuita che fornisce un accesso facile e sostenibile a un'ampia gamma di dati e strumenti linguistici a sostegno della ricerca nelle scienze umane e sociali e non solo. CLARIN fornisce l'accesso a dati linguistici digitali multimodali (testo, audio, video) e a strumenti avanzati con cui esplorare, analizzare o combinare questi insiemi di dati. </a:t>
            </a:r>
            <a:endParaRPr lang="it-IT" sz="1400" dirty="0">
              <a:latin typeface="+mn-lt"/>
              <a:ea typeface="+mn-lt"/>
              <a:cs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What is CLARIN</a:t>
            </a:r>
            <a:endParaRPr lang="en-GB"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207779" y="1371602"/>
            <a:ext cx="7194884" cy="263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sz="1400" dirty="0">
                <a:latin typeface="+mn-lt"/>
                <a:ea typeface="+mn-lt"/>
                <a:cs typeface="+mn-lt"/>
              </a:rPr>
              <a:t>CLARIN è una rete di centri partecipanti in tutta Europa e oltre, che comprende università, centri di ricerca, biblioteche e archivi pubblici. Gli strumenti e i dati dei diversi centri sono interoperabili, in modo da poter combinare le raccolte di dati e concatenare gli strumenti di diverse fonti per eseguire operazioni a diversi livelli di complessità, indipendentemente dalla loro ubicazione.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600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CLARIN…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985714"/>
            <a:ext cx="7194884" cy="302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 dirty="0"/>
              <a:t>Appartiene al cluster </a:t>
            </a:r>
            <a:r>
              <a:rPr lang="it-IT" sz="1400" b="1" dirty="0"/>
              <a:t>Social Sciences and </a:t>
            </a:r>
            <a:r>
              <a:rPr lang="it-IT" sz="1400" b="1" dirty="0" err="1"/>
              <a:t>Humanities</a:t>
            </a:r>
            <a:r>
              <a:rPr lang="it-IT" sz="1400" b="1" dirty="0"/>
              <a:t> </a:t>
            </a:r>
            <a:r>
              <a:rPr lang="it-IT" sz="1400" dirty="0"/>
              <a:t>ed è parte integrante dello </a:t>
            </a:r>
            <a:r>
              <a:rPr lang="it-IT" sz="1400" dirty="0" err="1"/>
              <a:t>European</a:t>
            </a:r>
            <a:r>
              <a:rPr lang="it-IT" sz="1400" dirty="0"/>
              <a:t> Open Science Cloud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 dirty="0"/>
              <a:t>Ha lo status </a:t>
            </a:r>
            <a:r>
              <a:rPr lang="it-IT" sz="1400" b="1" dirty="0"/>
              <a:t>ESFRI ERIC </a:t>
            </a:r>
            <a:r>
              <a:rPr lang="it-IT" sz="1400" dirty="0"/>
              <a:t>dal 2012</a:t>
            </a:r>
            <a:r>
              <a:rPr lang="it-IT" sz="1400" b="1" dirty="0"/>
              <a:t>, Landmark </a:t>
            </a:r>
            <a:r>
              <a:rPr lang="it-IT" sz="1400" dirty="0"/>
              <a:t>dal 2016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 dirty="0"/>
              <a:t>Fa da ecosistema per la condivisione della conoscenza e la formazione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 dirty="0"/>
              <a:t>Fornisce un accesso facile e sostenibile agli studiosi delle scienze umane e sociali e non solo, ai dati linguistici digitali (in forma scritta, parlata o multimodale); a strumenti avanzati per scoprirli, esplorarli, sfruttarli, annotarli, analizzarli o combinarli attraverso </a:t>
            </a:r>
            <a:r>
              <a:rPr lang="it-IT" sz="1400" b="1" dirty="0"/>
              <a:t>single </a:t>
            </a:r>
            <a:r>
              <a:rPr lang="it-IT" sz="1400" b="1" dirty="0" err="1"/>
              <a:t>sign</a:t>
            </a:r>
            <a:r>
              <a:rPr lang="it-IT" sz="1400" b="1" dirty="0"/>
              <a:t>-on</a:t>
            </a:r>
            <a:endParaRPr lang="en-US" sz="1400" b="1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Oggi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67067"/>
            <a:ext cx="3214487" cy="28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Una rete </a:t>
            </a:r>
            <a:r>
              <a:rPr lang="en-US" sz="1200" dirty="0" err="1"/>
              <a:t>distribuita</a:t>
            </a:r>
            <a:r>
              <a:rPr lang="en-US" sz="1200" dirty="0"/>
              <a:t> di 72 </a:t>
            </a:r>
            <a:r>
              <a:rPr lang="en-US" sz="1200" dirty="0" err="1"/>
              <a:t>centri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1768A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Centre Registry</a:t>
            </a:r>
            <a:r>
              <a:rPr lang="en-US" sz="1200" dirty="0"/>
              <a:t>)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24 </a:t>
            </a:r>
            <a:r>
              <a:rPr lang="en-US" sz="1200" dirty="0" err="1"/>
              <a:t>membri</a:t>
            </a:r>
            <a:r>
              <a:rPr lang="en-US" sz="1200" dirty="0"/>
              <a:t>: AT, BE, BG, CY, CZ, DK, EE, ES, FI, GR, HR, HU, IS, IT, LT, LV, NL, NO, PL, PT, SE, SI, ZA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2 </a:t>
            </a:r>
            <a:r>
              <a:rPr lang="en-US" sz="1200" dirty="0" err="1"/>
              <a:t>osservatori</a:t>
            </a:r>
            <a:r>
              <a:rPr lang="en-US" sz="1200" dirty="0"/>
              <a:t>: CH, UK </a:t>
            </a:r>
          </a:p>
          <a:p>
            <a:pPr marL="285750" lvl="0" indent="-285750" algn="just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Terza </a:t>
            </a:r>
            <a:r>
              <a:rPr lang="en-US" sz="1200" dirty="0" err="1"/>
              <a:t>parte</a:t>
            </a:r>
            <a:r>
              <a:rPr lang="en-US" sz="1200" dirty="0"/>
              <a:t>: </a:t>
            </a:r>
            <a:r>
              <a:rPr lang="en-US" sz="1200" dirty="0" err="1"/>
              <a:t>Università</a:t>
            </a:r>
            <a:r>
              <a:rPr lang="en-US" sz="1200" dirty="0"/>
              <a:t> Carnegie Mellon, USA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476FD6-F28B-7AFC-C582-1C8A4B93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25" y="1012776"/>
            <a:ext cx="3704492" cy="31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CLARIN-IT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sz="1400" dirty="0">
                <a:ea typeface="+mn-lt"/>
                <a:cs typeface="+mn-lt"/>
              </a:rPr>
              <a:t>CLARIN-IT è il nodo italiano di CLARIN. L'Italia è diventata il 16° membro a pieno titolo di CLARIN ERIC nel 2015. Il membro fondatore del Consorzio nazionale è l'Istituto di Linguistica Computazionale "Antonio Zampolli" del Consiglio Nazionale delle Ricerche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sz="1400" dirty="0"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1400" dirty="0">
                <a:ea typeface="+mn-lt"/>
                <a:cs typeface="+mn-lt"/>
              </a:rPr>
              <a:t>CLARIN è coinvolto nel progetto H2IOSC attraverso il suo consorzio nazionale italiano CLARIN-IT.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37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CLARIN-IT</a:t>
            </a:r>
            <a:endParaRPr sz="2800" b="1" dirty="0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 fontAlgn="base">
              <a:buSzPct val="100000"/>
            </a:pPr>
            <a:r>
              <a:rPr lang="it-IT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Il Consorzio CLARIN italiano comprende i seguenti centri:</a:t>
            </a:r>
          </a:p>
          <a:p>
            <a:pPr algn="l" rtl="0" fontAlgn="base">
              <a:buSzPct val="100000"/>
            </a:pP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 dirty="0">
                <a:solidFill>
                  <a:srgbClr val="216498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ILC4CLARIN</a:t>
            </a:r>
            <a:r>
              <a:rPr lang="en-US" sz="1400" b="0" i="0" u="none" strike="noStrike" dirty="0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istituito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presso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il CNR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Istituto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Linguistica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Computazionale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“Antonio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Zampolli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”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di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Pisa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, è un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centro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fornitura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servizi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sz="1400" b="0" i="0" u="sng" strike="noStrike" dirty="0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B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 dirty="0">
                <a:solidFill>
                  <a:srgbClr val="216498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EURAC Research CLARIN Centre</a:t>
            </a:r>
            <a:r>
              <a:rPr lang="en-US" sz="1400" b="0" i="0" u="none" strike="noStrike" dirty="0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(ERCC)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presso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l’EURAC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Research Association di Bolzano,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è un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centro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di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fornitura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metadata (</a:t>
            </a:r>
            <a:r>
              <a:rPr lang="en-US" sz="1400" b="0" i="0" u="sng" strike="noStrike" dirty="0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 dirty="0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Knowledge Centre for Computer-Mediated Communication and Social Media Corpora</a:t>
            </a:r>
            <a:r>
              <a:rPr lang="en-US" sz="1400" b="0" i="0" u="none" strike="noStrike" dirty="0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(CKCMC),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è un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centro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CLARIN </a:t>
            </a:r>
            <a:r>
              <a:rPr lang="en-US" sz="1400" b="0" i="0" u="sng" strike="noStrike" dirty="0">
                <a:solidFill>
                  <a:srgbClr val="1768A9"/>
                </a:solidFill>
                <a:effectLst/>
                <a:latin typeface="+mn-lt"/>
                <a:hlinkClick r:id="rId5"/>
              </a:rPr>
              <a:t>di Tipo K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mette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disposizione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le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proprie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competenze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e la propria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conoscenza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su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aspetti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del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dominio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n-lt"/>
              </a:rPr>
              <a:t>disciplinare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di CLARIN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400" b="0" i="0" u="sng" strike="noStrike" dirty="0">
                <a:solidFill>
                  <a:srgbClr val="1768A9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CLARIN Knowledge Centre for Digital and Public Textual </a:t>
            </a:r>
            <a:r>
              <a:rPr lang="en-US" sz="1400" b="0" i="0" u="sng" strike="noStrike" dirty="0" err="1">
                <a:solidFill>
                  <a:srgbClr val="1768A9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Schholarship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DiPText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),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anch’esso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un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centro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di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tipo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K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distribuito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fra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due partner: CNR-ILC 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l’Università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n-lt"/>
              </a:rPr>
              <a:t> Ca’ Foscari di Venezia</a:t>
            </a:r>
            <a:endParaRPr lang="en-US" sz="1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73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1649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IL Progetto H2IOSC</a:t>
            </a:r>
            <a:endParaRPr sz="2800" b="1" dirty="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 rtl="0">
              <a:buNone/>
            </a:pPr>
            <a:r>
              <a:rPr lang="it-IT" sz="1400" b="0" i="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Il progetto H2IOSC mira a creare un cluster federato e inclusivo di RI nel dominio ESFRI dell'innovazione sociale e culturale per consentire ai ricercatori di varie discipline nei settori delle scienze umane, delle tecnologie linguistiche e dei beni culturali di collaborare nella ricerca ad alta intensità di dati e calcoli. Esso comprende i nodi italiani di quattro Infrastrutture di Ricerca: </a:t>
            </a:r>
          </a:p>
          <a:p>
            <a:pPr marL="0" indent="0" algn="l" rtl="0">
              <a:buNone/>
            </a:pPr>
            <a:endParaRPr lang="en-GB" sz="1400" b="0" i="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CLARIN, </a:t>
            </a:r>
            <a:r>
              <a:rPr lang="en-GB" sz="1400" b="0" i="0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https://www.clarin.eu/ </a:t>
            </a:r>
            <a:endParaRPr lang="en-GB" sz="1400" b="0" i="0" dirty="0">
              <a:solidFill>
                <a:srgbClr val="1768A9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DARIAH, </a:t>
            </a:r>
            <a:r>
              <a:rPr lang="en-GB" sz="1400" b="0" i="0" u="sng" strike="noStrike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Research Infrastructure for the Arts and Humanities</a:t>
            </a:r>
            <a:r>
              <a:rPr lang="en-GB" sz="1400" b="0" i="0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</a:t>
            </a: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E-RHIS, </a:t>
            </a:r>
            <a:r>
              <a:rPr lang="en-GB" sz="1400" b="0" i="0" u="sng" strike="noStrike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European Research Infrastructure for Heritage Science</a:t>
            </a:r>
            <a:r>
              <a:rPr lang="en-GB" sz="1400" b="0" i="0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</a:t>
            </a:r>
          </a:p>
          <a:p>
            <a:pPr marL="285750" lvl="0" indent="-285750" algn="l" rtl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OPERAS, </a:t>
            </a:r>
            <a:r>
              <a:rPr lang="en-GB" sz="1400" b="0" i="0" u="sng" strike="noStrike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Scholarly Communication in the European Research Area for SSH</a:t>
            </a:r>
            <a:r>
              <a:rPr lang="en-GB" sz="1400" b="0" i="0" dirty="0">
                <a:solidFill>
                  <a:srgbClr val="1768A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467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D66637DD04984A81ACFA9FA42D327F" ma:contentTypeVersion="11" ma:contentTypeDescription="Creare un nuovo documento." ma:contentTypeScope="" ma:versionID="cf3f1c9e149df49478e7a89a416e3d15">
  <xsd:schema xmlns:xsd="http://www.w3.org/2001/XMLSchema" xmlns:xs="http://www.w3.org/2001/XMLSchema" xmlns:p="http://schemas.microsoft.com/office/2006/metadata/properties" xmlns:ns2="2d7b31d1-67fd-4283-8f58-6f5b0d05fa5f" targetNamespace="http://schemas.microsoft.com/office/2006/metadata/properties" ma:root="true" ma:fieldsID="6f3302402b32950b3dc6e00f5adc4cc4" ns2:_="">
    <xsd:import namespace="2d7b31d1-67fd-4283-8f58-6f5b0d05f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b31d1-67fd-4283-8f58-6f5b0d05f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7b31d1-67fd-4283-8f58-6f5b0d05fa5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9F4338-49BB-4402-AC55-E13AF7101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b31d1-67fd-4283-8f58-6f5b0d05f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42C0EC-3CE4-4E1B-838D-FE52311264FB}">
  <ds:schemaRefs>
    <ds:schemaRef ds:uri="http://schemas.openxmlformats.org/package/2006/metadata/core-properties"/>
    <ds:schemaRef ds:uri="c9946a89-fe6f-4f72-9625-dc151d9df9a6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975365a-ab10-4aac-be40-b969ddd46798"/>
    <ds:schemaRef ds:uri="http://purl.org/dc/elements/1.1/"/>
    <ds:schemaRef ds:uri="2d7b31d1-67fd-4283-8f58-6f5b0d05fa5f"/>
  </ds:schemaRefs>
</ds:datastoreItem>
</file>

<file path=customXml/itemProps3.xml><?xml version="1.0" encoding="utf-8"?>
<ds:datastoreItem xmlns:ds="http://schemas.openxmlformats.org/officeDocument/2006/customXml" ds:itemID="{7437BA81-EEB2-4098-9A0D-BAC837D094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Microsoft Office PowerPoint</Application>
  <PresentationFormat>Presentazione su schermo (16:9)</PresentationFormat>
  <Paragraphs>148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Arial,Sans-Serif</vt:lpstr>
      <vt:lpstr>Calibri</vt:lpstr>
      <vt:lpstr>Source Sans Pro</vt:lpstr>
      <vt:lpstr>Simple Light</vt:lpstr>
      <vt:lpstr>Introduzione a CLARIN</vt:lpstr>
      <vt:lpstr>Fonti</vt:lpstr>
      <vt:lpstr>Cos’è CLARIN</vt:lpstr>
      <vt:lpstr>What is CLARIN</vt:lpstr>
      <vt:lpstr>CLARIN…</vt:lpstr>
      <vt:lpstr>CLARIN Oggi</vt:lpstr>
      <vt:lpstr>CLARIN-IT</vt:lpstr>
      <vt:lpstr>CLARIN-IT</vt:lpstr>
      <vt:lpstr>IL Progetto H2IOSC</vt:lpstr>
      <vt:lpstr>Il Progetto H2IOSC</vt:lpstr>
      <vt:lpstr>CLARIN per H2IOSC</vt:lpstr>
      <vt:lpstr>I servizi di CLARIN</vt:lpstr>
      <vt:lpstr>Come accedere ai servizi CLARIN</vt:lpstr>
      <vt:lpstr>CLARIN Service Provider Federation</vt:lpstr>
      <vt:lpstr>Registrazione di un account CLARIN</vt:lpstr>
      <vt:lpstr>Servizi di Deposito</vt:lpstr>
      <vt:lpstr>Servizi di Deposito</vt:lpstr>
      <vt:lpstr>ILC4CLARIN</vt:lpstr>
      <vt:lpstr>ILC4CLARIN Repository</vt:lpstr>
      <vt:lpstr>Esempio di un Corpus in ILC4CLARIN</vt:lpstr>
      <vt:lpstr>Trovare risorse linguistiche pubblicate</vt:lpstr>
      <vt:lpstr>Ricerca tra le collezioni di testi</vt:lpstr>
      <vt:lpstr>Federated Content Search</vt:lpstr>
      <vt:lpstr>Trovare e Interrogare Corpora</vt:lpstr>
      <vt:lpstr>Trovare Strumenti di Analisi Linguistica</vt:lpstr>
      <vt:lpstr>Utilizzare Risorse e Strumenti Linguistici</vt:lpstr>
      <vt:lpstr>CLARIN Knowledge Infrastructure</vt:lpstr>
      <vt:lpstr>Iniziative della comunità CLARIN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Titolo, titolo, titolo titolo </dc:title>
  <cp:lastModifiedBy>GIULIA PEDONESE</cp:lastModifiedBy>
  <cp:revision>140</cp:revision>
  <dcterms:modified xsi:type="dcterms:W3CDTF">2024-03-21T11:10:21Z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0x010100AED66637DD04984A81ACFA9FA42D327F</vt:lpwstr>
  </property>
  <property fmtid="{D5CDD505-2E9C-101B-9397-08002B2CF9AE}" pid="3" name="MediaServiceImageTags">
    <vt:lpwstr/>
  </property>
</Properties>
</file>