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4"/>
  </p:sldMasterIdLst>
  <p:notesMasterIdLst>
    <p:notesMasterId r:id="rId34"/>
  </p:notesMasterIdLst>
  <p:sldIdLst>
    <p:sldId id="262" r:id="rId5"/>
    <p:sldId id="258" r:id="rId6"/>
    <p:sldId id="264" r:id="rId7"/>
    <p:sldId id="296" r:id="rId8"/>
    <p:sldId id="265" r:id="rId9"/>
    <p:sldId id="294" r:id="rId10"/>
    <p:sldId id="266" r:id="rId11"/>
    <p:sldId id="295" r:id="rId12"/>
    <p:sldId id="267" r:id="rId13"/>
    <p:sldId id="268" r:id="rId14"/>
    <p:sldId id="269" r:id="rId15"/>
    <p:sldId id="270" r:id="rId16"/>
    <p:sldId id="273" r:id="rId17"/>
    <p:sldId id="298" r:id="rId18"/>
    <p:sldId id="275" r:id="rId19"/>
    <p:sldId id="281" r:id="rId20"/>
    <p:sldId id="277" r:id="rId21"/>
    <p:sldId id="282" r:id="rId22"/>
    <p:sldId id="283" r:id="rId23"/>
    <p:sldId id="284" r:id="rId24"/>
    <p:sldId id="285" r:id="rId25"/>
    <p:sldId id="286" r:id="rId26"/>
    <p:sldId id="288" r:id="rId27"/>
    <p:sldId id="300" r:id="rId28"/>
    <p:sldId id="301" r:id="rId29"/>
    <p:sldId id="302" r:id="rId30"/>
    <p:sldId id="303" r:id="rId31"/>
    <p:sldId id="287" r:id="rId32"/>
    <p:sldId id="299" r:id="rId3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68A9"/>
    <a:srgbClr val="216498"/>
    <a:srgbClr val="0B21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8A0D5C-C800-4B04-8ED7-B7672BE1A013}" v="96" dt="2024-03-19T15:50:24.687"/>
    <p1510:client id="{B2ACE5A7-426E-564C-7565-EB7153B32002}" v="102" dt="2024-03-21T10:09:36.160"/>
    <p1510:client id="{D1C6430C-730A-56FD-ADC7-038B8A38B7E3}" v="37" dt="2024-03-21T09:58:24.037"/>
    <p1510:client id="{DACB5C4A-3B83-5AD5-23D7-B7711E1ECCD0}" v="125" dt="2024-03-20T11:31:01.658"/>
    <p1510:client id="{ECE6E93E-CE12-F87A-EE72-3783B9582DCF}" v="18" dt="2024-03-20T13:09:19.5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178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b4b5db321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b4b5db321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2748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2845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6159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9081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87585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39185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9832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23878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36763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18836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246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20963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0082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45480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99448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42307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43739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42181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10140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21688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792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94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1621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1669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4185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1503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1503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7572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collections.clarin.eu/public?0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switchboard.clarin.eu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ntentsearch.clarin.eu/" TargetMode="External"/><Relationship Id="rId5" Type="http://schemas.openxmlformats.org/officeDocument/2006/relationships/hyperlink" Target="https://vlo.clarin.eu/;jsessionid=8002540079420158780568CF6BCB967A?0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s://www.clarin.eu/content/depositing-services" TargetMode="External"/><Relationship Id="rId9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discovery.clarin.eu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standards.clarin.eu/sis/" TargetMode="External"/><Relationship Id="rId4" Type="http://schemas.openxmlformats.org/officeDocument/2006/relationships/hyperlink" Target="https://www.clarin.eu/content/depositing-services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mt.coretrustseal.org/certificates" TargetMode="External"/><Relationship Id="rId5" Type="http://schemas.openxmlformats.org/officeDocument/2006/relationships/hyperlink" Target="https://ilc4clarin.ilc.cnr.it/" TargetMode="External"/><Relationship Id="rId4" Type="http://schemas.openxmlformats.org/officeDocument/2006/relationships/hyperlink" Target="https://www.ilc.cnr.it/en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vlo.clarin.eu/;jsessionid=E891AAB11DA93B20E76B53201D4D4D31?0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contentsearch.clarin.eu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larin.eu/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doi.org/10.5281/zenodo.8114407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/4.0/" TargetMode="External"/><Relationship Id="rId11" Type="http://schemas.openxmlformats.org/officeDocument/2006/relationships/image" Target="../media/image3.png"/><Relationship Id="rId5" Type="http://schemas.openxmlformats.org/officeDocument/2006/relationships/hyperlink" Target="https://upskillsproject.eu/project/standards_repositories/" TargetMode="External"/><Relationship Id="rId10" Type="http://schemas.openxmlformats.org/officeDocument/2006/relationships/image" Target="../media/image2.png"/><Relationship Id="rId4" Type="http://schemas.openxmlformats.org/officeDocument/2006/relationships/hyperlink" Target="https://upskillsproject.eu/" TargetMode="External"/><Relationship Id="rId9" Type="http://schemas.openxmlformats.org/officeDocument/2006/relationships/hyperlink" Target="https://creativecommons.org/licenses/by/2.0/deed.en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www.clarin.eu/resource-families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switchboard.clarin.eu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collections.clarin.eu/public?0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larin.eu/Tour-de-CLARIN" TargetMode="External"/><Relationship Id="rId5" Type="http://schemas.openxmlformats.org/officeDocument/2006/relationships/hyperlink" Target="https://www.clarin.eu/content/knowledge-centres" TargetMode="External"/><Relationship Id="rId4" Type="http://schemas.openxmlformats.org/officeDocument/2006/relationships/hyperlink" Target="https://www.clarin.eu/content/knowledge-infrastructure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www.clarin.eu/content/clarin-cafe" TargetMode="External"/><Relationship Id="rId4" Type="http://schemas.openxmlformats.org/officeDocument/2006/relationships/hyperlink" Target="https://www.clarin.eu/content/clarin-newsflash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mailto:federico.boschetti@ilc.cnr.it" TargetMode="External"/><Relationship Id="rId4" Type="http://schemas.openxmlformats.org/officeDocument/2006/relationships/hyperlink" Target="mailto:giulia.pedonese@ilc.cnr.i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centres.clarin.eu/map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diptext-kc.clarin-it.it/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cmc-corpora.org/ckcmc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larin.eurac.edu/" TargetMode="External"/><Relationship Id="rId5" Type="http://schemas.openxmlformats.org/officeDocument/2006/relationships/hyperlink" Target="https://www.clarin.eu/content/clarin-centres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s://ilc4clarin.ilc.cnr.it/" TargetMode="External"/><Relationship Id="rId9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hyperlink" Target="https://operas-eu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-rihs.it/chi-siamo/about/" TargetMode="External"/><Relationship Id="rId5" Type="http://schemas.openxmlformats.org/officeDocument/2006/relationships/hyperlink" Target="https://www.dariah.eu/about/dariah-in-nutshell/" TargetMode="External"/><Relationship Id="rId4" Type="http://schemas.openxmlformats.org/officeDocument/2006/relationships/hyperlink" Target="https://www.clarin.eu/" TargetMode="Externa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 idx="4294967295"/>
          </p:nvPr>
        </p:nvSpPr>
        <p:spPr>
          <a:xfrm>
            <a:off x="395207" y="1491890"/>
            <a:ext cx="8366759" cy="6541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CLARIN per le Lingue </a:t>
            </a:r>
            <a:r>
              <a:rPr lang="en-GB" sz="3200" b="1" err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Antiche</a:t>
            </a:r>
            <a:endParaRPr sz="3200" b="1">
              <a:solidFill>
                <a:srgbClr val="21649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4294967295"/>
          </p:nvPr>
        </p:nvSpPr>
        <p:spPr>
          <a:xfrm>
            <a:off x="5346723" y="3284790"/>
            <a:ext cx="2916936" cy="6541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algn="r">
              <a:lnSpc>
                <a:spcPct val="80000"/>
              </a:lnSpc>
              <a:buClr>
                <a:schemeClr val="dk1"/>
              </a:buClr>
              <a:buSzPts val="852"/>
            </a:pPr>
            <a:r>
              <a:rPr lang="it-IT" sz="2000">
                <a:solidFill>
                  <a:srgbClr val="216498"/>
                </a:solidFill>
                <a:latin typeface="+mn-lt"/>
                <a:ea typeface="Source Sans Pro"/>
                <a:cs typeface="Source Sans Pro"/>
                <a:sym typeface="Source Sans Pro"/>
              </a:rPr>
              <a:t>Giulia Pedonese, Federico Boschetti</a:t>
            </a:r>
            <a:endParaRPr sz="1600">
              <a:solidFill>
                <a:srgbClr val="216498"/>
              </a:solidFill>
              <a:latin typeface="+mn-lt"/>
              <a:ea typeface="Source Sans Pro"/>
              <a:cs typeface="Source Sans Pro"/>
              <a:sym typeface="Source Sans Pro"/>
            </a:endParaRPr>
          </a:p>
          <a:p>
            <a:pPr algn="r">
              <a:lnSpc>
                <a:spcPct val="80000"/>
              </a:lnSpc>
              <a:buSzPts val="852"/>
            </a:pPr>
            <a:endParaRPr lang="it-IT" sz="2000">
              <a:solidFill>
                <a:srgbClr val="216498"/>
              </a:solidFill>
              <a:latin typeface="+mn-lt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GB" sz="1600">
                <a:solidFill>
                  <a:srgbClr val="216498"/>
                </a:solidFill>
                <a:latin typeface="+mn-lt"/>
                <a:ea typeface="Source Sans Pro"/>
                <a:cs typeface="Source Sans Pro"/>
                <a:sym typeface="Source Sans Pro"/>
              </a:rPr>
              <a:t>20 Marzo 2024</a:t>
            </a:r>
            <a:endParaRPr lang="en-GB" sz="1600">
              <a:solidFill>
                <a:srgbClr val="216498"/>
              </a:solidFill>
              <a:latin typeface="+mn-lt"/>
              <a:ea typeface="Source Sans Pro"/>
              <a:cs typeface="Source Sans Pro"/>
            </a:endParaRPr>
          </a:p>
        </p:txBody>
      </p:sp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52E95018-7B8F-E007-0804-AE7780FD7BA0}"/>
              </a:ext>
            </a:extLst>
          </p:cNvPr>
          <p:cNvSpPr txBox="1">
            <a:spLocks/>
          </p:cNvSpPr>
          <p:nvPr/>
        </p:nvSpPr>
        <p:spPr>
          <a:xfrm>
            <a:off x="2020651" y="2162186"/>
            <a:ext cx="5115873" cy="416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000" i="1" err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Formazione</a:t>
            </a:r>
            <a:r>
              <a:rPr lang="en-GB" sz="2000" i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 Online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DE361AC-4F47-4CF7-9C33-B3A1F0A73B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035" r="-94" b="18701"/>
          <a:stretch/>
        </p:blipFill>
        <p:spPr>
          <a:xfrm>
            <a:off x="-56493" y="95795"/>
            <a:ext cx="9270162" cy="827314"/>
          </a:xfrm>
          <a:prstGeom prst="rect">
            <a:avLst/>
          </a:prstGeom>
        </p:spPr>
      </p:pic>
      <p:grpSp>
        <p:nvGrpSpPr>
          <p:cNvPr id="7" name="Gruppo 6">
            <a:extLst>
              <a:ext uri="{FF2B5EF4-FFF2-40B4-BE49-F238E27FC236}">
                <a16:creationId xmlns:a16="http://schemas.microsoft.com/office/drawing/2014/main" id="{3EB2F952-6BC3-A924-A1FC-5F836982D9C0}"/>
              </a:ext>
            </a:extLst>
          </p:cNvPr>
          <p:cNvGrpSpPr/>
          <p:nvPr/>
        </p:nvGrpSpPr>
        <p:grpSpPr>
          <a:xfrm>
            <a:off x="3448137" y="4129504"/>
            <a:ext cx="2260902" cy="738319"/>
            <a:chOff x="1309082" y="4243804"/>
            <a:chExt cx="2260902" cy="738319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AAC90334-FF11-C3DC-CD0A-35B04436FE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8593" r="21831"/>
            <a:stretch/>
          </p:blipFill>
          <p:spPr>
            <a:xfrm>
              <a:off x="1309082" y="4243804"/>
              <a:ext cx="789684" cy="738319"/>
            </a:xfrm>
            <a:prstGeom prst="rect">
              <a:avLst/>
            </a:prstGeom>
          </p:spPr>
        </p:pic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D046090B-E027-C3FA-6FAC-B017AE4C84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27418"/>
            <a:stretch/>
          </p:blipFill>
          <p:spPr>
            <a:xfrm>
              <a:off x="2167990" y="4615551"/>
              <a:ext cx="1401994" cy="2794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541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720502" y="311674"/>
            <a:ext cx="5702993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CLARIN per H2IOSC</a:t>
            </a:r>
            <a:endParaRPr sz="2800" b="1">
              <a:solidFill>
                <a:srgbClr val="21649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sp>
        <p:nvSpPr>
          <p:cNvPr id="22" name="Google Shape;54;p13">
            <a:extLst>
              <a:ext uri="{FF2B5EF4-FFF2-40B4-BE49-F238E27FC236}">
                <a16:creationId xmlns:a16="http://schemas.microsoft.com/office/drawing/2014/main" id="{BA485454-548B-D82A-7DFA-90A51BDE6DBB}"/>
              </a:ext>
            </a:extLst>
          </p:cNvPr>
          <p:cNvSpPr txBox="1">
            <a:spLocks/>
          </p:cNvSpPr>
          <p:nvPr/>
        </p:nvSpPr>
        <p:spPr>
          <a:xfrm>
            <a:off x="4105910" y="1716706"/>
            <a:ext cx="4489117" cy="1954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endParaRPr lang="en-GB" sz="1400">
              <a:solidFill>
                <a:srgbClr val="21649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06E1F65-E543-A0B7-9897-2CC56D74E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84" y="985714"/>
            <a:ext cx="3736731" cy="3736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C32DA89B-7184-93DF-3669-13DFCE027F21}"/>
              </a:ext>
            </a:extLst>
          </p:cNvPr>
          <p:cNvSpPr txBox="1"/>
          <p:nvPr/>
        </p:nvSpPr>
        <p:spPr>
          <a:xfrm>
            <a:off x="1072708" y="1576060"/>
            <a:ext cx="3261849" cy="1991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/>
              <a:t>WP8 - Training, Capacity Building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Engagement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err="1"/>
              <a:t>Infrastruttura</a:t>
            </a:r>
            <a:r>
              <a:rPr lang="en-US"/>
              <a:t> di training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err="1"/>
              <a:t>Metodologia</a:t>
            </a:r>
            <a:r>
              <a:rPr lang="en-US"/>
              <a:t> </a:t>
            </a:r>
            <a:r>
              <a:rPr lang="en-US" err="1"/>
              <a:t>condivisa</a:t>
            </a:r>
            <a:endParaRPr 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err="1"/>
              <a:t>Materiali</a:t>
            </a:r>
            <a:r>
              <a:rPr lang="en-US"/>
              <a:t> </a:t>
            </a:r>
            <a:r>
              <a:rPr lang="en-US" err="1"/>
              <a:t>didattici</a:t>
            </a:r>
            <a:r>
              <a:rPr lang="en-US"/>
              <a:t> FAIR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err="1"/>
              <a:t>Prospettiva</a:t>
            </a:r>
            <a:r>
              <a:rPr lang="en-US"/>
              <a:t> </a:t>
            </a:r>
            <a:r>
              <a:rPr lang="en-US" i="1"/>
              <a:t>Train the Trainers</a:t>
            </a:r>
          </a:p>
        </p:txBody>
      </p:sp>
    </p:spTree>
    <p:extLst>
      <p:ext uri="{BB962C8B-B14F-4D97-AF65-F5344CB8AC3E}">
        <p14:creationId xmlns:p14="http://schemas.microsoft.com/office/powerpoint/2010/main" val="3613331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720502" y="311674"/>
            <a:ext cx="5702993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I </a:t>
            </a:r>
            <a:r>
              <a:rPr lang="en-GB" sz="2400" b="1" err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servizi</a:t>
            </a:r>
            <a:r>
              <a:rPr lang="en-GB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 di CLARIN</a:t>
            </a:r>
            <a:endParaRPr sz="2800" b="1">
              <a:solidFill>
                <a:srgbClr val="21649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C5E996A5-A0E1-6570-6932-E30806CB6CFD}"/>
              </a:ext>
            </a:extLst>
          </p:cNvPr>
          <p:cNvCxnSpPr/>
          <p:nvPr/>
        </p:nvCxnSpPr>
        <p:spPr>
          <a:xfrm>
            <a:off x="1511164" y="4157785"/>
            <a:ext cx="6121671" cy="0"/>
          </a:xfrm>
          <a:prstGeom prst="line">
            <a:avLst/>
          </a:prstGeom>
          <a:ln>
            <a:solidFill>
              <a:srgbClr val="2164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54;p13">
            <a:extLst>
              <a:ext uri="{FF2B5EF4-FFF2-40B4-BE49-F238E27FC236}">
                <a16:creationId xmlns:a16="http://schemas.microsoft.com/office/drawing/2014/main" id="{BA485454-548B-D82A-7DFA-90A51BDE6DBB}"/>
              </a:ext>
            </a:extLst>
          </p:cNvPr>
          <p:cNvSpPr txBox="1">
            <a:spLocks/>
          </p:cNvSpPr>
          <p:nvPr/>
        </p:nvSpPr>
        <p:spPr>
          <a:xfrm>
            <a:off x="1193390" y="1123474"/>
            <a:ext cx="7194884" cy="2889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r>
              <a:rPr lang="en-GB" sz="1400" u="sng" err="1">
                <a:solidFill>
                  <a:srgbClr val="216498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Servizi</a:t>
            </a:r>
            <a:r>
              <a:rPr lang="en-GB" sz="1400" u="sng">
                <a:solidFill>
                  <a:srgbClr val="216498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di </a:t>
            </a:r>
            <a:r>
              <a:rPr lang="en-GB" sz="1400" u="sng" err="1">
                <a:solidFill>
                  <a:srgbClr val="216498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deposito</a:t>
            </a:r>
            <a:r>
              <a:rPr lang="en-GB" sz="1400">
                <a:solidFill>
                  <a:srgbClr val="216498"/>
                </a:solidFill>
                <a:ea typeface="+mn-lt"/>
                <a:cs typeface="+mn-lt"/>
              </a:rPr>
              <a:t> </a:t>
            </a:r>
            <a:r>
              <a:rPr lang="it-IT" sz="1400">
                <a:ea typeface="+mn-lt"/>
                <a:cs typeface="+mn-lt"/>
              </a:rPr>
              <a:t>per garantire che le risorse linguistiche possano essere archiviate e rese disponibili alla comunità in modo affidabile e per aiutare i ricercatori a conservare le loro risorse in modo sostenibile</a:t>
            </a:r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r>
              <a:rPr lang="en-GB" sz="1400" u="sng">
                <a:solidFill>
                  <a:srgbClr val="216498"/>
                </a:solidFill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Virtual Language Observatory</a:t>
            </a:r>
            <a:r>
              <a:rPr lang="en-GB" sz="1400">
                <a:solidFill>
                  <a:srgbClr val="216498"/>
                </a:solidFill>
                <a:ea typeface="+mn-lt"/>
                <a:cs typeface="+mn-lt"/>
              </a:rPr>
              <a:t> </a:t>
            </a:r>
            <a:r>
              <a:rPr lang="it-IT" sz="1400">
                <a:ea typeface="+mn-lt"/>
                <a:cs typeface="+mn-lt"/>
              </a:rPr>
              <a:t>fornisce un'interfaccia di facile utilizzo, che consente un processo di ricerca e scoperta di risorse provenienti da un'ampia varietà di domini </a:t>
            </a:r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r>
              <a:rPr lang="en-GB" sz="1400" u="sng">
                <a:solidFill>
                  <a:srgbClr val="216498"/>
                </a:solidFill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Federated Content Search</a:t>
            </a:r>
            <a:r>
              <a:rPr lang="en-GB" sz="1400">
                <a:solidFill>
                  <a:srgbClr val="216498"/>
                </a:solidFill>
                <a:ea typeface="+mn-lt"/>
                <a:cs typeface="+mn-lt"/>
              </a:rPr>
              <a:t> </a:t>
            </a:r>
            <a:r>
              <a:rPr lang="it-IT" sz="1400">
                <a:ea typeface="+mn-lt"/>
                <a:cs typeface="+mn-lt"/>
              </a:rPr>
              <a:t>un motore di ricerca che si collega alle raccolte di dati locali disponibili nei centri.</a:t>
            </a:r>
            <a:endParaRPr lang="en-GB" sz="1400">
              <a:ea typeface="+mn-lt"/>
              <a:cs typeface="+mn-lt"/>
            </a:endParaRPr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r>
              <a:rPr lang="en-GB" sz="1400" u="sng">
                <a:solidFill>
                  <a:srgbClr val="216498"/>
                </a:solidFill>
                <a:ea typeface="+mn-lt"/>
                <a:cs typeface="+mn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Language Resource Switchboard</a:t>
            </a:r>
            <a:r>
              <a:rPr lang="en-GB" sz="1400">
                <a:solidFill>
                  <a:srgbClr val="216498"/>
                </a:solidFill>
                <a:ea typeface="+mn-lt"/>
                <a:cs typeface="+mn-lt"/>
              </a:rPr>
              <a:t> </a:t>
            </a:r>
            <a:r>
              <a:rPr lang="it-IT" sz="1400">
                <a:ea typeface="+mn-lt"/>
                <a:cs typeface="+mn-lt"/>
              </a:rPr>
              <a:t>aiuta gli utenti a trovare un'applicazione web per elaborare i propri dati linguistici</a:t>
            </a:r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r>
              <a:rPr lang="en-GB" sz="1400" u="sng">
                <a:solidFill>
                  <a:srgbClr val="216498"/>
                </a:solidFill>
                <a:ea typeface="+mn-lt"/>
                <a:cs typeface="+mn-l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Virtual Collection Registry</a:t>
            </a:r>
            <a:r>
              <a:rPr lang="it-IT" sz="1400">
                <a:solidFill>
                  <a:srgbClr val="216498"/>
                </a:solidFill>
                <a:ea typeface="+mn-lt"/>
                <a:cs typeface="+mn-lt"/>
              </a:rPr>
              <a:t> </a:t>
            </a:r>
            <a:r>
              <a:rPr lang="it-IT" sz="1400">
                <a:ea typeface="+mn-lt"/>
                <a:cs typeface="+mn-lt"/>
              </a:rPr>
              <a:t> fornisce un registro in cui gli utenti possono creare e pubblicare le loro collezioni virtuali</a:t>
            </a:r>
            <a:endParaRPr lang="en-GB" sz="1400" err="1">
              <a:ea typeface="+mn-lt"/>
              <a:cs typeface="+mn-lt"/>
            </a:endParaRP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E5A28A52-4A12-6376-EDC6-A42C4EB15B66}"/>
              </a:ext>
            </a:extLst>
          </p:cNvPr>
          <p:cNvGrpSpPr/>
          <p:nvPr/>
        </p:nvGrpSpPr>
        <p:grpSpPr>
          <a:xfrm>
            <a:off x="3441548" y="4295545"/>
            <a:ext cx="2260902" cy="738319"/>
            <a:chOff x="1309082" y="4243804"/>
            <a:chExt cx="2260902" cy="738319"/>
          </a:xfrm>
        </p:grpSpPr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AB797188-50AA-EEC9-C379-761732586F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58593" r="21831"/>
            <a:stretch/>
          </p:blipFill>
          <p:spPr>
            <a:xfrm>
              <a:off x="1309082" y="4243804"/>
              <a:ext cx="789684" cy="738319"/>
            </a:xfrm>
            <a:prstGeom prst="rect">
              <a:avLst/>
            </a:prstGeom>
          </p:spPr>
        </p:pic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62E52878-49DF-1766-A1F8-B70D250F67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7418"/>
            <a:stretch/>
          </p:blipFill>
          <p:spPr>
            <a:xfrm>
              <a:off x="2167990" y="4615551"/>
              <a:ext cx="1401994" cy="2794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8406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720502" y="311674"/>
            <a:ext cx="5702993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Come </a:t>
            </a:r>
            <a:r>
              <a:rPr lang="en-GB" sz="2400" b="1" err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accedere</a:t>
            </a:r>
            <a:r>
              <a:rPr lang="en-GB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 ai </a:t>
            </a:r>
            <a:r>
              <a:rPr lang="en-GB" sz="2400" b="1" err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servizi</a:t>
            </a:r>
            <a:r>
              <a:rPr lang="en-GB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 CLARIN</a:t>
            </a:r>
            <a:endParaRPr sz="2800" b="1">
              <a:solidFill>
                <a:srgbClr val="21649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C5E996A5-A0E1-6570-6932-E30806CB6CFD}"/>
              </a:ext>
            </a:extLst>
          </p:cNvPr>
          <p:cNvCxnSpPr/>
          <p:nvPr/>
        </p:nvCxnSpPr>
        <p:spPr>
          <a:xfrm>
            <a:off x="1511164" y="4157785"/>
            <a:ext cx="6121671" cy="0"/>
          </a:xfrm>
          <a:prstGeom prst="line">
            <a:avLst/>
          </a:prstGeom>
          <a:ln>
            <a:solidFill>
              <a:srgbClr val="2164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54;p13">
            <a:extLst>
              <a:ext uri="{FF2B5EF4-FFF2-40B4-BE49-F238E27FC236}">
                <a16:creationId xmlns:a16="http://schemas.microsoft.com/office/drawing/2014/main" id="{BA485454-548B-D82A-7DFA-90A51BDE6DBB}"/>
              </a:ext>
            </a:extLst>
          </p:cNvPr>
          <p:cNvSpPr txBox="1">
            <a:spLocks/>
          </p:cNvSpPr>
          <p:nvPr/>
        </p:nvSpPr>
        <p:spPr>
          <a:xfrm>
            <a:off x="1193390" y="1323476"/>
            <a:ext cx="7194884" cy="2689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it-IT" sz="1400">
                <a:ea typeface="+mn-lt"/>
                <a:cs typeface="+mn-lt"/>
              </a:rPr>
              <a:t>Tutti gli utenti possono esplorare liberamente i servizi centrali di CLARIN per cercare risorse e competenze linguistiche. A causa di restrizioni di licenza, alcune risorse sono disponibili solo per gli utenti accademici e il login è richiesto utilizzando le credenziali istituzionali o le credenziali CLARIN.</a:t>
            </a:r>
          </a:p>
          <a:p>
            <a:pPr algn="just"/>
            <a:endParaRPr lang="it-IT" sz="1400">
              <a:ea typeface="+mn-lt"/>
              <a:cs typeface="+mn-lt"/>
            </a:endParaRPr>
          </a:p>
          <a:p>
            <a:pPr algn="just"/>
            <a:r>
              <a:rPr lang="it-IT" sz="1400">
                <a:ea typeface="+mn-lt"/>
                <a:cs typeface="+mn-lt"/>
              </a:rPr>
              <a:t>Gli utenti accademici di tutti i Paesi partecipanti possono accedere e utilizzare le risorse linguistiche disponibili nei centri dati CLARIN con un accesso single </a:t>
            </a:r>
            <a:r>
              <a:rPr lang="it-IT" sz="1400" err="1">
                <a:ea typeface="+mn-lt"/>
                <a:cs typeface="+mn-lt"/>
              </a:rPr>
              <a:t>sign</a:t>
            </a:r>
            <a:r>
              <a:rPr lang="it-IT" sz="1400">
                <a:ea typeface="+mn-lt"/>
                <a:cs typeface="+mn-lt"/>
              </a:rPr>
              <a:t>-on attraverso la </a:t>
            </a:r>
            <a:r>
              <a:rPr lang="en-GB" sz="1400" u="sng">
                <a:solidFill>
                  <a:srgbClr val="216498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CLARIN Service Provider Federation</a:t>
            </a:r>
            <a:r>
              <a:rPr lang="en-GB" sz="1400">
                <a:solidFill>
                  <a:srgbClr val="216498"/>
                </a:solidFill>
                <a:ea typeface="+mn-lt"/>
                <a:cs typeface="+mn-lt"/>
              </a:rPr>
              <a:t> </a:t>
            </a:r>
            <a:r>
              <a:rPr lang="it-IT" sz="1400">
                <a:ea typeface="+mn-lt"/>
                <a:cs typeface="+mn-lt"/>
              </a:rPr>
              <a:t>utilizzando le proprie credenziali istituzionali.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E5A28A52-4A12-6376-EDC6-A42C4EB15B66}"/>
              </a:ext>
            </a:extLst>
          </p:cNvPr>
          <p:cNvGrpSpPr/>
          <p:nvPr/>
        </p:nvGrpSpPr>
        <p:grpSpPr>
          <a:xfrm>
            <a:off x="3441548" y="4295545"/>
            <a:ext cx="2260902" cy="738319"/>
            <a:chOff x="1309082" y="4243804"/>
            <a:chExt cx="2260902" cy="738319"/>
          </a:xfrm>
        </p:grpSpPr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AB797188-50AA-EEC9-C379-761732586F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8593" r="21831"/>
            <a:stretch/>
          </p:blipFill>
          <p:spPr>
            <a:xfrm>
              <a:off x="1309082" y="4243804"/>
              <a:ext cx="789684" cy="738319"/>
            </a:xfrm>
            <a:prstGeom prst="rect">
              <a:avLst/>
            </a:prstGeom>
          </p:spPr>
        </p:pic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62E52878-49DF-1766-A1F8-B70D250F67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27418"/>
            <a:stretch/>
          </p:blipFill>
          <p:spPr>
            <a:xfrm>
              <a:off x="2167990" y="4615551"/>
              <a:ext cx="1401994" cy="2794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8586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720502" y="311674"/>
            <a:ext cx="5702993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err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Servizi</a:t>
            </a:r>
            <a:r>
              <a:rPr lang="en-GB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 di Deposito</a:t>
            </a:r>
            <a:endParaRPr sz="2800" b="1">
              <a:solidFill>
                <a:srgbClr val="21649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C5E996A5-A0E1-6570-6932-E30806CB6CFD}"/>
              </a:ext>
            </a:extLst>
          </p:cNvPr>
          <p:cNvCxnSpPr/>
          <p:nvPr/>
        </p:nvCxnSpPr>
        <p:spPr>
          <a:xfrm>
            <a:off x="1511164" y="4157785"/>
            <a:ext cx="6121671" cy="0"/>
          </a:xfrm>
          <a:prstGeom prst="line">
            <a:avLst/>
          </a:prstGeom>
          <a:ln>
            <a:solidFill>
              <a:srgbClr val="2164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54;p13">
            <a:extLst>
              <a:ext uri="{FF2B5EF4-FFF2-40B4-BE49-F238E27FC236}">
                <a16:creationId xmlns:a16="http://schemas.microsoft.com/office/drawing/2014/main" id="{BA485454-548B-D82A-7DFA-90A51BDE6DBB}"/>
              </a:ext>
            </a:extLst>
          </p:cNvPr>
          <p:cNvSpPr txBox="1">
            <a:spLocks/>
          </p:cNvSpPr>
          <p:nvPr/>
        </p:nvSpPr>
        <p:spPr>
          <a:xfrm>
            <a:off x="1193390" y="1123474"/>
            <a:ext cx="7194884" cy="2889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just">
              <a:buNone/>
            </a:pPr>
            <a:r>
              <a:rPr lang="it-IT" sz="1400">
                <a:ea typeface="+mn-lt"/>
                <a:cs typeface="+mn-lt"/>
              </a:rPr>
              <a:t>Molti centri CLARIN offrono un servizio di deposito. Questo garantisce molti vantaggi:</a:t>
            </a:r>
          </a:p>
          <a:p>
            <a:pPr marL="0" indent="0" algn="just">
              <a:buNone/>
            </a:pPr>
            <a:endParaRPr lang="it-IT" sz="1400">
              <a:ea typeface="+mn-lt"/>
              <a:cs typeface="+mn-lt"/>
            </a:endParaRPr>
          </a:p>
          <a:p>
            <a:pPr marL="171450" indent="-171450" algn="just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200">
                <a:ea typeface="+mn-lt"/>
                <a:cs typeface="+mn-lt"/>
              </a:rPr>
              <a:t>Archiviazione e cura a lungo termine delle risorse linguistiche, degli insiemi di dati e degli strumenti</a:t>
            </a:r>
          </a:p>
          <a:p>
            <a:pPr marL="171450" indent="-171450" algn="just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200">
                <a:ea typeface="+mn-lt"/>
                <a:cs typeface="+mn-lt"/>
              </a:rPr>
              <a:t>Descrizione delle risorse con metadati specifici e </a:t>
            </a:r>
            <a:r>
              <a:rPr lang="it-IT" sz="1200">
                <a:solidFill>
                  <a:srgbClr val="0B2134"/>
                </a:solidFill>
                <a:ea typeface="+mn-lt"/>
                <a:cs typeface="+mn-lt"/>
              </a:rPr>
              <a:t>attribuzione di </a:t>
            </a:r>
            <a:r>
              <a:rPr lang="en-GB" sz="1200">
                <a:solidFill>
                  <a:srgbClr val="0B2134"/>
                </a:solidFill>
                <a:ea typeface="+mn-lt"/>
                <a:cs typeface="+mn-lt"/>
              </a:rPr>
              <a:t>identificatori </a:t>
            </a:r>
            <a:r>
              <a:rPr lang="it-IT" sz="1200">
                <a:solidFill>
                  <a:srgbClr val="0B2134"/>
                </a:solidFill>
                <a:ea typeface="+mn-lt"/>
                <a:cs typeface="+mn-lt"/>
              </a:rPr>
              <a:t>persistenti</a:t>
            </a:r>
            <a:r>
              <a:rPr lang="en-GB" sz="1200">
                <a:solidFill>
                  <a:srgbClr val="0B2134"/>
                </a:solidFill>
                <a:ea typeface="+mn-lt"/>
                <a:cs typeface="+mn-lt"/>
              </a:rPr>
              <a:t> (PID), e</a:t>
            </a:r>
            <a:r>
              <a:rPr lang="en-GB" sz="1200">
                <a:ea typeface="+mn-lt"/>
                <a:cs typeface="+mn-lt"/>
              </a:rPr>
              <a:t>.g. Handle, </a:t>
            </a:r>
            <a:r>
              <a:rPr lang="it-IT" sz="1200">
                <a:ea typeface="+mn-lt"/>
                <a:cs typeface="+mn-lt"/>
              </a:rPr>
              <a:t>che</a:t>
            </a:r>
            <a:r>
              <a:rPr lang="en-GB" sz="1200">
                <a:ea typeface="+mn-lt"/>
                <a:cs typeface="+mn-lt"/>
              </a:rPr>
              <a:t> ne </a:t>
            </a:r>
            <a:r>
              <a:rPr lang="it-IT" sz="1200">
                <a:ea typeface="+mn-lt"/>
                <a:cs typeface="+mn-lt"/>
              </a:rPr>
              <a:t>consentono</a:t>
            </a:r>
            <a:r>
              <a:rPr lang="en-GB" sz="1200">
                <a:ea typeface="+mn-lt"/>
                <a:cs typeface="+mn-lt"/>
              </a:rPr>
              <a:t> </a:t>
            </a:r>
            <a:r>
              <a:rPr lang="it-IT" sz="1200">
                <a:ea typeface="+mn-lt"/>
                <a:cs typeface="+mn-lt"/>
              </a:rPr>
              <a:t>una</a:t>
            </a:r>
            <a:r>
              <a:rPr lang="en-GB" sz="1200">
                <a:ea typeface="+mn-lt"/>
                <a:cs typeface="+mn-lt"/>
              </a:rPr>
              <a:t> facile </a:t>
            </a:r>
            <a:r>
              <a:rPr lang="it-IT" sz="1200">
                <a:ea typeface="+mn-lt"/>
                <a:cs typeface="+mn-lt"/>
              </a:rPr>
              <a:t>ricerca</a:t>
            </a:r>
            <a:r>
              <a:rPr lang="en-GB" sz="1200">
                <a:ea typeface="+mn-lt"/>
                <a:cs typeface="+mn-lt"/>
              </a:rPr>
              <a:t> e </a:t>
            </a:r>
            <a:r>
              <a:rPr lang="it-IT" sz="1200">
                <a:ea typeface="+mn-lt"/>
                <a:cs typeface="+mn-lt"/>
              </a:rPr>
              <a:t>citazione</a:t>
            </a:r>
          </a:p>
          <a:p>
            <a:pPr marL="171450" indent="-171450" algn="just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200">
                <a:ea typeface="+mn-lt"/>
                <a:cs typeface="+mn-lt"/>
              </a:rPr>
              <a:t>Le risorse protette da password possono essere rese disponibili tramite un login istituzionale</a:t>
            </a:r>
          </a:p>
          <a:p>
            <a:pPr marL="171450" indent="-171450" algn="just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200">
                <a:ea typeface="+mn-lt"/>
                <a:cs typeface="+mn-lt"/>
              </a:rPr>
              <a:t>Una volta integrate nell'infrastruttura CLARIN, le risorse possono essere analizzate e arricchite più facilmente con vari strumenti linguistici.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E5A28A52-4A12-6376-EDC6-A42C4EB15B66}"/>
              </a:ext>
            </a:extLst>
          </p:cNvPr>
          <p:cNvGrpSpPr/>
          <p:nvPr/>
        </p:nvGrpSpPr>
        <p:grpSpPr>
          <a:xfrm>
            <a:off x="3441548" y="4295545"/>
            <a:ext cx="2260902" cy="738319"/>
            <a:chOff x="1309082" y="4243804"/>
            <a:chExt cx="2260902" cy="738319"/>
          </a:xfrm>
        </p:grpSpPr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AB797188-50AA-EEC9-C379-761732586F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8593" r="21831"/>
            <a:stretch/>
          </p:blipFill>
          <p:spPr>
            <a:xfrm>
              <a:off x="1309082" y="4243804"/>
              <a:ext cx="789684" cy="738319"/>
            </a:xfrm>
            <a:prstGeom prst="rect">
              <a:avLst/>
            </a:prstGeom>
          </p:spPr>
        </p:pic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62E52878-49DF-1766-A1F8-B70D250F67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27418"/>
            <a:stretch/>
          </p:blipFill>
          <p:spPr>
            <a:xfrm>
              <a:off x="2167990" y="4615551"/>
              <a:ext cx="1401994" cy="2794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1916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720502" y="311674"/>
            <a:ext cx="5702993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err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Servizi</a:t>
            </a:r>
            <a:r>
              <a:rPr lang="en-GB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 di Deposito</a:t>
            </a:r>
            <a:endParaRPr sz="2800" b="1">
              <a:solidFill>
                <a:srgbClr val="21649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C5E996A5-A0E1-6570-6932-E30806CB6CFD}"/>
              </a:ext>
            </a:extLst>
          </p:cNvPr>
          <p:cNvCxnSpPr/>
          <p:nvPr/>
        </p:nvCxnSpPr>
        <p:spPr>
          <a:xfrm>
            <a:off x="1511164" y="4157785"/>
            <a:ext cx="6121671" cy="0"/>
          </a:xfrm>
          <a:prstGeom prst="line">
            <a:avLst/>
          </a:prstGeom>
          <a:ln>
            <a:solidFill>
              <a:srgbClr val="2164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54;p13">
            <a:extLst>
              <a:ext uri="{FF2B5EF4-FFF2-40B4-BE49-F238E27FC236}">
                <a16:creationId xmlns:a16="http://schemas.microsoft.com/office/drawing/2014/main" id="{BA485454-548B-D82A-7DFA-90A51BDE6DBB}"/>
              </a:ext>
            </a:extLst>
          </p:cNvPr>
          <p:cNvSpPr txBox="1">
            <a:spLocks/>
          </p:cNvSpPr>
          <p:nvPr/>
        </p:nvSpPr>
        <p:spPr>
          <a:xfrm>
            <a:off x="1193390" y="1123474"/>
            <a:ext cx="7194884" cy="2889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just">
              <a:buNone/>
            </a:pPr>
            <a:r>
              <a:rPr lang="it-IT" sz="1400">
                <a:ea typeface="+mn-lt"/>
                <a:cs typeface="+mn-lt"/>
              </a:rPr>
              <a:t>Depositare una risorsa in CLARIN: </a:t>
            </a:r>
          </a:p>
          <a:p>
            <a:pPr marL="0" indent="0" algn="just">
              <a:buNone/>
            </a:pPr>
            <a:endParaRPr lang="it-IT" sz="1200">
              <a:ea typeface="+mn-lt"/>
              <a:cs typeface="+mn-lt"/>
            </a:endParaRPr>
          </a:p>
          <a:p>
            <a:pPr marL="285750" indent="-285750" algn="just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ea typeface="+mn-lt"/>
                <a:cs typeface="+mn-lt"/>
              </a:rPr>
              <a:t>Cercare un repository che si occupa dei dati di interesse nel catalogo dei </a:t>
            </a:r>
            <a:r>
              <a:rPr lang="it-IT" sz="1400" err="1">
                <a:solidFill>
                  <a:srgbClr val="1768A9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Depositing</a:t>
            </a:r>
            <a:r>
              <a:rPr lang="it-IT" sz="1400">
                <a:solidFill>
                  <a:srgbClr val="1768A9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Services</a:t>
            </a:r>
            <a:endParaRPr lang="it-IT" sz="1400">
              <a:solidFill>
                <a:srgbClr val="1768A9"/>
              </a:solidFill>
              <a:ea typeface="+mn-lt"/>
              <a:cs typeface="+mn-lt"/>
            </a:endParaRPr>
          </a:p>
          <a:p>
            <a:pPr marL="285750" indent="-285750" algn="just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ea typeface="+mn-lt"/>
                <a:cs typeface="+mn-lt"/>
              </a:rPr>
              <a:t>Controllare la compatibilità dei dati nel </a:t>
            </a:r>
            <a:r>
              <a:rPr lang="it-IT" sz="1400">
                <a:solidFill>
                  <a:srgbClr val="1768A9"/>
                </a:solidFill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CLARIN Standards Information System</a:t>
            </a:r>
            <a:endParaRPr lang="it-IT" sz="1400">
              <a:solidFill>
                <a:srgbClr val="1768A9"/>
              </a:solidFill>
              <a:ea typeface="+mn-lt"/>
              <a:cs typeface="+mn-lt"/>
            </a:endParaRPr>
          </a:p>
          <a:p>
            <a:pPr marL="285750" indent="-285750" algn="just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rgbClr val="0B2134"/>
                </a:solidFill>
                <a:ea typeface="+mn-lt"/>
                <a:cs typeface="+mn-lt"/>
              </a:rPr>
              <a:t>Contattare il centro di tipo B che ospita il repository per la preparazione dei dati</a:t>
            </a:r>
          </a:p>
          <a:p>
            <a:pPr marL="285750" indent="-285750" algn="just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rgbClr val="0B2134"/>
                </a:solidFill>
                <a:ea typeface="+mn-lt"/>
                <a:cs typeface="+mn-lt"/>
              </a:rPr>
              <a:t>Seguire la procedura descritta nelle linee guida del repository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E5A28A52-4A12-6376-EDC6-A42C4EB15B66}"/>
              </a:ext>
            </a:extLst>
          </p:cNvPr>
          <p:cNvGrpSpPr/>
          <p:nvPr/>
        </p:nvGrpSpPr>
        <p:grpSpPr>
          <a:xfrm>
            <a:off x="3441548" y="4295545"/>
            <a:ext cx="2260902" cy="738319"/>
            <a:chOff x="1309082" y="4243804"/>
            <a:chExt cx="2260902" cy="738319"/>
          </a:xfrm>
        </p:grpSpPr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AB797188-50AA-EEC9-C379-761732586F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58593" r="21831"/>
            <a:stretch/>
          </p:blipFill>
          <p:spPr>
            <a:xfrm>
              <a:off x="1309082" y="4243804"/>
              <a:ext cx="789684" cy="738319"/>
            </a:xfrm>
            <a:prstGeom prst="rect">
              <a:avLst/>
            </a:prstGeom>
          </p:spPr>
        </p:pic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62E52878-49DF-1766-A1F8-B70D250F67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b="27418"/>
            <a:stretch/>
          </p:blipFill>
          <p:spPr>
            <a:xfrm>
              <a:off x="2167990" y="4615551"/>
              <a:ext cx="1401994" cy="2794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4145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720502" y="311674"/>
            <a:ext cx="5702993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ILC4CLARIN</a:t>
            </a:r>
            <a:endParaRPr sz="2800" b="1">
              <a:solidFill>
                <a:srgbClr val="21649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C5E996A5-A0E1-6570-6932-E30806CB6CFD}"/>
              </a:ext>
            </a:extLst>
          </p:cNvPr>
          <p:cNvCxnSpPr/>
          <p:nvPr/>
        </p:nvCxnSpPr>
        <p:spPr>
          <a:xfrm>
            <a:off x="1511164" y="4157785"/>
            <a:ext cx="6121671" cy="0"/>
          </a:xfrm>
          <a:prstGeom prst="line">
            <a:avLst/>
          </a:prstGeom>
          <a:ln>
            <a:solidFill>
              <a:srgbClr val="2164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54;p13">
            <a:extLst>
              <a:ext uri="{FF2B5EF4-FFF2-40B4-BE49-F238E27FC236}">
                <a16:creationId xmlns:a16="http://schemas.microsoft.com/office/drawing/2014/main" id="{BA485454-548B-D82A-7DFA-90A51BDE6DBB}"/>
              </a:ext>
            </a:extLst>
          </p:cNvPr>
          <p:cNvSpPr txBox="1">
            <a:spLocks/>
          </p:cNvSpPr>
          <p:nvPr/>
        </p:nvSpPr>
        <p:spPr>
          <a:xfrm>
            <a:off x="1193390" y="1323476"/>
            <a:ext cx="7194884" cy="2689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just">
              <a:buNone/>
            </a:pPr>
            <a:r>
              <a:rPr lang="en-GB" sz="1400">
                <a:ea typeface="+mn-lt"/>
                <a:cs typeface="+mn-lt"/>
              </a:rPr>
              <a:t>ILC4CLARIN è il CLARIN-IT B-centre </a:t>
            </a:r>
            <a:r>
              <a:rPr lang="it-IT" sz="1400">
                <a:ea typeface="+mn-lt"/>
                <a:cs typeface="+mn-lt"/>
              </a:rPr>
              <a:t>istituito</a:t>
            </a:r>
            <a:r>
              <a:rPr lang="en-GB" sz="1400">
                <a:ea typeface="+mn-lt"/>
                <a:cs typeface="+mn-lt"/>
              </a:rPr>
              <a:t> </a:t>
            </a:r>
            <a:r>
              <a:rPr lang="it-IT" sz="1400">
                <a:ea typeface="+mn-lt"/>
                <a:cs typeface="+mn-lt"/>
              </a:rPr>
              <a:t>presso</a:t>
            </a:r>
            <a:r>
              <a:rPr lang="en-GB" sz="1400">
                <a:ea typeface="+mn-lt"/>
                <a:cs typeface="+mn-lt"/>
              </a:rPr>
              <a:t> l’</a:t>
            </a:r>
            <a:r>
              <a:rPr lang="it-IT" sz="1400">
                <a:solidFill>
                  <a:srgbClr val="216498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Istituto di Linguistica Computazionale “Antonio Zampolli” di Pisa, CNR</a:t>
            </a:r>
            <a:r>
              <a:rPr lang="it-IT" sz="1400">
                <a:ea typeface="+mn-lt"/>
                <a:cs typeface="+mn-lt"/>
              </a:rPr>
              <a:t>. Offre servizi di deposito di dataset linguistici e strumenti per la ricerca, in particolare per l'italiano e le lingue classiche, attraverso il suo repository.</a:t>
            </a:r>
          </a:p>
          <a:p>
            <a:pPr algn="just"/>
            <a:endParaRPr lang="it-IT" sz="1400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n-GB" sz="1400">
                <a:ea typeface="+mn-lt"/>
                <a:cs typeface="+mn-lt"/>
              </a:rPr>
              <a:t>Il </a:t>
            </a:r>
            <a:r>
              <a:rPr lang="en-GB" sz="1400" u="sng">
                <a:solidFill>
                  <a:srgbClr val="216498"/>
                </a:solidFill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repository </a:t>
            </a:r>
            <a:r>
              <a:rPr lang="en-GB" sz="1400" u="sng" err="1">
                <a:solidFill>
                  <a:srgbClr val="216498"/>
                </a:solidFill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istituzionale</a:t>
            </a:r>
            <a:r>
              <a:rPr lang="en-GB" sz="1400" u="sng">
                <a:solidFill>
                  <a:srgbClr val="216498"/>
                </a:solidFill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ILC4CLARIN</a:t>
            </a:r>
            <a:r>
              <a:rPr lang="en-GB" sz="1400">
                <a:solidFill>
                  <a:srgbClr val="216498"/>
                </a:solidFill>
                <a:ea typeface="+mn-lt"/>
                <a:cs typeface="+mn-lt"/>
              </a:rPr>
              <a:t> </a:t>
            </a:r>
            <a:r>
              <a:rPr lang="it-IT" sz="1400">
                <a:ea typeface="+mn-lt"/>
                <a:cs typeface="+mn-lt"/>
              </a:rPr>
              <a:t>è un repository disciplinare certificato </a:t>
            </a:r>
            <a:r>
              <a:rPr lang="en-GB" sz="1400" u="sng" err="1">
                <a:solidFill>
                  <a:srgbClr val="216498"/>
                </a:solidFill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CoreTrust</a:t>
            </a:r>
            <a:r>
              <a:rPr lang="en-GB" sz="1400" u="sng">
                <a:solidFill>
                  <a:srgbClr val="216498"/>
                </a:solidFill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Seal</a:t>
            </a:r>
            <a:r>
              <a:rPr lang="en-GB" sz="1400">
                <a:solidFill>
                  <a:srgbClr val="216498"/>
                </a:solidFill>
                <a:ea typeface="+mn-lt"/>
                <a:cs typeface="+mn-lt"/>
              </a:rPr>
              <a:t> </a:t>
            </a:r>
            <a:r>
              <a:rPr lang="it-IT" sz="1400">
                <a:ea typeface="+mn-lt"/>
                <a:cs typeface="+mn-lt"/>
              </a:rPr>
              <a:t>e offre servizi avanzati per l'esplorazione delle risorse linguistiche e dei loro metadati </a:t>
            </a:r>
            <a:r>
              <a:rPr lang="en-GB" sz="1400">
                <a:ea typeface="+mn-lt"/>
                <a:cs typeface="+mn-lt"/>
              </a:rPr>
              <a:t>(e.g. VLO, Switchboard </a:t>
            </a:r>
            <a:r>
              <a:rPr lang="en-GB" sz="1400" err="1">
                <a:ea typeface="+mn-lt"/>
                <a:cs typeface="+mn-lt"/>
              </a:rPr>
              <a:t>ecc</a:t>
            </a:r>
            <a:r>
              <a:rPr lang="en-GB" sz="1400">
                <a:ea typeface="+mn-lt"/>
                <a:cs typeface="+mn-lt"/>
              </a:rPr>
              <a:t>.)</a:t>
            </a:r>
            <a:endParaRPr lang="it-IT" sz="1400">
              <a:ea typeface="+mn-lt"/>
              <a:cs typeface="+mn-lt"/>
            </a:endParaRP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E5A28A52-4A12-6376-EDC6-A42C4EB15B66}"/>
              </a:ext>
            </a:extLst>
          </p:cNvPr>
          <p:cNvGrpSpPr/>
          <p:nvPr/>
        </p:nvGrpSpPr>
        <p:grpSpPr>
          <a:xfrm>
            <a:off x="3441548" y="4295545"/>
            <a:ext cx="2260902" cy="738319"/>
            <a:chOff x="1309082" y="4243804"/>
            <a:chExt cx="2260902" cy="738319"/>
          </a:xfrm>
        </p:grpSpPr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AB797188-50AA-EEC9-C379-761732586F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58593" r="21831"/>
            <a:stretch/>
          </p:blipFill>
          <p:spPr>
            <a:xfrm>
              <a:off x="1309082" y="4243804"/>
              <a:ext cx="789684" cy="738319"/>
            </a:xfrm>
            <a:prstGeom prst="rect">
              <a:avLst/>
            </a:prstGeom>
          </p:spPr>
        </p:pic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62E52878-49DF-1766-A1F8-B70D250F67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b="27418"/>
            <a:stretch/>
          </p:blipFill>
          <p:spPr>
            <a:xfrm>
              <a:off x="2167990" y="4615551"/>
              <a:ext cx="1401994" cy="2794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8315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720502" y="311674"/>
            <a:ext cx="5702993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err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Esempio</a:t>
            </a:r>
            <a:r>
              <a:rPr lang="en-GB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 di un Corpus in ILC4CLARIN</a:t>
            </a:r>
            <a:endParaRPr sz="2800" b="1">
              <a:solidFill>
                <a:srgbClr val="21649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sp>
        <p:nvSpPr>
          <p:cNvPr id="22" name="Google Shape;54;p13">
            <a:extLst>
              <a:ext uri="{FF2B5EF4-FFF2-40B4-BE49-F238E27FC236}">
                <a16:creationId xmlns:a16="http://schemas.microsoft.com/office/drawing/2014/main" id="{BA485454-548B-D82A-7DFA-90A51BDE6DBB}"/>
              </a:ext>
            </a:extLst>
          </p:cNvPr>
          <p:cNvSpPr txBox="1">
            <a:spLocks/>
          </p:cNvSpPr>
          <p:nvPr/>
        </p:nvSpPr>
        <p:spPr>
          <a:xfrm>
            <a:off x="4572000" y="1323476"/>
            <a:ext cx="3816274" cy="2689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l">
              <a:buSzPct val="100000"/>
              <a:buFont typeface="+mj-lt"/>
              <a:buAutoNum type="arabicPeriod"/>
            </a:pPr>
            <a:r>
              <a:rPr lang="it-IT" sz="1400">
                <a:latin typeface="Arial"/>
                <a:cs typeface="Arial"/>
              </a:rPr>
              <a:t>Informazioni sulla citazione tramite handle</a:t>
            </a:r>
          </a:p>
          <a:p>
            <a:pPr marL="342900" indent="-342900" algn="l">
              <a:buSzPct val="100000"/>
              <a:buFont typeface="+mj-lt"/>
              <a:buAutoNum type="arabicPeriod"/>
            </a:pPr>
            <a:r>
              <a:rPr lang="it-IT" sz="1400">
                <a:latin typeface="Arial"/>
                <a:cs typeface="Arial"/>
              </a:rPr>
              <a:t>Campi di metadati che descrivono il corpus</a:t>
            </a:r>
          </a:p>
          <a:p>
            <a:pPr marL="342900" indent="-342900" algn="l">
              <a:buSzPct val="100000"/>
              <a:buFont typeface="+mj-lt"/>
              <a:buAutoNum type="arabicPeriod"/>
            </a:pPr>
            <a:r>
              <a:rPr lang="it-IT" sz="1400">
                <a:latin typeface="Arial"/>
                <a:cs typeface="Arial"/>
              </a:rPr>
              <a:t>Il corpus è citato in una rivista</a:t>
            </a:r>
          </a:p>
          <a:p>
            <a:pPr marL="342900" indent="-342900" algn="l">
              <a:buSzPct val="100000"/>
              <a:buFont typeface="+mj-lt"/>
              <a:buAutoNum type="arabicPeriod"/>
            </a:pPr>
            <a:r>
              <a:rPr lang="it-IT" sz="1400">
                <a:latin typeface="Arial"/>
                <a:cs typeface="Arial"/>
              </a:rPr>
              <a:t>Il corpus è descritto, ad esempio i testi sono disponibili in formato UTF-8 e TEI-XML</a:t>
            </a:r>
          </a:p>
          <a:p>
            <a:pPr marL="342900" indent="-342900" algn="l">
              <a:buSzPct val="100000"/>
              <a:buFont typeface="+mj-lt"/>
              <a:buAutoNum type="arabicPeriod"/>
            </a:pPr>
            <a:r>
              <a:rPr lang="it-IT" sz="1400">
                <a:latin typeface="Arial"/>
                <a:cs typeface="Arial"/>
              </a:rPr>
              <a:t>Informazioni sull'editore</a:t>
            </a:r>
          </a:p>
          <a:p>
            <a:pPr marL="342900" indent="-342900" algn="l">
              <a:buSzPct val="100000"/>
              <a:buFont typeface="+mj-lt"/>
              <a:buAutoNum type="arabicPeriod"/>
            </a:pPr>
            <a:r>
              <a:rPr lang="it-IT" sz="1400">
                <a:latin typeface="Arial"/>
                <a:cs typeface="Arial"/>
              </a:rPr>
              <a:t>Istruzioni per il download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E5A28A52-4A12-6376-EDC6-A42C4EB15B66}"/>
              </a:ext>
            </a:extLst>
          </p:cNvPr>
          <p:cNvGrpSpPr/>
          <p:nvPr/>
        </p:nvGrpSpPr>
        <p:grpSpPr>
          <a:xfrm>
            <a:off x="6654033" y="4201150"/>
            <a:ext cx="1538924" cy="503197"/>
            <a:chOff x="1309082" y="4243804"/>
            <a:chExt cx="2260902" cy="738319"/>
          </a:xfrm>
        </p:grpSpPr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AB797188-50AA-EEC9-C379-761732586F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8593" r="21831"/>
            <a:stretch/>
          </p:blipFill>
          <p:spPr>
            <a:xfrm>
              <a:off x="1309082" y="4243804"/>
              <a:ext cx="789684" cy="738319"/>
            </a:xfrm>
            <a:prstGeom prst="rect">
              <a:avLst/>
            </a:prstGeom>
          </p:spPr>
        </p:pic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62E52878-49DF-1766-A1F8-B70D250F67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27418"/>
            <a:stretch/>
          </p:blipFill>
          <p:spPr>
            <a:xfrm>
              <a:off x="2167990" y="4615551"/>
              <a:ext cx="1401994" cy="279482"/>
            </a:xfrm>
            <a:prstGeom prst="rect">
              <a:avLst/>
            </a:prstGeom>
          </p:spPr>
        </p:pic>
      </p:grpSp>
      <p:pic>
        <p:nvPicPr>
          <p:cNvPr id="4" name="Segnaposto contenuto 3" descr="Immagine che contiene testo, elettronica, schermata, software&#10;&#10;Descrizione generata automaticamente">
            <a:extLst>
              <a:ext uri="{FF2B5EF4-FFF2-40B4-BE49-F238E27FC236}">
                <a16:creationId xmlns:a16="http://schemas.microsoft.com/office/drawing/2014/main" id="{1EDF0682-2F96-136B-5070-F4F0A24BB9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4086" y="985714"/>
            <a:ext cx="3020564" cy="375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652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720502" y="311674"/>
            <a:ext cx="6106040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Trovare risorse linguistiche pubblicate</a:t>
            </a:r>
            <a:endParaRPr lang="it-IT" sz="2800" b="1">
              <a:solidFill>
                <a:srgbClr val="21649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C5E996A5-A0E1-6570-6932-E30806CB6CFD}"/>
              </a:ext>
            </a:extLst>
          </p:cNvPr>
          <p:cNvCxnSpPr/>
          <p:nvPr/>
        </p:nvCxnSpPr>
        <p:spPr>
          <a:xfrm>
            <a:off x="1511164" y="4157785"/>
            <a:ext cx="6121671" cy="0"/>
          </a:xfrm>
          <a:prstGeom prst="line">
            <a:avLst/>
          </a:prstGeom>
          <a:ln>
            <a:solidFill>
              <a:srgbClr val="2164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54;p13">
            <a:extLst>
              <a:ext uri="{FF2B5EF4-FFF2-40B4-BE49-F238E27FC236}">
                <a16:creationId xmlns:a16="http://schemas.microsoft.com/office/drawing/2014/main" id="{BA485454-548B-D82A-7DFA-90A51BDE6DBB}"/>
              </a:ext>
            </a:extLst>
          </p:cNvPr>
          <p:cNvSpPr txBox="1">
            <a:spLocks/>
          </p:cNvSpPr>
          <p:nvPr/>
        </p:nvSpPr>
        <p:spPr>
          <a:xfrm>
            <a:off x="1193389" y="1323476"/>
            <a:ext cx="7451299" cy="2689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b="1">
                <a:solidFill>
                  <a:srgbClr val="216498"/>
                </a:solidFill>
                <a:latin typeface="+mn-lt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Virtual Language Observatory</a:t>
            </a:r>
            <a:endParaRPr lang="en-US" sz="1400">
              <a:solidFill>
                <a:srgbClr val="216498"/>
              </a:solidFill>
              <a:latin typeface="+mn-lt"/>
              <a:ea typeface="Source Sans Pro"/>
              <a:cs typeface="Source Sans Pro"/>
              <a:sym typeface="Source Sans Pro"/>
            </a:endParaRP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Un catalogo che raccoglie metadati sulle risorse linguistiche disponibili in archivi distribuiti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Non contiene risorse linguistiche, ma aiuta a localizzarle tramite identificatori persistenti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Anche se una risorsa ha un accesso limitato, i metadati sono sempre liberamente accessibili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Utilizza la ricerca a faccette per restringere le ricerche</a:t>
            </a:r>
            <a:endParaRPr lang="en-US" sz="1400">
              <a:solidFill>
                <a:srgbClr val="0B2134"/>
              </a:solidFill>
              <a:latin typeface="+mn-lt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E5A28A52-4A12-6376-EDC6-A42C4EB15B66}"/>
              </a:ext>
            </a:extLst>
          </p:cNvPr>
          <p:cNvGrpSpPr/>
          <p:nvPr/>
        </p:nvGrpSpPr>
        <p:grpSpPr>
          <a:xfrm>
            <a:off x="3441548" y="4295545"/>
            <a:ext cx="2260902" cy="738319"/>
            <a:chOff x="1309082" y="4243804"/>
            <a:chExt cx="2260902" cy="738319"/>
          </a:xfrm>
        </p:grpSpPr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AB797188-50AA-EEC9-C379-761732586F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8593" r="21831"/>
            <a:stretch/>
          </p:blipFill>
          <p:spPr>
            <a:xfrm>
              <a:off x="1309082" y="4243804"/>
              <a:ext cx="789684" cy="738319"/>
            </a:xfrm>
            <a:prstGeom prst="rect">
              <a:avLst/>
            </a:prstGeom>
          </p:spPr>
        </p:pic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62E52878-49DF-1766-A1F8-B70D250F67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27418"/>
            <a:stretch/>
          </p:blipFill>
          <p:spPr>
            <a:xfrm>
              <a:off x="2167990" y="4615551"/>
              <a:ext cx="1401994" cy="2794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5134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720502" y="311674"/>
            <a:ext cx="5702993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Ricerca tra le collezioni di testi</a:t>
            </a:r>
            <a:endParaRPr sz="2800" b="1">
              <a:solidFill>
                <a:srgbClr val="21649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C5E996A5-A0E1-6570-6932-E30806CB6CFD}"/>
              </a:ext>
            </a:extLst>
          </p:cNvPr>
          <p:cNvCxnSpPr/>
          <p:nvPr/>
        </p:nvCxnSpPr>
        <p:spPr>
          <a:xfrm>
            <a:off x="1511164" y="4157785"/>
            <a:ext cx="6121671" cy="0"/>
          </a:xfrm>
          <a:prstGeom prst="line">
            <a:avLst/>
          </a:prstGeom>
          <a:ln>
            <a:solidFill>
              <a:srgbClr val="2164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54;p13">
            <a:extLst>
              <a:ext uri="{FF2B5EF4-FFF2-40B4-BE49-F238E27FC236}">
                <a16:creationId xmlns:a16="http://schemas.microsoft.com/office/drawing/2014/main" id="{BA485454-548B-D82A-7DFA-90A51BDE6DBB}"/>
              </a:ext>
            </a:extLst>
          </p:cNvPr>
          <p:cNvSpPr txBox="1">
            <a:spLocks/>
          </p:cNvSpPr>
          <p:nvPr/>
        </p:nvSpPr>
        <p:spPr>
          <a:xfrm>
            <a:off x="1193389" y="1323476"/>
            <a:ext cx="7409189" cy="2689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GB" sz="1400" b="1">
                <a:solidFill>
                  <a:srgbClr val="1768A9"/>
                </a:solidFill>
                <a:latin typeface="+mn-lt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Federated Content Search</a:t>
            </a:r>
            <a:endParaRPr lang="en-GB" sz="1400">
              <a:solidFill>
                <a:srgbClr val="1768A9"/>
              </a:solidFill>
              <a:latin typeface="+mn-lt"/>
              <a:ea typeface="Source Sans Pro"/>
              <a:cs typeface="Source Sans Pro"/>
              <a:sym typeface="Source Sans Pro"/>
            </a:endParaRP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Un motore di ricerca per individuare modelli linguistici specifici in diverse raccolte di testi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I dati stessi rimangono presso il Centro in cui sono ospitati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Può essere utilizzato come primo passo per scoprire dove sono ospitate risorse interessanti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Non è possibile classificare i risultati della ricerca, ma è possibile scaricarli in vari formati ed eseguire ulteriori analisi con altri strumenti</a:t>
            </a:r>
            <a:endParaRPr lang="en-GB" sz="1400">
              <a:solidFill>
                <a:srgbClr val="21649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l"/>
            <a:endParaRPr lang="en-GB" sz="1400">
              <a:solidFill>
                <a:srgbClr val="21649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l"/>
            <a:endParaRPr lang="en-GB" sz="1400">
              <a:solidFill>
                <a:srgbClr val="21649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E5A28A52-4A12-6376-EDC6-A42C4EB15B66}"/>
              </a:ext>
            </a:extLst>
          </p:cNvPr>
          <p:cNvGrpSpPr/>
          <p:nvPr/>
        </p:nvGrpSpPr>
        <p:grpSpPr>
          <a:xfrm>
            <a:off x="3441548" y="4295545"/>
            <a:ext cx="2260902" cy="738319"/>
            <a:chOff x="1309082" y="4243804"/>
            <a:chExt cx="2260902" cy="738319"/>
          </a:xfrm>
        </p:grpSpPr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AB797188-50AA-EEC9-C379-761732586F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8593" r="21831"/>
            <a:stretch/>
          </p:blipFill>
          <p:spPr>
            <a:xfrm>
              <a:off x="1309082" y="4243804"/>
              <a:ext cx="789684" cy="738319"/>
            </a:xfrm>
            <a:prstGeom prst="rect">
              <a:avLst/>
            </a:prstGeom>
          </p:spPr>
        </p:pic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62E52878-49DF-1766-A1F8-B70D250F67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27418"/>
            <a:stretch/>
          </p:blipFill>
          <p:spPr>
            <a:xfrm>
              <a:off x="2167990" y="4615551"/>
              <a:ext cx="1401994" cy="2794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6563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720502" y="311674"/>
            <a:ext cx="5702993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1" err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Federated</a:t>
            </a:r>
            <a:r>
              <a:rPr lang="it-IT" sz="28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 Content </a:t>
            </a:r>
            <a:r>
              <a:rPr lang="it-IT" sz="2800" b="1" err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Search</a:t>
            </a:r>
            <a:endParaRPr sz="2800" b="1">
              <a:solidFill>
                <a:srgbClr val="21649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C5E996A5-A0E1-6570-6932-E30806CB6CFD}"/>
              </a:ext>
            </a:extLst>
          </p:cNvPr>
          <p:cNvCxnSpPr/>
          <p:nvPr/>
        </p:nvCxnSpPr>
        <p:spPr>
          <a:xfrm>
            <a:off x="1511164" y="4157785"/>
            <a:ext cx="6121671" cy="0"/>
          </a:xfrm>
          <a:prstGeom prst="line">
            <a:avLst/>
          </a:prstGeom>
          <a:ln>
            <a:solidFill>
              <a:srgbClr val="2164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54;p13">
            <a:extLst>
              <a:ext uri="{FF2B5EF4-FFF2-40B4-BE49-F238E27FC236}">
                <a16:creationId xmlns:a16="http://schemas.microsoft.com/office/drawing/2014/main" id="{BA485454-548B-D82A-7DFA-90A51BDE6DBB}"/>
              </a:ext>
            </a:extLst>
          </p:cNvPr>
          <p:cNvSpPr txBox="1">
            <a:spLocks/>
          </p:cNvSpPr>
          <p:nvPr/>
        </p:nvSpPr>
        <p:spPr>
          <a:xfrm>
            <a:off x="1193390" y="1323476"/>
            <a:ext cx="7194884" cy="2689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GB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Come </a:t>
            </a:r>
            <a:r>
              <a:rPr lang="en-GB" sz="1400" err="1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funziona</a:t>
            </a:r>
            <a:r>
              <a:rPr lang="en-GB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:</a:t>
            </a:r>
          </a:p>
          <a:p>
            <a:pPr algn="l"/>
            <a:endParaRPr lang="en-GB" sz="1400">
              <a:solidFill>
                <a:srgbClr val="0B2134"/>
              </a:solidFill>
              <a:latin typeface="+mn-lt"/>
              <a:ea typeface="Source Sans Pro"/>
              <a:cs typeface="Source Sans Pro"/>
              <a:sym typeface="Source Sans Pro"/>
            </a:endParaRP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Selezionare la lingua e il linguaggio di interrogazione (CQL)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Specificare le raccolte e il numero di risultati da visualizzare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Visualizzare i risultati della ricerca come Parola chiave nel contesto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Scaricare i risultati in diversi formati di file</a:t>
            </a:r>
            <a:endParaRPr lang="en-GB" sz="1400">
              <a:solidFill>
                <a:srgbClr val="21649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E5A28A52-4A12-6376-EDC6-A42C4EB15B66}"/>
              </a:ext>
            </a:extLst>
          </p:cNvPr>
          <p:cNvGrpSpPr/>
          <p:nvPr/>
        </p:nvGrpSpPr>
        <p:grpSpPr>
          <a:xfrm>
            <a:off x="3441548" y="4295545"/>
            <a:ext cx="2260902" cy="738319"/>
            <a:chOff x="1309082" y="4243804"/>
            <a:chExt cx="2260902" cy="738319"/>
          </a:xfrm>
        </p:grpSpPr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AB797188-50AA-EEC9-C379-761732586F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8593" r="21831"/>
            <a:stretch/>
          </p:blipFill>
          <p:spPr>
            <a:xfrm>
              <a:off x="1309082" y="4243804"/>
              <a:ext cx="789684" cy="738319"/>
            </a:xfrm>
            <a:prstGeom prst="rect">
              <a:avLst/>
            </a:prstGeom>
          </p:spPr>
        </p:pic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62E52878-49DF-1766-A1F8-B70D250F67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27418"/>
            <a:stretch/>
          </p:blipFill>
          <p:spPr>
            <a:xfrm>
              <a:off x="2167990" y="4615551"/>
              <a:ext cx="1401994" cy="2794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1864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720502" y="311674"/>
            <a:ext cx="5702993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216498"/>
                </a:solidFill>
                <a:latin typeface="+mj-lt"/>
                <a:ea typeface="Source Sans Pro" panose="020B0503030403020204" pitchFamily="34" charset="0"/>
                <a:cs typeface="Source Sans Pro"/>
                <a:sym typeface="Source Sans Pro"/>
              </a:rPr>
              <a:t>Fonti</a:t>
            </a:r>
            <a:endParaRPr sz="2800" b="1">
              <a:solidFill>
                <a:srgbClr val="216498"/>
              </a:solidFill>
              <a:latin typeface="+mj-lt"/>
              <a:ea typeface="Source Sans Pro" panose="020B0503030403020204" pitchFamily="34" charset="0"/>
              <a:cs typeface="Source Sans Pro"/>
              <a:sym typeface="Source Sans Pro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C5E996A5-A0E1-6570-6932-E30806CB6CFD}"/>
              </a:ext>
            </a:extLst>
          </p:cNvPr>
          <p:cNvCxnSpPr/>
          <p:nvPr/>
        </p:nvCxnSpPr>
        <p:spPr>
          <a:xfrm>
            <a:off x="1511164" y="4157785"/>
            <a:ext cx="6121671" cy="0"/>
          </a:xfrm>
          <a:prstGeom prst="line">
            <a:avLst/>
          </a:prstGeom>
          <a:ln>
            <a:solidFill>
              <a:srgbClr val="2164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54;p13">
            <a:extLst>
              <a:ext uri="{FF2B5EF4-FFF2-40B4-BE49-F238E27FC236}">
                <a16:creationId xmlns:a16="http://schemas.microsoft.com/office/drawing/2014/main" id="{BA485454-548B-D82A-7DFA-90A51BDE6DBB}"/>
              </a:ext>
            </a:extLst>
          </p:cNvPr>
          <p:cNvSpPr txBox="1">
            <a:spLocks/>
          </p:cNvSpPr>
          <p:nvPr/>
        </p:nvSpPr>
        <p:spPr>
          <a:xfrm>
            <a:off x="1199406" y="1123473"/>
            <a:ext cx="7194884" cy="2689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it-IT" sz="1400">
                <a:solidFill>
                  <a:schemeClr val="tx1"/>
                </a:solidFill>
                <a:latin typeface="+mn-lt"/>
                <a:ea typeface="Source Sans Pro"/>
                <a:cs typeface="Source Sans Pro"/>
                <a:sym typeface="Source Sans Pro"/>
              </a:rPr>
              <a:t>Questa presentazione è il risultato dell’adattamento e della modifica delle seguenti fonti:</a:t>
            </a:r>
          </a:p>
          <a:p>
            <a:pPr algn="l"/>
            <a:endParaRPr lang="it-IT" sz="1400">
              <a:solidFill>
                <a:srgbClr val="216498"/>
              </a:solidFill>
              <a:latin typeface="+mn-lt"/>
              <a:ea typeface="Source Sans Pro"/>
              <a:cs typeface="Source Sans Pro"/>
              <a:sym typeface="Source Sans Pro"/>
            </a:endParaRPr>
          </a:p>
          <a:p>
            <a:pPr marL="171450" indent="-171450" algn="l">
              <a:buSzPct val="100000"/>
              <a:buFont typeface="Arial" panose="020B0604020202020204" pitchFamily="34" charset="0"/>
              <a:buChar char="•"/>
            </a:pPr>
            <a:r>
              <a:rPr lang="it-IT" sz="1200">
                <a:solidFill>
                  <a:srgbClr val="212529"/>
                </a:solidFill>
                <a:latin typeface="+mn-lt"/>
                <a:ea typeface="+mn-lt"/>
                <a:cs typeface="+mn-lt"/>
              </a:rPr>
              <a:t>van </a:t>
            </a:r>
            <a:r>
              <a:rPr lang="it-IT" sz="1200" err="1">
                <a:solidFill>
                  <a:srgbClr val="212529"/>
                </a:solidFill>
                <a:latin typeface="+mn-lt"/>
                <a:ea typeface="+mn-lt"/>
                <a:cs typeface="+mn-lt"/>
              </a:rPr>
              <a:t>der</a:t>
            </a:r>
            <a:r>
              <a:rPr lang="it-IT" sz="1200">
                <a:solidFill>
                  <a:srgbClr val="212529"/>
                </a:solidFill>
                <a:latin typeface="+mn-lt"/>
                <a:ea typeface="+mn-lt"/>
                <a:cs typeface="+mn-lt"/>
              </a:rPr>
              <a:t> Lek, </a:t>
            </a:r>
            <a:r>
              <a:rPr lang="it-IT" sz="1200" err="1">
                <a:solidFill>
                  <a:srgbClr val="212529"/>
                </a:solidFill>
                <a:latin typeface="+mn-lt"/>
                <a:ea typeface="+mn-lt"/>
                <a:cs typeface="+mn-lt"/>
              </a:rPr>
              <a:t>Iulianna</a:t>
            </a:r>
            <a:r>
              <a:rPr lang="it-IT" sz="1200">
                <a:solidFill>
                  <a:srgbClr val="212529"/>
                </a:solidFill>
                <a:latin typeface="+mn-lt"/>
                <a:ea typeface="+mn-lt"/>
                <a:cs typeface="+mn-lt"/>
              </a:rPr>
              <a:t>; </a:t>
            </a:r>
            <a:r>
              <a:rPr lang="it-IT" sz="1200" err="1">
                <a:solidFill>
                  <a:srgbClr val="212529"/>
                </a:solidFill>
                <a:latin typeface="+mn-lt"/>
                <a:ea typeface="+mn-lt"/>
                <a:cs typeface="+mn-lt"/>
              </a:rPr>
              <a:t>Fišer</a:t>
            </a:r>
            <a:r>
              <a:rPr lang="it-IT" sz="1200">
                <a:solidFill>
                  <a:srgbClr val="212529"/>
                </a:solidFill>
                <a:latin typeface="+mn-lt"/>
                <a:ea typeface="+mn-lt"/>
                <a:cs typeface="+mn-lt"/>
              </a:rPr>
              <a:t>, </a:t>
            </a:r>
            <a:r>
              <a:rPr lang="it-IT" sz="1200" err="1">
                <a:solidFill>
                  <a:srgbClr val="212529"/>
                </a:solidFill>
                <a:latin typeface="+mn-lt"/>
                <a:ea typeface="+mn-lt"/>
                <a:cs typeface="+mn-lt"/>
              </a:rPr>
              <a:t>Darja</a:t>
            </a:r>
            <a:r>
              <a:rPr lang="it-IT" sz="1200">
                <a:solidFill>
                  <a:srgbClr val="212529"/>
                </a:solidFill>
                <a:latin typeface="+mn-lt"/>
                <a:ea typeface="+mn-lt"/>
                <a:cs typeface="+mn-lt"/>
              </a:rPr>
              <a:t>. (2023). </a:t>
            </a:r>
            <a:r>
              <a:rPr lang="it-IT" sz="1200" i="1" err="1">
                <a:solidFill>
                  <a:srgbClr val="212529"/>
                </a:solidFill>
                <a:latin typeface="+mn-lt"/>
                <a:ea typeface="+mn-lt"/>
                <a:cs typeface="+mn-lt"/>
              </a:rPr>
              <a:t>Introduction</a:t>
            </a:r>
            <a:r>
              <a:rPr lang="it-IT" sz="1200" i="1">
                <a:solidFill>
                  <a:srgbClr val="212529"/>
                </a:solidFill>
                <a:latin typeface="+mn-lt"/>
                <a:ea typeface="+mn-lt"/>
                <a:cs typeface="+mn-lt"/>
              </a:rPr>
              <a:t> to Language Data: Standards and Repositories. </a:t>
            </a:r>
            <a:r>
              <a:rPr lang="it-IT" sz="1200">
                <a:solidFill>
                  <a:srgbClr val="212529"/>
                </a:solidFill>
                <a:latin typeface="+mn-lt"/>
                <a:ea typeface="+mn-lt"/>
                <a:cs typeface="+mn-lt"/>
              </a:rPr>
              <a:t>In </a:t>
            </a:r>
            <a:r>
              <a:rPr lang="it-IT" sz="1200" u="sng">
                <a:solidFill>
                  <a:srgbClr val="1768A9"/>
                </a:solidFill>
                <a:latin typeface="+mn-lt"/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UPSKILLS</a:t>
            </a:r>
            <a:r>
              <a:rPr lang="it-IT" sz="1200">
                <a:solidFill>
                  <a:srgbClr val="212529"/>
                </a:solidFill>
                <a:latin typeface="+mn-lt"/>
                <a:ea typeface="+mn-lt"/>
                <a:cs typeface="+mn-lt"/>
              </a:rPr>
              <a:t> Learning Content. </a:t>
            </a:r>
            <a:r>
              <a:rPr lang="it-IT" sz="1200" u="sng">
                <a:solidFill>
                  <a:srgbClr val="1768A9"/>
                </a:solidFill>
                <a:latin typeface="+mn-lt"/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https://upskillsproject.eu/project/</a:t>
            </a:r>
            <a:r>
              <a:rPr lang="it-IT" sz="1200" u="sng" err="1">
                <a:solidFill>
                  <a:srgbClr val="1768A9"/>
                </a:solidFill>
                <a:latin typeface="+mn-lt"/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standards_repositories</a:t>
            </a:r>
            <a:r>
              <a:rPr lang="it-IT" sz="1200" u="sng">
                <a:solidFill>
                  <a:srgbClr val="1768A9"/>
                </a:solidFill>
                <a:latin typeface="+mn-lt"/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it-IT" sz="1200">
                <a:solidFill>
                  <a:srgbClr val="1768A9"/>
                </a:solidFill>
                <a:latin typeface="+mn-lt"/>
                <a:ea typeface="+mn-lt"/>
                <a:cs typeface="+mn-lt"/>
              </a:rPr>
              <a:t>. </a:t>
            </a:r>
            <a:r>
              <a:rPr lang="it-IT" sz="1200" u="sng">
                <a:solidFill>
                  <a:srgbClr val="1768A9"/>
                </a:solidFill>
                <a:latin typeface="+mn-lt"/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 4.0.</a:t>
            </a:r>
            <a:endParaRPr lang="it-IT" sz="1200" u="sng">
              <a:solidFill>
                <a:srgbClr val="1768A9"/>
              </a:solidFill>
              <a:latin typeface="+mn-lt"/>
              <a:ea typeface="+mn-lt"/>
              <a:cs typeface="+mn-lt"/>
            </a:endParaRPr>
          </a:p>
          <a:p>
            <a:pPr marL="171450" indent="-171450" algn="l">
              <a:buSzPct val="100000"/>
              <a:buFont typeface="Arial" panose="020B0604020202020204" pitchFamily="34" charset="0"/>
              <a:buChar char="•"/>
            </a:pPr>
            <a:endParaRPr lang="it-IT" sz="1200">
              <a:solidFill>
                <a:srgbClr val="212529"/>
              </a:solidFill>
              <a:latin typeface="+mn-lt"/>
              <a:ea typeface="+mn-lt"/>
              <a:cs typeface="+mn-lt"/>
            </a:endParaRPr>
          </a:p>
          <a:p>
            <a:pPr marL="171450" indent="-171450" algn="l">
              <a:buSzPct val="100000"/>
              <a:buFont typeface="Arial" panose="020B0604020202020204" pitchFamily="34" charset="0"/>
              <a:buChar char="•"/>
            </a:pPr>
            <a:r>
              <a:rPr lang="it-IT" sz="120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van </a:t>
            </a:r>
            <a:r>
              <a:rPr lang="it-IT" sz="1200" err="1">
                <a:solidFill>
                  <a:srgbClr val="000000"/>
                </a:solidFill>
                <a:latin typeface="+mn-lt"/>
                <a:ea typeface="+mn-lt"/>
                <a:cs typeface="+mn-lt"/>
              </a:rPr>
              <a:t>der</a:t>
            </a:r>
            <a:r>
              <a:rPr lang="it-IT" sz="120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 Lek, I., </a:t>
            </a:r>
            <a:r>
              <a:rPr lang="it-IT" sz="1200" err="1">
                <a:solidFill>
                  <a:srgbClr val="000000"/>
                </a:solidFill>
                <a:latin typeface="+mn-lt"/>
                <a:ea typeface="+mn-lt"/>
                <a:cs typeface="+mn-lt"/>
              </a:rPr>
              <a:t>Fišer</a:t>
            </a:r>
            <a:r>
              <a:rPr lang="it-IT" sz="120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, D., </a:t>
            </a:r>
            <a:r>
              <a:rPr lang="it-IT" sz="1200" err="1">
                <a:solidFill>
                  <a:srgbClr val="000000"/>
                </a:solidFill>
                <a:latin typeface="+mn-lt"/>
                <a:ea typeface="+mn-lt"/>
                <a:cs typeface="+mn-lt"/>
              </a:rPr>
              <a:t>Samardzic</a:t>
            </a:r>
            <a:r>
              <a:rPr lang="it-IT" sz="120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, T., </a:t>
            </a:r>
            <a:r>
              <a:rPr lang="it-IT" sz="1200" err="1">
                <a:solidFill>
                  <a:srgbClr val="000000"/>
                </a:solidFill>
                <a:latin typeface="+mn-lt"/>
                <a:ea typeface="+mn-lt"/>
                <a:cs typeface="+mn-lt"/>
              </a:rPr>
              <a:t>Simonovic</a:t>
            </a:r>
            <a:r>
              <a:rPr lang="it-IT" sz="120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, M., </a:t>
            </a:r>
            <a:r>
              <a:rPr lang="it-IT" sz="1200" err="1">
                <a:solidFill>
                  <a:srgbClr val="000000"/>
                </a:solidFill>
                <a:latin typeface="+mn-lt"/>
                <a:ea typeface="+mn-lt"/>
                <a:cs typeface="+mn-lt"/>
              </a:rPr>
              <a:t>Assimakopoulos</a:t>
            </a:r>
            <a:r>
              <a:rPr lang="it-IT" sz="120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, S., Bernardini, S., </a:t>
            </a:r>
            <a:r>
              <a:rPr lang="it-IT" sz="1200" err="1">
                <a:solidFill>
                  <a:srgbClr val="000000"/>
                </a:solidFill>
                <a:latin typeface="+mn-lt"/>
                <a:ea typeface="+mn-lt"/>
                <a:cs typeface="+mn-lt"/>
              </a:rPr>
              <a:t>Milicevic</a:t>
            </a:r>
            <a:r>
              <a:rPr lang="it-IT" sz="120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 Petrovic, M., &amp; Puskas, G. (2023). </a:t>
            </a:r>
            <a:r>
              <a:rPr lang="it-IT" sz="1200" err="1">
                <a:solidFill>
                  <a:srgbClr val="000000"/>
                </a:solidFill>
                <a:latin typeface="+mn-lt"/>
                <a:ea typeface="+mn-lt"/>
                <a:cs typeface="+mn-lt"/>
              </a:rPr>
              <a:t>Integrating</a:t>
            </a:r>
            <a:r>
              <a:rPr lang="it-IT" sz="120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 </a:t>
            </a:r>
            <a:r>
              <a:rPr lang="it-IT" sz="1200" err="1">
                <a:solidFill>
                  <a:srgbClr val="000000"/>
                </a:solidFill>
                <a:latin typeface="+mn-lt"/>
                <a:ea typeface="+mn-lt"/>
                <a:cs typeface="+mn-lt"/>
              </a:rPr>
              <a:t>research</a:t>
            </a:r>
            <a:r>
              <a:rPr lang="it-IT" sz="120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 </a:t>
            </a:r>
            <a:r>
              <a:rPr lang="it-IT" sz="1200" err="1">
                <a:solidFill>
                  <a:srgbClr val="000000"/>
                </a:solidFill>
                <a:latin typeface="+mn-lt"/>
                <a:ea typeface="+mn-lt"/>
                <a:cs typeface="+mn-lt"/>
              </a:rPr>
              <a:t>infrastructures</a:t>
            </a:r>
            <a:r>
              <a:rPr lang="it-IT" sz="120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 </a:t>
            </a:r>
            <a:r>
              <a:rPr lang="it-IT" sz="1200" err="1">
                <a:solidFill>
                  <a:srgbClr val="000000"/>
                </a:solidFill>
                <a:latin typeface="+mn-lt"/>
                <a:ea typeface="+mn-lt"/>
                <a:cs typeface="+mn-lt"/>
              </a:rPr>
              <a:t>into</a:t>
            </a:r>
            <a:r>
              <a:rPr lang="it-IT" sz="120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 </a:t>
            </a:r>
            <a:r>
              <a:rPr lang="it-IT" sz="1200" err="1">
                <a:solidFill>
                  <a:srgbClr val="000000"/>
                </a:solidFill>
                <a:latin typeface="+mn-lt"/>
                <a:ea typeface="+mn-lt"/>
                <a:cs typeface="+mn-lt"/>
              </a:rPr>
              <a:t>teaching</a:t>
            </a:r>
            <a:r>
              <a:rPr lang="it-IT" sz="120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: </a:t>
            </a:r>
            <a:r>
              <a:rPr lang="it-IT" sz="1200" err="1">
                <a:solidFill>
                  <a:srgbClr val="000000"/>
                </a:solidFill>
                <a:latin typeface="+mn-lt"/>
                <a:ea typeface="+mn-lt"/>
                <a:cs typeface="+mn-lt"/>
              </a:rPr>
              <a:t>Recommendations</a:t>
            </a:r>
            <a:r>
              <a:rPr lang="it-IT" sz="120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 and best practices (Versione 2) </a:t>
            </a:r>
            <a:r>
              <a:rPr lang="it-IT" sz="1200">
                <a:solidFill>
                  <a:srgbClr val="1768A9"/>
                </a:solidFill>
                <a:latin typeface="+mn-lt"/>
                <a:ea typeface="+mn-lt"/>
                <a:cs typeface="+mn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https://doi.org/10.5281/zenodo.8114407</a:t>
            </a:r>
            <a:r>
              <a:rPr lang="it-IT" sz="1200">
                <a:solidFill>
                  <a:srgbClr val="1768A9"/>
                </a:solidFill>
                <a:latin typeface="+mn-lt"/>
                <a:ea typeface="+mn-lt"/>
                <a:cs typeface="Calibri"/>
              </a:rPr>
              <a:t>. </a:t>
            </a:r>
            <a:r>
              <a:rPr lang="it-IT" sz="1200">
                <a:solidFill>
                  <a:srgbClr val="1768A9"/>
                </a:solidFill>
                <a:latin typeface="+mn-lt"/>
                <a:ea typeface="+mn-lt"/>
                <a:cs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 4.0.</a:t>
            </a:r>
            <a:endParaRPr lang="it-IT" sz="1200">
              <a:solidFill>
                <a:srgbClr val="1768A9"/>
              </a:solidFill>
              <a:latin typeface="+mn-lt"/>
              <a:ea typeface="+mn-lt"/>
              <a:cs typeface="Arial"/>
            </a:endParaRPr>
          </a:p>
          <a:p>
            <a:pPr marL="171450" indent="-171450" algn="l">
              <a:buSzPct val="100000"/>
              <a:buFont typeface="Arial" panose="020B0604020202020204" pitchFamily="34" charset="0"/>
              <a:buChar char="•"/>
            </a:pPr>
            <a:endParaRPr lang="it-IT" sz="1200">
              <a:latin typeface="+mn-lt"/>
              <a:ea typeface="Calibri"/>
              <a:cs typeface="Calibri"/>
            </a:endParaRPr>
          </a:p>
          <a:p>
            <a:pPr marL="171450" indent="-171450" algn="l">
              <a:buSzPct val="100000"/>
              <a:buFont typeface="Arial" panose="020B0604020202020204" pitchFamily="34" charset="0"/>
              <a:buChar char="•"/>
            </a:pPr>
            <a:r>
              <a:rPr lang="it-IT" sz="1200">
                <a:latin typeface="+mn-lt"/>
                <a:ea typeface="Calibri"/>
                <a:cs typeface="Calibri"/>
              </a:rPr>
              <a:t>CLARIN ERIC Official Website: </a:t>
            </a:r>
            <a:r>
              <a:rPr lang="it-IT" sz="1200">
                <a:solidFill>
                  <a:srgbClr val="1768A9"/>
                </a:solidFill>
                <a:latin typeface="+mn-lt"/>
                <a:ea typeface="+mn-lt"/>
                <a:cs typeface="+mn-l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https://www.clarin.eu/</a:t>
            </a:r>
            <a:r>
              <a:rPr lang="it-IT" sz="1200">
                <a:solidFill>
                  <a:srgbClr val="1768A9"/>
                </a:solidFill>
                <a:latin typeface="+mn-lt"/>
                <a:ea typeface="+mn-lt"/>
                <a:cs typeface="+mn-lt"/>
              </a:rPr>
              <a:t> . </a:t>
            </a:r>
            <a:r>
              <a:rPr lang="it-IT" sz="1200">
                <a:solidFill>
                  <a:srgbClr val="1768A9"/>
                </a:solidFill>
                <a:latin typeface="+mn-lt"/>
                <a:ea typeface="+mn-lt"/>
                <a:cs typeface="+mn-l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 2.0</a:t>
            </a:r>
            <a:endParaRPr lang="it-IT" sz="1200">
              <a:solidFill>
                <a:srgbClr val="1768A9"/>
              </a:solidFill>
              <a:latin typeface="+mn-lt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E5A28A52-4A12-6376-EDC6-A42C4EB15B66}"/>
              </a:ext>
            </a:extLst>
          </p:cNvPr>
          <p:cNvGrpSpPr/>
          <p:nvPr/>
        </p:nvGrpSpPr>
        <p:grpSpPr>
          <a:xfrm>
            <a:off x="3441548" y="4295545"/>
            <a:ext cx="2260902" cy="738319"/>
            <a:chOff x="1309082" y="4243804"/>
            <a:chExt cx="2260902" cy="738319"/>
          </a:xfrm>
        </p:grpSpPr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AB797188-50AA-EEC9-C379-761732586F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58593" r="21831"/>
            <a:stretch/>
          </p:blipFill>
          <p:spPr>
            <a:xfrm>
              <a:off x="1309082" y="4243804"/>
              <a:ext cx="789684" cy="738319"/>
            </a:xfrm>
            <a:prstGeom prst="rect">
              <a:avLst/>
            </a:prstGeom>
          </p:spPr>
        </p:pic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62E52878-49DF-1766-A1F8-B70D250F67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b="27418"/>
            <a:stretch/>
          </p:blipFill>
          <p:spPr>
            <a:xfrm>
              <a:off x="2167990" y="4615551"/>
              <a:ext cx="1401994" cy="27948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720502" y="311674"/>
            <a:ext cx="5702993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err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Trovare</a:t>
            </a:r>
            <a:r>
              <a:rPr lang="en-GB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 e </a:t>
            </a:r>
            <a:r>
              <a:rPr lang="en-GB" sz="2400" b="1" err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Interrogare</a:t>
            </a:r>
            <a:r>
              <a:rPr lang="en-GB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 Corpora</a:t>
            </a:r>
            <a:endParaRPr sz="2800" b="1">
              <a:solidFill>
                <a:srgbClr val="21649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C5E996A5-A0E1-6570-6932-E30806CB6CFD}"/>
              </a:ext>
            </a:extLst>
          </p:cNvPr>
          <p:cNvCxnSpPr/>
          <p:nvPr/>
        </p:nvCxnSpPr>
        <p:spPr>
          <a:xfrm>
            <a:off x="1511164" y="4157785"/>
            <a:ext cx="6121671" cy="0"/>
          </a:xfrm>
          <a:prstGeom prst="line">
            <a:avLst/>
          </a:prstGeom>
          <a:ln>
            <a:solidFill>
              <a:srgbClr val="2164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54;p13">
            <a:extLst>
              <a:ext uri="{FF2B5EF4-FFF2-40B4-BE49-F238E27FC236}">
                <a16:creationId xmlns:a16="http://schemas.microsoft.com/office/drawing/2014/main" id="{BA485454-548B-D82A-7DFA-90A51BDE6DBB}"/>
              </a:ext>
            </a:extLst>
          </p:cNvPr>
          <p:cNvSpPr txBox="1">
            <a:spLocks/>
          </p:cNvSpPr>
          <p:nvPr/>
        </p:nvSpPr>
        <p:spPr>
          <a:xfrm>
            <a:off x="1193390" y="1323476"/>
            <a:ext cx="7194884" cy="2689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b="1">
                <a:solidFill>
                  <a:srgbClr val="216498"/>
                </a:solidFill>
                <a:latin typeface="+mn-lt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Resource Families</a:t>
            </a:r>
            <a:endParaRPr lang="en-US" sz="1400">
              <a:solidFill>
                <a:srgbClr val="216498"/>
              </a:solidFill>
              <a:latin typeface="+mn-lt"/>
              <a:ea typeface="Source Sans Pro"/>
              <a:cs typeface="Source Sans Pro"/>
              <a:sym typeface="Source Sans Pro"/>
            </a:endParaRP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Corpora ben curati e risorse lessicali organizzate per tipo di dati e lingua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Strumenti NLP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Informazioni sulle licenze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Possono essere scaricati direttamente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Alcuni corpora sono disponibili tramite </a:t>
            </a:r>
            <a:r>
              <a:rPr lang="it-IT" sz="1400" err="1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concordancers</a:t>
            </a: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, e.g. </a:t>
            </a:r>
            <a:r>
              <a:rPr lang="it-IT" sz="1400" err="1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Korp</a:t>
            </a: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, </a:t>
            </a:r>
            <a:r>
              <a:rPr lang="it-IT" sz="1400" err="1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Corpuscle</a:t>
            </a: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 o </a:t>
            </a:r>
            <a:r>
              <a:rPr lang="it-IT" sz="1400" err="1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KonText</a:t>
            </a:r>
            <a:endParaRPr lang="en-GB" sz="1400">
              <a:solidFill>
                <a:srgbClr val="0B2134"/>
              </a:solidFill>
              <a:latin typeface="+mn-lt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E5A28A52-4A12-6376-EDC6-A42C4EB15B66}"/>
              </a:ext>
            </a:extLst>
          </p:cNvPr>
          <p:cNvGrpSpPr/>
          <p:nvPr/>
        </p:nvGrpSpPr>
        <p:grpSpPr>
          <a:xfrm>
            <a:off x="3441548" y="4295545"/>
            <a:ext cx="2260902" cy="738319"/>
            <a:chOff x="1309082" y="4243804"/>
            <a:chExt cx="2260902" cy="738319"/>
          </a:xfrm>
        </p:grpSpPr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AB797188-50AA-EEC9-C379-761732586F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8593" r="21831"/>
            <a:stretch/>
          </p:blipFill>
          <p:spPr>
            <a:xfrm>
              <a:off x="1309082" y="4243804"/>
              <a:ext cx="789684" cy="738319"/>
            </a:xfrm>
            <a:prstGeom prst="rect">
              <a:avLst/>
            </a:prstGeom>
          </p:spPr>
        </p:pic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62E52878-49DF-1766-A1F8-B70D250F67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27418"/>
            <a:stretch/>
          </p:blipFill>
          <p:spPr>
            <a:xfrm>
              <a:off x="2167990" y="4615551"/>
              <a:ext cx="1401994" cy="2794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5737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720503" y="311674"/>
            <a:ext cx="6003772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err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Trovare</a:t>
            </a:r>
            <a:r>
              <a:rPr lang="en-GB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 </a:t>
            </a:r>
            <a:r>
              <a:rPr lang="en-GB" sz="2400" b="1" err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Strumenti</a:t>
            </a:r>
            <a:r>
              <a:rPr lang="en-GB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 di </a:t>
            </a:r>
            <a:r>
              <a:rPr lang="en-GB" sz="2400" b="1" err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Analisi</a:t>
            </a:r>
            <a:r>
              <a:rPr lang="en-GB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 </a:t>
            </a:r>
            <a:r>
              <a:rPr lang="en-GB" sz="2400" b="1" err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Linguistica</a:t>
            </a:r>
            <a:endParaRPr sz="2800" b="1">
              <a:solidFill>
                <a:srgbClr val="21649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C5E996A5-A0E1-6570-6932-E30806CB6CFD}"/>
              </a:ext>
            </a:extLst>
          </p:cNvPr>
          <p:cNvCxnSpPr/>
          <p:nvPr/>
        </p:nvCxnSpPr>
        <p:spPr>
          <a:xfrm>
            <a:off x="1511164" y="4157785"/>
            <a:ext cx="6121671" cy="0"/>
          </a:xfrm>
          <a:prstGeom prst="line">
            <a:avLst/>
          </a:prstGeom>
          <a:ln>
            <a:solidFill>
              <a:srgbClr val="2164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54;p13">
            <a:extLst>
              <a:ext uri="{FF2B5EF4-FFF2-40B4-BE49-F238E27FC236}">
                <a16:creationId xmlns:a16="http://schemas.microsoft.com/office/drawing/2014/main" id="{BA485454-548B-D82A-7DFA-90A51BDE6DBB}"/>
              </a:ext>
            </a:extLst>
          </p:cNvPr>
          <p:cNvSpPr txBox="1">
            <a:spLocks/>
          </p:cNvSpPr>
          <p:nvPr/>
        </p:nvSpPr>
        <p:spPr>
          <a:xfrm>
            <a:off x="1193390" y="1323476"/>
            <a:ext cx="7194884" cy="2689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GB" sz="1400" b="1">
                <a:solidFill>
                  <a:srgbClr val="1768A9"/>
                </a:solidFill>
                <a:latin typeface="+mn-lt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Language Resource Switchboard</a:t>
            </a:r>
            <a:endParaRPr lang="en-GB" sz="1400">
              <a:solidFill>
                <a:srgbClr val="1768A9"/>
              </a:solidFill>
              <a:latin typeface="+mn-lt"/>
              <a:ea typeface="Source Sans Pro"/>
              <a:cs typeface="Source Sans Pro"/>
              <a:sym typeface="Source Sans Pro"/>
            </a:endParaRP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Un servizio centrale che consente di caricare un testo o un URL e di trovare uno strumento web corrispondente per analizzarlo, visualizzarlo o tradurlo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Vi si può accedere da altri archivi e servizi di dati di ricerca, ad esempio VLO, Virtual Collection </a:t>
            </a:r>
            <a:r>
              <a:rPr lang="it-IT" sz="1400" err="1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Registry</a:t>
            </a: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, ARCHE, DARIAH-DE Repository, PARTHENOS VRE e </a:t>
            </a:r>
            <a:r>
              <a:rPr lang="it-IT" sz="1400" err="1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TextGrid</a:t>
            </a: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.</a:t>
            </a:r>
            <a:endParaRPr lang="en-GB" sz="1400">
              <a:solidFill>
                <a:srgbClr val="21649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l"/>
            <a:endParaRPr lang="en-GB" sz="1400">
              <a:solidFill>
                <a:srgbClr val="21649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E5A28A52-4A12-6376-EDC6-A42C4EB15B66}"/>
              </a:ext>
            </a:extLst>
          </p:cNvPr>
          <p:cNvGrpSpPr/>
          <p:nvPr/>
        </p:nvGrpSpPr>
        <p:grpSpPr>
          <a:xfrm>
            <a:off x="3441548" y="4295545"/>
            <a:ext cx="2260902" cy="738319"/>
            <a:chOff x="1309082" y="4243804"/>
            <a:chExt cx="2260902" cy="738319"/>
          </a:xfrm>
        </p:grpSpPr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AB797188-50AA-EEC9-C379-761732586F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8593" r="21831"/>
            <a:stretch/>
          </p:blipFill>
          <p:spPr>
            <a:xfrm>
              <a:off x="1309082" y="4243804"/>
              <a:ext cx="789684" cy="738319"/>
            </a:xfrm>
            <a:prstGeom prst="rect">
              <a:avLst/>
            </a:prstGeom>
          </p:spPr>
        </p:pic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62E52878-49DF-1766-A1F8-B70D250F67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27418"/>
            <a:stretch/>
          </p:blipFill>
          <p:spPr>
            <a:xfrm>
              <a:off x="2167990" y="4615551"/>
              <a:ext cx="1401994" cy="2794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8937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973590" y="384402"/>
            <a:ext cx="7414684" cy="818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err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Utilizzare</a:t>
            </a:r>
            <a:r>
              <a:rPr lang="en-GB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 </a:t>
            </a:r>
            <a:r>
              <a:rPr lang="en-GB" sz="2400" b="1" err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Risorse</a:t>
            </a:r>
            <a:r>
              <a:rPr lang="en-GB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 e </a:t>
            </a:r>
            <a:r>
              <a:rPr lang="en-GB" sz="2400" b="1" err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Strumenti</a:t>
            </a:r>
            <a:r>
              <a:rPr lang="en-GB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 </a:t>
            </a:r>
            <a:r>
              <a:rPr lang="en-GB" sz="2400" b="1" err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Linguistici</a:t>
            </a:r>
            <a:endParaRPr sz="2800" b="1">
              <a:solidFill>
                <a:srgbClr val="21649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C5E996A5-A0E1-6570-6932-E30806CB6CFD}"/>
              </a:ext>
            </a:extLst>
          </p:cNvPr>
          <p:cNvCxnSpPr/>
          <p:nvPr/>
        </p:nvCxnSpPr>
        <p:spPr>
          <a:xfrm>
            <a:off x="1511164" y="4157785"/>
            <a:ext cx="6121671" cy="0"/>
          </a:xfrm>
          <a:prstGeom prst="line">
            <a:avLst/>
          </a:prstGeom>
          <a:ln>
            <a:solidFill>
              <a:srgbClr val="2164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54;p13">
            <a:extLst>
              <a:ext uri="{FF2B5EF4-FFF2-40B4-BE49-F238E27FC236}">
                <a16:creationId xmlns:a16="http://schemas.microsoft.com/office/drawing/2014/main" id="{BA485454-548B-D82A-7DFA-90A51BDE6DBB}"/>
              </a:ext>
            </a:extLst>
          </p:cNvPr>
          <p:cNvSpPr txBox="1">
            <a:spLocks/>
          </p:cNvSpPr>
          <p:nvPr/>
        </p:nvSpPr>
        <p:spPr>
          <a:xfrm>
            <a:off x="1193390" y="1323476"/>
            <a:ext cx="7194884" cy="2689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GB" sz="1400" b="1">
                <a:solidFill>
                  <a:srgbClr val="216498"/>
                </a:solidFill>
                <a:latin typeface="+mn-lt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Virtual Collection Registry</a:t>
            </a:r>
            <a:endParaRPr lang="en-GB" sz="1400">
              <a:solidFill>
                <a:srgbClr val="216498"/>
              </a:solidFill>
              <a:latin typeface="+mn-lt"/>
              <a:ea typeface="Source Sans Pro"/>
              <a:cs typeface="Source Sans Pro"/>
              <a:sym typeface="Source Sans Pro"/>
            </a:endParaRP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Permette di raccogliere i dataset scoperti (tramite il VLO) in una collezione virtuale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Una collezione virtuale può contenere link a dataset, tutorial, documenti di riferimento su un argomento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È possibile citare e condividere le raccolte virtuali con altri utenti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Le raccolte di testi possono essere scaricate o elaborate con uno strumento </a:t>
            </a:r>
            <a:r>
              <a:rPr lang="it-IT" sz="1400" err="1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Switchboard</a:t>
            </a: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 corrispondente</a:t>
            </a:r>
            <a:endParaRPr lang="en-GB" sz="1400">
              <a:solidFill>
                <a:srgbClr val="21649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E5A28A52-4A12-6376-EDC6-A42C4EB15B66}"/>
              </a:ext>
            </a:extLst>
          </p:cNvPr>
          <p:cNvGrpSpPr/>
          <p:nvPr/>
        </p:nvGrpSpPr>
        <p:grpSpPr>
          <a:xfrm>
            <a:off x="3441548" y="4295545"/>
            <a:ext cx="2260902" cy="738319"/>
            <a:chOff x="1309082" y="4243804"/>
            <a:chExt cx="2260902" cy="738319"/>
          </a:xfrm>
        </p:grpSpPr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AB797188-50AA-EEC9-C379-761732586F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8593" r="21831"/>
            <a:stretch/>
          </p:blipFill>
          <p:spPr>
            <a:xfrm>
              <a:off x="1309082" y="4243804"/>
              <a:ext cx="789684" cy="738319"/>
            </a:xfrm>
            <a:prstGeom prst="rect">
              <a:avLst/>
            </a:prstGeom>
          </p:spPr>
        </p:pic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62E52878-49DF-1766-A1F8-B70D250F67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27418"/>
            <a:stretch/>
          </p:blipFill>
          <p:spPr>
            <a:xfrm>
              <a:off x="2167990" y="4615551"/>
              <a:ext cx="1401994" cy="2794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5112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720502" y="311674"/>
            <a:ext cx="5702993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CLARIN Knowledge Infrastructure</a:t>
            </a:r>
            <a:endParaRPr lang="en-GB" sz="2800" b="1">
              <a:solidFill>
                <a:srgbClr val="21649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C5E996A5-A0E1-6570-6932-E30806CB6CFD}"/>
              </a:ext>
            </a:extLst>
          </p:cNvPr>
          <p:cNvCxnSpPr/>
          <p:nvPr/>
        </p:nvCxnSpPr>
        <p:spPr>
          <a:xfrm>
            <a:off x="1511164" y="4157785"/>
            <a:ext cx="6121671" cy="0"/>
          </a:xfrm>
          <a:prstGeom prst="line">
            <a:avLst/>
          </a:prstGeom>
          <a:ln>
            <a:solidFill>
              <a:srgbClr val="2164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54;p13">
            <a:extLst>
              <a:ext uri="{FF2B5EF4-FFF2-40B4-BE49-F238E27FC236}">
                <a16:creationId xmlns:a16="http://schemas.microsoft.com/office/drawing/2014/main" id="{BA485454-548B-D82A-7DFA-90A51BDE6DBB}"/>
              </a:ext>
            </a:extLst>
          </p:cNvPr>
          <p:cNvSpPr txBox="1">
            <a:spLocks/>
          </p:cNvSpPr>
          <p:nvPr/>
        </p:nvSpPr>
        <p:spPr>
          <a:xfrm>
            <a:off x="1193390" y="1323476"/>
            <a:ext cx="7194884" cy="2689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l" fontAlgn="base">
              <a:lnSpc>
                <a:spcPct val="150000"/>
              </a:lnSpc>
            </a:pPr>
            <a:r>
              <a:rPr lang="it-IT" sz="1400">
                <a:solidFill>
                  <a:srgbClr val="216498"/>
                </a:solidFill>
                <a:effectLst/>
                <a:latin typeface="+mn-lt"/>
                <a:ea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Knowledge infrastructure</a:t>
            </a:r>
            <a:r>
              <a:rPr lang="it-IT" sz="1400">
                <a:solidFill>
                  <a:srgbClr val="0B2134"/>
                </a:solidFill>
                <a:effectLst/>
                <a:latin typeface="+mn-lt"/>
                <a:ea typeface="Times New Roman" panose="02020603050405020304" pitchFamily="18" charset="0"/>
              </a:rPr>
              <a:t>: Un insieme di misure e strutture volte a garantire un continuo trasferimento di conoscenze tra tutti gli attori coinvolti nella costruzione, nel funzionamento e nell'utilizzo dell'infrastruttura</a:t>
            </a:r>
          </a:p>
          <a:p>
            <a:pPr lvl="0" algn="l" fontAlgn="base">
              <a:lnSpc>
                <a:spcPct val="150000"/>
              </a:lnSpc>
            </a:pPr>
            <a:endParaRPr lang="it-IT" sz="1400">
              <a:solidFill>
                <a:srgbClr val="0B2134"/>
              </a:solidFill>
              <a:latin typeface="+mn-lt"/>
              <a:ea typeface="Times New Roman" panose="02020603050405020304" pitchFamily="18" charset="0"/>
            </a:endParaRPr>
          </a:p>
          <a:p>
            <a:pPr marL="285750" lvl="0" indent="-285750" algn="l" fontAlgn="base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200">
                <a:effectLst/>
                <a:latin typeface="+mn-lt"/>
                <a:ea typeface="Times New Roman" panose="02020603050405020304" pitchFamily="18" charset="0"/>
              </a:rPr>
              <a:t>Ricerca sui </a:t>
            </a:r>
            <a:r>
              <a:rPr lang="it-IT" sz="1200">
                <a:solidFill>
                  <a:srgbClr val="216498"/>
                </a:solidFill>
                <a:effectLst/>
                <a:latin typeface="+mn-lt"/>
                <a:ea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Knowledge Centres</a:t>
            </a:r>
            <a:r>
              <a:rPr lang="it-IT" sz="1200">
                <a:solidFill>
                  <a:srgbClr val="216498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it-IT" sz="1200">
                <a:effectLst/>
                <a:latin typeface="+mn-lt"/>
                <a:ea typeface="Times New Roman" panose="02020603050405020304" pitchFamily="18" charset="0"/>
              </a:rPr>
              <a:t>in ordine alfabetico o per specializzazione (alcune categorie sono già evidenziate</a:t>
            </a:r>
          </a:p>
          <a:p>
            <a:pPr marL="285750" lvl="0" indent="-285750" algn="l" fontAlgn="base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200">
                <a:effectLst/>
                <a:latin typeface="+mn-lt"/>
                <a:ea typeface="Times New Roman" panose="02020603050405020304" pitchFamily="18" charset="0"/>
              </a:rPr>
              <a:t>possibilità di accedere al </a:t>
            </a:r>
            <a:r>
              <a:rPr lang="it-IT" sz="1200">
                <a:solidFill>
                  <a:srgbClr val="1768A9"/>
                </a:solidFill>
                <a:effectLst/>
                <a:latin typeface="+mn-lt"/>
                <a:ea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Tour de CLARIN</a:t>
            </a:r>
            <a:r>
              <a:rPr lang="it-IT" sz="1200">
                <a:effectLst/>
                <a:latin typeface="+mn-lt"/>
                <a:ea typeface="Times New Roman" panose="02020603050405020304" pitchFamily="18" charset="0"/>
              </a:rPr>
              <a:t> per approfondimento su iniziative di UI e attività del network 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E5A28A52-4A12-6376-EDC6-A42C4EB15B66}"/>
              </a:ext>
            </a:extLst>
          </p:cNvPr>
          <p:cNvGrpSpPr/>
          <p:nvPr/>
        </p:nvGrpSpPr>
        <p:grpSpPr>
          <a:xfrm>
            <a:off x="3441548" y="4295545"/>
            <a:ext cx="2260902" cy="738319"/>
            <a:chOff x="1309082" y="4243804"/>
            <a:chExt cx="2260902" cy="738319"/>
          </a:xfrm>
        </p:grpSpPr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AB797188-50AA-EEC9-C379-761732586F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58593" r="21831"/>
            <a:stretch/>
          </p:blipFill>
          <p:spPr>
            <a:xfrm>
              <a:off x="1309082" y="4243804"/>
              <a:ext cx="789684" cy="738319"/>
            </a:xfrm>
            <a:prstGeom prst="rect">
              <a:avLst/>
            </a:prstGeom>
          </p:spPr>
        </p:pic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62E52878-49DF-1766-A1F8-B70D250F67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b="27418"/>
            <a:stretch/>
          </p:blipFill>
          <p:spPr>
            <a:xfrm>
              <a:off x="2167990" y="4615551"/>
              <a:ext cx="1401994" cy="2794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7929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720502" y="311674"/>
            <a:ext cx="5702993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err="1">
                <a:solidFill>
                  <a:srgbClr val="216498"/>
                </a:solidFill>
                <a:latin typeface="+mj-lt"/>
                <a:ea typeface="Source Sans Pro"/>
                <a:cs typeface="Source Sans Pro"/>
              </a:rPr>
              <a:t>DiPText</a:t>
            </a:r>
            <a:r>
              <a:rPr lang="en-GB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</a:rPr>
              <a:t>-KC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grpSp>
        <p:nvGrpSpPr>
          <p:cNvPr id="9" name="Gruppo 8">
            <a:extLst>
              <a:ext uri="{FF2B5EF4-FFF2-40B4-BE49-F238E27FC236}">
                <a16:creationId xmlns:a16="http://schemas.microsoft.com/office/drawing/2014/main" id="{E5A28A52-4A12-6376-EDC6-A42C4EB15B66}"/>
              </a:ext>
            </a:extLst>
          </p:cNvPr>
          <p:cNvGrpSpPr/>
          <p:nvPr/>
        </p:nvGrpSpPr>
        <p:grpSpPr>
          <a:xfrm>
            <a:off x="3441548" y="4295545"/>
            <a:ext cx="2260902" cy="738319"/>
            <a:chOff x="1309082" y="4243804"/>
            <a:chExt cx="2260902" cy="738319"/>
          </a:xfrm>
        </p:grpSpPr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AB797188-50AA-EEC9-C379-761732586F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8593" r="21831"/>
            <a:stretch/>
          </p:blipFill>
          <p:spPr>
            <a:xfrm>
              <a:off x="1309082" y="4243804"/>
              <a:ext cx="789684" cy="738319"/>
            </a:xfrm>
            <a:prstGeom prst="rect">
              <a:avLst/>
            </a:prstGeom>
          </p:spPr>
        </p:pic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62E52878-49DF-1766-A1F8-B70D250F67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27418"/>
            <a:stretch/>
          </p:blipFill>
          <p:spPr>
            <a:xfrm>
              <a:off x="2167990" y="4615551"/>
              <a:ext cx="1401994" cy="279482"/>
            </a:xfrm>
            <a:prstGeom prst="rect">
              <a:avLst/>
            </a:prstGeom>
          </p:spPr>
        </p:pic>
      </p:grpSp>
      <p:pic>
        <p:nvPicPr>
          <p:cNvPr id="3" name="Picture 2" descr="A screenshot of a website&#10;&#10;Description automatically generated">
            <a:extLst>
              <a:ext uri="{FF2B5EF4-FFF2-40B4-BE49-F238E27FC236}">
                <a16:creationId xmlns:a16="http://schemas.microsoft.com/office/drawing/2014/main" id="{CEB1CA24-EDAB-2FFA-C525-CD04C6FDCD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3917" y="909203"/>
            <a:ext cx="4721363" cy="352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563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720502" y="311674"/>
            <a:ext cx="5702993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GB" sz="2400" b="1" err="1">
                <a:solidFill>
                  <a:srgbClr val="216498"/>
                </a:solidFill>
                <a:latin typeface="+mj-lt"/>
                <a:ea typeface="Source Sans Pro"/>
                <a:cs typeface="Source Sans Pro"/>
              </a:rPr>
              <a:t>DiPText</a:t>
            </a:r>
            <a:r>
              <a:rPr lang="en-GB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</a:rPr>
              <a:t>-KC: Partners</a:t>
            </a:r>
            <a:endParaRPr lang="en-US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grpSp>
        <p:nvGrpSpPr>
          <p:cNvPr id="9" name="Gruppo 8">
            <a:extLst>
              <a:ext uri="{FF2B5EF4-FFF2-40B4-BE49-F238E27FC236}">
                <a16:creationId xmlns:a16="http://schemas.microsoft.com/office/drawing/2014/main" id="{E5A28A52-4A12-6376-EDC6-A42C4EB15B66}"/>
              </a:ext>
            </a:extLst>
          </p:cNvPr>
          <p:cNvGrpSpPr/>
          <p:nvPr/>
        </p:nvGrpSpPr>
        <p:grpSpPr>
          <a:xfrm>
            <a:off x="3441548" y="4295545"/>
            <a:ext cx="2260902" cy="738319"/>
            <a:chOff x="1309082" y="4243804"/>
            <a:chExt cx="2260902" cy="738319"/>
          </a:xfrm>
        </p:grpSpPr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AB797188-50AA-EEC9-C379-761732586F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8593" r="21831"/>
            <a:stretch/>
          </p:blipFill>
          <p:spPr>
            <a:xfrm>
              <a:off x="1309082" y="4243804"/>
              <a:ext cx="789684" cy="738319"/>
            </a:xfrm>
            <a:prstGeom prst="rect">
              <a:avLst/>
            </a:prstGeom>
          </p:spPr>
        </p:pic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62E52878-49DF-1766-A1F8-B70D250F67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27418"/>
            <a:stretch/>
          </p:blipFill>
          <p:spPr>
            <a:xfrm>
              <a:off x="2167990" y="4615551"/>
              <a:ext cx="1401994" cy="279482"/>
            </a:xfrm>
            <a:prstGeom prst="rect">
              <a:avLst/>
            </a:prstGeom>
          </p:spPr>
        </p:pic>
      </p:grp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B632A7C-1107-D7D0-86BF-48E9958F16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0138" y="722167"/>
            <a:ext cx="4685012" cy="379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509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720502" y="311674"/>
            <a:ext cx="5702993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GB" sz="2400" b="1" err="1">
                <a:solidFill>
                  <a:srgbClr val="216498"/>
                </a:solidFill>
                <a:latin typeface="+mj-lt"/>
                <a:ea typeface="Source Sans Pro"/>
                <a:cs typeface="Source Sans Pro"/>
              </a:rPr>
              <a:t>DiPText</a:t>
            </a:r>
            <a:r>
              <a:rPr lang="en-GB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</a:rPr>
              <a:t>-KC: Workshops</a:t>
            </a:r>
            <a:endParaRPr lang="en-US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grpSp>
        <p:nvGrpSpPr>
          <p:cNvPr id="9" name="Gruppo 8">
            <a:extLst>
              <a:ext uri="{FF2B5EF4-FFF2-40B4-BE49-F238E27FC236}">
                <a16:creationId xmlns:a16="http://schemas.microsoft.com/office/drawing/2014/main" id="{E5A28A52-4A12-6376-EDC6-A42C4EB15B66}"/>
              </a:ext>
            </a:extLst>
          </p:cNvPr>
          <p:cNvGrpSpPr/>
          <p:nvPr/>
        </p:nvGrpSpPr>
        <p:grpSpPr>
          <a:xfrm>
            <a:off x="3441548" y="4295545"/>
            <a:ext cx="2260902" cy="738319"/>
            <a:chOff x="1309082" y="4243804"/>
            <a:chExt cx="2260902" cy="738319"/>
          </a:xfrm>
        </p:grpSpPr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AB797188-50AA-EEC9-C379-761732586F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8593" r="21831"/>
            <a:stretch/>
          </p:blipFill>
          <p:spPr>
            <a:xfrm>
              <a:off x="1309082" y="4243804"/>
              <a:ext cx="789684" cy="738319"/>
            </a:xfrm>
            <a:prstGeom prst="rect">
              <a:avLst/>
            </a:prstGeom>
          </p:spPr>
        </p:pic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62E52878-49DF-1766-A1F8-B70D250F67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27418"/>
            <a:stretch/>
          </p:blipFill>
          <p:spPr>
            <a:xfrm>
              <a:off x="2167990" y="4615551"/>
              <a:ext cx="1401994" cy="279482"/>
            </a:xfrm>
            <a:prstGeom prst="rect">
              <a:avLst/>
            </a:prstGeom>
          </p:spPr>
        </p:pic>
      </p:grp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157D4AA-F9C9-79CB-B0BA-48D2C821E3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8964" y="753341"/>
            <a:ext cx="4126072" cy="383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4250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720502" y="311674"/>
            <a:ext cx="5702993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GB" sz="2400" b="1" err="1">
                <a:solidFill>
                  <a:srgbClr val="216498"/>
                </a:solidFill>
                <a:latin typeface="+mj-lt"/>
                <a:ea typeface="Source Sans Pro"/>
                <a:cs typeface="Source Sans Pro"/>
              </a:rPr>
              <a:t>DiPText</a:t>
            </a:r>
            <a:r>
              <a:rPr lang="en-GB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</a:rPr>
              <a:t>-KC: Helpdesk</a:t>
            </a:r>
            <a:endParaRPr lang="en-US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grpSp>
        <p:nvGrpSpPr>
          <p:cNvPr id="9" name="Gruppo 8">
            <a:extLst>
              <a:ext uri="{FF2B5EF4-FFF2-40B4-BE49-F238E27FC236}">
                <a16:creationId xmlns:a16="http://schemas.microsoft.com/office/drawing/2014/main" id="{E5A28A52-4A12-6376-EDC6-A42C4EB15B66}"/>
              </a:ext>
            </a:extLst>
          </p:cNvPr>
          <p:cNvGrpSpPr/>
          <p:nvPr/>
        </p:nvGrpSpPr>
        <p:grpSpPr>
          <a:xfrm>
            <a:off x="3441548" y="4295545"/>
            <a:ext cx="2260902" cy="738319"/>
            <a:chOff x="1309082" y="4243804"/>
            <a:chExt cx="2260902" cy="738319"/>
          </a:xfrm>
        </p:grpSpPr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AB797188-50AA-EEC9-C379-761732586F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8593" r="21831"/>
            <a:stretch/>
          </p:blipFill>
          <p:spPr>
            <a:xfrm>
              <a:off x="1309082" y="4243804"/>
              <a:ext cx="789684" cy="738319"/>
            </a:xfrm>
            <a:prstGeom prst="rect">
              <a:avLst/>
            </a:prstGeom>
          </p:spPr>
        </p:pic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62E52878-49DF-1766-A1F8-B70D250F67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27418"/>
            <a:stretch/>
          </p:blipFill>
          <p:spPr>
            <a:xfrm>
              <a:off x="2167990" y="4615551"/>
              <a:ext cx="1401994" cy="279482"/>
            </a:xfrm>
            <a:prstGeom prst="rect">
              <a:avLst/>
            </a:prstGeom>
          </p:spPr>
        </p:pic>
      </p:grpSp>
      <p:pic>
        <p:nvPicPr>
          <p:cNvPr id="3" name="Picture 2" descr="A screenshot of a website&#10;&#10;Description automatically generated">
            <a:extLst>
              <a:ext uri="{FF2B5EF4-FFF2-40B4-BE49-F238E27FC236}">
                <a16:creationId xmlns:a16="http://schemas.microsoft.com/office/drawing/2014/main" id="{9B2E4ACD-9AE5-2270-5CBD-C1FFCC2F10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826" y="826076"/>
            <a:ext cx="4862625" cy="3693969"/>
          </a:xfrm>
          <a:prstGeom prst="rect">
            <a:avLst/>
          </a:prstGeom>
        </p:spPr>
      </p:pic>
      <p:sp>
        <p:nvSpPr>
          <p:cNvPr id="5" name="Google Shape;66;p15">
            <a:extLst>
              <a:ext uri="{FF2B5EF4-FFF2-40B4-BE49-F238E27FC236}">
                <a16:creationId xmlns:a16="http://schemas.microsoft.com/office/drawing/2014/main" id="{29425A24-9C90-5DEE-A8B3-0F028A7608EF}"/>
              </a:ext>
            </a:extLst>
          </p:cNvPr>
          <p:cNvSpPr txBox="1">
            <a:spLocks/>
          </p:cNvSpPr>
          <p:nvPr/>
        </p:nvSpPr>
        <p:spPr>
          <a:xfrm>
            <a:off x="5852620" y="2594211"/>
            <a:ext cx="3146830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4999"/>
              </a:lnSpc>
            </a:pPr>
            <a:r>
              <a:rPr lang="en-GB">
                <a:solidFill>
                  <a:srgbClr val="216498"/>
                </a:solidFill>
                <a:latin typeface="+mj-lt"/>
                <a:ea typeface="Source Sans Pro"/>
              </a:rPr>
              <a:t>https://diptext-kc.clarin-it.it/helpdesk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957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720502" y="311674"/>
            <a:ext cx="5912333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Iniziative della comunità CLARIN</a:t>
            </a:r>
            <a:endParaRPr lang="it-IT" sz="2800" b="1">
              <a:solidFill>
                <a:srgbClr val="21649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C5E996A5-A0E1-6570-6932-E30806CB6CFD}"/>
              </a:ext>
            </a:extLst>
          </p:cNvPr>
          <p:cNvCxnSpPr/>
          <p:nvPr/>
        </p:nvCxnSpPr>
        <p:spPr>
          <a:xfrm>
            <a:off x="1511164" y="4157785"/>
            <a:ext cx="6121671" cy="0"/>
          </a:xfrm>
          <a:prstGeom prst="line">
            <a:avLst/>
          </a:prstGeom>
          <a:ln>
            <a:solidFill>
              <a:srgbClr val="2164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54;p13">
            <a:extLst>
              <a:ext uri="{FF2B5EF4-FFF2-40B4-BE49-F238E27FC236}">
                <a16:creationId xmlns:a16="http://schemas.microsoft.com/office/drawing/2014/main" id="{BA485454-548B-D82A-7DFA-90A51BDE6DBB}"/>
              </a:ext>
            </a:extLst>
          </p:cNvPr>
          <p:cNvSpPr txBox="1">
            <a:spLocks/>
          </p:cNvSpPr>
          <p:nvPr/>
        </p:nvSpPr>
        <p:spPr>
          <a:xfrm>
            <a:off x="1193390" y="1323476"/>
            <a:ext cx="7194884" cy="2689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sz="1400">
              <a:solidFill>
                <a:srgbClr val="0B2134"/>
              </a:solidFill>
              <a:latin typeface="+mn-lt"/>
              <a:ea typeface="Source Sans Pro"/>
              <a:cs typeface="Source Sans Pro"/>
              <a:sym typeface="Source Sans Pro"/>
            </a:endParaRPr>
          </a:p>
          <a:p>
            <a:endParaRPr lang="it-IT" sz="1400">
              <a:solidFill>
                <a:srgbClr val="0B2134"/>
              </a:solidFill>
              <a:latin typeface="+mn-lt"/>
              <a:ea typeface="Source Sans Pro"/>
              <a:cs typeface="Source Sans Pro"/>
              <a:sym typeface="Source Sans Pro"/>
            </a:endParaRPr>
          </a:p>
          <a:p>
            <a:r>
              <a:rPr lang="it-IT" sz="1800" b="1">
                <a:solidFill>
                  <a:srgbClr val="1768A9"/>
                </a:solidFill>
                <a:latin typeface="+mn-lt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CLARIN </a:t>
            </a:r>
            <a:r>
              <a:rPr lang="it-IT" sz="1800" b="1" err="1">
                <a:solidFill>
                  <a:srgbClr val="1768A9"/>
                </a:solidFill>
                <a:latin typeface="+mn-lt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Newsflash</a:t>
            </a:r>
            <a:endParaRPr lang="it-IT" sz="1800" b="1">
              <a:solidFill>
                <a:srgbClr val="1768A9"/>
              </a:solidFill>
              <a:latin typeface="+mn-lt"/>
              <a:ea typeface="Source Sans Pro"/>
              <a:cs typeface="Source Sans Pro"/>
              <a:sym typeface="Source Sans Pro"/>
            </a:endParaRPr>
          </a:p>
          <a:p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aggiornamento mensile sulle attività dei consorzi nazionali</a:t>
            </a:r>
          </a:p>
          <a:p>
            <a:endParaRPr lang="it-IT" sz="1400">
              <a:solidFill>
                <a:srgbClr val="0B2134"/>
              </a:solidFill>
              <a:latin typeface="+mn-lt"/>
              <a:ea typeface="Source Sans Pro"/>
              <a:cs typeface="Source Sans Pro"/>
              <a:sym typeface="Source Sans Pro"/>
            </a:endParaRPr>
          </a:p>
          <a:p>
            <a:r>
              <a:rPr lang="it-IT" sz="1800" b="1">
                <a:solidFill>
                  <a:srgbClr val="216498"/>
                </a:solidFill>
                <a:latin typeface="+mn-lt"/>
                <a:ea typeface="Source Sans Pro"/>
                <a:cs typeface="Source Sans Pro"/>
                <a:sym typeface="Source Sans Pr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CLARIN Café</a:t>
            </a:r>
            <a:endParaRPr lang="it-IT" sz="1800" b="1">
              <a:solidFill>
                <a:srgbClr val="216498"/>
              </a:solidFill>
              <a:latin typeface="+mn-lt"/>
              <a:ea typeface="Source Sans Pro"/>
              <a:cs typeface="Source Sans Pro"/>
              <a:sym typeface="Source Sans Pro"/>
            </a:endParaRPr>
          </a:p>
          <a:p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webinar informali e interattivi per discutere su temi di interesse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E5A28A52-4A12-6376-EDC6-A42C4EB15B66}"/>
              </a:ext>
            </a:extLst>
          </p:cNvPr>
          <p:cNvGrpSpPr/>
          <p:nvPr/>
        </p:nvGrpSpPr>
        <p:grpSpPr>
          <a:xfrm>
            <a:off x="3441548" y="4295545"/>
            <a:ext cx="2260902" cy="738319"/>
            <a:chOff x="1309082" y="4243804"/>
            <a:chExt cx="2260902" cy="738319"/>
          </a:xfrm>
        </p:grpSpPr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AB797188-50AA-EEC9-C379-761732586F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58593" r="21831"/>
            <a:stretch/>
          </p:blipFill>
          <p:spPr>
            <a:xfrm>
              <a:off x="1309082" y="4243804"/>
              <a:ext cx="789684" cy="738319"/>
            </a:xfrm>
            <a:prstGeom prst="rect">
              <a:avLst/>
            </a:prstGeom>
          </p:spPr>
        </p:pic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62E52878-49DF-1766-A1F8-B70D250F67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b="27418"/>
            <a:stretch/>
          </p:blipFill>
          <p:spPr>
            <a:xfrm>
              <a:off x="2167990" y="4615551"/>
              <a:ext cx="1401994" cy="2794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37044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720502" y="311674"/>
            <a:ext cx="5912333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Grazie per l’attenzione!</a:t>
            </a:r>
            <a:endParaRPr lang="it-IT" sz="2800" b="1">
              <a:solidFill>
                <a:srgbClr val="21649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C5E996A5-A0E1-6570-6932-E30806CB6CFD}"/>
              </a:ext>
            </a:extLst>
          </p:cNvPr>
          <p:cNvCxnSpPr/>
          <p:nvPr/>
        </p:nvCxnSpPr>
        <p:spPr>
          <a:xfrm>
            <a:off x="1511164" y="4157785"/>
            <a:ext cx="6121671" cy="0"/>
          </a:xfrm>
          <a:prstGeom prst="line">
            <a:avLst/>
          </a:prstGeom>
          <a:ln>
            <a:solidFill>
              <a:srgbClr val="2164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54;p13">
            <a:extLst>
              <a:ext uri="{FF2B5EF4-FFF2-40B4-BE49-F238E27FC236}">
                <a16:creationId xmlns:a16="http://schemas.microsoft.com/office/drawing/2014/main" id="{BA485454-548B-D82A-7DFA-90A51BDE6DBB}"/>
              </a:ext>
            </a:extLst>
          </p:cNvPr>
          <p:cNvSpPr txBox="1">
            <a:spLocks/>
          </p:cNvSpPr>
          <p:nvPr/>
        </p:nvSpPr>
        <p:spPr>
          <a:xfrm>
            <a:off x="1193390" y="1323476"/>
            <a:ext cx="7194884" cy="2689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it-IT" sz="1400">
              <a:solidFill>
                <a:srgbClr val="0B2134"/>
              </a:solidFill>
              <a:latin typeface="+mn-lt"/>
              <a:ea typeface="Source Sans Pro"/>
              <a:cs typeface="Source Sans Pro"/>
              <a:sym typeface="Source Sans Pro"/>
            </a:endParaRPr>
          </a:p>
          <a:p>
            <a:endParaRPr lang="it-IT" sz="1400">
              <a:solidFill>
                <a:srgbClr val="0B2134"/>
              </a:solidFill>
              <a:latin typeface="+mn-lt"/>
              <a:ea typeface="Source Sans Pro"/>
              <a:cs typeface="Source Sans Pro"/>
              <a:sym typeface="Source Sans Pro"/>
            </a:endParaRPr>
          </a:p>
          <a:p>
            <a:endParaRPr lang="it-IT" sz="1400">
              <a:solidFill>
                <a:srgbClr val="0B2134"/>
              </a:solidFill>
              <a:latin typeface="+mn-lt"/>
              <a:ea typeface="Source Sans Pro"/>
              <a:cs typeface="Source Sans Pro"/>
              <a:sym typeface="Source Sans Pro"/>
            </a:endParaRPr>
          </a:p>
          <a:p>
            <a:endParaRPr lang="it-IT" sz="1400">
              <a:solidFill>
                <a:srgbClr val="0B2134"/>
              </a:solidFill>
              <a:latin typeface="+mn-lt"/>
              <a:ea typeface="Source Sans Pro"/>
              <a:cs typeface="Source Sans Pro"/>
              <a:sym typeface="Source Sans Pro"/>
            </a:endParaRPr>
          </a:p>
          <a:p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Per qualsiasi dubbio o curiosità non esitate a contattarci</a:t>
            </a:r>
            <a:endParaRPr lang="it-IT" sz="1400">
              <a:solidFill>
                <a:srgbClr val="0B2134"/>
              </a:solidFill>
              <a:latin typeface="+mn-lt"/>
              <a:ea typeface="Source Sans Pro"/>
              <a:cs typeface="Source Sans Pro"/>
            </a:endParaRPr>
          </a:p>
          <a:p>
            <a:endParaRPr lang="it-IT" sz="1400">
              <a:solidFill>
                <a:srgbClr val="0B2134"/>
              </a:solidFill>
              <a:latin typeface="+mn-lt"/>
              <a:ea typeface="Source Sans Pro"/>
              <a:cs typeface="Source Sans Pro"/>
              <a:sym typeface="Source Sans Pro"/>
            </a:endParaRPr>
          </a:p>
          <a:p>
            <a:r>
              <a:rPr lang="it-IT" sz="1400" u="sng">
                <a:solidFill>
                  <a:srgbClr val="1768A9"/>
                </a:solidFill>
                <a:latin typeface="+mn-lt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giulia.pedonese@ilc.cnr.it</a:t>
            </a:r>
            <a:endParaRPr lang="it-IT" sz="1400" u="sng">
              <a:solidFill>
                <a:srgbClr val="1768A9"/>
              </a:solidFill>
              <a:latin typeface="+mn-lt"/>
              <a:ea typeface="Source Sans Pro"/>
              <a:cs typeface="Source Sans Pro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it-IT" sz="1400" u="sng">
                <a:solidFill>
                  <a:srgbClr val="1768A9"/>
                </a:solidFill>
                <a:latin typeface="+mn-lt"/>
                <a:ea typeface="Source Sans Pro"/>
                <a:cs typeface="Source Sans Pr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federico.boschetti@ilc.cnr.it</a:t>
            </a:r>
          </a:p>
          <a:p>
            <a:endParaRPr lang="it-IT" sz="1400" u="sng">
              <a:solidFill>
                <a:srgbClr val="216498"/>
              </a:solidFill>
              <a:latin typeface="+mn-lt"/>
              <a:ea typeface="Source Sans Pro"/>
              <a:cs typeface="Source Sans Pro"/>
            </a:endParaRP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E5A28A52-4A12-6376-EDC6-A42C4EB15B66}"/>
              </a:ext>
            </a:extLst>
          </p:cNvPr>
          <p:cNvGrpSpPr/>
          <p:nvPr/>
        </p:nvGrpSpPr>
        <p:grpSpPr>
          <a:xfrm>
            <a:off x="3441548" y="4295545"/>
            <a:ext cx="2260902" cy="738319"/>
            <a:chOff x="1309082" y="4243804"/>
            <a:chExt cx="2260902" cy="738319"/>
          </a:xfrm>
        </p:grpSpPr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AB797188-50AA-EEC9-C379-761732586F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58593" r="21831"/>
            <a:stretch/>
          </p:blipFill>
          <p:spPr>
            <a:xfrm>
              <a:off x="1309082" y="4243804"/>
              <a:ext cx="789684" cy="738319"/>
            </a:xfrm>
            <a:prstGeom prst="rect">
              <a:avLst/>
            </a:prstGeom>
          </p:spPr>
        </p:pic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62E52878-49DF-1766-A1F8-B70D250F67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b="27418"/>
            <a:stretch/>
          </p:blipFill>
          <p:spPr>
            <a:xfrm>
              <a:off x="2167990" y="4615551"/>
              <a:ext cx="1401994" cy="2794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0162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310040" y="311674"/>
            <a:ext cx="6990361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Piano della presentazione</a:t>
            </a:r>
            <a:endParaRPr lang="en-GB" sz="2800" b="1">
              <a:solidFill>
                <a:srgbClr val="21649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C5E996A5-A0E1-6570-6932-E30806CB6CFD}"/>
              </a:ext>
            </a:extLst>
          </p:cNvPr>
          <p:cNvCxnSpPr/>
          <p:nvPr/>
        </p:nvCxnSpPr>
        <p:spPr>
          <a:xfrm>
            <a:off x="1511164" y="4157785"/>
            <a:ext cx="6121671" cy="0"/>
          </a:xfrm>
          <a:prstGeom prst="line">
            <a:avLst/>
          </a:prstGeom>
          <a:ln>
            <a:solidFill>
              <a:srgbClr val="2164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54;p13">
            <a:extLst>
              <a:ext uri="{FF2B5EF4-FFF2-40B4-BE49-F238E27FC236}">
                <a16:creationId xmlns:a16="http://schemas.microsoft.com/office/drawing/2014/main" id="{BA485454-548B-D82A-7DFA-90A51BDE6DBB}"/>
              </a:ext>
            </a:extLst>
          </p:cNvPr>
          <p:cNvSpPr txBox="1">
            <a:spLocks/>
          </p:cNvSpPr>
          <p:nvPr/>
        </p:nvSpPr>
        <p:spPr>
          <a:xfrm>
            <a:off x="1207778" y="1424819"/>
            <a:ext cx="7194884" cy="25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just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it-IT" sz="1600">
                <a:latin typeface="+mn-lt"/>
                <a:ea typeface="+mn-lt"/>
                <a:cs typeface="+mn-lt"/>
              </a:rPr>
              <a:t>Breve introduzione a CLARIN, CLARIN-IT e il progetto H2IOSC</a:t>
            </a:r>
          </a:p>
          <a:p>
            <a:pPr marL="342900" indent="-342900" algn="just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it-IT" sz="1600">
                <a:latin typeface="+mn-lt"/>
                <a:ea typeface="+mn-lt"/>
                <a:cs typeface="+mn-lt"/>
              </a:rPr>
              <a:t>Accesso ai servizi</a:t>
            </a:r>
          </a:p>
          <a:p>
            <a:pPr marL="342900" indent="-342900" algn="just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it-IT" sz="1600">
                <a:latin typeface="+mn-lt"/>
                <a:ea typeface="+mn-lt"/>
                <a:cs typeface="+mn-lt"/>
              </a:rPr>
              <a:t>Panoramica dei servizi di deposito</a:t>
            </a:r>
          </a:p>
          <a:p>
            <a:pPr marL="342900" indent="-342900" algn="just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it-IT" sz="1600">
                <a:latin typeface="+mn-lt"/>
                <a:ea typeface="+mn-lt"/>
                <a:cs typeface="+mn-lt"/>
              </a:rPr>
              <a:t>Uso dei CLARIN core services per le lingue di interesse: Latino, Greco Antico, Ebraico, Aramaico, Arabo, Copto, Armeno, Etiopico e Siriaco</a:t>
            </a:r>
          </a:p>
          <a:p>
            <a:pPr algn="just">
              <a:lnSpc>
                <a:spcPct val="150000"/>
              </a:lnSpc>
              <a:buSzPct val="100000"/>
            </a:pPr>
            <a:endParaRPr lang="it-IT" sz="1600">
              <a:latin typeface="+mn-lt"/>
              <a:ea typeface="+mn-lt"/>
              <a:cs typeface="+mn-lt"/>
            </a:endParaRP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E5A28A52-4A12-6376-EDC6-A42C4EB15B66}"/>
              </a:ext>
            </a:extLst>
          </p:cNvPr>
          <p:cNvGrpSpPr/>
          <p:nvPr/>
        </p:nvGrpSpPr>
        <p:grpSpPr>
          <a:xfrm>
            <a:off x="3441548" y="4295545"/>
            <a:ext cx="2260902" cy="738319"/>
            <a:chOff x="1309082" y="4243804"/>
            <a:chExt cx="2260902" cy="738319"/>
          </a:xfrm>
        </p:grpSpPr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AB797188-50AA-EEC9-C379-761732586F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8593" r="21831"/>
            <a:stretch/>
          </p:blipFill>
          <p:spPr>
            <a:xfrm>
              <a:off x="1309082" y="4243804"/>
              <a:ext cx="789684" cy="738319"/>
            </a:xfrm>
            <a:prstGeom prst="rect">
              <a:avLst/>
            </a:prstGeom>
          </p:spPr>
        </p:pic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62E52878-49DF-1766-A1F8-B70D250F67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27418"/>
            <a:stretch/>
          </p:blipFill>
          <p:spPr>
            <a:xfrm>
              <a:off x="2167990" y="4615551"/>
              <a:ext cx="1401994" cy="2794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438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310040" y="311674"/>
            <a:ext cx="6990361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Cos’è</a:t>
            </a:r>
            <a:r>
              <a:rPr lang="en-GB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 CLARIN</a:t>
            </a:r>
            <a:endParaRPr lang="en-GB" sz="2800" b="1">
              <a:solidFill>
                <a:srgbClr val="21649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C5E996A5-A0E1-6570-6932-E30806CB6CFD}"/>
              </a:ext>
            </a:extLst>
          </p:cNvPr>
          <p:cNvCxnSpPr/>
          <p:nvPr/>
        </p:nvCxnSpPr>
        <p:spPr>
          <a:xfrm>
            <a:off x="1511164" y="4157785"/>
            <a:ext cx="6121671" cy="0"/>
          </a:xfrm>
          <a:prstGeom prst="line">
            <a:avLst/>
          </a:prstGeom>
          <a:ln>
            <a:solidFill>
              <a:srgbClr val="2164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54;p13">
            <a:extLst>
              <a:ext uri="{FF2B5EF4-FFF2-40B4-BE49-F238E27FC236}">
                <a16:creationId xmlns:a16="http://schemas.microsoft.com/office/drawing/2014/main" id="{BA485454-548B-D82A-7DFA-90A51BDE6DBB}"/>
              </a:ext>
            </a:extLst>
          </p:cNvPr>
          <p:cNvSpPr txBox="1">
            <a:spLocks/>
          </p:cNvSpPr>
          <p:nvPr/>
        </p:nvSpPr>
        <p:spPr>
          <a:xfrm>
            <a:off x="1207779" y="1221205"/>
            <a:ext cx="7194884" cy="27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GB" sz="1400" b="1">
                <a:latin typeface="+mn-lt"/>
                <a:ea typeface="+mn-lt"/>
                <a:cs typeface="+mn-lt"/>
              </a:rPr>
              <a:t>CLARIN </a:t>
            </a:r>
            <a:r>
              <a:rPr lang="en-GB" sz="1400">
                <a:latin typeface="+mn-lt"/>
                <a:ea typeface="+mn-lt"/>
                <a:cs typeface="+mn-lt"/>
              </a:rPr>
              <a:t>è </a:t>
            </a:r>
            <a:r>
              <a:rPr lang="it-IT" sz="1400">
                <a:latin typeface="+mn-lt"/>
                <a:ea typeface="+mn-lt"/>
                <a:cs typeface="+mn-lt"/>
              </a:rPr>
              <a:t>acronimo</a:t>
            </a:r>
            <a:r>
              <a:rPr lang="en-GB" sz="1400">
                <a:latin typeface="+mn-lt"/>
                <a:ea typeface="+mn-lt"/>
                <a:cs typeface="+mn-lt"/>
              </a:rPr>
              <a:t> di </a:t>
            </a:r>
            <a:r>
              <a:rPr lang="en-GB" sz="1400" b="1">
                <a:latin typeface="+mn-lt"/>
                <a:ea typeface="+mn-lt"/>
                <a:cs typeface="+mn-lt"/>
              </a:rPr>
              <a:t>Common Language Resources and Technology Infrastructure </a:t>
            </a:r>
            <a:endParaRPr lang="it-IT" sz="1400" b="1">
              <a:latin typeface="+mn-lt"/>
              <a:ea typeface="+mn-lt"/>
              <a:cs typeface="+mn-lt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it-IT" sz="1400">
              <a:latin typeface="+mn-lt"/>
              <a:ea typeface="+mn-lt"/>
              <a:cs typeface="+mn-lt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it-IT" sz="1400" b="0" i="0" u="none" strike="noStrike">
                <a:solidFill>
                  <a:srgbClr val="000000"/>
                </a:solidFill>
                <a:effectLst/>
                <a:latin typeface="+mn-lt"/>
              </a:rPr>
              <a:t>CLARIN è un'infrastruttura digitale distribuita che fornisce un accesso facile e sostenibile a un'ampia gamma di dati e strumenti linguistici a sostegno della ricerca nelle scienze umane e sociali e non solo. CLARIN fornisce l'accesso a dati linguistici digitali multimodali (testo, audio, video) e a strumenti avanzati con cui esplorare, analizzare o combinare questi insiemi di dati. </a:t>
            </a:r>
            <a:endParaRPr lang="it-IT" sz="1400">
              <a:latin typeface="+mn-lt"/>
              <a:ea typeface="+mn-lt"/>
              <a:cs typeface="+mn-lt"/>
            </a:endParaRP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E5A28A52-4A12-6376-EDC6-A42C4EB15B66}"/>
              </a:ext>
            </a:extLst>
          </p:cNvPr>
          <p:cNvGrpSpPr/>
          <p:nvPr/>
        </p:nvGrpSpPr>
        <p:grpSpPr>
          <a:xfrm>
            <a:off x="3441548" y="4295545"/>
            <a:ext cx="2260902" cy="738319"/>
            <a:chOff x="1309082" y="4243804"/>
            <a:chExt cx="2260902" cy="738319"/>
          </a:xfrm>
        </p:grpSpPr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AB797188-50AA-EEC9-C379-761732586F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8593" r="21831"/>
            <a:stretch/>
          </p:blipFill>
          <p:spPr>
            <a:xfrm>
              <a:off x="1309082" y="4243804"/>
              <a:ext cx="789684" cy="738319"/>
            </a:xfrm>
            <a:prstGeom prst="rect">
              <a:avLst/>
            </a:prstGeom>
          </p:spPr>
        </p:pic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62E52878-49DF-1766-A1F8-B70D250F67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27418"/>
            <a:stretch/>
          </p:blipFill>
          <p:spPr>
            <a:xfrm>
              <a:off x="2167990" y="4615551"/>
              <a:ext cx="1401994" cy="279482"/>
            </a:xfrm>
            <a:prstGeom prst="rect">
              <a:avLst/>
            </a:prstGeom>
          </p:spPr>
        </p:pic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4802802-2D59-EC96-B347-54C5D3A9FE0F}"/>
              </a:ext>
            </a:extLst>
          </p:cNvPr>
          <p:cNvSpPr txBox="1"/>
          <p:nvPr/>
        </p:nvSpPr>
        <p:spPr>
          <a:xfrm>
            <a:off x="7521712" y="4601976"/>
            <a:ext cx="98636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2616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720502" y="311674"/>
            <a:ext cx="5702993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CLARIN…</a:t>
            </a:r>
            <a:endParaRPr sz="2800" b="1">
              <a:solidFill>
                <a:srgbClr val="21649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C5E996A5-A0E1-6570-6932-E30806CB6CFD}"/>
              </a:ext>
            </a:extLst>
          </p:cNvPr>
          <p:cNvCxnSpPr/>
          <p:nvPr/>
        </p:nvCxnSpPr>
        <p:spPr>
          <a:xfrm>
            <a:off x="1511164" y="4157785"/>
            <a:ext cx="6121671" cy="0"/>
          </a:xfrm>
          <a:prstGeom prst="line">
            <a:avLst/>
          </a:prstGeom>
          <a:ln>
            <a:solidFill>
              <a:srgbClr val="2164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54;p13">
            <a:extLst>
              <a:ext uri="{FF2B5EF4-FFF2-40B4-BE49-F238E27FC236}">
                <a16:creationId xmlns:a16="http://schemas.microsoft.com/office/drawing/2014/main" id="{BA485454-548B-D82A-7DFA-90A51BDE6DBB}"/>
              </a:ext>
            </a:extLst>
          </p:cNvPr>
          <p:cNvSpPr txBox="1">
            <a:spLocks/>
          </p:cNvSpPr>
          <p:nvPr/>
        </p:nvSpPr>
        <p:spPr>
          <a:xfrm>
            <a:off x="1193390" y="985714"/>
            <a:ext cx="7194884" cy="3027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lvl="0" indent="-285750" algn="just" rtl="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/>
              <a:t>Appartiene al cluster </a:t>
            </a:r>
            <a:r>
              <a:rPr lang="it-IT" sz="1400" b="1"/>
              <a:t>Social Sciences and </a:t>
            </a:r>
            <a:r>
              <a:rPr lang="it-IT" sz="1400" b="1" err="1"/>
              <a:t>Humanities</a:t>
            </a:r>
            <a:r>
              <a:rPr lang="it-IT" sz="1400" b="1"/>
              <a:t> </a:t>
            </a:r>
            <a:r>
              <a:rPr lang="it-IT" sz="1400"/>
              <a:t>(SSH) ed è parte integrante dello </a:t>
            </a:r>
            <a:r>
              <a:rPr lang="it-IT" sz="1400" err="1"/>
              <a:t>European</a:t>
            </a:r>
            <a:r>
              <a:rPr lang="it-IT" sz="1400"/>
              <a:t> Open Science Cloud </a:t>
            </a:r>
          </a:p>
          <a:p>
            <a:pPr marL="285750" lvl="0" indent="-285750" algn="just" rtl="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/>
              <a:t>Ha lo status di </a:t>
            </a:r>
            <a:r>
              <a:rPr lang="it-IT" sz="1400" b="1"/>
              <a:t>ERIC </a:t>
            </a:r>
            <a:r>
              <a:rPr lang="it-IT" sz="1400"/>
              <a:t>dal 2012, </a:t>
            </a:r>
            <a:r>
              <a:rPr lang="it-IT" sz="1400" b="1"/>
              <a:t>ESFRI</a:t>
            </a:r>
            <a:r>
              <a:rPr lang="it-IT" sz="1400"/>
              <a:t> </a:t>
            </a:r>
            <a:r>
              <a:rPr lang="it-IT" sz="1400" b="1"/>
              <a:t>Landmark</a:t>
            </a:r>
            <a:r>
              <a:rPr lang="it-IT" sz="1400"/>
              <a:t> dal 2016 </a:t>
            </a:r>
          </a:p>
          <a:p>
            <a:pPr marL="285750" lvl="0" indent="-285750" algn="just" rtl="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/>
              <a:t>Fa da ecosistema per la condivisione della conoscenza e la formazione </a:t>
            </a:r>
          </a:p>
          <a:p>
            <a:pPr marL="285750" lvl="0" indent="-285750" algn="just" rtl="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 b="1"/>
              <a:t>Fornisce un accesso facile e sostenibile ai dati linguistici digitali</a:t>
            </a:r>
            <a:r>
              <a:rPr lang="it-IT" sz="1400"/>
              <a:t>; a strumenti avanzati per scoprirli, esplorarli, sfruttarli, annotarli, analizzarli o combinarli attraverso un ambiente accessibile tramite single </a:t>
            </a:r>
            <a:r>
              <a:rPr lang="it-IT" sz="1400" err="1"/>
              <a:t>sign</a:t>
            </a:r>
            <a:r>
              <a:rPr lang="it-IT" sz="1400"/>
              <a:t>-on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E5A28A52-4A12-6376-EDC6-A42C4EB15B66}"/>
              </a:ext>
            </a:extLst>
          </p:cNvPr>
          <p:cNvGrpSpPr/>
          <p:nvPr/>
        </p:nvGrpSpPr>
        <p:grpSpPr>
          <a:xfrm>
            <a:off x="3441548" y="4295545"/>
            <a:ext cx="2260902" cy="738319"/>
            <a:chOff x="1309082" y="4243804"/>
            <a:chExt cx="2260902" cy="738319"/>
          </a:xfrm>
        </p:grpSpPr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AB797188-50AA-EEC9-C379-761732586F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8593" r="21831"/>
            <a:stretch/>
          </p:blipFill>
          <p:spPr>
            <a:xfrm>
              <a:off x="1309082" y="4243804"/>
              <a:ext cx="789684" cy="738319"/>
            </a:xfrm>
            <a:prstGeom prst="rect">
              <a:avLst/>
            </a:prstGeom>
          </p:spPr>
        </p:pic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62E52878-49DF-1766-A1F8-B70D250F67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27418"/>
            <a:stretch/>
          </p:blipFill>
          <p:spPr>
            <a:xfrm>
              <a:off x="2167990" y="4615551"/>
              <a:ext cx="1401994" cy="2794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618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720502" y="311674"/>
            <a:ext cx="5702993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CLARIN Oggi</a:t>
            </a:r>
            <a:endParaRPr sz="2800" b="1">
              <a:solidFill>
                <a:srgbClr val="21649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C5E996A5-A0E1-6570-6932-E30806CB6CFD}"/>
              </a:ext>
            </a:extLst>
          </p:cNvPr>
          <p:cNvCxnSpPr/>
          <p:nvPr/>
        </p:nvCxnSpPr>
        <p:spPr>
          <a:xfrm>
            <a:off x="1511164" y="4157785"/>
            <a:ext cx="6121671" cy="0"/>
          </a:xfrm>
          <a:prstGeom prst="line">
            <a:avLst/>
          </a:prstGeom>
          <a:ln>
            <a:solidFill>
              <a:srgbClr val="2164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54;p13">
            <a:extLst>
              <a:ext uri="{FF2B5EF4-FFF2-40B4-BE49-F238E27FC236}">
                <a16:creationId xmlns:a16="http://schemas.microsoft.com/office/drawing/2014/main" id="{BA485454-548B-D82A-7DFA-90A51BDE6DBB}"/>
              </a:ext>
            </a:extLst>
          </p:cNvPr>
          <p:cNvSpPr txBox="1">
            <a:spLocks/>
          </p:cNvSpPr>
          <p:nvPr/>
        </p:nvSpPr>
        <p:spPr>
          <a:xfrm>
            <a:off x="1193390" y="1167067"/>
            <a:ext cx="3214487" cy="284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just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200">
                <a:latin typeface="+mn-lt"/>
                <a:ea typeface="+mn-lt"/>
                <a:cs typeface="+mn-lt"/>
              </a:rPr>
              <a:t>CLARIN è una </a:t>
            </a:r>
            <a:r>
              <a:rPr lang="it-IT" sz="1200" b="1">
                <a:latin typeface="+mn-lt"/>
                <a:ea typeface="+mn-lt"/>
                <a:cs typeface="+mn-lt"/>
              </a:rPr>
              <a:t>rete di 72 centri partecipanti in Europa </a:t>
            </a:r>
            <a:r>
              <a:rPr lang="it-IT" sz="1200">
                <a:latin typeface="+mn-lt"/>
                <a:ea typeface="+mn-lt"/>
                <a:cs typeface="+mn-lt"/>
              </a:rPr>
              <a:t>e oltre fra università, centri di ricerca, biblioteche e archivi pubblici, </a:t>
            </a:r>
            <a:r>
              <a:rPr lang="it-IT" sz="1200" err="1">
                <a:latin typeface="+mn-lt"/>
                <a:ea typeface="+mn-lt"/>
                <a:cs typeface="+mn-lt"/>
              </a:rPr>
              <a:t>vd</a:t>
            </a:r>
            <a:r>
              <a:rPr lang="it-IT" sz="1200">
                <a:latin typeface="+mn-lt"/>
                <a:ea typeface="+mn-lt"/>
                <a:cs typeface="+mn-lt"/>
              </a:rPr>
              <a:t>. la </a:t>
            </a:r>
            <a:r>
              <a:rPr lang="it-IT" sz="1200">
                <a:latin typeface="+mn-lt"/>
                <a:ea typeface="+mn-lt"/>
                <a:cs typeface="+mn-lt"/>
                <a:hlinkClick r:id="rId4"/>
              </a:rPr>
              <a:t>Mappa interattiva</a:t>
            </a:r>
            <a:endParaRPr lang="it-IT" sz="1200">
              <a:latin typeface="+mn-lt"/>
              <a:ea typeface="+mn-lt"/>
              <a:cs typeface="+mn-lt"/>
            </a:endParaRPr>
          </a:p>
          <a:p>
            <a:pPr marL="285750" lvl="0" indent="-285750" algn="just" rtl="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200"/>
              <a:t>24 </a:t>
            </a:r>
            <a:r>
              <a:rPr lang="en-US" sz="1200" err="1"/>
              <a:t>membri</a:t>
            </a:r>
            <a:r>
              <a:rPr lang="en-US" sz="1200"/>
              <a:t>: AT, BE, BG, CY, CZ, DK, EE, ES, FI, GR, HR, HU, IS, IT, LT, LV, NL, NO, PL, PT, SE, SI, ZA </a:t>
            </a:r>
          </a:p>
          <a:p>
            <a:pPr marL="285750" lvl="0" indent="-285750" algn="just" rtl="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200"/>
              <a:t>2 </a:t>
            </a:r>
            <a:r>
              <a:rPr lang="en-US" sz="1200" err="1"/>
              <a:t>osservatori</a:t>
            </a:r>
            <a:r>
              <a:rPr lang="en-US" sz="1200"/>
              <a:t>: CH, UK </a:t>
            </a:r>
          </a:p>
          <a:p>
            <a:pPr marL="285750" lvl="0" indent="-285750" algn="just" rtl="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200"/>
              <a:t>Terza </a:t>
            </a:r>
            <a:r>
              <a:rPr lang="en-US" sz="1200" err="1"/>
              <a:t>parte</a:t>
            </a:r>
            <a:r>
              <a:rPr lang="en-US" sz="1200"/>
              <a:t>: </a:t>
            </a:r>
            <a:r>
              <a:rPr lang="en-US" sz="1200" err="1"/>
              <a:t>Università</a:t>
            </a:r>
            <a:r>
              <a:rPr lang="en-US" sz="1200"/>
              <a:t> Carnegie Mellon, USA 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E5A28A52-4A12-6376-EDC6-A42C4EB15B66}"/>
              </a:ext>
            </a:extLst>
          </p:cNvPr>
          <p:cNvGrpSpPr/>
          <p:nvPr/>
        </p:nvGrpSpPr>
        <p:grpSpPr>
          <a:xfrm>
            <a:off x="3441548" y="4295545"/>
            <a:ext cx="2260902" cy="738319"/>
            <a:chOff x="1309082" y="4243804"/>
            <a:chExt cx="2260902" cy="738319"/>
          </a:xfrm>
        </p:grpSpPr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AB797188-50AA-EEC9-C379-761732586F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8593" r="21831"/>
            <a:stretch/>
          </p:blipFill>
          <p:spPr>
            <a:xfrm>
              <a:off x="1309082" y="4243804"/>
              <a:ext cx="789684" cy="738319"/>
            </a:xfrm>
            <a:prstGeom prst="rect">
              <a:avLst/>
            </a:prstGeom>
          </p:spPr>
        </p:pic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62E52878-49DF-1766-A1F8-B70D250F67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27418"/>
            <a:stretch/>
          </p:blipFill>
          <p:spPr>
            <a:xfrm>
              <a:off x="2167990" y="4615551"/>
              <a:ext cx="1401994" cy="279482"/>
            </a:xfrm>
            <a:prstGeom prst="rect">
              <a:avLst/>
            </a:prstGeom>
          </p:spPr>
        </p:pic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D4476FD6-F28B-7AFC-C582-1C8A4B93B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125" y="1012776"/>
            <a:ext cx="3704492" cy="311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896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720502" y="311674"/>
            <a:ext cx="5702993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CLARIN-IT</a:t>
            </a:r>
            <a:endParaRPr sz="2800" b="1">
              <a:solidFill>
                <a:srgbClr val="21649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C5E996A5-A0E1-6570-6932-E30806CB6CFD}"/>
              </a:ext>
            </a:extLst>
          </p:cNvPr>
          <p:cNvCxnSpPr/>
          <p:nvPr/>
        </p:nvCxnSpPr>
        <p:spPr>
          <a:xfrm>
            <a:off x="1511164" y="4157785"/>
            <a:ext cx="6121671" cy="0"/>
          </a:xfrm>
          <a:prstGeom prst="line">
            <a:avLst/>
          </a:prstGeom>
          <a:ln>
            <a:solidFill>
              <a:srgbClr val="2164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54;p13">
            <a:extLst>
              <a:ext uri="{FF2B5EF4-FFF2-40B4-BE49-F238E27FC236}">
                <a16:creationId xmlns:a16="http://schemas.microsoft.com/office/drawing/2014/main" id="{BA485454-548B-D82A-7DFA-90A51BDE6DBB}"/>
              </a:ext>
            </a:extLst>
          </p:cNvPr>
          <p:cNvSpPr txBox="1">
            <a:spLocks/>
          </p:cNvSpPr>
          <p:nvPr/>
        </p:nvSpPr>
        <p:spPr>
          <a:xfrm>
            <a:off x="1193390" y="1323476"/>
            <a:ext cx="7194884" cy="2689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lnSpc>
                <a:spcPct val="150000"/>
              </a:lnSpc>
              <a:buNone/>
            </a:pPr>
            <a:r>
              <a:rPr lang="it-IT" sz="1400">
                <a:ea typeface="+mn-lt"/>
                <a:cs typeface="+mn-lt"/>
              </a:rPr>
              <a:t>CLARIN-IT è </a:t>
            </a:r>
            <a:r>
              <a:rPr lang="it-IT" sz="1400" b="1">
                <a:ea typeface="+mn-lt"/>
                <a:cs typeface="+mn-lt"/>
              </a:rPr>
              <a:t>il nodo italiano di CLARIN</a:t>
            </a:r>
            <a:endParaRPr lang="it-IT" sz="1400">
              <a:ea typeface="+mn-lt"/>
              <a:cs typeface="+mn-lt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it-IT" sz="1400">
              <a:ea typeface="+mn-lt"/>
              <a:cs typeface="+mn-lt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it-IT" sz="1400">
                <a:ea typeface="+mn-lt"/>
                <a:cs typeface="+mn-lt"/>
              </a:rPr>
              <a:t>L'Italia è diventata il 16° membro a pieno titolo di CLARIN ERIC nel 2015. Il membro fondatore del Consorzio nazionale è l'Istituto di Linguistica Computazionale "Antonio Zampolli" del Consiglio Nazionale delle Ricerche (CNR-ILC). </a:t>
            </a:r>
            <a:r>
              <a:rPr lang="it-IT" sz="1400" b="1">
                <a:ea typeface="+mn-lt"/>
                <a:cs typeface="+mn-lt"/>
              </a:rPr>
              <a:t>CLARIN è coinvolto nel progetto H2IOSC attraverso il suo consorzio nazionale italiano CLARIN-IT</a:t>
            </a:r>
            <a:endParaRPr lang="it-IT" sz="1400">
              <a:ea typeface="+mn-lt"/>
              <a:cs typeface="+mn-lt"/>
            </a:endParaRP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E5A28A52-4A12-6376-EDC6-A42C4EB15B66}"/>
              </a:ext>
            </a:extLst>
          </p:cNvPr>
          <p:cNvGrpSpPr/>
          <p:nvPr/>
        </p:nvGrpSpPr>
        <p:grpSpPr>
          <a:xfrm>
            <a:off x="3441548" y="4295545"/>
            <a:ext cx="2260902" cy="738319"/>
            <a:chOff x="1309082" y="4243804"/>
            <a:chExt cx="2260902" cy="738319"/>
          </a:xfrm>
        </p:grpSpPr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AB797188-50AA-EEC9-C379-761732586F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8593" r="21831"/>
            <a:stretch/>
          </p:blipFill>
          <p:spPr>
            <a:xfrm>
              <a:off x="1309082" y="4243804"/>
              <a:ext cx="789684" cy="738319"/>
            </a:xfrm>
            <a:prstGeom prst="rect">
              <a:avLst/>
            </a:prstGeom>
          </p:spPr>
        </p:pic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62E52878-49DF-1766-A1F8-B70D250F67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27418"/>
            <a:stretch/>
          </p:blipFill>
          <p:spPr>
            <a:xfrm>
              <a:off x="2167990" y="4615551"/>
              <a:ext cx="1401994" cy="2794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0371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720502" y="311674"/>
            <a:ext cx="5702993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CLARIN-IT</a:t>
            </a:r>
            <a:endParaRPr sz="2800" b="1">
              <a:solidFill>
                <a:srgbClr val="21649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C5E996A5-A0E1-6570-6932-E30806CB6CFD}"/>
              </a:ext>
            </a:extLst>
          </p:cNvPr>
          <p:cNvCxnSpPr/>
          <p:nvPr/>
        </p:nvCxnSpPr>
        <p:spPr>
          <a:xfrm>
            <a:off x="1511164" y="4157785"/>
            <a:ext cx="6121671" cy="0"/>
          </a:xfrm>
          <a:prstGeom prst="line">
            <a:avLst/>
          </a:prstGeom>
          <a:ln>
            <a:solidFill>
              <a:srgbClr val="2164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54;p13">
            <a:extLst>
              <a:ext uri="{FF2B5EF4-FFF2-40B4-BE49-F238E27FC236}">
                <a16:creationId xmlns:a16="http://schemas.microsoft.com/office/drawing/2014/main" id="{BA485454-548B-D82A-7DFA-90A51BDE6DBB}"/>
              </a:ext>
            </a:extLst>
          </p:cNvPr>
          <p:cNvSpPr txBox="1">
            <a:spLocks/>
          </p:cNvSpPr>
          <p:nvPr/>
        </p:nvSpPr>
        <p:spPr>
          <a:xfrm>
            <a:off x="1205422" y="1054594"/>
            <a:ext cx="7194884" cy="3172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rtl="0" fontAlgn="base">
              <a:buSzPct val="100000"/>
            </a:pPr>
            <a:r>
              <a:rPr lang="it-IT" sz="1400" b="0" i="0" u="none" strike="noStrike">
                <a:solidFill>
                  <a:srgbClr val="000000"/>
                </a:solidFill>
                <a:effectLst/>
                <a:latin typeface="+mn-lt"/>
              </a:rPr>
              <a:t>Il consorzio Italiano di CLARIN comprende I seguenti centri:</a:t>
            </a:r>
            <a:endParaRPr lang="it-IT" sz="1400" u="none" strike="noStrike">
              <a:solidFill>
                <a:srgbClr val="000000"/>
              </a:solidFill>
              <a:latin typeface="+mn-lt"/>
            </a:endParaRPr>
          </a:p>
          <a:p>
            <a:pPr algn="l" rtl="0" fontAlgn="base">
              <a:buSzPct val="100000"/>
            </a:pPr>
            <a:endParaRPr lang="it-IT" sz="1400" b="0" i="0">
              <a:solidFill>
                <a:srgbClr val="000000"/>
              </a:solidFill>
              <a:effectLst/>
              <a:latin typeface="+mn-lt"/>
            </a:endParaRPr>
          </a:p>
          <a:p>
            <a:pPr marL="285750" indent="-285750" algn="l" rtl="0" fontAlgn="base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200" b="0" i="0" u="sng" strike="noStrike">
                <a:solidFill>
                  <a:srgbClr val="216498"/>
                </a:solidFill>
                <a:effectLst/>
                <a:latin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ILC4CLARIN</a:t>
            </a:r>
            <a:r>
              <a:rPr lang="it-IT" sz="1200" b="0" i="0" u="none" strike="noStrike">
                <a:solidFill>
                  <a:srgbClr val="216498"/>
                </a:solidFill>
                <a:effectLst/>
                <a:latin typeface="+mn-lt"/>
              </a:rPr>
              <a:t> </a:t>
            </a:r>
            <a:r>
              <a:rPr lang="it-IT" sz="1200" b="0" i="0" u="none" strike="noStrike">
                <a:solidFill>
                  <a:srgbClr val="000000"/>
                </a:solidFill>
                <a:effectLst/>
                <a:latin typeface="+mn-lt"/>
              </a:rPr>
              <a:t>presso l’Istituto di Linguistica Computazionale “Antonio Zampolli” di Pisa, </a:t>
            </a:r>
            <a:r>
              <a:rPr lang="it-IT" sz="1200">
                <a:solidFill>
                  <a:srgbClr val="000000"/>
                </a:solidFill>
                <a:latin typeface="+mn-lt"/>
              </a:rPr>
              <a:t>riconosciuto centro fornitore di servizi </a:t>
            </a:r>
            <a:r>
              <a:rPr lang="it-IT" sz="1200" b="0" i="0" u="none" strike="noStrike">
                <a:solidFill>
                  <a:srgbClr val="000000"/>
                </a:solidFill>
                <a:effectLst/>
                <a:latin typeface="+mn-lt"/>
              </a:rPr>
              <a:t>CLARIN (ce</a:t>
            </a:r>
            <a:r>
              <a:rPr lang="it-IT" sz="1200">
                <a:solidFill>
                  <a:srgbClr val="000000"/>
                </a:solidFill>
                <a:latin typeface="+mn-lt"/>
              </a:rPr>
              <a:t>ntro </a:t>
            </a:r>
            <a:r>
              <a:rPr lang="it-IT" sz="1200" b="0" i="0" u="sng" strike="noStrike" err="1">
                <a:solidFill>
                  <a:srgbClr val="216498"/>
                </a:solidFill>
                <a:effectLst/>
                <a:latin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Type</a:t>
            </a:r>
            <a:r>
              <a:rPr lang="it-IT" sz="1200" b="0" i="0" u="sng" strike="noStrike">
                <a:solidFill>
                  <a:srgbClr val="216498"/>
                </a:solidFill>
                <a:effectLst/>
                <a:latin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B</a:t>
            </a:r>
            <a:r>
              <a:rPr lang="it-IT" sz="1200" b="0" i="0" u="none" strike="noStrike">
                <a:solidFill>
                  <a:srgbClr val="000000"/>
                </a:solidFill>
                <a:effectLst/>
                <a:latin typeface="+mn-lt"/>
              </a:rPr>
              <a:t>)</a:t>
            </a:r>
            <a:r>
              <a:rPr lang="it-IT" sz="1200" b="0" i="0">
                <a:solidFill>
                  <a:srgbClr val="000000"/>
                </a:solidFill>
                <a:effectLst/>
                <a:latin typeface="+mn-lt"/>
              </a:rPr>
              <a:t> </a:t>
            </a:r>
          </a:p>
          <a:p>
            <a:pPr marL="285750" indent="-285750" algn="l" rtl="0" fontAlgn="base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200" b="0" i="0" u="sng" strike="noStrike">
                <a:solidFill>
                  <a:srgbClr val="216498"/>
                </a:solidFill>
                <a:effectLst/>
                <a:latin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EURAC </a:t>
            </a:r>
            <a:r>
              <a:rPr lang="it-IT" sz="1200" b="0" i="0" u="sng" strike="noStrike" err="1">
                <a:solidFill>
                  <a:srgbClr val="216498"/>
                </a:solidFill>
                <a:effectLst/>
                <a:latin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Research</a:t>
            </a:r>
            <a:r>
              <a:rPr lang="it-IT" sz="1200" b="0" i="0" u="sng" strike="noStrike">
                <a:solidFill>
                  <a:srgbClr val="216498"/>
                </a:solidFill>
                <a:effectLst/>
                <a:latin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CLARIN Centre</a:t>
            </a:r>
            <a:r>
              <a:rPr lang="it-IT" sz="1200" b="0" i="0" u="none" strike="noStrike">
                <a:solidFill>
                  <a:srgbClr val="216498"/>
                </a:solidFill>
                <a:effectLst/>
                <a:latin typeface="+mn-lt"/>
              </a:rPr>
              <a:t> </a:t>
            </a:r>
            <a:r>
              <a:rPr lang="it-IT" sz="1200" b="0" i="0" u="none" strike="noStrike">
                <a:solidFill>
                  <a:srgbClr val="000000"/>
                </a:solidFill>
                <a:effectLst/>
                <a:latin typeface="+mn-lt"/>
              </a:rPr>
              <a:t>(ERCC) press l’EURAC </a:t>
            </a:r>
            <a:r>
              <a:rPr lang="it-IT" sz="1200" b="0" i="0" u="none" strike="noStrike" err="1">
                <a:solidFill>
                  <a:srgbClr val="000000"/>
                </a:solidFill>
                <a:effectLst/>
                <a:latin typeface="+mn-lt"/>
              </a:rPr>
              <a:t>Research</a:t>
            </a:r>
            <a:r>
              <a:rPr lang="it-IT" sz="1200" b="0" i="0" u="none" strike="noStrike">
                <a:solidFill>
                  <a:srgbClr val="000000"/>
                </a:solidFill>
                <a:effectLst/>
                <a:latin typeface="+mn-lt"/>
              </a:rPr>
              <a:t> Association </a:t>
            </a:r>
            <a:r>
              <a:rPr lang="it-IT" sz="1200">
                <a:solidFill>
                  <a:srgbClr val="000000"/>
                </a:solidFill>
                <a:latin typeface="+mn-lt"/>
              </a:rPr>
              <a:t>di</a:t>
            </a:r>
            <a:r>
              <a:rPr lang="it-IT" sz="1200" b="0" i="0" u="none" strike="noStrike">
                <a:solidFill>
                  <a:srgbClr val="000000"/>
                </a:solidFill>
                <a:effectLst/>
                <a:latin typeface="+mn-lt"/>
              </a:rPr>
              <a:t> Bolzano, un centro di fornitura metadati (centro </a:t>
            </a:r>
            <a:r>
              <a:rPr lang="it-IT" sz="1200" b="0" i="0" u="sng" strike="noStrike" err="1">
                <a:solidFill>
                  <a:srgbClr val="216498"/>
                </a:solidFill>
                <a:effectLst/>
                <a:latin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Type</a:t>
            </a:r>
            <a:r>
              <a:rPr lang="it-IT" sz="1200" b="0" i="0" u="sng" strike="noStrike">
                <a:solidFill>
                  <a:srgbClr val="216498"/>
                </a:solidFill>
                <a:effectLst/>
                <a:latin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</a:t>
            </a:r>
            <a:r>
              <a:rPr lang="it-IT" sz="1200" b="0" i="0" u="none" strike="noStrike">
                <a:solidFill>
                  <a:srgbClr val="000000"/>
                </a:solidFill>
                <a:effectLst/>
                <a:latin typeface="+mn-lt"/>
              </a:rPr>
              <a:t>)</a:t>
            </a:r>
            <a:r>
              <a:rPr lang="it-IT" sz="1200" b="0" i="0">
                <a:solidFill>
                  <a:srgbClr val="000000"/>
                </a:solidFill>
                <a:effectLst/>
                <a:latin typeface="+mn-lt"/>
              </a:rPr>
              <a:t> </a:t>
            </a:r>
          </a:p>
          <a:p>
            <a:pPr marL="285750" indent="-285750" algn="l" rtl="0" fontAlgn="base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200" b="0" i="0" u="sng" strike="noStrike">
                <a:solidFill>
                  <a:srgbClr val="216498"/>
                </a:solidFill>
                <a:effectLst/>
                <a:latin typeface="+mn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Knowledge Centre for Computer-</a:t>
            </a:r>
            <a:r>
              <a:rPr lang="it-IT" sz="1200" b="0" i="0" u="sng" strike="noStrike" err="1">
                <a:solidFill>
                  <a:srgbClr val="216498"/>
                </a:solidFill>
                <a:effectLst/>
                <a:latin typeface="+mn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Mediated</a:t>
            </a:r>
            <a:r>
              <a:rPr lang="it-IT" sz="1200" b="0" i="0" u="sng" strike="noStrike">
                <a:solidFill>
                  <a:srgbClr val="216498"/>
                </a:solidFill>
                <a:effectLst/>
                <a:latin typeface="+mn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it-IT" sz="1200" b="0" i="0" u="sng" strike="noStrike" err="1">
                <a:solidFill>
                  <a:srgbClr val="216498"/>
                </a:solidFill>
                <a:effectLst/>
                <a:latin typeface="+mn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Communication</a:t>
            </a:r>
            <a:r>
              <a:rPr lang="it-IT" sz="1200" b="0" i="0" u="sng" strike="noStrike">
                <a:solidFill>
                  <a:srgbClr val="216498"/>
                </a:solidFill>
                <a:effectLst/>
                <a:latin typeface="+mn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and Social Media Corpora</a:t>
            </a:r>
            <a:r>
              <a:rPr lang="it-IT" sz="1200" b="0" i="0" u="none" strike="noStrike">
                <a:solidFill>
                  <a:srgbClr val="216498"/>
                </a:solidFill>
                <a:effectLst/>
                <a:latin typeface="+mn-lt"/>
              </a:rPr>
              <a:t> </a:t>
            </a:r>
            <a:r>
              <a:rPr lang="it-IT" sz="1200" b="0" i="0" u="none" strike="noStrike">
                <a:solidFill>
                  <a:srgbClr val="000000"/>
                </a:solidFill>
                <a:effectLst/>
                <a:latin typeface="+mn-lt"/>
              </a:rPr>
              <a:t>(CKCMC), un centro </a:t>
            </a:r>
            <a:r>
              <a:rPr lang="it-IT" sz="1200" b="0" i="0" u="sng" strike="noStrike">
                <a:solidFill>
                  <a:srgbClr val="216498"/>
                </a:solidFill>
                <a:effectLst/>
                <a:latin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 tipo K</a:t>
            </a:r>
            <a:r>
              <a:rPr lang="it-IT" sz="1200">
                <a:solidFill>
                  <a:srgbClr val="216498"/>
                </a:solidFill>
                <a:latin typeface="+mn-lt"/>
              </a:rPr>
              <a:t> </a:t>
            </a:r>
            <a:r>
              <a:rPr lang="it-IT" sz="1200">
                <a:solidFill>
                  <a:srgbClr val="000000"/>
                </a:solidFill>
                <a:latin typeface="+mn-lt"/>
              </a:rPr>
              <a:t>che fornisce </a:t>
            </a:r>
            <a:r>
              <a:rPr lang="it-IT" sz="1200" b="0" i="0" u="none" strike="noStrike">
                <a:solidFill>
                  <a:srgbClr val="000000"/>
                </a:solidFill>
                <a:effectLst/>
                <a:latin typeface="+mn-lt"/>
              </a:rPr>
              <a:t>conoscenza e competenze su aspetti del dominio disciplinare compreso dall’infrastruttura CLARIN </a:t>
            </a:r>
          </a:p>
          <a:p>
            <a:pPr marL="285750" indent="-285750" algn="l" rtl="0" fontAlgn="base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200" b="0" i="0" u="sng" strike="noStrike">
                <a:solidFill>
                  <a:srgbClr val="216498"/>
                </a:solidFill>
                <a:effectLst/>
                <a:latin typeface="+mn-l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CLARIN Knowledge Centre for Digital and Public </a:t>
            </a:r>
            <a:r>
              <a:rPr lang="it-IT" sz="1200" b="0" i="0" u="sng" strike="noStrike" err="1">
                <a:solidFill>
                  <a:srgbClr val="216498"/>
                </a:solidFill>
                <a:effectLst/>
                <a:latin typeface="+mn-l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Textual</a:t>
            </a:r>
            <a:r>
              <a:rPr lang="it-IT" sz="1200" b="0" i="0" u="sng" strike="noStrike">
                <a:solidFill>
                  <a:srgbClr val="216498"/>
                </a:solidFill>
                <a:effectLst/>
                <a:latin typeface="+mn-l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it-IT" sz="1200" b="0" i="0" u="sng" strike="noStrike" err="1">
                <a:solidFill>
                  <a:srgbClr val="216498"/>
                </a:solidFill>
                <a:effectLst/>
                <a:latin typeface="+mn-l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Schholarship</a:t>
            </a:r>
            <a:r>
              <a:rPr lang="it-IT" sz="1200" b="0" i="0" u="none" strike="noStrike">
                <a:solidFill>
                  <a:srgbClr val="216498"/>
                </a:solidFill>
                <a:effectLst/>
                <a:latin typeface="+mn-lt"/>
              </a:rPr>
              <a:t> </a:t>
            </a:r>
            <a:r>
              <a:rPr lang="it-IT" sz="1200" b="0" i="0" u="none" strike="noStrike">
                <a:solidFill>
                  <a:srgbClr val="000000"/>
                </a:solidFill>
                <a:effectLst/>
                <a:latin typeface="+mn-lt"/>
              </a:rPr>
              <a:t>(</a:t>
            </a:r>
            <a:r>
              <a:rPr lang="it-IT" sz="1200" b="0" i="0" u="none" strike="noStrike" err="1">
                <a:solidFill>
                  <a:srgbClr val="000000"/>
                </a:solidFill>
                <a:effectLst/>
                <a:latin typeface="+mn-lt"/>
              </a:rPr>
              <a:t>DiPText</a:t>
            </a:r>
            <a:r>
              <a:rPr lang="it-IT" sz="1200" b="0" i="0" u="none" strike="noStrike">
                <a:solidFill>
                  <a:srgbClr val="000000"/>
                </a:solidFill>
                <a:effectLst/>
                <a:latin typeface="+mn-lt"/>
              </a:rPr>
              <a:t>), centro virtuale distribuito fra due partner: L’Università </a:t>
            </a:r>
            <a:r>
              <a:rPr lang="it-IT" sz="1200" b="0" i="0" u="none" strike="noStrike" err="1">
                <a:solidFill>
                  <a:srgbClr val="000000"/>
                </a:solidFill>
                <a:effectLst/>
                <a:latin typeface="+mn-lt"/>
              </a:rPr>
              <a:t>Ca’Foscari</a:t>
            </a:r>
            <a:r>
              <a:rPr lang="it-IT" sz="1200" b="0" i="0" u="none" strike="noStrike">
                <a:solidFill>
                  <a:srgbClr val="000000"/>
                </a:solidFill>
                <a:effectLst/>
                <a:latin typeface="+mn-lt"/>
              </a:rPr>
              <a:t> di Venezia e CNR-ILC</a:t>
            </a:r>
            <a:endParaRPr lang="it-IT" sz="1200" b="0" i="0">
              <a:solidFill>
                <a:srgbClr val="000000"/>
              </a:solidFill>
              <a:effectLst/>
              <a:latin typeface="+mn-lt"/>
            </a:endParaRP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E5A28A52-4A12-6376-EDC6-A42C4EB15B66}"/>
              </a:ext>
            </a:extLst>
          </p:cNvPr>
          <p:cNvGrpSpPr/>
          <p:nvPr/>
        </p:nvGrpSpPr>
        <p:grpSpPr>
          <a:xfrm>
            <a:off x="3441548" y="4295545"/>
            <a:ext cx="2260902" cy="738319"/>
            <a:chOff x="1309082" y="4243804"/>
            <a:chExt cx="2260902" cy="738319"/>
          </a:xfrm>
        </p:grpSpPr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AB797188-50AA-EEC9-C379-761732586F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58593" r="21831"/>
            <a:stretch/>
          </p:blipFill>
          <p:spPr>
            <a:xfrm>
              <a:off x="1309082" y="4243804"/>
              <a:ext cx="789684" cy="738319"/>
            </a:xfrm>
            <a:prstGeom prst="rect">
              <a:avLst/>
            </a:prstGeom>
          </p:spPr>
        </p:pic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62E52878-49DF-1766-A1F8-B70D250F67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7418"/>
            <a:stretch/>
          </p:blipFill>
          <p:spPr>
            <a:xfrm>
              <a:off x="2167990" y="4615551"/>
              <a:ext cx="1401994" cy="2794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3739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720502" y="311674"/>
            <a:ext cx="5702993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21649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Il Progetto H2IOSC</a:t>
            </a:r>
            <a:endParaRPr sz="2800" b="1">
              <a:solidFill>
                <a:srgbClr val="21649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C5E996A5-A0E1-6570-6932-E30806CB6CFD}"/>
              </a:ext>
            </a:extLst>
          </p:cNvPr>
          <p:cNvCxnSpPr/>
          <p:nvPr/>
        </p:nvCxnSpPr>
        <p:spPr>
          <a:xfrm>
            <a:off x="1511164" y="4157785"/>
            <a:ext cx="6121671" cy="0"/>
          </a:xfrm>
          <a:prstGeom prst="line">
            <a:avLst/>
          </a:prstGeom>
          <a:ln>
            <a:solidFill>
              <a:srgbClr val="2164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54;p13">
            <a:extLst>
              <a:ext uri="{FF2B5EF4-FFF2-40B4-BE49-F238E27FC236}">
                <a16:creationId xmlns:a16="http://schemas.microsoft.com/office/drawing/2014/main" id="{BA485454-548B-D82A-7DFA-90A51BDE6DBB}"/>
              </a:ext>
            </a:extLst>
          </p:cNvPr>
          <p:cNvSpPr txBox="1">
            <a:spLocks/>
          </p:cNvSpPr>
          <p:nvPr/>
        </p:nvSpPr>
        <p:spPr>
          <a:xfrm>
            <a:off x="1193390" y="1323476"/>
            <a:ext cx="7194884" cy="2689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just" rtl="0">
              <a:buNone/>
            </a:pPr>
            <a:r>
              <a:rPr lang="it-IT" sz="1400" b="0" i="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Il progetto H2IOSC mira a creare un </a:t>
            </a:r>
            <a:r>
              <a:rPr lang="it-IT" sz="1400" b="1" i="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cluster federato e inclusivo di RI </a:t>
            </a:r>
            <a:r>
              <a:rPr lang="it-IT" sz="1400" b="0" i="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nel dominio ESFRI dell'innovazione sociale e culturale per consentire ai ricercatori di varie discipline nei settori delle scienze umane, delle tecnologie linguistiche e dei beni culturali di collaborare nella ricerca ad alta intensità di dati e calcoli. </a:t>
            </a:r>
            <a:r>
              <a:rPr lang="it-IT" sz="1400" b="1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C</a:t>
            </a:r>
            <a:r>
              <a:rPr lang="it-IT" sz="1400" b="1" i="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omprende i nodi italiani di quattro Infrastrutture </a:t>
            </a:r>
            <a:r>
              <a:rPr lang="it-IT" sz="1400" b="0" i="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di Ricerca: </a:t>
            </a:r>
          </a:p>
          <a:p>
            <a:pPr marL="0" indent="0" algn="l" rtl="0">
              <a:buNone/>
            </a:pPr>
            <a:endParaRPr lang="it-IT" sz="14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</a:endParaRPr>
          </a:p>
          <a:p>
            <a:pPr marL="285750" indent="-285750" algn="l" rtl="0">
              <a:buSzPct val="100000"/>
              <a:buFont typeface="Arial" panose="020B0604020202020204" pitchFamily="34" charset="0"/>
              <a:buChar char="•"/>
            </a:pPr>
            <a:r>
              <a:rPr lang="en-GB" sz="1400" b="0" i="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CLARIN, </a:t>
            </a:r>
            <a:r>
              <a:rPr lang="en-GB" sz="1400" b="0" i="0">
                <a:solidFill>
                  <a:srgbClr val="216498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Common Language Resource and Technology Infrastructure</a:t>
            </a:r>
            <a:endParaRPr lang="en-GB" sz="1400" b="0" i="0">
              <a:solidFill>
                <a:srgbClr val="216498"/>
              </a:solidFill>
              <a:highlight>
                <a:srgbClr val="FFFFFF"/>
              </a:highlight>
              <a:latin typeface="Calibri"/>
              <a:ea typeface="Calibri"/>
              <a:cs typeface="Calibri"/>
            </a:endParaRPr>
          </a:p>
          <a:p>
            <a:pPr marL="285750" lvl="0" indent="-285750" algn="l" rtl="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GB" sz="1400" b="0" i="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DARIAH, </a:t>
            </a:r>
            <a:r>
              <a:rPr lang="en-GB" sz="1400" b="0" i="0" u="sng" strike="noStrike">
                <a:solidFill>
                  <a:srgbClr val="216498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Digital Research Infrastructure for the Arts and Humanities</a:t>
            </a:r>
            <a:r>
              <a:rPr lang="en-GB" sz="1400" b="0" i="0">
                <a:solidFill>
                  <a:srgbClr val="216498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 </a:t>
            </a:r>
          </a:p>
          <a:p>
            <a:pPr marL="285750" lvl="0" indent="-285750" algn="l" rtl="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GB" sz="1400" b="0" i="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E-RHIS, </a:t>
            </a:r>
            <a:r>
              <a:rPr lang="en-GB" sz="1400" b="0" i="0" u="sng" strike="noStrike">
                <a:solidFill>
                  <a:srgbClr val="216498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European Research Infrastructure for Heritage Science</a:t>
            </a:r>
            <a:r>
              <a:rPr lang="en-GB" sz="1400" b="0" i="0">
                <a:solidFill>
                  <a:srgbClr val="216498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 </a:t>
            </a:r>
          </a:p>
          <a:p>
            <a:pPr marL="285750" lvl="0" indent="-285750" algn="l" rtl="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GB" sz="1400" b="0" i="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OPERAS, </a:t>
            </a:r>
            <a:r>
              <a:rPr lang="en-GB" sz="1400" b="0" i="0" u="sng" strike="noStrike">
                <a:solidFill>
                  <a:srgbClr val="216498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 Scholarly Communication in the European Research Area for SSH</a:t>
            </a:r>
            <a:r>
              <a:rPr lang="en-GB" sz="1400" b="0" i="0">
                <a:solidFill>
                  <a:srgbClr val="216498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 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E5A28A52-4A12-6376-EDC6-A42C4EB15B66}"/>
              </a:ext>
            </a:extLst>
          </p:cNvPr>
          <p:cNvGrpSpPr/>
          <p:nvPr/>
        </p:nvGrpSpPr>
        <p:grpSpPr>
          <a:xfrm>
            <a:off x="3441548" y="4295545"/>
            <a:ext cx="2260902" cy="738319"/>
            <a:chOff x="1309082" y="4243804"/>
            <a:chExt cx="2260902" cy="738319"/>
          </a:xfrm>
        </p:grpSpPr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AB797188-50AA-EEC9-C379-761732586F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58593" r="21831"/>
            <a:stretch/>
          </p:blipFill>
          <p:spPr>
            <a:xfrm>
              <a:off x="1309082" y="4243804"/>
              <a:ext cx="789684" cy="738319"/>
            </a:xfrm>
            <a:prstGeom prst="rect">
              <a:avLst/>
            </a:prstGeom>
          </p:spPr>
        </p:pic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62E52878-49DF-1766-A1F8-B70D250F67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b="27418"/>
            <a:stretch/>
          </p:blipFill>
          <p:spPr>
            <a:xfrm>
              <a:off x="2167990" y="4615551"/>
              <a:ext cx="1401994" cy="2794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446709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d7b31d1-67fd-4283-8f58-6f5b0d05fa5f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ED66637DD04984A81ACFA9FA42D327F" ma:contentTypeVersion="11" ma:contentTypeDescription="Creare un nuovo documento." ma:contentTypeScope="" ma:versionID="cf3f1c9e149df49478e7a89a416e3d15">
  <xsd:schema xmlns:xsd="http://www.w3.org/2001/XMLSchema" xmlns:xs="http://www.w3.org/2001/XMLSchema" xmlns:p="http://schemas.microsoft.com/office/2006/metadata/properties" xmlns:ns2="2d7b31d1-67fd-4283-8f58-6f5b0d05fa5f" targetNamespace="http://schemas.microsoft.com/office/2006/metadata/properties" ma:root="true" ma:fieldsID="6f3302402b32950b3dc6e00f5adc4cc4" ns2:_="">
    <xsd:import namespace="2d7b31d1-67fd-4283-8f58-6f5b0d05fa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7b31d1-67fd-4283-8f58-6f5b0d05fa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Tag immagine" ma:readOnly="false" ma:fieldId="{5cf76f15-5ced-4ddc-b409-7134ff3c332f}" ma:taxonomyMulti="true" ma:sspId="e5505f8f-da62-40e5-a116-f08e7003152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42C0EC-3CE4-4E1B-838D-FE52311264FB}">
  <ds:schemaRefs>
    <ds:schemaRef ds:uri="1975365a-ab10-4aac-be40-b969ddd46798"/>
    <ds:schemaRef ds:uri="2d7b31d1-67fd-4283-8f58-6f5b0d05fa5f"/>
    <ds:schemaRef ds:uri="c9946a89-fe6f-4f72-9625-dc151d9df9a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437BA81-EEB2-4098-9A0D-BAC837D094C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5CAF5A-F272-449A-A043-70A1FD090765}">
  <ds:schemaRefs>
    <ds:schemaRef ds:uri="2d7b31d1-67fd-4283-8f58-6f5b0d05fa5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1728</Words>
  <Application>Microsoft Office PowerPoint</Application>
  <PresentationFormat>Presentazione su schermo (16:9)</PresentationFormat>
  <Paragraphs>155</Paragraphs>
  <Slides>29</Slides>
  <Notes>29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3" baseType="lpstr">
      <vt:lpstr>Arial</vt:lpstr>
      <vt:lpstr>Calibri</vt:lpstr>
      <vt:lpstr>Source Sans Pro</vt:lpstr>
      <vt:lpstr>Simple Light</vt:lpstr>
      <vt:lpstr>CLARIN per le Lingue Antiche</vt:lpstr>
      <vt:lpstr>Fonti</vt:lpstr>
      <vt:lpstr>Piano della presentazione</vt:lpstr>
      <vt:lpstr>Cos’è CLARIN</vt:lpstr>
      <vt:lpstr>CLARIN…</vt:lpstr>
      <vt:lpstr>CLARIN Oggi</vt:lpstr>
      <vt:lpstr>CLARIN-IT</vt:lpstr>
      <vt:lpstr>CLARIN-IT</vt:lpstr>
      <vt:lpstr>Il Progetto H2IOSC</vt:lpstr>
      <vt:lpstr>CLARIN per H2IOSC</vt:lpstr>
      <vt:lpstr>I servizi di CLARIN</vt:lpstr>
      <vt:lpstr>Come accedere ai servizi CLARIN</vt:lpstr>
      <vt:lpstr>Servizi di Deposito</vt:lpstr>
      <vt:lpstr>Servizi di Deposito</vt:lpstr>
      <vt:lpstr>ILC4CLARIN</vt:lpstr>
      <vt:lpstr>Esempio di un Corpus in ILC4CLARIN</vt:lpstr>
      <vt:lpstr>Trovare risorse linguistiche pubblicate</vt:lpstr>
      <vt:lpstr>Ricerca tra le collezioni di testi</vt:lpstr>
      <vt:lpstr>Federated Content Search</vt:lpstr>
      <vt:lpstr>Trovare e Interrogare Corpora</vt:lpstr>
      <vt:lpstr>Trovare Strumenti di Analisi Linguistica</vt:lpstr>
      <vt:lpstr>Utilizzare Risorse e Strumenti Linguistici</vt:lpstr>
      <vt:lpstr>CLARIN Knowledge Infrastructure</vt:lpstr>
      <vt:lpstr>DiPText-KC</vt:lpstr>
      <vt:lpstr>DiPText-KC: Partners</vt:lpstr>
      <vt:lpstr>DiPText-KC: Workshops</vt:lpstr>
      <vt:lpstr>DiPText-KC: Helpdesk</vt:lpstr>
      <vt:lpstr>Iniziative della comunità CLARIN</vt:lpstr>
      <vt:lpstr>Grazie per l’attenzione!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Titolo, titolo, titolo titolo </dc:title>
  <cp:lastModifiedBy>GIULIA PEDONESE</cp:lastModifiedBy>
  <cp:revision>2</cp:revision>
  <dcterms:modified xsi:type="dcterms:W3CDTF">2024-04-10T13:45:02Z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0x010100AED66637DD04984A81ACFA9FA42D327F</vt:lpwstr>
  </property>
  <property fmtid="{D5CDD505-2E9C-101B-9397-08002B2CF9AE}" pid="3" name="MediaServiceImageTags">
    <vt:lpwstr/>
  </property>
</Properties>
</file>