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99CDE8-762C-5D48-30B1-5900426272A0}" v="466" dt="2024-02-27T13:54:11.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28.02.2024</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28.02.2024</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28.02.2024</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28.02.2024</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28.02.2024</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28.02.2024</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28.02.2024</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28.02.2024</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28.02.2024</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28.02.2024</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28.02.2024</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28.02.2024</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lo.clarin.eu/?0" TargetMode="External"/><Relationship Id="rId2" Type="http://schemas.openxmlformats.org/officeDocument/2006/relationships/hyperlink" Target="https://upskills.fil.bg.ac.rs/mod/glossary/showentry.php?eid=55" TargetMode="External"/><Relationship Id="rId1" Type="http://schemas.openxmlformats.org/officeDocument/2006/relationships/slideLayout" Target="../slideLayouts/slideLayout2.xml"/><Relationship Id="rId5" Type="http://schemas.openxmlformats.org/officeDocument/2006/relationships/hyperlink" Target="https://switchboard.clarin.eu/" TargetMode="External"/><Relationship Id="rId4" Type="http://schemas.openxmlformats.org/officeDocument/2006/relationships/hyperlink" Target="https://contentsearch.clarin.eu/"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lc4clarin.ilc.cnr.it/" TargetMode="External"/><Relationship Id="rId2" Type="http://schemas.openxmlformats.org/officeDocument/2006/relationships/hyperlink" Target="https://www.ilc.cnr.it/en/" TargetMode="External"/><Relationship Id="rId1" Type="http://schemas.openxmlformats.org/officeDocument/2006/relationships/slideLayout" Target="../slideLayouts/slideLayout2.xml"/><Relationship Id="rId4" Type="http://schemas.openxmlformats.org/officeDocument/2006/relationships/hyperlink" Target="https://amt.coretrustseal.org/certificat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space-clarin-it.ilc.cnr.it/repository/xmlu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upskillsproject.eu/project/standards_repositories/" TargetMode="External"/><Relationship Id="rId7" Type="http://schemas.openxmlformats.org/officeDocument/2006/relationships/hyperlink" Target="https://creativecommons.org/licenses/by/2.0/deed.en" TargetMode="External"/><Relationship Id="rId2" Type="http://schemas.openxmlformats.org/officeDocument/2006/relationships/hyperlink" Target="https://upskillsproject.eu/" TargetMode="External"/><Relationship Id="rId1" Type="http://schemas.openxmlformats.org/officeDocument/2006/relationships/slideLayout" Target="../slideLayouts/slideLayout2.xml"/><Relationship Id="rId6" Type="http://schemas.openxmlformats.org/officeDocument/2006/relationships/hyperlink" Target="https://www.clarin.eu/" TargetMode="External"/><Relationship Id="rId5" Type="http://schemas.openxmlformats.org/officeDocument/2006/relationships/hyperlink" Target="https://doi.org/10.5281/zenodo.8114407" TargetMode="External"/><Relationship Id="rId4" Type="http://schemas.openxmlformats.org/officeDocument/2006/relationships/hyperlink" Target="https://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larin.eu/eos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rihs.it/chi-siamo/about/" TargetMode="External"/><Relationship Id="rId2" Type="http://schemas.openxmlformats.org/officeDocument/2006/relationships/hyperlink" Target="https://www.dariah.eu/about/dariah-in-nutshell/" TargetMode="External"/><Relationship Id="rId1" Type="http://schemas.openxmlformats.org/officeDocument/2006/relationships/slideLayout" Target="../slideLayouts/slideLayout2.xml"/><Relationship Id="rId4" Type="http://schemas.openxmlformats.org/officeDocument/2006/relationships/hyperlink" Target="https://operas-eu.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lo.clarin.eu/;jsessionid=8002540079420158780568CF6BCB967A?0" TargetMode="External"/><Relationship Id="rId2" Type="http://schemas.openxmlformats.org/officeDocument/2006/relationships/hyperlink" Target="https://www.clarin.eu/content/depositing-services" TargetMode="External"/><Relationship Id="rId1" Type="http://schemas.openxmlformats.org/officeDocument/2006/relationships/slideLayout" Target="../slideLayouts/slideLayout2.xml"/><Relationship Id="rId6" Type="http://schemas.openxmlformats.org/officeDocument/2006/relationships/hyperlink" Target="https://collections.clarin.eu/public?0" TargetMode="External"/><Relationship Id="rId5" Type="http://schemas.openxmlformats.org/officeDocument/2006/relationships/hyperlink" Target="https://switchboard.clarin.eu/" TargetMode="External"/><Relationship Id="rId4" Type="http://schemas.openxmlformats.org/officeDocument/2006/relationships/hyperlink" Target="https://contentsearch.clarin.eu/"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iscovery.clarin.e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de-DE" dirty="0">
                <a:ea typeface="Calibri Light"/>
                <a:cs typeface="Calibri Light"/>
              </a:rPr>
              <a:t>CLARIN per le </a:t>
            </a:r>
            <a:r>
              <a:rPr lang="it-IT" dirty="0">
                <a:ea typeface="Calibri Light"/>
                <a:cs typeface="Calibri Light"/>
              </a:rPr>
              <a:t>Lingue</a:t>
            </a:r>
            <a:r>
              <a:rPr lang="de-DE" dirty="0">
                <a:ea typeface="Calibri Light"/>
                <a:cs typeface="Calibri Light"/>
              </a:rPr>
              <a:t> </a:t>
            </a:r>
            <a:r>
              <a:rPr lang="it-IT" dirty="0">
                <a:ea typeface="Calibri Light"/>
                <a:cs typeface="Calibri Light"/>
              </a:rPr>
              <a:t>Antiche</a:t>
            </a:r>
            <a:endParaRPr lang="it-IT">
              <a:cs typeface="Calibri Light"/>
            </a:endParaRPr>
          </a:p>
        </p:txBody>
      </p:sp>
      <p:sp>
        <p:nvSpPr>
          <p:cNvPr id="3" name="Sottotitolo 2"/>
          <p:cNvSpPr>
            <a:spLocks noGrp="1"/>
          </p:cNvSpPr>
          <p:nvPr>
            <p:ph type="subTitle" idx="1"/>
          </p:nvPr>
        </p:nvSpPr>
        <p:spPr/>
        <p:txBody>
          <a:bodyPr vert="horz" lIns="91440" tIns="45720" rIns="91440" bIns="45720" rtlCol="0" anchor="t">
            <a:normAutofit/>
          </a:bodyPr>
          <a:lstStyle/>
          <a:p>
            <a:r>
              <a:rPr lang="de-DE">
                <a:ea typeface="Calibri"/>
                <a:cs typeface="Calibri"/>
              </a:rPr>
              <a:t>Workshop online</a:t>
            </a:r>
          </a:p>
          <a:p>
            <a:r>
              <a:rPr lang="de-DE">
                <a:ea typeface="Calibri"/>
                <a:cs typeface="Calibri"/>
              </a:rPr>
              <a:t>20 </a:t>
            </a:r>
            <a:r>
              <a:rPr lang="de-DE" err="1">
                <a:ea typeface="Calibri"/>
                <a:cs typeface="Calibri"/>
              </a:rPr>
              <a:t>marzo</a:t>
            </a:r>
            <a:r>
              <a:rPr lang="de-DE">
                <a:ea typeface="Calibri"/>
                <a:cs typeface="Calibri"/>
              </a:rPr>
              <a:t> 2024</a:t>
            </a:r>
            <a:endParaRPr lang="de-DE" dirty="0">
              <a:ea typeface="Calibri"/>
              <a:cs typeface="Calibri"/>
            </a:endParaRPr>
          </a:p>
          <a:p>
            <a:r>
              <a:rPr lang="de-DE" dirty="0">
                <a:ea typeface="Calibri"/>
                <a:cs typeface="Calibri"/>
              </a:rPr>
              <a:t>Giulia </a:t>
            </a:r>
            <a:r>
              <a:rPr lang="de-DE" dirty="0" err="1">
                <a:ea typeface="Calibri"/>
                <a:cs typeface="Calibri"/>
              </a:rPr>
              <a:t>Pedonese</a:t>
            </a:r>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680C78-D44A-EF45-1746-F4E9BA48B20D}"/>
              </a:ext>
            </a:extLst>
          </p:cNvPr>
          <p:cNvSpPr>
            <a:spLocks noGrp="1"/>
          </p:cNvSpPr>
          <p:nvPr>
            <p:ph type="title"/>
          </p:nvPr>
        </p:nvSpPr>
        <p:spPr/>
        <p:txBody>
          <a:bodyPr>
            <a:normAutofit/>
          </a:bodyPr>
          <a:lstStyle/>
          <a:p>
            <a:r>
              <a:rPr lang="en-GB" dirty="0">
                <a:ea typeface="+mj-lt"/>
                <a:cs typeface="+mj-lt"/>
              </a:rPr>
              <a:t>Sign in via the CLARIN Service Provider Federation</a:t>
            </a:r>
            <a:endParaRPr lang="it-IT" dirty="0">
              <a:ea typeface="+mj-lt"/>
              <a:cs typeface="+mj-lt"/>
            </a:endParaRPr>
          </a:p>
        </p:txBody>
      </p:sp>
      <p:pic>
        <p:nvPicPr>
          <p:cNvPr id="4" name="Segnaposto contenuto 3" descr="Immagine che contiene testo, schermata, Carattere, numero&#10;&#10;Descrizione generata automaticamente">
            <a:extLst>
              <a:ext uri="{FF2B5EF4-FFF2-40B4-BE49-F238E27FC236}">
                <a16:creationId xmlns:a16="http://schemas.microsoft.com/office/drawing/2014/main" id="{ED90A372-F902-FB9C-5B8E-67B4625032B3}"/>
              </a:ext>
            </a:extLst>
          </p:cNvPr>
          <p:cNvPicPr>
            <a:picLocks noGrp="1" noChangeAspect="1"/>
          </p:cNvPicPr>
          <p:nvPr>
            <p:ph idx="1"/>
          </p:nvPr>
        </p:nvPicPr>
        <p:blipFill>
          <a:blip r:embed="rId2"/>
          <a:stretch>
            <a:fillRect/>
          </a:stretch>
        </p:blipFill>
        <p:spPr>
          <a:xfrm>
            <a:off x="5872613" y="1716768"/>
            <a:ext cx="5475973" cy="4351338"/>
          </a:xfrm>
        </p:spPr>
      </p:pic>
    </p:spTree>
    <p:extLst>
      <p:ext uri="{BB962C8B-B14F-4D97-AF65-F5344CB8AC3E}">
        <p14:creationId xmlns:p14="http://schemas.microsoft.com/office/powerpoint/2010/main" val="299407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680C78-D44A-EF45-1746-F4E9BA48B20D}"/>
              </a:ext>
            </a:extLst>
          </p:cNvPr>
          <p:cNvSpPr>
            <a:spLocks noGrp="1"/>
          </p:cNvSpPr>
          <p:nvPr>
            <p:ph type="title"/>
          </p:nvPr>
        </p:nvSpPr>
        <p:spPr/>
        <p:txBody>
          <a:bodyPr/>
          <a:lstStyle/>
          <a:p>
            <a:r>
              <a:rPr lang="it-IT" dirty="0">
                <a:cs typeface="Calibri Light"/>
              </a:rPr>
              <a:t>CLARIN account </a:t>
            </a:r>
            <a:r>
              <a:rPr lang="it-IT" dirty="0" err="1">
                <a:cs typeface="Calibri Light"/>
              </a:rPr>
              <a:t>registration</a:t>
            </a:r>
            <a:endParaRPr lang="it-IT" dirty="0" err="1"/>
          </a:p>
        </p:txBody>
      </p:sp>
      <p:sp>
        <p:nvSpPr>
          <p:cNvPr id="3" name="Segnaposto contenuto 2">
            <a:extLst>
              <a:ext uri="{FF2B5EF4-FFF2-40B4-BE49-F238E27FC236}">
                <a16:creationId xmlns:a16="http://schemas.microsoft.com/office/drawing/2014/main" id="{D2A3B6D3-B934-8CE3-4923-E5FA91B52D22}"/>
              </a:ext>
            </a:extLst>
          </p:cNvPr>
          <p:cNvSpPr>
            <a:spLocks noGrp="1"/>
          </p:cNvSpPr>
          <p:nvPr>
            <p:ph idx="1"/>
          </p:nvPr>
        </p:nvSpPr>
        <p:spPr/>
        <p:txBody>
          <a:bodyPr vert="horz" lIns="91440" tIns="45720" rIns="91440" bIns="45720" rtlCol="0" anchor="t">
            <a:normAutofit/>
          </a:bodyPr>
          <a:lstStyle/>
          <a:p>
            <a:pPr marL="0" indent="0" algn="just">
              <a:buNone/>
            </a:pPr>
            <a:r>
              <a:rPr lang="en-GB" sz="2000" dirty="0">
                <a:ea typeface="+mn-lt"/>
                <a:cs typeface="+mn-lt"/>
              </a:rPr>
              <a:t>If your university or institute is not in the list of federated organisations, you can request a CLARIN account</a:t>
            </a:r>
            <a:endParaRPr lang="it-IT" sz="2000"/>
          </a:p>
          <a:p>
            <a:pPr algn="just"/>
            <a:endParaRPr lang="en-GB" sz="1100" dirty="0">
              <a:ea typeface="+mn-lt"/>
              <a:cs typeface="+mn-lt"/>
            </a:endParaRPr>
          </a:p>
        </p:txBody>
      </p:sp>
      <p:pic>
        <p:nvPicPr>
          <p:cNvPr id="4" name="Immagine 3" descr="Immagine che contiene testo, schermata, Carattere, numero&#10;&#10;Descrizione generata automaticamente">
            <a:extLst>
              <a:ext uri="{FF2B5EF4-FFF2-40B4-BE49-F238E27FC236}">
                <a16:creationId xmlns:a16="http://schemas.microsoft.com/office/drawing/2014/main" id="{B0EEA5B9-2A56-C093-2918-6F699E99C889}"/>
              </a:ext>
            </a:extLst>
          </p:cNvPr>
          <p:cNvPicPr>
            <a:picLocks noChangeAspect="1"/>
          </p:cNvPicPr>
          <p:nvPr/>
        </p:nvPicPr>
        <p:blipFill>
          <a:blip r:embed="rId2"/>
          <a:stretch>
            <a:fillRect/>
          </a:stretch>
        </p:blipFill>
        <p:spPr>
          <a:xfrm>
            <a:off x="2326050" y="2364880"/>
            <a:ext cx="7544417" cy="3793961"/>
          </a:xfrm>
          <a:prstGeom prst="rect">
            <a:avLst/>
          </a:prstGeom>
        </p:spPr>
      </p:pic>
    </p:spTree>
    <p:extLst>
      <p:ext uri="{BB962C8B-B14F-4D97-AF65-F5344CB8AC3E}">
        <p14:creationId xmlns:p14="http://schemas.microsoft.com/office/powerpoint/2010/main" val="142066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680C78-D44A-EF45-1746-F4E9BA48B20D}"/>
              </a:ext>
            </a:extLst>
          </p:cNvPr>
          <p:cNvSpPr>
            <a:spLocks noGrp="1"/>
          </p:cNvSpPr>
          <p:nvPr>
            <p:ph type="title"/>
          </p:nvPr>
        </p:nvSpPr>
        <p:spPr/>
        <p:txBody>
          <a:bodyPr>
            <a:normAutofit/>
          </a:bodyPr>
          <a:lstStyle/>
          <a:p>
            <a:r>
              <a:rPr lang="en-GB" sz="4000" dirty="0">
                <a:ea typeface="+mj-lt"/>
                <a:cs typeface="+mj-lt"/>
              </a:rPr>
              <a:t>Depositing services </a:t>
            </a:r>
            <a:endParaRPr lang="it-IT" sz="4000" dirty="0">
              <a:ea typeface="+mj-lt"/>
              <a:cs typeface="+mj-lt"/>
            </a:endParaRPr>
          </a:p>
        </p:txBody>
      </p:sp>
      <p:sp>
        <p:nvSpPr>
          <p:cNvPr id="3" name="Segnaposto contenuto 2">
            <a:extLst>
              <a:ext uri="{FF2B5EF4-FFF2-40B4-BE49-F238E27FC236}">
                <a16:creationId xmlns:a16="http://schemas.microsoft.com/office/drawing/2014/main" id="{D2A3B6D3-B934-8CE3-4923-E5FA91B52D22}"/>
              </a:ext>
            </a:extLst>
          </p:cNvPr>
          <p:cNvSpPr>
            <a:spLocks noGrp="1"/>
          </p:cNvSpPr>
          <p:nvPr>
            <p:ph idx="1"/>
          </p:nvPr>
        </p:nvSpPr>
        <p:spPr/>
        <p:txBody>
          <a:bodyPr vert="horz" lIns="91440" tIns="45720" rIns="91440" bIns="45720" rtlCol="0" anchor="t">
            <a:normAutofit/>
          </a:bodyPr>
          <a:lstStyle/>
          <a:p>
            <a:pPr marL="0" indent="0" algn="just">
              <a:buNone/>
            </a:pPr>
            <a:r>
              <a:rPr lang="en-GB" sz="2400" dirty="0">
                <a:ea typeface="+mn-lt"/>
                <a:cs typeface="+mn-lt"/>
              </a:rPr>
              <a:t>Many of the CLARIN centres offer a depositing service. They are willing to store the resources in their repository and assist with the technical and organisational details. This service ensures many advantages:</a:t>
            </a:r>
            <a:endParaRPr lang="it-IT" sz="2400" dirty="0">
              <a:ea typeface="+mn-lt"/>
              <a:cs typeface="+mn-lt"/>
            </a:endParaRPr>
          </a:p>
          <a:p>
            <a:pPr marL="0" indent="0" algn="just">
              <a:buNone/>
            </a:pPr>
            <a:endParaRPr lang="it-IT" sz="2000" dirty="0">
              <a:ea typeface="+mn-lt"/>
              <a:cs typeface="+mn-lt"/>
            </a:endParaRPr>
          </a:p>
          <a:p>
            <a:pPr algn="just"/>
            <a:r>
              <a:rPr lang="en-GB" sz="2000" dirty="0">
                <a:ea typeface="+mn-lt"/>
                <a:cs typeface="+mn-lt"/>
              </a:rPr>
              <a:t>Long-term archiving: a storage guarantee can be given for a long period (up to 50 years)</a:t>
            </a:r>
            <a:endParaRPr lang="it-IT" sz="2000" dirty="0">
              <a:ea typeface="+mn-lt"/>
              <a:cs typeface="+mn-lt"/>
            </a:endParaRPr>
          </a:p>
          <a:p>
            <a:pPr algn="just"/>
            <a:r>
              <a:rPr lang="en-GB" sz="2000" dirty="0">
                <a:ea typeface="+mn-lt"/>
                <a:cs typeface="+mn-lt"/>
              </a:rPr>
              <a:t>Resources can be cited easily with a persistent identifier</a:t>
            </a:r>
            <a:endParaRPr lang="it-IT" sz="2000" dirty="0">
              <a:ea typeface="+mn-lt"/>
              <a:cs typeface="+mn-lt"/>
            </a:endParaRPr>
          </a:p>
          <a:p>
            <a:pPr algn="just"/>
            <a:r>
              <a:rPr lang="en-GB" sz="2000" dirty="0">
                <a:ea typeface="+mn-lt"/>
                <a:cs typeface="+mn-lt"/>
              </a:rPr>
              <a:t>The resources and their metadata will be integrated into the infrastructure, making it possible to search them efficiently</a:t>
            </a:r>
            <a:endParaRPr lang="it-IT" sz="2000" dirty="0">
              <a:ea typeface="+mn-lt"/>
              <a:cs typeface="+mn-lt"/>
            </a:endParaRPr>
          </a:p>
          <a:p>
            <a:pPr algn="just"/>
            <a:r>
              <a:rPr lang="en-GB" sz="2000" dirty="0">
                <a:ea typeface="+mn-lt"/>
                <a:cs typeface="+mn-lt"/>
              </a:rPr>
              <a:t>Password-protected resources can be made available via an institutional login</a:t>
            </a:r>
            <a:endParaRPr lang="it-IT" sz="2000" dirty="0">
              <a:ea typeface="+mn-lt"/>
              <a:cs typeface="+mn-lt"/>
            </a:endParaRPr>
          </a:p>
          <a:p>
            <a:pPr algn="just"/>
            <a:r>
              <a:rPr lang="en-GB" sz="2000" dirty="0">
                <a:ea typeface="+mn-lt"/>
                <a:cs typeface="+mn-lt"/>
              </a:rPr>
              <a:t>Once resources are integrated in the CLARIN infrastructure, they can be analysed and enriched more easily with various linguistic tools</a:t>
            </a:r>
            <a:endParaRPr lang="it-IT" sz="2000" dirty="0">
              <a:ea typeface="+mn-lt"/>
              <a:cs typeface="+mn-lt"/>
            </a:endParaRPr>
          </a:p>
          <a:p>
            <a:endParaRPr lang="it-IT" dirty="0">
              <a:cs typeface="Calibri"/>
            </a:endParaRPr>
          </a:p>
        </p:txBody>
      </p:sp>
    </p:spTree>
    <p:extLst>
      <p:ext uri="{BB962C8B-B14F-4D97-AF65-F5344CB8AC3E}">
        <p14:creationId xmlns:p14="http://schemas.microsoft.com/office/powerpoint/2010/main" val="118379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680C78-D44A-EF45-1746-F4E9BA48B20D}"/>
              </a:ext>
            </a:extLst>
          </p:cNvPr>
          <p:cNvSpPr>
            <a:spLocks noGrp="1"/>
          </p:cNvSpPr>
          <p:nvPr>
            <p:ph type="title"/>
          </p:nvPr>
        </p:nvSpPr>
        <p:spPr/>
        <p:txBody>
          <a:bodyPr/>
          <a:lstStyle/>
          <a:p>
            <a:pPr algn="just"/>
            <a:endParaRPr lang="it-IT" sz="1100" dirty="0">
              <a:ea typeface="+mj-lt"/>
              <a:cs typeface="+mj-lt"/>
            </a:endParaRPr>
          </a:p>
          <a:p>
            <a:pPr algn="just"/>
            <a:r>
              <a:rPr lang="en-GB" dirty="0">
                <a:ea typeface="+mj-lt"/>
                <a:cs typeface="+mj-lt"/>
              </a:rPr>
              <a:t>The CLARIN Repositories</a:t>
            </a:r>
            <a:endParaRPr lang="it-IT" sz="1100" dirty="0">
              <a:ea typeface="+mj-lt"/>
              <a:cs typeface="+mj-lt"/>
            </a:endParaRPr>
          </a:p>
          <a:p>
            <a:endParaRPr lang="it-IT" dirty="0">
              <a:cs typeface="Calibri Light"/>
            </a:endParaRPr>
          </a:p>
        </p:txBody>
      </p:sp>
      <p:sp>
        <p:nvSpPr>
          <p:cNvPr id="3" name="Segnaposto contenuto 2">
            <a:extLst>
              <a:ext uri="{FF2B5EF4-FFF2-40B4-BE49-F238E27FC236}">
                <a16:creationId xmlns:a16="http://schemas.microsoft.com/office/drawing/2014/main" id="{D2A3B6D3-B934-8CE3-4923-E5FA91B52D22}"/>
              </a:ext>
            </a:extLst>
          </p:cNvPr>
          <p:cNvSpPr>
            <a:spLocks noGrp="1"/>
          </p:cNvSpPr>
          <p:nvPr>
            <p:ph idx="1"/>
          </p:nvPr>
        </p:nvSpPr>
        <p:spPr/>
        <p:txBody>
          <a:bodyPr vert="horz" lIns="91440" tIns="45720" rIns="91440" bIns="45720" rtlCol="0" anchor="t">
            <a:normAutofit/>
          </a:bodyPr>
          <a:lstStyle/>
          <a:p>
            <a:pPr algn="just"/>
            <a:r>
              <a:rPr lang="en-GB" sz="2400" dirty="0">
                <a:ea typeface="+mn-lt"/>
                <a:cs typeface="+mn-lt"/>
              </a:rPr>
              <a:t>Ensure long-term preservation and curation of language resources, datasets and tools</a:t>
            </a:r>
            <a:endParaRPr lang="it-IT" sz="2400">
              <a:ea typeface="+mn-lt"/>
              <a:cs typeface="+mn-lt"/>
            </a:endParaRPr>
          </a:p>
          <a:p>
            <a:pPr algn="just"/>
            <a:r>
              <a:rPr lang="en-GB" sz="2400" dirty="0">
                <a:ea typeface="+mn-lt"/>
                <a:cs typeface="+mn-lt"/>
              </a:rPr>
              <a:t>Provide specific and specialised metadata to describe language resources</a:t>
            </a:r>
            <a:endParaRPr lang="en-GB" sz="2400" u="sng" dirty="0">
              <a:solidFill>
                <a:srgbClr val="000000"/>
              </a:solidFill>
              <a:ea typeface="+mn-lt"/>
              <a:cs typeface="+mn-lt"/>
            </a:endParaRPr>
          </a:p>
          <a:p>
            <a:pPr algn="just"/>
            <a:r>
              <a:rPr lang="en-GB" sz="2400" dirty="0">
                <a:ea typeface="+mn-lt"/>
                <a:cs typeface="+mn-lt"/>
              </a:rPr>
              <a:t>Assign </a:t>
            </a:r>
            <a:r>
              <a:rPr lang="en-GB" sz="2400" u="sng" dirty="0">
                <a:ea typeface="+mn-lt"/>
                <a:cs typeface="+mn-lt"/>
                <a:hlinkClick r:id="rId2"/>
              </a:rPr>
              <a:t>Persistent Identifiers (PID)</a:t>
            </a:r>
            <a:r>
              <a:rPr lang="en-GB" sz="2400" dirty="0">
                <a:ea typeface="+mn-lt"/>
                <a:cs typeface="+mn-lt"/>
              </a:rPr>
              <a:t>, e.g. Handle, to the deposited resources, which enable easy citation</a:t>
            </a:r>
            <a:endParaRPr lang="it-IT" sz="2400">
              <a:ea typeface="+mn-lt"/>
              <a:cs typeface="+mn-lt"/>
            </a:endParaRPr>
          </a:p>
          <a:p>
            <a:pPr algn="just"/>
            <a:r>
              <a:rPr lang="en-GB" sz="2400" dirty="0">
                <a:ea typeface="+mn-lt"/>
                <a:cs typeface="+mn-lt"/>
              </a:rPr>
              <a:t>Offer advanced services to explore the language resources and their metadata, e.g. </a:t>
            </a:r>
            <a:r>
              <a:rPr lang="en-GB" sz="2400" u="sng" dirty="0">
                <a:ea typeface="+mn-lt"/>
                <a:cs typeface="+mn-lt"/>
                <a:hlinkClick r:id="rId3"/>
              </a:rPr>
              <a:t>Virtual Language Observatory</a:t>
            </a:r>
            <a:r>
              <a:rPr lang="en-GB" sz="2400" dirty="0">
                <a:ea typeface="+mn-lt"/>
                <a:cs typeface="+mn-lt"/>
              </a:rPr>
              <a:t>, </a:t>
            </a:r>
            <a:r>
              <a:rPr lang="en-GB" sz="2400" u="sng" dirty="0">
                <a:ea typeface="+mn-lt"/>
                <a:cs typeface="+mn-lt"/>
                <a:hlinkClick r:id="rId4"/>
              </a:rPr>
              <a:t>Content Search</a:t>
            </a:r>
            <a:r>
              <a:rPr lang="en-GB" sz="2400" dirty="0">
                <a:ea typeface="+mn-lt"/>
                <a:cs typeface="+mn-lt"/>
              </a:rPr>
              <a:t>, </a:t>
            </a:r>
            <a:r>
              <a:rPr lang="en-GB" sz="2400" u="sng" dirty="0">
                <a:ea typeface="+mn-lt"/>
                <a:cs typeface="+mn-lt"/>
                <a:hlinkClick r:id="rId5"/>
              </a:rPr>
              <a:t>Switchboard </a:t>
            </a:r>
            <a:r>
              <a:rPr lang="en-GB" sz="2400" dirty="0">
                <a:ea typeface="+mn-lt"/>
                <a:cs typeface="+mn-lt"/>
              </a:rPr>
              <a:t>tools, integrated corpus query engines (e.g. PML-TQ and </a:t>
            </a:r>
            <a:r>
              <a:rPr lang="en-GB" sz="2400" err="1">
                <a:ea typeface="+mn-lt"/>
                <a:cs typeface="+mn-lt"/>
              </a:rPr>
              <a:t>Kontext</a:t>
            </a:r>
            <a:r>
              <a:rPr lang="en-GB" sz="2400" dirty="0">
                <a:ea typeface="+mn-lt"/>
                <a:cs typeface="+mn-lt"/>
              </a:rPr>
              <a:t>)</a:t>
            </a:r>
            <a:endParaRPr lang="it-IT" sz="2400">
              <a:ea typeface="+mn-lt"/>
              <a:cs typeface="+mn-lt"/>
            </a:endParaRPr>
          </a:p>
          <a:p>
            <a:pPr algn="just"/>
            <a:r>
              <a:rPr lang="en-GB" sz="2400" dirty="0">
                <a:ea typeface="+mn-lt"/>
                <a:cs typeface="+mn-lt"/>
              </a:rPr>
              <a:t>Academic users can access restricted resources with their institutional credentials</a:t>
            </a:r>
            <a:endParaRPr lang="it-IT" sz="2400" dirty="0">
              <a:ea typeface="+mn-lt"/>
              <a:cs typeface="+mn-lt"/>
            </a:endParaRPr>
          </a:p>
          <a:p>
            <a:endParaRPr lang="it-IT" dirty="0">
              <a:cs typeface="Calibri"/>
            </a:endParaRPr>
          </a:p>
        </p:txBody>
      </p:sp>
    </p:spTree>
    <p:extLst>
      <p:ext uri="{BB962C8B-B14F-4D97-AF65-F5344CB8AC3E}">
        <p14:creationId xmlns:p14="http://schemas.microsoft.com/office/powerpoint/2010/main" val="278590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B6838-24A2-B46C-FF14-A471A3A2FC6C}"/>
              </a:ext>
            </a:extLst>
          </p:cNvPr>
          <p:cNvSpPr>
            <a:spLocks noGrp="1"/>
          </p:cNvSpPr>
          <p:nvPr>
            <p:ph type="title"/>
          </p:nvPr>
        </p:nvSpPr>
        <p:spPr/>
        <p:txBody>
          <a:bodyPr>
            <a:normAutofit/>
          </a:bodyPr>
          <a:lstStyle/>
          <a:p>
            <a:r>
              <a:rPr lang="en-GB" dirty="0">
                <a:ea typeface="+mj-lt"/>
                <a:cs typeface="+mj-lt"/>
              </a:rPr>
              <a:t>How to use a repository: the example of ILC4CLARIN </a:t>
            </a:r>
            <a:endParaRPr lang="it-IT" sz="1100" dirty="0">
              <a:ea typeface="+mj-lt"/>
              <a:cs typeface="+mj-lt"/>
            </a:endParaRPr>
          </a:p>
        </p:txBody>
      </p:sp>
      <p:sp>
        <p:nvSpPr>
          <p:cNvPr id="3" name="Segnaposto contenuto 2">
            <a:extLst>
              <a:ext uri="{FF2B5EF4-FFF2-40B4-BE49-F238E27FC236}">
                <a16:creationId xmlns:a16="http://schemas.microsoft.com/office/drawing/2014/main" id="{3ABD4BC3-5944-6027-C033-06F70BA756E8}"/>
              </a:ext>
            </a:extLst>
          </p:cNvPr>
          <p:cNvSpPr>
            <a:spLocks noGrp="1"/>
          </p:cNvSpPr>
          <p:nvPr>
            <p:ph idx="1"/>
          </p:nvPr>
        </p:nvSpPr>
        <p:spPr/>
        <p:txBody>
          <a:bodyPr vert="horz" lIns="91440" tIns="45720" rIns="91440" bIns="45720" rtlCol="0" anchor="t">
            <a:normAutofit/>
          </a:bodyPr>
          <a:lstStyle/>
          <a:p>
            <a:pPr marL="0" indent="0" algn="just">
              <a:buNone/>
            </a:pPr>
            <a:r>
              <a:rPr lang="en-GB" sz="2400" dirty="0">
                <a:ea typeface="+mn-lt"/>
                <a:cs typeface="+mn-lt"/>
              </a:rPr>
              <a:t>ILC4CLARIN is CLARIN-IT B-centre hosted at </a:t>
            </a:r>
            <a:r>
              <a:rPr lang="en-GB" sz="2400" u="sng" dirty="0">
                <a:ea typeface="+mn-lt"/>
                <a:cs typeface="+mn-lt"/>
                <a:hlinkClick r:id="rId2"/>
              </a:rPr>
              <a:t>Institute for Computational Linguistics, National Research Council</a:t>
            </a:r>
            <a:r>
              <a:rPr lang="en-GB" sz="2400" dirty="0">
                <a:ea typeface="+mn-lt"/>
                <a:cs typeface="+mn-lt"/>
              </a:rPr>
              <a:t>, in Pisa. It offers depositing services for language datasets and tools for research, especially for Italian and classical languages via its repository</a:t>
            </a:r>
            <a:endParaRPr lang="it-IT" sz="2400" dirty="0">
              <a:ea typeface="+mn-lt"/>
              <a:cs typeface="+mn-lt"/>
            </a:endParaRPr>
          </a:p>
          <a:p>
            <a:pPr algn="just"/>
            <a:endParaRPr lang="it-IT" sz="2400" dirty="0">
              <a:ea typeface="+mn-lt"/>
              <a:cs typeface="+mn-lt"/>
            </a:endParaRPr>
          </a:p>
          <a:p>
            <a:pPr marL="0" indent="0" algn="just">
              <a:buNone/>
            </a:pPr>
            <a:r>
              <a:rPr lang="en-GB" sz="2400" dirty="0">
                <a:ea typeface="+mn-lt"/>
                <a:cs typeface="+mn-lt"/>
              </a:rPr>
              <a:t>The </a:t>
            </a:r>
            <a:r>
              <a:rPr lang="en-GB" sz="2400" u="sng" dirty="0">
                <a:ea typeface="+mn-lt"/>
                <a:cs typeface="+mn-lt"/>
                <a:hlinkClick r:id="rId3"/>
              </a:rPr>
              <a:t>ILC4CLARIN repository</a:t>
            </a:r>
            <a:r>
              <a:rPr lang="en-GB" sz="2400" dirty="0">
                <a:ea typeface="+mn-lt"/>
                <a:cs typeface="+mn-lt"/>
              </a:rPr>
              <a:t> is a disciplinary repository certified by </a:t>
            </a:r>
            <a:r>
              <a:rPr lang="en-GB" sz="2400" u="sng" dirty="0">
                <a:ea typeface="+mn-lt"/>
                <a:cs typeface="+mn-lt"/>
                <a:hlinkClick r:id="rId4"/>
              </a:rPr>
              <a:t>CoreTrust Seal</a:t>
            </a:r>
            <a:r>
              <a:rPr lang="en-GB" sz="2400" dirty="0">
                <a:ea typeface="+mn-lt"/>
                <a:cs typeface="+mn-lt"/>
              </a:rPr>
              <a:t> and it offers advanced services to explore the language resources and their metadata (e.g. VLO, Switchboard </a:t>
            </a:r>
            <a:r>
              <a:rPr lang="en-GB" sz="2400" err="1">
                <a:ea typeface="+mn-lt"/>
                <a:cs typeface="+mn-lt"/>
              </a:rPr>
              <a:t>ecc</a:t>
            </a:r>
            <a:r>
              <a:rPr lang="en-GB" sz="2400" dirty="0">
                <a:ea typeface="+mn-lt"/>
                <a:cs typeface="+mn-lt"/>
              </a:rPr>
              <a:t>.)</a:t>
            </a:r>
            <a:endParaRPr lang="it-IT" sz="2400" dirty="0">
              <a:ea typeface="+mn-lt"/>
              <a:cs typeface="+mn-lt"/>
            </a:endParaRPr>
          </a:p>
          <a:p>
            <a:endParaRPr lang="it-IT" dirty="0">
              <a:cs typeface="Calibri"/>
            </a:endParaRPr>
          </a:p>
        </p:txBody>
      </p:sp>
    </p:spTree>
    <p:extLst>
      <p:ext uri="{BB962C8B-B14F-4D97-AF65-F5344CB8AC3E}">
        <p14:creationId xmlns:p14="http://schemas.microsoft.com/office/powerpoint/2010/main" val="366180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076525-F2EB-55FA-B4A7-8ABBF10E6E53}"/>
              </a:ext>
            </a:extLst>
          </p:cNvPr>
          <p:cNvSpPr>
            <a:spLocks noGrp="1"/>
          </p:cNvSpPr>
          <p:nvPr>
            <p:ph type="title"/>
          </p:nvPr>
        </p:nvSpPr>
        <p:spPr/>
        <p:txBody>
          <a:bodyPr>
            <a:normAutofit/>
          </a:bodyPr>
          <a:lstStyle/>
          <a:p>
            <a:r>
              <a:rPr lang="it-IT" sz="4000" dirty="0">
                <a:ea typeface="+mj-lt"/>
                <a:cs typeface="+mj-lt"/>
              </a:rPr>
              <a:t>ILC4CLARIN repository: services</a:t>
            </a:r>
            <a:endParaRPr lang="it-IT" sz="4000" dirty="0"/>
          </a:p>
        </p:txBody>
      </p:sp>
      <p:pic>
        <p:nvPicPr>
          <p:cNvPr id="4" name="Segnaposto contenuto 3" descr="Immagine che contiene testo, schermata, cerchio, design&#10;&#10;Descrizione generata automaticamente">
            <a:extLst>
              <a:ext uri="{FF2B5EF4-FFF2-40B4-BE49-F238E27FC236}">
                <a16:creationId xmlns:a16="http://schemas.microsoft.com/office/drawing/2014/main" id="{9C0BD21A-A5D2-F7AD-3C2E-B9F8F9C3E148}"/>
              </a:ext>
            </a:extLst>
          </p:cNvPr>
          <p:cNvPicPr>
            <a:picLocks noGrp="1" noChangeAspect="1"/>
          </p:cNvPicPr>
          <p:nvPr>
            <p:ph idx="1"/>
          </p:nvPr>
        </p:nvPicPr>
        <p:blipFill>
          <a:blip r:embed="rId2"/>
          <a:stretch>
            <a:fillRect/>
          </a:stretch>
        </p:blipFill>
        <p:spPr>
          <a:xfrm>
            <a:off x="1793070" y="1825625"/>
            <a:ext cx="8605860" cy="4351338"/>
          </a:xfrm>
        </p:spPr>
      </p:pic>
    </p:spTree>
    <p:extLst>
      <p:ext uri="{BB962C8B-B14F-4D97-AF65-F5344CB8AC3E}">
        <p14:creationId xmlns:p14="http://schemas.microsoft.com/office/powerpoint/2010/main" val="325498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F2B2E5-80FF-2424-044E-AB3B3F814626}"/>
              </a:ext>
            </a:extLst>
          </p:cNvPr>
          <p:cNvSpPr>
            <a:spLocks noGrp="1"/>
          </p:cNvSpPr>
          <p:nvPr>
            <p:ph type="title"/>
          </p:nvPr>
        </p:nvSpPr>
        <p:spPr/>
        <p:txBody>
          <a:bodyPr/>
          <a:lstStyle/>
          <a:p>
            <a:r>
              <a:rPr lang="it-IT" dirty="0">
                <a:ea typeface="+mj-lt"/>
                <a:cs typeface="+mj-lt"/>
              </a:rPr>
              <a:t>ILC4CLARIN </a:t>
            </a:r>
            <a:r>
              <a:rPr lang="it-IT" dirty="0" err="1">
                <a:ea typeface="+mj-lt"/>
                <a:cs typeface="+mj-lt"/>
              </a:rPr>
              <a:t>language</a:t>
            </a:r>
            <a:r>
              <a:rPr lang="it-IT" dirty="0">
                <a:ea typeface="+mj-lt"/>
                <a:cs typeface="+mj-lt"/>
              </a:rPr>
              <a:t> </a:t>
            </a:r>
            <a:r>
              <a:rPr lang="it-IT" dirty="0" err="1">
                <a:ea typeface="+mj-lt"/>
                <a:cs typeface="+mj-lt"/>
              </a:rPr>
              <a:t>search</a:t>
            </a:r>
            <a:r>
              <a:rPr lang="it-IT" dirty="0">
                <a:ea typeface="+mj-lt"/>
                <a:cs typeface="+mj-lt"/>
              </a:rPr>
              <a:t>: Ancient </a:t>
            </a:r>
            <a:r>
              <a:rPr lang="it-IT" dirty="0" err="1">
                <a:ea typeface="+mj-lt"/>
                <a:cs typeface="+mj-lt"/>
              </a:rPr>
              <a:t>Greek</a:t>
            </a:r>
            <a:endParaRPr lang="it-IT" dirty="0" err="1"/>
          </a:p>
        </p:txBody>
      </p:sp>
      <p:pic>
        <p:nvPicPr>
          <p:cNvPr id="4" name="Segnaposto contenuto 3" descr="Immagine che contiene testo, schermata, software, Icona del computer&#10;&#10;Descrizione generata automaticamente">
            <a:extLst>
              <a:ext uri="{FF2B5EF4-FFF2-40B4-BE49-F238E27FC236}">
                <a16:creationId xmlns:a16="http://schemas.microsoft.com/office/drawing/2014/main" id="{FD4334A5-E1DF-10B0-1654-C793CEBD1F5F}"/>
              </a:ext>
            </a:extLst>
          </p:cNvPr>
          <p:cNvPicPr>
            <a:picLocks noGrp="1" noChangeAspect="1"/>
          </p:cNvPicPr>
          <p:nvPr>
            <p:ph idx="1"/>
          </p:nvPr>
        </p:nvPicPr>
        <p:blipFill>
          <a:blip r:embed="rId2"/>
          <a:stretch>
            <a:fillRect/>
          </a:stretch>
        </p:blipFill>
        <p:spPr>
          <a:xfrm>
            <a:off x="3202533" y="1825625"/>
            <a:ext cx="5786933" cy="4351338"/>
          </a:xfrm>
        </p:spPr>
      </p:pic>
    </p:spTree>
    <p:extLst>
      <p:ext uri="{BB962C8B-B14F-4D97-AF65-F5344CB8AC3E}">
        <p14:creationId xmlns:p14="http://schemas.microsoft.com/office/powerpoint/2010/main" val="284705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8281AE-08E2-E74D-EA46-7CC30B31B9EE}"/>
              </a:ext>
            </a:extLst>
          </p:cNvPr>
          <p:cNvSpPr>
            <a:spLocks noGrp="1"/>
          </p:cNvSpPr>
          <p:nvPr>
            <p:ph type="title"/>
          </p:nvPr>
        </p:nvSpPr>
        <p:spPr/>
        <p:txBody>
          <a:bodyPr/>
          <a:lstStyle/>
          <a:p>
            <a:pPr algn="ctr"/>
            <a:endParaRPr lang="it-IT" sz="1100" dirty="0">
              <a:ea typeface="+mj-lt"/>
              <a:cs typeface="+mj-lt"/>
            </a:endParaRPr>
          </a:p>
          <a:p>
            <a:r>
              <a:rPr lang="it" err="1">
                <a:ea typeface="+mj-lt"/>
                <a:cs typeface="+mj-lt"/>
              </a:rPr>
              <a:t>Example</a:t>
            </a:r>
            <a:r>
              <a:rPr lang="it" dirty="0">
                <a:ea typeface="+mj-lt"/>
                <a:cs typeface="+mj-lt"/>
              </a:rPr>
              <a:t> of a corpus in </a:t>
            </a:r>
            <a:r>
              <a:rPr lang="it" u="sng" dirty="0">
                <a:ea typeface="+mj-lt"/>
                <a:cs typeface="+mj-lt"/>
                <a:hlinkClick r:id="rId2"/>
              </a:rPr>
              <a:t>ILC4CLARIN Repository</a:t>
            </a:r>
            <a:endParaRPr lang="it-IT">
              <a:ea typeface="+mj-lt"/>
              <a:cs typeface="+mj-lt"/>
            </a:endParaRPr>
          </a:p>
          <a:p>
            <a:endParaRPr lang="it-IT" dirty="0">
              <a:cs typeface="Calibri Light"/>
            </a:endParaRPr>
          </a:p>
        </p:txBody>
      </p:sp>
      <p:pic>
        <p:nvPicPr>
          <p:cNvPr id="4" name="Segnaposto contenuto 3" descr="Immagine che contiene testo, elettronica, schermata, software&#10;&#10;Descrizione generata automaticamente">
            <a:extLst>
              <a:ext uri="{FF2B5EF4-FFF2-40B4-BE49-F238E27FC236}">
                <a16:creationId xmlns:a16="http://schemas.microsoft.com/office/drawing/2014/main" id="{C945A2AA-955D-F184-45AF-3EE8FD2B8A8A}"/>
              </a:ext>
            </a:extLst>
          </p:cNvPr>
          <p:cNvPicPr>
            <a:picLocks noGrp="1" noChangeAspect="1"/>
          </p:cNvPicPr>
          <p:nvPr>
            <p:ph sz="half" idx="1"/>
          </p:nvPr>
        </p:nvPicPr>
        <p:blipFill>
          <a:blip r:embed="rId3"/>
          <a:stretch>
            <a:fillRect/>
          </a:stretch>
        </p:blipFill>
        <p:spPr>
          <a:xfrm>
            <a:off x="1127492" y="1684110"/>
            <a:ext cx="4080501" cy="5069795"/>
          </a:xfrm>
        </p:spPr>
      </p:pic>
      <p:sp>
        <p:nvSpPr>
          <p:cNvPr id="5" name="Segnaposto contenuto 4">
            <a:extLst>
              <a:ext uri="{FF2B5EF4-FFF2-40B4-BE49-F238E27FC236}">
                <a16:creationId xmlns:a16="http://schemas.microsoft.com/office/drawing/2014/main" id="{74AE63A7-8197-ADD4-254B-5E8EA0CE9B71}"/>
              </a:ext>
            </a:extLst>
          </p:cNvPr>
          <p:cNvSpPr>
            <a:spLocks noGrp="1"/>
          </p:cNvSpPr>
          <p:nvPr>
            <p:ph sz="half" idx="2"/>
          </p:nvPr>
        </p:nvSpPr>
        <p:spPr/>
        <p:txBody>
          <a:bodyPr vert="horz" lIns="91440" tIns="45720" rIns="91440" bIns="45720" rtlCol="0" anchor="t">
            <a:noAutofit/>
          </a:bodyPr>
          <a:lstStyle/>
          <a:p>
            <a:pPr>
              <a:buFont typeface="Arial,Sans-Serif" panose="020B0604020202020204" pitchFamily="34" charset="0"/>
            </a:pPr>
            <a:r>
              <a:rPr lang="it" sz="2000" err="1">
                <a:latin typeface="Arial"/>
                <a:cs typeface="Arial"/>
              </a:rPr>
              <a:t>Citation</a:t>
            </a:r>
            <a:r>
              <a:rPr lang="it" sz="2000" dirty="0">
                <a:latin typeface="Arial"/>
                <a:cs typeface="Arial"/>
              </a:rPr>
              <a:t> information via handle</a:t>
            </a:r>
            <a:endParaRPr lang="it-IT" sz="2000">
              <a:latin typeface="Arial"/>
              <a:cs typeface="Arial"/>
            </a:endParaRPr>
          </a:p>
          <a:p>
            <a:pPr>
              <a:buFont typeface="Arial,Sans-Serif" panose="020B0604020202020204" pitchFamily="34" charset="0"/>
            </a:pPr>
            <a:r>
              <a:rPr lang="it" sz="2000" dirty="0">
                <a:latin typeface="Arial"/>
                <a:cs typeface="Arial"/>
              </a:rPr>
              <a:t>Metadata fields </a:t>
            </a:r>
            <a:r>
              <a:rPr lang="it" sz="2000" err="1">
                <a:latin typeface="Arial"/>
                <a:cs typeface="Arial"/>
              </a:rPr>
              <a:t>describing</a:t>
            </a:r>
            <a:r>
              <a:rPr lang="it" sz="2000" dirty="0">
                <a:latin typeface="Arial"/>
                <a:cs typeface="Arial"/>
              </a:rPr>
              <a:t> the corpus</a:t>
            </a:r>
            <a:endParaRPr lang="it-IT" sz="2000">
              <a:latin typeface="Arial"/>
              <a:cs typeface="Arial"/>
            </a:endParaRPr>
          </a:p>
          <a:p>
            <a:pPr>
              <a:buFont typeface="Arial,Sans-Serif" panose="020B0604020202020204" pitchFamily="34" charset="0"/>
            </a:pPr>
            <a:r>
              <a:rPr lang="it" sz="2000" dirty="0">
                <a:latin typeface="Arial"/>
                <a:cs typeface="Arial"/>
              </a:rPr>
              <a:t>The corpus </a:t>
            </a:r>
            <a:r>
              <a:rPr lang="it" sz="2000" err="1">
                <a:latin typeface="Arial"/>
                <a:cs typeface="Arial"/>
              </a:rPr>
              <a:t>is</a:t>
            </a:r>
            <a:r>
              <a:rPr lang="it" sz="2000" dirty="0">
                <a:latin typeface="Arial"/>
                <a:cs typeface="Arial"/>
              </a:rPr>
              <a:t> </a:t>
            </a:r>
            <a:r>
              <a:rPr lang="it" sz="2000" err="1">
                <a:latin typeface="Arial"/>
                <a:cs typeface="Arial"/>
              </a:rPr>
              <a:t>referenced</a:t>
            </a:r>
            <a:r>
              <a:rPr lang="it" sz="2000" dirty="0">
                <a:latin typeface="Arial"/>
                <a:cs typeface="Arial"/>
              </a:rPr>
              <a:t> in a journal</a:t>
            </a:r>
            <a:endParaRPr lang="it-IT" sz="2000">
              <a:latin typeface="Arial"/>
              <a:cs typeface="Arial"/>
            </a:endParaRPr>
          </a:p>
          <a:p>
            <a:pPr>
              <a:buFont typeface="Arial,Sans-Serif" panose="020B0604020202020204" pitchFamily="34" charset="0"/>
            </a:pPr>
            <a:r>
              <a:rPr lang="it" sz="2000" dirty="0">
                <a:latin typeface="Arial"/>
                <a:cs typeface="Arial"/>
              </a:rPr>
              <a:t>The corpus </a:t>
            </a:r>
            <a:r>
              <a:rPr lang="it" sz="2000" err="1">
                <a:latin typeface="Arial"/>
                <a:cs typeface="Arial"/>
              </a:rPr>
              <a:t>is</a:t>
            </a:r>
            <a:r>
              <a:rPr lang="it" sz="2000" dirty="0">
                <a:latin typeface="Arial"/>
                <a:cs typeface="Arial"/>
              </a:rPr>
              <a:t> </a:t>
            </a:r>
            <a:r>
              <a:rPr lang="it" sz="2000" err="1">
                <a:latin typeface="Arial"/>
                <a:cs typeface="Arial"/>
              </a:rPr>
              <a:t>described</a:t>
            </a:r>
            <a:r>
              <a:rPr lang="it" sz="2000" dirty="0">
                <a:latin typeface="Arial"/>
                <a:cs typeface="Arial"/>
              </a:rPr>
              <a:t>, e.g. texts </a:t>
            </a:r>
            <a:r>
              <a:rPr lang="it" sz="2000" err="1">
                <a:latin typeface="Arial"/>
                <a:cs typeface="Arial"/>
              </a:rPr>
              <a:t>available</a:t>
            </a:r>
            <a:r>
              <a:rPr lang="it" sz="2000" dirty="0">
                <a:latin typeface="Arial"/>
                <a:cs typeface="Arial"/>
              </a:rPr>
              <a:t> in UTF-8 format and TEI-XML format</a:t>
            </a:r>
            <a:endParaRPr lang="it-IT" sz="2000">
              <a:latin typeface="Arial"/>
              <a:cs typeface="Arial"/>
            </a:endParaRPr>
          </a:p>
          <a:p>
            <a:pPr>
              <a:buFont typeface="Arial,Sans-Serif" panose="020B0604020202020204" pitchFamily="34" charset="0"/>
            </a:pPr>
            <a:r>
              <a:rPr lang="it" sz="2000" dirty="0">
                <a:latin typeface="Arial"/>
                <a:cs typeface="Arial"/>
              </a:rPr>
              <a:t>Publisher information</a:t>
            </a:r>
            <a:endParaRPr lang="it-IT" sz="2000">
              <a:latin typeface="Arial"/>
              <a:cs typeface="Arial"/>
            </a:endParaRPr>
          </a:p>
          <a:p>
            <a:pPr>
              <a:buFont typeface="Arial,Sans-Serif" panose="020B0604020202020204" pitchFamily="34" charset="0"/>
            </a:pPr>
            <a:r>
              <a:rPr lang="it" sz="2000" dirty="0">
                <a:latin typeface="Arial"/>
                <a:cs typeface="Arial"/>
              </a:rPr>
              <a:t>Download </a:t>
            </a:r>
            <a:r>
              <a:rPr lang="it" sz="2000" err="1">
                <a:latin typeface="Arial"/>
                <a:cs typeface="Arial"/>
              </a:rPr>
              <a:t>instructions</a:t>
            </a:r>
            <a:endParaRPr lang="it-IT" sz="2000">
              <a:latin typeface="Arial"/>
              <a:cs typeface="Arial"/>
            </a:endParaRPr>
          </a:p>
          <a:p>
            <a:pPr>
              <a:buFont typeface="Arial,Sans-Serif" panose="020B0604020202020204" pitchFamily="34" charset="0"/>
            </a:pPr>
            <a:r>
              <a:rPr lang="it" sz="2000" err="1">
                <a:latin typeface="Arial"/>
                <a:cs typeface="Arial"/>
              </a:rPr>
              <a:t>All</a:t>
            </a:r>
            <a:r>
              <a:rPr lang="it" sz="2000" dirty="0">
                <a:latin typeface="Arial"/>
                <a:cs typeface="Arial"/>
              </a:rPr>
              <a:t> the files can be</a:t>
            </a:r>
            <a:endParaRPr lang="it-IT" sz="2000" dirty="0"/>
          </a:p>
        </p:txBody>
      </p:sp>
    </p:spTree>
    <p:extLst>
      <p:ext uri="{BB962C8B-B14F-4D97-AF65-F5344CB8AC3E}">
        <p14:creationId xmlns:p14="http://schemas.microsoft.com/office/powerpoint/2010/main" val="168662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FC0072-6BEE-2E5F-14B6-FB9B28985945}"/>
              </a:ext>
            </a:extLst>
          </p:cNvPr>
          <p:cNvSpPr>
            <a:spLocks noGrp="1"/>
          </p:cNvSpPr>
          <p:nvPr>
            <p:ph type="title"/>
          </p:nvPr>
        </p:nvSpPr>
        <p:spPr/>
        <p:txBody>
          <a:bodyPr/>
          <a:lstStyle/>
          <a:p>
            <a:r>
              <a:rPr lang="it-IT" dirty="0">
                <a:ea typeface="Calibri Light"/>
                <a:cs typeface="Calibri Light"/>
              </a:rPr>
              <a:t>Sources</a:t>
            </a:r>
            <a:endParaRPr lang="it-IT"/>
          </a:p>
        </p:txBody>
      </p:sp>
      <p:sp>
        <p:nvSpPr>
          <p:cNvPr id="3" name="Segnaposto contenuto 2">
            <a:extLst>
              <a:ext uri="{FF2B5EF4-FFF2-40B4-BE49-F238E27FC236}">
                <a16:creationId xmlns:a16="http://schemas.microsoft.com/office/drawing/2014/main" id="{D3D0F71B-C963-EBDF-327E-1F1D39FB88C5}"/>
              </a:ext>
            </a:extLst>
          </p:cNvPr>
          <p:cNvSpPr>
            <a:spLocks noGrp="1"/>
          </p:cNvSpPr>
          <p:nvPr>
            <p:ph idx="1"/>
          </p:nvPr>
        </p:nvSpPr>
        <p:spPr/>
        <p:txBody>
          <a:bodyPr vert="horz" lIns="91440" tIns="45720" rIns="91440" bIns="45720" rtlCol="0" anchor="t">
            <a:normAutofit/>
          </a:bodyPr>
          <a:lstStyle/>
          <a:p>
            <a:pPr marL="0" indent="0">
              <a:buNone/>
            </a:pPr>
            <a:r>
              <a:rPr lang="it-IT" dirty="0" err="1">
                <a:ea typeface="Calibri"/>
                <a:cs typeface="Calibri"/>
              </a:rPr>
              <a:t>This</a:t>
            </a:r>
            <a:r>
              <a:rPr lang="it-IT" dirty="0">
                <a:ea typeface="Calibri"/>
                <a:cs typeface="Calibri"/>
              </a:rPr>
              <a:t> </a:t>
            </a:r>
            <a:r>
              <a:rPr lang="it-IT" dirty="0" err="1">
                <a:ea typeface="Calibri"/>
                <a:cs typeface="Calibri"/>
              </a:rPr>
              <a:t>presentation</a:t>
            </a:r>
            <a:r>
              <a:rPr lang="it-IT" dirty="0">
                <a:ea typeface="Calibri"/>
                <a:cs typeface="Calibri"/>
              </a:rPr>
              <a:t> </a:t>
            </a:r>
            <a:r>
              <a:rPr lang="it-IT" dirty="0" err="1">
                <a:ea typeface="Calibri"/>
                <a:cs typeface="Calibri"/>
              </a:rPr>
              <a:t>is</a:t>
            </a:r>
            <a:r>
              <a:rPr lang="it-IT" dirty="0">
                <a:ea typeface="Calibri"/>
                <a:cs typeface="Calibri"/>
              </a:rPr>
              <a:t> the </a:t>
            </a:r>
            <a:r>
              <a:rPr lang="it-IT" dirty="0" err="1">
                <a:ea typeface="Calibri"/>
                <a:cs typeface="Calibri"/>
              </a:rPr>
              <a:t>result</a:t>
            </a:r>
            <a:r>
              <a:rPr lang="it-IT" dirty="0">
                <a:ea typeface="Calibri"/>
                <a:cs typeface="Calibri"/>
              </a:rPr>
              <a:t> of the </a:t>
            </a:r>
            <a:r>
              <a:rPr lang="it-IT" dirty="0" err="1">
                <a:ea typeface="Calibri"/>
                <a:cs typeface="Calibri"/>
              </a:rPr>
              <a:t>adaptation</a:t>
            </a:r>
            <a:r>
              <a:rPr lang="it-IT" dirty="0">
                <a:ea typeface="Calibri"/>
                <a:cs typeface="Calibri"/>
              </a:rPr>
              <a:t> and </a:t>
            </a:r>
            <a:r>
              <a:rPr lang="it-IT" dirty="0" err="1">
                <a:ea typeface="Calibri"/>
                <a:cs typeface="Calibri"/>
              </a:rPr>
              <a:t>modification</a:t>
            </a:r>
            <a:r>
              <a:rPr lang="it-IT" dirty="0">
                <a:ea typeface="Calibri"/>
                <a:cs typeface="Calibri"/>
              </a:rPr>
              <a:t> of the following sources:</a:t>
            </a:r>
            <a:endParaRPr lang="it-IT" dirty="0"/>
          </a:p>
          <a:p>
            <a:pPr marL="0" indent="0">
              <a:buNone/>
            </a:pPr>
            <a:endParaRPr lang="it-IT" dirty="0">
              <a:solidFill>
                <a:srgbClr val="000000"/>
              </a:solidFill>
              <a:ea typeface="+mn-lt"/>
              <a:cs typeface="+mn-lt"/>
            </a:endParaRPr>
          </a:p>
          <a:p>
            <a:pPr marL="342900" indent="-342900"/>
            <a:r>
              <a:rPr lang="it-IT" sz="2000" dirty="0">
                <a:solidFill>
                  <a:srgbClr val="212529"/>
                </a:solidFill>
                <a:ea typeface="+mn-lt"/>
                <a:cs typeface="+mn-lt"/>
              </a:rPr>
              <a:t>van </a:t>
            </a:r>
            <a:r>
              <a:rPr lang="it-IT" sz="2000" err="1">
                <a:solidFill>
                  <a:srgbClr val="212529"/>
                </a:solidFill>
                <a:ea typeface="+mn-lt"/>
                <a:cs typeface="+mn-lt"/>
              </a:rPr>
              <a:t>der</a:t>
            </a:r>
            <a:r>
              <a:rPr lang="it-IT" sz="2000" dirty="0">
                <a:solidFill>
                  <a:srgbClr val="212529"/>
                </a:solidFill>
                <a:ea typeface="+mn-lt"/>
                <a:cs typeface="+mn-lt"/>
              </a:rPr>
              <a:t> Lek, </a:t>
            </a:r>
            <a:r>
              <a:rPr lang="it-IT" sz="2000" err="1">
                <a:solidFill>
                  <a:srgbClr val="212529"/>
                </a:solidFill>
                <a:ea typeface="+mn-lt"/>
                <a:cs typeface="+mn-lt"/>
              </a:rPr>
              <a:t>Iulianna</a:t>
            </a:r>
            <a:r>
              <a:rPr lang="it-IT" sz="2000" dirty="0">
                <a:solidFill>
                  <a:srgbClr val="212529"/>
                </a:solidFill>
                <a:ea typeface="+mn-lt"/>
                <a:cs typeface="+mn-lt"/>
              </a:rPr>
              <a:t>; </a:t>
            </a:r>
            <a:r>
              <a:rPr lang="it-IT" sz="2000" err="1">
                <a:solidFill>
                  <a:srgbClr val="212529"/>
                </a:solidFill>
                <a:ea typeface="+mn-lt"/>
                <a:cs typeface="+mn-lt"/>
              </a:rPr>
              <a:t>Fišer</a:t>
            </a:r>
            <a:r>
              <a:rPr lang="it-IT" sz="2000" dirty="0">
                <a:solidFill>
                  <a:srgbClr val="212529"/>
                </a:solidFill>
                <a:ea typeface="+mn-lt"/>
                <a:cs typeface="+mn-lt"/>
              </a:rPr>
              <a:t>, </a:t>
            </a:r>
            <a:r>
              <a:rPr lang="it-IT" sz="2000" err="1">
                <a:solidFill>
                  <a:srgbClr val="212529"/>
                </a:solidFill>
                <a:ea typeface="+mn-lt"/>
                <a:cs typeface="+mn-lt"/>
              </a:rPr>
              <a:t>Darja</a:t>
            </a:r>
            <a:r>
              <a:rPr lang="it-IT" sz="2000" dirty="0">
                <a:solidFill>
                  <a:srgbClr val="212529"/>
                </a:solidFill>
                <a:ea typeface="+mn-lt"/>
                <a:cs typeface="+mn-lt"/>
              </a:rPr>
              <a:t>. (2023). </a:t>
            </a:r>
            <a:r>
              <a:rPr lang="it-IT" sz="2000" i="1" err="1">
                <a:solidFill>
                  <a:srgbClr val="212529"/>
                </a:solidFill>
                <a:ea typeface="+mn-lt"/>
                <a:cs typeface="+mn-lt"/>
              </a:rPr>
              <a:t>Introduction</a:t>
            </a:r>
            <a:r>
              <a:rPr lang="it-IT" sz="2000" i="1" dirty="0">
                <a:solidFill>
                  <a:srgbClr val="212529"/>
                </a:solidFill>
                <a:ea typeface="+mn-lt"/>
                <a:cs typeface="+mn-lt"/>
              </a:rPr>
              <a:t> to Language Data: Standards and Repositories. </a:t>
            </a:r>
            <a:r>
              <a:rPr lang="it-IT" sz="2000" dirty="0">
                <a:solidFill>
                  <a:srgbClr val="212529"/>
                </a:solidFill>
                <a:ea typeface="+mn-lt"/>
                <a:cs typeface="+mn-lt"/>
              </a:rPr>
              <a:t>In </a:t>
            </a:r>
            <a:r>
              <a:rPr lang="it-IT" sz="2000" u="sng" dirty="0">
                <a:solidFill>
                  <a:srgbClr val="000000"/>
                </a:solidFill>
                <a:ea typeface="+mn-lt"/>
                <a:cs typeface="+mn-lt"/>
                <a:hlinkClick r:id="rId2"/>
              </a:rPr>
              <a:t>UPSKILLS</a:t>
            </a:r>
            <a:r>
              <a:rPr lang="it-IT" sz="2000" dirty="0">
                <a:solidFill>
                  <a:srgbClr val="212529"/>
                </a:solidFill>
                <a:ea typeface="+mn-lt"/>
                <a:cs typeface="+mn-lt"/>
              </a:rPr>
              <a:t> Learning Content. </a:t>
            </a:r>
            <a:r>
              <a:rPr lang="it-IT" sz="2000" u="sng" dirty="0">
                <a:solidFill>
                  <a:srgbClr val="000000"/>
                </a:solidFill>
                <a:ea typeface="+mn-lt"/>
                <a:cs typeface="+mn-lt"/>
                <a:hlinkClick r:id="rId3"/>
              </a:rPr>
              <a:t>https://upskillsproject.eu/project/standards_repositories/</a:t>
            </a:r>
            <a:r>
              <a:rPr lang="it-IT" sz="2000" dirty="0">
                <a:solidFill>
                  <a:srgbClr val="212529"/>
                </a:solidFill>
                <a:ea typeface="+mn-lt"/>
                <a:cs typeface="+mn-lt"/>
              </a:rPr>
              <a:t>. </a:t>
            </a:r>
            <a:r>
              <a:rPr lang="it-IT" sz="2000" u="sng" dirty="0">
                <a:solidFill>
                  <a:srgbClr val="000000"/>
                </a:solidFill>
                <a:ea typeface="+mn-lt"/>
                <a:cs typeface="+mn-lt"/>
                <a:hlinkClick r:id="rId4"/>
              </a:rPr>
              <a:t>CC BY 4.0.</a:t>
            </a:r>
            <a:endParaRPr lang="it-IT" sz="2000" dirty="0">
              <a:solidFill>
                <a:srgbClr val="212529"/>
              </a:solidFill>
              <a:ea typeface="+mn-lt"/>
              <a:cs typeface="+mn-lt"/>
            </a:endParaRPr>
          </a:p>
          <a:p>
            <a:pPr marL="342900" indent="-342900"/>
            <a:r>
              <a:rPr lang="it-IT" sz="2000" dirty="0">
                <a:solidFill>
                  <a:srgbClr val="000000"/>
                </a:solidFill>
                <a:ea typeface="+mn-lt"/>
                <a:cs typeface="+mn-lt"/>
              </a:rPr>
              <a:t>van </a:t>
            </a:r>
            <a:r>
              <a:rPr lang="it-IT" sz="2000" err="1">
                <a:solidFill>
                  <a:srgbClr val="000000"/>
                </a:solidFill>
                <a:ea typeface="+mn-lt"/>
                <a:cs typeface="+mn-lt"/>
              </a:rPr>
              <a:t>der</a:t>
            </a:r>
            <a:r>
              <a:rPr lang="it-IT" sz="2000" dirty="0">
                <a:solidFill>
                  <a:srgbClr val="000000"/>
                </a:solidFill>
                <a:ea typeface="+mn-lt"/>
                <a:cs typeface="+mn-lt"/>
              </a:rPr>
              <a:t> Lek, I., </a:t>
            </a:r>
            <a:r>
              <a:rPr lang="it-IT" sz="2000" err="1">
                <a:solidFill>
                  <a:srgbClr val="000000"/>
                </a:solidFill>
                <a:ea typeface="+mn-lt"/>
                <a:cs typeface="+mn-lt"/>
              </a:rPr>
              <a:t>Fišer</a:t>
            </a:r>
            <a:r>
              <a:rPr lang="it-IT" sz="2000" dirty="0">
                <a:solidFill>
                  <a:srgbClr val="000000"/>
                </a:solidFill>
                <a:ea typeface="+mn-lt"/>
                <a:cs typeface="+mn-lt"/>
              </a:rPr>
              <a:t>, D., </a:t>
            </a:r>
            <a:r>
              <a:rPr lang="it-IT" sz="2000" err="1">
                <a:solidFill>
                  <a:srgbClr val="000000"/>
                </a:solidFill>
                <a:ea typeface="+mn-lt"/>
                <a:cs typeface="+mn-lt"/>
              </a:rPr>
              <a:t>Samardzic</a:t>
            </a:r>
            <a:r>
              <a:rPr lang="it-IT" sz="2000" dirty="0">
                <a:solidFill>
                  <a:srgbClr val="000000"/>
                </a:solidFill>
                <a:ea typeface="+mn-lt"/>
                <a:cs typeface="+mn-lt"/>
              </a:rPr>
              <a:t>, T., </a:t>
            </a:r>
            <a:r>
              <a:rPr lang="it-IT" sz="2000" err="1">
                <a:solidFill>
                  <a:srgbClr val="000000"/>
                </a:solidFill>
                <a:ea typeface="+mn-lt"/>
                <a:cs typeface="+mn-lt"/>
              </a:rPr>
              <a:t>Simonovic</a:t>
            </a:r>
            <a:r>
              <a:rPr lang="it-IT" sz="2000" dirty="0">
                <a:solidFill>
                  <a:srgbClr val="000000"/>
                </a:solidFill>
                <a:ea typeface="+mn-lt"/>
                <a:cs typeface="+mn-lt"/>
              </a:rPr>
              <a:t>, M., </a:t>
            </a:r>
            <a:r>
              <a:rPr lang="it-IT" sz="2000" err="1">
                <a:solidFill>
                  <a:srgbClr val="000000"/>
                </a:solidFill>
                <a:ea typeface="+mn-lt"/>
                <a:cs typeface="+mn-lt"/>
              </a:rPr>
              <a:t>Assimakopoulos</a:t>
            </a:r>
            <a:r>
              <a:rPr lang="it-IT" sz="2000" dirty="0">
                <a:solidFill>
                  <a:srgbClr val="000000"/>
                </a:solidFill>
                <a:ea typeface="+mn-lt"/>
                <a:cs typeface="+mn-lt"/>
              </a:rPr>
              <a:t>, S., Bernardini, S., </a:t>
            </a:r>
            <a:r>
              <a:rPr lang="it-IT" sz="2000" err="1">
                <a:solidFill>
                  <a:srgbClr val="000000"/>
                </a:solidFill>
                <a:ea typeface="+mn-lt"/>
                <a:cs typeface="+mn-lt"/>
              </a:rPr>
              <a:t>Milicevic</a:t>
            </a:r>
            <a:r>
              <a:rPr lang="it-IT" sz="2000" dirty="0">
                <a:solidFill>
                  <a:srgbClr val="000000"/>
                </a:solidFill>
                <a:ea typeface="+mn-lt"/>
                <a:cs typeface="+mn-lt"/>
              </a:rPr>
              <a:t> Petrovic, M., &amp; Puskas, G. (2023). </a:t>
            </a:r>
            <a:r>
              <a:rPr lang="it-IT" sz="2000" err="1">
                <a:solidFill>
                  <a:srgbClr val="000000"/>
                </a:solidFill>
                <a:ea typeface="+mn-lt"/>
                <a:cs typeface="+mn-lt"/>
              </a:rPr>
              <a:t>Integrating</a:t>
            </a:r>
            <a:r>
              <a:rPr lang="it-IT" sz="2000" dirty="0">
                <a:solidFill>
                  <a:srgbClr val="000000"/>
                </a:solidFill>
                <a:ea typeface="+mn-lt"/>
                <a:cs typeface="+mn-lt"/>
              </a:rPr>
              <a:t> </a:t>
            </a:r>
            <a:r>
              <a:rPr lang="it-IT" sz="2000" err="1">
                <a:solidFill>
                  <a:srgbClr val="000000"/>
                </a:solidFill>
                <a:ea typeface="+mn-lt"/>
                <a:cs typeface="+mn-lt"/>
              </a:rPr>
              <a:t>research</a:t>
            </a:r>
            <a:r>
              <a:rPr lang="it-IT" sz="2000" dirty="0">
                <a:solidFill>
                  <a:srgbClr val="000000"/>
                </a:solidFill>
                <a:ea typeface="+mn-lt"/>
                <a:cs typeface="+mn-lt"/>
              </a:rPr>
              <a:t> </a:t>
            </a:r>
            <a:r>
              <a:rPr lang="it-IT" sz="2000" err="1">
                <a:solidFill>
                  <a:srgbClr val="000000"/>
                </a:solidFill>
                <a:ea typeface="+mn-lt"/>
                <a:cs typeface="+mn-lt"/>
              </a:rPr>
              <a:t>infrastructures</a:t>
            </a:r>
            <a:r>
              <a:rPr lang="it-IT" sz="2000" dirty="0">
                <a:solidFill>
                  <a:srgbClr val="000000"/>
                </a:solidFill>
                <a:ea typeface="+mn-lt"/>
                <a:cs typeface="+mn-lt"/>
              </a:rPr>
              <a:t> </a:t>
            </a:r>
            <a:r>
              <a:rPr lang="it-IT" sz="2000" err="1">
                <a:solidFill>
                  <a:srgbClr val="000000"/>
                </a:solidFill>
                <a:ea typeface="+mn-lt"/>
                <a:cs typeface="+mn-lt"/>
              </a:rPr>
              <a:t>into</a:t>
            </a:r>
            <a:r>
              <a:rPr lang="it-IT" sz="2000" dirty="0">
                <a:solidFill>
                  <a:srgbClr val="000000"/>
                </a:solidFill>
                <a:ea typeface="+mn-lt"/>
                <a:cs typeface="+mn-lt"/>
              </a:rPr>
              <a:t> </a:t>
            </a:r>
            <a:r>
              <a:rPr lang="it-IT" sz="2000" err="1">
                <a:solidFill>
                  <a:srgbClr val="000000"/>
                </a:solidFill>
                <a:ea typeface="+mn-lt"/>
                <a:cs typeface="+mn-lt"/>
              </a:rPr>
              <a:t>teaching</a:t>
            </a:r>
            <a:r>
              <a:rPr lang="it-IT" sz="2000" dirty="0">
                <a:solidFill>
                  <a:srgbClr val="000000"/>
                </a:solidFill>
                <a:ea typeface="+mn-lt"/>
                <a:cs typeface="+mn-lt"/>
              </a:rPr>
              <a:t>: </a:t>
            </a:r>
            <a:r>
              <a:rPr lang="it-IT" sz="2000" err="1">
                <a:solidFill>
                  <a:srgbClr val="000000"/>
                </a:solidFill>
                <a:ea typeface="+mn-lt"/>
                <a:cs typeface="+mn-lt"/>
              </a:rPr>
              <a:t>Recommendations</a:t>
            </a:r>
            <a:r>
              <a:rPr lang="it-IT" sz="2000" dirty="0">
                <a:solidFill>
                  <a:srgbClr val="000000"/>
                </a:solidFill>
                <a:ea typeface="+mn-lt"/>
                <a:cs typeface="+mn-lt"/>
              </a:rPr>
              <a:t> and best practices (Versione 2). </a:t>
            </a:r>
            <a:r>
              <a:rPr lang="it-IT" sz="2000" err="1">
                <a:solidFill>
                  <a:srgbClr val="000000"/>
                </a:solidFill>
                <a:ea typeface="+mn-lt"/>
                <a:cs typeface="+mn-lt"/>
              </a:rPr>
              <a:t>Zenodo</a:t>
            </a:r>
            <a:r>
              <a:rPr lang="it-IT" sz="2000" dirty="0">
                <a:solidFill>
                  <a:srgbClr val="000000"/>
                </a:solidFill>
                <a:ea typeface="+mn-lt"/>
                <a:cs typeface="+mn-lt"/>
              </a:rPr>
              <a:t>. </a:t>
            </a:r>
            <a:r>
              <a:rPr lang="it-IT" sz="2000" dirty="0">
                <a:solidFill>
                  <a:srgbClr val="000000"/>
                </a:solidFill>
                <a:ea typeface="+mn-lt"/>
                <a:cs typeface="+mn-lt"/>
                <a:hlinkClick r:id="rId5"/>
              </a:rPr>
              <a:t>https://doi.org/10.5281/zenodo.8114407</a:t>
            </a:r>
            <a:r>
              <a:rPr lang="it-IT" sz="2000" dirty="0">
                <a:solidFill>
                  <a:srgbClr val="000000"/>
                </a:solidFill>
                <a:latin typeface="Calibri"/>
                <a:ea typeface="+mn-lt"/>
                <a:cs typeface="Calibri"/>
              </a:rPr>
              <a:t>. </a:t>
            </a:r>
            <a:r>
              <a:rPr lang="it-IT" sz="2000" dirty="0">
                <a:solidFill>
                  <a:srgbClr val="000000"/>
                </a:solidFill>
                <a:latin typeface="Calibri"/>
                <a:ea typeface="+mn-lt"/>
                <a:cs typeface="Arial"/>
                <a:hlinkClick r:id="rId4"/>
              </a:rPr>
              <a:t>CC BY 4.0.</a:t>
            </a:r>
            <a:endParaRPr lang="it-IT" sz="2000">
              <a:solidFill>
                <a:srgbClr val="000000"/>
              </a:solidFill>
              <a:latin typeface="Calibri"/>
              <a:ea typeface="+mn-lt"/>
              <a:cs typeface="Arial"/>
            </a:endParaRPr>
          </a:p>
          <a:p>
            <a:pPr marL="342900" indent="-342900"/>
            <a:r>
              <a:rPr lang="it-IT" sz="2000" dirty="0">
                <a:ea typeface="Calibri"/>
                <a:cs typeface="Calibri"/>
              </a:rPr>
              <a:t>CLARIN ERIC Official Website: </a:t>
            </a:r>
            <a:r>
              <a:rPr lang="it-IT" sz="2000" dirty="0">
                <a:ea typeface="+mn-lt"/>
                <a:cs typeface="+mn-lt"/>
                <a:hlinkClick r:id="rId6"/>
              </a:rPr>
              <a:t>https://www.clarin.eu/</a:t>
            </a:r>
            <a:r>
              <a:rPr lang="it-IT" sz="2000" dirty="0">
                <a:ea typeface="+mn-lt"/>
                <a:cs typeface="+mn-lt"/>
              </a:rPr>
              <a:t> . </a:t>
            </a:r>
            <a:r>
              <a:rPr lang="it-IT" sz="2000" dirty="0">
                <a:ea typeface="+mn-lt"/>
                <a:cs typeface="+mn-lt"/>
                <a:hlinkClick r:id="rId7"/>
              </a:rPr>
              <a:t>CC BY 2.0</a:t>
            </a:r>
          </a:p>
        </p:txBody>
      </p:sp>
    </p:spTree>
    <p:extLst>
      <p:ext uri="{BB962C8B-B14F-4D97-AF65-F5344CB8AC3E}">
        <p14:creationId xmlns:p14="http://schemas.microsoft.com/office/powerpoint/2010/main" val="9289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9FBC-EF6A-DF63-330C-CF8A56B79017}"/>
              </a:ext>
            </a:extLst>
          </p:cNvPr>
          <p:cNvSpPr>
            <a:spLocks noGrp="1"/>
          </p:cNvSpPr>
          <p:nvPr>
            <p:ph type="title"/>
          </p:nvPr>
        </p:nvSpPr>
        <p:spPr/>
        <p:txBody>
          <a:bodyPr>
            <a:normAutofit/>
          </a:bodyPr>
          <a:lstStyle/>
          <a:p>
            <a:r>
              <a:rPr lang="en-GB" dirty="0">
                <a:ea typeface="+mj-lt"/>
                <a:cs typeface="+mj-lt"/>
              </a:rPr>
              <a:t>What Is CLARIN and How Can You Access It?</a:t>
            </a:r>
            <a:endParaRPr lang="it-IT" dirty="0">
              <a:ea typeface="+mj-lt"/>
              <a:cs typeface="+mj-lt"/>
            </a:endParaRPr>
          </a:p>
        </p:txBody>
      </p:sp>
      <p:sp>
        <p:nvSpPr>
          <p:cNvPr id="3" name="Segnaposto contenuto 2">
            <a:extLst>
              <a:ext uri="{FF2B5EF4-FFF2-40B4-BE49-F238E27FC236}">
                <a16:creationId xmlns:a16="http://schemas.microsoft.com/office/drawing/2014/main" id="{E3A78F9E-2DCC-31FC-FD9A-F7C4D839E914}"/>
              </a:ext>
            </a:extLst>
          </p:cNvPr>
          <p:cNvSpPr>
            <a:spLocks noGrp="1"/>
          </p:cNvSpPr>
          <p:nvPr>
            <p:ph idx="1"/>
          </p:nvPr>
        </p:nvSpPr>
        <p:spPr/>
        <p:txBody>
          <a:bodyPr vert="horz" lIns="91440" tIns="45720" rIns="91440" bIns="45720" rtlCol="0" anchor="t">
            <a:normAutofit/>
          </a:bodyPr>
          <a:lstStyle/>
          <a:p>
            <a:pPr marL="0" indent="0" algn="just">
              <a:buNone/>
            </a:pPr>
            <a:endParaRPr lang="en-GB" sz="2400" b="1" dirty="0">
              <a:ea typeface="+mn-lt"/>
              <a:cs typeface="+mn-lt"/>
            </a:endParaRPr>
          </a:p>
          <a:p>
            <a:pPr marL="0" indent="0" algn="just">
              <a:buNone/>
            </a:pPr>
            <a:r>
              <a:rPr lang="en-GB" sz="2400" b="1" dirty="0">
                <a:ea typeface="+mn-lt"/>
                <a:cs typeface="+mn-lt"/>
              </a:rPr>
              <a:t>CLARIN </a:t>
            </a:r>
            <a:r>
              <a:rPr lang="en-GB" sz="2400" dirty="0">
                <a:ea typeface="+mn-lt"/>
                <a:cs typeface="+mn-lt"/>
              </a:rPr>
              <a:t>stands for </a:t>
            </a:r>
            <a:r>
              <a:rPr lang="en-GB" sz="2400" b="1" dirty="0">
                <a:ea typeface="+mn-lt"/>
                <a:cs typeface="+mn-lt"/>
              </a:rPr>
              <a:t>Common Language Resources and Technology Infrastructure </a:t>
            </a:r>
            <a:endParaRPr lang="it-IT" sz="2400" b="1">
              <a:ea typeface="+mn-lt"/>
              <a:cs typeface="+mn-lt"/>
            </a:endParaRPr>
          </a:p>
          <a:p>
            <a:pPr marL="0" indent="0" algn="just">
              <a:buNone/>
            </a:pPr>
            <a:endParaRPr lang="it-IT" sz="2400" dirty="0">
              <a:ea typeface="+mn-lt"/>
              <a:cs typeface="+mn-lt"/>
            </a:endParaRPr>
          </a:p>
          <a:p>
            <a:pPr marL="0" indent="0" algn="just">
              <a:buNone/>
            </a:pPr>
            <a:r>
              <a:rPr lang="en-GB" sz="2400" dirty="0">
                <a:ea typeface="+mn-lt"/>
                <a:cs typeface="+mn-lt"/>
              </a:rPr>
              <a:t>CLARIN is a distributed digital infrastructure, with participating centres all over Europe and further afield, which include universities, research centres, libraries and public archives. Tools and data from different centres are interoperable so that data collections can be combined and tools from different sources can be chained to perform operations at different levels of complexity, regardless of their location.</a:t>
            </a:r>
            <a:endParaRPr lang="it-IT" sz="2400" dirty="0">
              <a:ea typeface="+mn-lt"/>
              <a:cs typeface="+mn-lt"/>
            </a:endParaRPr>
          </a:p>
          <a:p>
            <a:endParaRPr lang="it-IT" dirty="0">
              <a:cs typeface="Calibri"/>
            </a:endParaRPr>
          </a:p>
        </p:txBody>
      </p:sp>
    </p:spTree>
    <p:extLst>
      <p:ext uri="{BB962C8B-B14F-4D97-AF65-F5344CB8AC3E}">
        <p14:creationId xmlns:p14="http://schemas.microsoft.com/office/powerpoint/2010/main" val="370146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9FBC-EF6A-DF63-330C-CF8A56B79017}"/>
              </a:ext>
            </a:extLst>
          </p:cNvPr>
          <p:cNvSpPr>
            <a:spLocks noGrp="1"/>
          </p:cNvSpPr>
          <p:nvPr>
            <p:ph type="title"/>
          </p:nvPr>
        </p:nvSpPr>
        <p:spPr/>
        <p:txBody>
          <a:bodyPr>
            <a:normAutofit/>
          </a:bodyPr>
          <a:lstStyle/>
          <a:p>
            <a:r>
              <a:rPr lang="it-IT" dirty="0">
                <a:ea typeface="+mj-lt"/>
                <a:cs typeface="+mj-lt"/>
              </a:rPr>
              <a:t>CLARIN...</a:t>
            </a:r>
          </a:p>
        </p:txBody>
      </p:sp>
      <p:sp>
        <p:nvSpPr>
          <p:cNvPr id="3" name="Segnaposto contenuto 2">
            <a:extLst>
              <a:ext uri="{FF2B5EF4-FFF2-40B4-BE49-F238E27FC236}">
                <a16:creationId xmlns:a16="http://schemas.microsoft.com/office/drawing/2014/main" id="{E3A78F9E-2DCC-31FC-FD9A-F7C4D839E914}"/>
              </a:ext>
            </a:extLst>
          </p:cNvPr>
          <p:cNvSpPr>
            <a:spLocks noGrp="1"/>
          </p:cNvSpPr>
          <p:nvPr>
            <p:ph idx="1"/>
          </p:nvPr>
        </p:nvSpPr>
        <p:spPr/>
        <p:txBody>
          <a:bodyPr vert="horz" lIns="91440" tIns="45720" rIns="91440" bIns="45720" rtlCol="0" anchor="t">
            <a:noAutofit/>
          </a:bodyPr>
          <a:lstStyle/>
          <a:p>
            <a:pPr marL="228600" lvl="0" indent="-228600" algn="just" rtl="0">
              <a:buFont typeface="Symbol"/>
              <a:buChar char="•"/>
            </a:pPr>
            <a:r>
              <a:rPr lang="en-GB" sz="2400" b="0" i="0" u="none" strike="noStrike" dirty="0">
                <a:solidFill>
                  <a:srgbClr val="000000"/>
                </a:solidFill>
                <a:highlight>
                  <a:srgbClr val="FFFFFF"/>
                </a:highlight>
                <a:latin typeface="Calibri"/>
                <a:ea typeface="Calibri"/>
                <a:cs typeface="Calibri"/>
              </a:rPr>
              <a:t>Belongs to the Social Sciences and Humanities cluster and an integral part of the </a:t>
            </a:r>
            <a:r>
              <a:rPr lang="en-GB" sz="2400" b="0" i="0" u="sng" strike="noStrike" dirty="0">
                <a:solidFill>
                  <a:srgbClr val="0563C1"/>
                </a:solidFill>
                <a:highlight>
                  <a:srgbClr val="FFFFFF"/>
                </a:highlight>
                <a:latin typeface="Calibri"/>
                <a:ea typeface="Calibri"/>
                <a:cs typeface="Calibri"/>
                <a:hlinkClick r:id="rId2"/>
              </a:rPr>
              <a:t>European Open Science Cloud</a:t>
            </a:r>
            <a:r>
              <a:rPr lang="en-GB" sz="2400" b="0" i="0" dirty="0">
                <a:solidFill>
                  <a:srgbClr val="1155CC"/>
                </a:solidFill>
                <a:highlight>
                  <a:srgbClr val="FFFFFF"/>
                </a:highlight>
                <a:latin typeface="Calibri"/>
                <a:ea typeface="Calibri"/>
                <a:cs typeface="Calibri"/>
              </a:rPr>
              <a:t> </a:t>
            </a:r>
          </a:p>
          <a:p>
            <a:pPr marL="228600" lvl="0" indent="-228600" algn="just" rtl="0">
              <a:buFont typeface="Symbol"/>
              <a:buChar char="•"/>
            </a:pPr>
            <a:r>
              <a:rPr lang="en-GB" sz="2400" b="0" i="0" u="none" strike="noStrike" dirty="0">
                <a:solidFill>
                  <a:srgbClr val="000000"/>
                </a:solidFill>
                <a:highlight>
                  <a:srgbClr val="FFFFFF"/>
                </a:highlight>
                <a:latin typeface="Calibri"/>
                <a:ea typeface="Calibri"/>
                <a:cs typeface="Calibri"/>
              </a:rPr>
              <a:t>Has the ESFRI ERIC status since 2012, Landmark since 2016</a:t>
            </a:r>
            <a:r>
              <a:rPr lang="en-GB" sz="2400" b="0" i="0" dirty="0">
                <a:solidFill>
                  <a:srgbClr val="000000"/>
                </a:solidFill>
                <a:highlight>
                  <a:srgbClr val="FFFFFF"/>
                </a:highlight>
                <a:latin typeface="Calibri"/>
                <a:ea typeface="Calibri"/>
                <a:cs typeface="Calibri"/>
              </a:rPr>
              <a:t> </a:t>
            </a:r>
          </a:p>
          <a:p>
            <a:pPr marL="228600" lvl="0" indent="-228600" algn="just" rtl="0">
              <a:buFont typeface="Symbol"/>
              <a:buChar char="•"/>
            </a:pPr>
            <a:r>
              <a:rPr lang="en-GB" sz="2400" b="0" i="0" u="none" strike="noStrike" dirty="0">
                <a:solidFill>
                  <a:srgbClr val="000000"/>
                </a:solidFill>
                <a:highlight>
                  <a:srgbClr val="FFFFFF"/>
                </a:highlight>
                <a:latin typeface="Calibri"/>
                <a:ea typeface="Calibri"/>
                <a:cs typeface="Calibri"/>
              </a:rPr>
              <a:t>Provides easy and sustainable access for scholars in the humanities and social sciences and beyond:</a:t>
            </a:r>
            <a:r>
              <a:rPr lang="en-GB" sz="2400" b="0" i="0" dirty="0">
                <a:solidFill>
                  <a:srgbClr val="000000"/>
                </a:solidFill>
                <a:highlight>
                  <a:srgbClr val="FFFFFF"/>
                </a:highlight>
                <a:latin typeface="Calibri"/>
                <a:ea typeface="Calibri"/>
                <a:cs typeface="Calibri"/>
              </a:rPr>
              <a:t> </a:t>
            </a:r>
          </a:p>
          <a:p>
            <a:pPr marL="685800" lvl="2" indent="-228600" algn="just" rtl="0">
              <a:buFont typeface="Wingdings"/>
              <a:buChar char="§"/>
            </a:pPr>
            <a:r>
              <a:rPr lang="en-GB" b="0" i="0" u="none" strike="noStrike" dirty="0">
                <a:solidFill>
                  <a:srgbClr val="000000"/>
                </a:solidFill>
                <a:highlight>
                  <a:srgbClr val="FFFFFF"/>
                </a:highlight>
                <a:latin typeface="Calibri"/>
                <a:ea typeface="Calibri"/>
                <a:cs typeface="Calibri"/>
              </a:rPr>
              <a:t>to digital language data (in written, spoken or multimodal form)</a:t>
            </a:r>
            <a:r>
              <a:rPr lang="en-GB" b="0" i="0" dirty="0">
                <a:solidFill>
                  <a:srgbClr val="000000"/>
                </a:solidFill>
                <a:highlight>
                  <a:srgbClr val="FFFFFF"/>
                </a:highlight>
                <a:latin typeface="Calibri"/>
                <a:ea typeface="Calibri"/>
                <a:cs typeface="Calibri"/>
              </a:rPr>
              <a:t> </a:t>
            </a:r>
          </a:p>
          <a:p>
            <a:pPr marL="685800" lvl="2" indent="-228600" algn="just" rtl="0">
              <a:buFont typeface="Wingdings"/>
              <a:buChar char="§"/>
            </a:pPr>
            <a:r>
              <a:rPr lang="en-GB" b="0" i="0" u="none" strike="noStrike" dirty="0">
                <a:solidFill>
                  <a:srgbClr val="000000"/>
                </a:solidFill>
                <a:highlight>
                  <a:srgbClr val="FFFFFF"/>
                </a:highlight>
                <a:latin typeface="Calibri"/>
                <a:ea typeface="Calibri"/>
                <a:cs typeface="Calibri"/>
              </a:rPr>
              <a:t>to advanced tools to discover, explore, exploit, annotate, analyse or combine them</a:t>
            </a:r>
            <a:endParaRPr lang="en-GB" b="0" i="0" dirty="0">
              <a:solidFill>
                <a:srgbClr val="000000"/>
              </a:solidFill>
              <a:highlight>
                <a:srgbClr val="FFFFFF"/>
              </a:highlight>
              <a:latin typeface="Calibri"/>
              <a:ea typeface="Calibri"/>
              <a:cs typeface="Calibri"/>
            </a:endParaRPr>
          </a:p>
          <a:p>
            <a:pPr marL="685800" lvl="2" indent="-228600" algn="just" rtl="0">
              <a:buFont typeface="Wingdings"/>
              <a:buChar char="§"/>
            </a:pPr>
            <a:r>
              <a:rPr lang="en-GB" b="0" i="0" u="none" strike="noStrike" dirty="0">
                <a:solidFill>
                  <a:srgbClr val="000000"/>
                </a:solidFill>
                <a:highlight>
                  <a:srgbClr val="FFFFFF"/>
                </a:highlight>
                <a:latin typeface="Calibri"/>
                <a:ea typeface="Calibri"/>
                <a:cs typeface="Calibri"/>
              </a:rPr>
              <a:t>through a single sign-on environment</a:t>
            </a:r>
            <a:r>
              <a:rPr lang="en-GB" b="0" i="0" dirty="0">
                <a:solidFill>
                  <a:srgbClr val="000000"/>
                </a:solidFill>
                <a:highlight>
                  <a:srgbClr val="FFFFFF"/>
                </a:highlight>
                <a:latin typeface="Calibri"/>
                <a:ea typeface="Calibri"/>
                <a:cs typeface="Calibri"/>
              </a:rPr>
              <a:t> </a:t>
            </a:r>
          </a:p>
          <a:p>
            <a:pPr marL="228600" lvl="0" indent="-228600" algn="just" rtl="0">
              <a:buFont typeface="Symbol"/>
              <a:buChar char="•"/>
            </a:pPr>
            <a:r>
              <a:rPr lang="en-GB" sz="2400" b="0" i="0" u="none" strike="noStrike" dirty="0">
                <a:solidFill>
                  <a:srgbClr val="000000"/>
                </a:solidFill>
                <a:highlight>
                  <a:srgbClr val="FFFFFF"/>
                </a:highlight>
                <a:latin typeface="Calibri"/>
                <a:ea typeface="Calibri"/>
                <a:cs typeface="Calibri"/>
              </a:rPr>
              <a:t>Serves as an ecosystem for knowledge sharing and training</a:t>
            </a:r>
            <a:r>
              <a:rPr lang="en-GB" sz="2400" b="0" i="0" dirty="0">
                <a:solidFill>
                  <a:srgbClr val="000000"/>
                </a:solidFill>
                <a:highlight>
                  <a:srgbClr val="FFFFFF"/>
                </a:highlight>
                <a:latin typeface="Calibri"/>
                <a:ea typeface="Calibri"/>
                <a:cs typeface="Calibri"/>
              </a:rPr>
              <a:t> </a:t>
            </a:r>
            <a:endParaRPr lang="it-IT" sz="2400" dirty="0"/>
          </a:p>
        </p:txBody>
      </p:sp>
    </p:spTree>
    <p:extLst>
      <p:ext uri="{BB962C8B-B14F-4D97-AF65-F5344CB8AC3E}">
        <p14:creationId xmlns:p14="http://schemas.microsoft.com/office/powerpoint/2010/main" val="292101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9FBC-EF6A-DF63-330C-CF8A56B79017}"/>
              </a:ext>
            </a:extLst>
          </p:cNvPr>
          <p:cNvSpPr>
            <a:spLocks noGrp="1"/>
          </p:cNvSpPr>
          <p:nvPr>
            <p:ph type="title"/>
          </p:nvPr>
        </p:nvSpPr>
        <p:spPr/>
        <p:txBody>
          <a:bodyPr>
            <a:normAutofit/>
          </a:bodyPr>
          <a:lstStyle/>
          <a:p>
            <a:r>
              <a:rPr lang="en-GB" dirty="0">
                <a:ea typeface="+mj-lt"/>
                <a:cs typeface="+mj-lt"/>
              </a:rPr>
              <a:t>CLARIN-IT: the Italian node of CLARIN</a:t>
            </a:r>
            <a:endParaRPr lang="it-IT" dirty="0">
              <a:ea typeface="+mj-lt"/>
              <a:cs typeface="+mj-lt"/>
            </a:endParaRPr>
          </a:p>
        </p:txBody>
      </p:sp>
      <p:sp>
        <p:nvSpPr>
          <p:cNvPr id="3" name="Segnaposto contenuto 2">
            <a:extLst>
              <a:ext uri="{FF2B5EF4-FFF2-40B4-BE49-F238E27FC236}">
                <a16:creationId xmlns:a16="http://schemas.microsoft.com/office/drawing/2014/main" id="{E3A78F9E-2DCC-31FC-FD9A-F7C4D839E914}"/>
              </a:ext>
            </a:extLst>
          </p:cNvPr>
          <p:cNvSpPr>
            <a:spLocks noGrp="1"/>
          </p:cNvSpPr>
          <p:nvPr>
            <p:ph idx="1"/>
          </p:nvPr>
        </p:nvSpPr>
        <p:spPr/>
        <p:txBody>
          <a:bodyPr vert="horz" lIns="91440" tIns="45720" rIns="91440" bIns="45720" rtlCol="0" anchor="t">
            <a:normAutofit/>
          </a:bodyPr>
          <a:lstStyle/>
          <a:p>
            <a:pPr marL="0" indent="0">
              <a:buNone/>
            </a:pPr>
            <a:endParaRPr lang="en-GB" sz="2400" dirty="0">
              <a:ea typeface="+mn-lt"/>
              <a:cs typeface="+mn-lt"/>
            </a:endParaRPr>
          </a:p>
          <a:p>
            <a:pPr marL="0" indent="0">
              <a:buNone/>
            </a:pPr>
            <a:r>
              <a:rPr lang="en-GB" sz="2400" dirty="0">
                <a:ea typeface="+mn-lt"/>
                <a:cs typeface="+mn-lt"/>
              </a:rPr>
              <a:t>Italy became the 16th Full Member of CLARIN ERIC in 2015. The Founding member of the National Consortium is the Institute for Computational Linguistics “Antonio </a:t>
            </a:r>
            <a:r>
              <a:rPr lang="en-GB" sz="2400" dirty="0" err="1">
                <a:ea typeface="+mn-lt"/>
                <a:cs typeface="+mn-lt"/>
              </a:rPr>
              <a:t>Zampolli</a:t>
            </a:r>
            <a:r>
              <a:rPr lang="en-GB" sz="2400" dirty="0">
                <a:ea typeface="+mn-lt"/>
                <a:cs typeface="+mn-lt"/>
              </a:rPr>
              <a:t>” of the National Research Council of Italy.</a:t>
            </a:r>
            <a:endParaRPr lang="it-IT" sz="2400">
              <a:ea typeface="+mn-lt"/>
              <a:cs typeface="+mn-lt"/>
            </a:endParaRPr>
          </a:p>
          <a:p>
            <a:pPr marL="0" indent="0">
              <a:buNone/>
            </a:pPr>
            <a:endParaRPr lang="en-GB" sz="2400" dirty="0">
              <a:ea typeface="+mn-lt"/>
              <a:cs typeface="+mn-lt"/>
            </a:endParaRPr>
          </a:p>
          <a:p>
            <a:pPr marL="0" indent="0">
              <a:buNone/>
            </a:pPr>
            <a:r>
              <a:rPr lang="en-GB" sz="2400" dirty="0">
                <a:ea typeface="+mn-lt"/>
                <a:cs typeface="+mn-lt"/>
              </a:rPr>
              <a:t>CLARIN is involved in the H2IOSC project through its Italian national consortium CLARIN-IT.</a:t>
            </a:r>
            <a:endParaRPr lang="it-IT" sz="2400">
              <a:ea typeface="+mn-lt"/>
              <a:cs typeface="+mn-lt"/>
            </a:endParaRPr>
          </a:p>
          <a:p>
            <a:endParaRPr lang="it-IT" dirty="0">
              <a:cs typeface="Calibri"/>
            </a:endParaRPr>
          </a:p>
        </p:txBody>
      </p:sp>
    </p:spTree>
    <p:extLst>
      <p:ext uri="{BB962C8B-B14F-4D97-AF65-F5344CB8AC3E}">
        <p14:creationId xmlns:p14="http://schemas.microsoft.com/office/powerpoint/2010/main" val="130901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9FBC-EF6A-DF63-330C-CF8A56B79017}"/>
              </a:ext>
            </a:extLst>
          </p:cNvPr>
          <p:cNvSpPr>
            <a:spLocks noGrp="1"/>
          </p:cNvSpPr>
          <p:nvPr>
            <p:ph type="title"/>
          </p:nvPr>
        </p:nvSpPr>
        <p:spPr/>
        <p:txBody>
          <a:bodyPr/>
          <a:lstStyle/>
          <a:p>
            <a:r>
              <a:rPr lang="it-IT" dirty="0">
                <a:cs typeface="Calibri Light"/>
              </a:rPr>
              <a:t>The H2IOSC project</a:t>
            </a:r>
          </a:p>
        </p:txBody>
      </p:sp>
      <p:sp>
        <p:nvSpPr>
          <p:cNvPr id="3" name="Segnaposto contenuto 2">
            <a:extLst>
              <a:ext uri="{FF2B5EF4-FFF2-40B4-BE49-F238E27FC236}">
                <a16:creationId xmlns:a16="http://schemas.microsoft.com/office/drawing/2014/main" id="{E3A78F9E-2DCC-31FC-FD9A-F7C4D839E914}"/>
              </a:ext>
            </a:extLst>
          </p:cNvPr>
          <p:cNvSpPr>
            <a:spLocks noGrp="1"/>
          </p:cNvSpPr>
          <p:nvPr>
            <p:ph idx="1"/>
          </p:nvPr>
        </p:nvSpPr>
        <p:spPr/>
        <p:txBody>
          <a:bodyPr vert="horz" lIns="91440" tIns="45720" rIns="91440" bIns="45720" rtlCol="0" anchor="t">
            <a:normAutofit/>
          </a:bodyPr>
          <a:lstStyle/>
          <a:p>
            <a:pPr marL="0" indent="0" algn="l" rtl="0">
              <a:buNone/>
            </a:pPr>
            <a:r>
              <a:rPr lang="en-GB" sz="2400" b="0" i="0" dirty="0">
                <a:solidFill>
                  <a:srgbClr val="000000"/>
                </a:solidFill>
                <a:highlight>
                  <a:srgbClr val="FFFFFF"/>
                </a:highlight>
                <a:latin typeface="Calibri"/>
                <a:ea typeface="Calibri"/>
                <a:cs typeface="Calibri"/>
              </a:rPr>
              <a:t>The H2IOSC project aims at creating a federated and inclusive cluster of RIs in the ESFRI domain of Social and Cultural Innovation to allow researchers from various disciplines in the Humanities, Language technologies and the Cultural Heritage sectors collaborate in data and compute intensive research.  </a:t>
            </a:r>
            <a:endParaRPr lang="it-IT"/>
          </a:p>
          <a:p>
            <a:pPr marL="0" indent="0" algn="l" rtl="0">
              <a:buNone/>
            </a:pPr>
            <a:r>
              <a:rPr lang="en-GB" sz="2400" b="0" i="0" dirty="0">
                <a:solidFill>
                  <a:srgbClr val="000000"/>
                </a:solidFill>
                <a:highlight>
                  <a:srgbClr val="FFFFFF"/>
                </a:highlight>
                <a:latin typeface="Calibri"/>
                <a:ea typeface="Calibri"/>
                <a:cs typeface="Calibri"/>
              </a:rPr>
              <a:t>It encompasses the Italian nodes of four Research Infrastructures: </a:t>
            </a:r>
          </a:p>
          <a:p>
            <a:pPr marL="228600" lvl="0" indent="-228600" algn="l" rtl="0">
              <a:buFont typeface="Symbol"/>
              <a:buChar char="•"/>
            </a:pPr>
            <a:r>
              <a:rPr lang="en-GB" sz="2400" b="0" i="0" dirty="0">
                <a:solidFill>
                  <a:srgbClr val="000000"/>
                </a:solidFill>
                <a:highlight>
                  <a:srgbClr val="FFFFFF"/>
                </a:highlight>
                <a:latin typeface="Calibri"/>
                <a:ea typeface="Calibri"/>
                <a:cs typeface="Calibri"/>
              </a:rPr>
              <a:t>CLARIN </a:t>
            </a:r>
          </a:p>
          <a:p>
            <a:pPr marL="228600" lvl="0" indent="-228600" algn="l" rtl="0">
              <a:buFont typeface="Symbol"/>
              <a:buChar char="•"/>
            </a:pPr>
            <a:r>
              <a:rPr lang="en-GB" sz="2400" b="0" i="0" dirty="0">
                <a:solidFill>
                  <a:srgbClr val="000000"/>
                </a:solidFill>
                <a:highlight>
                  <a:srgbClr val="FFFFFF"/>
                </a:highlight>
                <a:latin typeface="Calibri"/>
                <a:ea typeface="Calibri"/>
                <a:cs typeface="Calibri"/>
              </a:rPr>
              <a:t>DARIAH, </a:t>
            </a:r>
            <a:r>
              <a:rPr lang="en-GB" sz="2400" b="0" i="0" u="sng" strike="noStrike" dirty="0">
                <a:solidFill>
                  <a:srgbClr val="0563C1"/>
                </a:solidFill>
                <a:highlight>
                  <a:srgbClr val="FFFFFF"/>
                </a:highlight>
                <a:latin typeface="Calibri"/>
                <a:ea typeface="Calibri"/>
                <a:cs typeface="Calibri"/>
                <a:hlinkClick r:id="rId2"/>
              </a:rPr>
              <a:t>Digital Research Infrastructure for the Arts and Humanities</a:t>
            </a:r>
            <a:r>
              <a:rPr lang="en-GB" sz="2400" b="0" i="0" dirty="0">
                <a:solidFill>
                  <a:srgbClr val="000000"/>
                </a:solidFill>
                <a:highlight>
                  <a:srgbClr val="FFFFFF"/>
                </a:highlight>
                <a:latin typeface="Calibri"/>
                <a:ea typeface="Calibri"/>
                <a:cs typeface="Calibri"/>
              </a:rPr>
              <a:t> </a:t>
            </a:r>
          </a:p>
          <a:p>
            <a:pPr marL="228600" lvl="0" indent="-228600" algn="l" rtl="0">
              <a:buFont typeface="Symbol"/>
              <a:buChar char="•"/>
            </a:pPr>
            <a:r>
              <a:rPr lang="en-GB" sz="2400" b="0" i="0" dirty="0">
                <a:solidFill>
                  <a:srgbClr val="000000"/>
                </a:solidFill>
                <a:highlight>
                  <a:srgbClr val="FFFFFF"/>
                </a:highlight>
                <a:latin typeface="Calibri"/>
                <a:ea typeface="Calibri"/>
                <a:cs typeface="Calibri"/>
              </a:rPr>
              <a:t>E-RHIS, </a:t>
            </a:r>
            <a:r>
              <a:rPr lang="en-GB" sz="2400" b="0" i="0" u="sng" strike="noStrike" dirty="0">
                <a:solidFill>
                  <a:srgbClr val="0563C1"/>
                </a:solidFill>
                <a:highlight>
                  <a:srgbClr val="FFFFFF"/>
                </a:highlight>
                <a:latin typeface="Calibri"/>
                <a:ea typeface="Calibri"/>
                <a:cs typeface="Calibri"/>
                <a:hlinkClick r:id="rId3"/>
              </a:rPr>
              <a:t>European Research Infrastructure for Heritage Science</a:t>
            </a:r>
            <a:r>
              <a:rPr lang="en-GB" sz="2400" b="0" i="0" dirty="0">
                <a:solidFill>
                  <a:srgbClr val="000000"/>
                </a:solidFill>
                <a:highlight>
                  <a:srgbClr val="FFFFFF"/>
                </a:highlight>
                <a:latin typeface="Calibri"/>
                <a:ea typeface="Calibri"/>
                <a:cs typeface="Calibri"/>
              </a:rPr>
              <a:t> </a:t>
            </a:r>
          </a:p>
          <a:p>
            <a:pPr marL="228600" lvl="0" indent="-228600" algn="l" rtl="0">
              <a:buFont typeface="Symbol"/>
              <a:buChar char="•"/>
            </a:pPr>
            <a:r>
              <a:rPr lang="en-GB" sz="2400" b="0" i="0" dirty="0">
                <a:solidFill>
                  <a:srgbClr val="000000"/>
                </a:solidFill>
                <a:highlight>
                  <a:srgbClr val="FFFFFF"/>
                </a:highlight>
                <a:latin typeface="Calibri"/>
                <a:ea typeface="Calibri"/>
                <a:cs typeface="Calibri"/>
              </a:rPr>
              <a:t>OPERAS, </a:t>
            </a:r>
            <a:r>
              <a:rPr lang="en-GB" sz="2400" b="0" i="0" u="sng" strike="noStrike" dirty="0">
                <a:solidFill>
                  <a:srgbClr val="0563C1"/>
                </a:solidFill>
                <a:highlight>
                  <a:srgbClr val="FFFFFF"/>
                </a:highlight>
                <a:latin typeface="Calibri"/>
                <a:ea typeface="Calibri"/>
                <a:cs typeface="Calibri"/>
                <a:hlinkClick r:id="rId4"/>
              </a:rPr>
              <a:t>Open Scholarly Communication in the European Research Area for SSH</a:t>
            </a:r>
            <a:r>
              <a:rPr lang="en-GB" sz="2400" b="0" i="0" dirty="0">
                <a:solidFill>
                  <a:srgbClr val="000000"/>
                </a:solidFill>
                <a:highlight>
                  <a:srgbClr val="FFFFFF"/>
                </a:highlight>
                <a:latin typeface="Calibri"/>
                <a:ea typeface="Calibri"/>
                <a:cs typeface="Calibri"/>
              </a:rPr>
              <a:t> </a:t>
            </a:r>
          </a:p>
        </p:txBody>
      </p:sp>
    </p:spTree>
    <p:extLst>
      <p:ext uri="{BB962C8B-B14F-4D97-AF65-F5344CB8AC3E}">
        <p14:creationId xmlns:p14="http://schemas.microsoft.com/office/powerpoint/2010/main" val="389519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9FBC-EF6A-DF63-330C-CF8A56B79017}"/>
              </a:ext>
            </a:extLst>
          </p:cNvPr>
          <p:cNvSpPr>
            <a:spLocks noGrp="1"/>
          </p:cNvSpPr>
          <p:nvPr>
            <p:ph type="title"/>
          </p:nvPr>
        </p:nvSpPr>
        <p:spPr/>
        <p:txBody>
          <a:bodyPr/>
          <a:lstStyle/>
          <a:p>
            <a:r>
              <a:rPr lang="it-IT" dirty="0">
                <a:cs typeface="Calibri Light"/>
              </a:rPr>
              <a:t>The H2IOSC project</a:t>
            </a:r>
            <a:endParaRPr lang="it-IT" dirty="0"/>
          </a:p>
        </p:txBody>
      </p:sp>
      <p:pic>
        <p:nvPicPr>
          <p:cNvPr id="4" name="Segnaposto contenuto 3" descr="Immagine che contiene testo, schermata, Carattere, Elementi grafici&#10;&#10;Descrizione generata automaticamente">
            <a:extLst>
              <a:ext uri="{FF2B5EF4-FFF2-40B4-BE49-F238E27FC236}">
                <a16:creationId xmlns:a16="http://schemas.microsoft.com/office/drawing/2014/main" id="{A0EC9C2E-EE79-BCBC-7BBD-BF4C08205BEC}"/>
              </a:ext>
            </a:extLst>
          </p:cNvPr>
          <p:cNvPicPr>
            <a:picLocks noGrp="1" noChangeAspect="1"/>
          </p:cNvPicPr>
          <p:nvPr>
            <p:ph idx="1"/>
          </p:nvPr>
        </p:nvPicPr>
        <p:blipFill>
          <a:blip r:embed="rId2"/>
          <a:stretch>
            <a:fillRect/>
          </a:stretch>
        </p:blipFill>
        <p:spPr>
          <a:xfrm>
            <a:off x="838200" y="2115381"/>
            <a:ext cx="10515600" cy="3771825"/>
          </a:xfrm>
        </p:spPr>
      </p:pic>
    </p:spTree>
    <p:extLst>
      <p:ext uri="{BB962C8B-B14F-4D97-AF65-F5344CB8AC3E}">
        <p14:creationId xmlns:p14="http://schemas.microsoft.com/office/powerpoint/2010/main" val="113348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9FBC-EF6A-DF63-330C-CF8A56B79017}"/>
              </a:ext>
            </a:extLst>
          </p:cNvPr>
          <p:cNvSpPr>
            <a:spLocks noGrp="1"/>
          </p:cNvSpPr>
          <p:nvPr>
            <p:ph type="title"/>
          </p:nvPr>
        </p:nvSpPr>
        <p:spPr/>
        <p:txBody>
          <a:bodyPr/>
          <a:lstStyle/>
          <a:p>
            <a:r>
              <a:rPr lang="it-IT" dirty="0">
                <a:cs typeface="Calibri Light"/>
              </a:rPr>
              <a:t>CLARIN core services</a:t>
            </a:r>
            <a:endParaRPr lang="it-IT" dirty="0"/>
          </a:p>
        </p:txBody>
      </p:sp>
      <p:sp>
        <p:nvSpPr>
          <p:cNvPr id="3" name="Segnaposto contenuto 2">
            <a:extLst>
              <a:ext uri="{FF2B5EF4-FFF2-40B4-BE49-F238E27FC236}">
                <a16:creationId xmlns:a16="http://schemas.microsoft.com/office/drawing/2014/main" id="{E3A78F9E-2DCC-31FC-FD9A-F7C4D839E914}"/>
              </a:ext>
            </a:extLst>
          </p:cNvPr>
          <p:cNvSpPr>
            <a:spLocks noGrp="1"/>
          </p:cNvSpPr>
          <p:nvPr>
            <p:ph idx="1"/>
          </p:nvPr>
        </p:nvSpPr>
        <p:spPr/>
        <p:txBody>
          <a:bodyPr vert="horz" lIns="91440" tIns="45720" rIns="91440" bIns="45720" rtlCol="0" anchor="t">
            <a:noAutofit/>
          </a:bodyPr>
          <a:lstStyle/>
          <a:p>
            <a:pPr marL="342900" indent="-342900" algn="just"/>
            <a:r>
              <a:rPr lang="en-GB" sz="2000" u="sng" dirty="0">
                <a:ea typeface="+mn-lt"/>
                <a:cs typeface="+mn-lt"/>
                <a:hlinkClick r:id="rId2"/>
              </a:rPr>
              <a:t>Depositing services</a:t>
            </a:r>
            <a:r>
              <a:rPr lang="en-GB" sz="2000" dirty="0">
                <a:ea typeface="+mn-lt"/>
                <a:cs typeface="+mn-lt"/>
              </a:rPr>
              <a:t> to make sure that language resources can be archived and made available to the community in a reliable manner and to help researchers to store their resources in a sustainable way</a:t>
            </a:r>
            <a:endParaRPr lang="it-IT" sz="2000">
              <a:ea typeface="+mn-lt"/>
              <a:cs typeface="+mn-lt"/>
            </a:endParaRPr>
          </a:p>
          <a:p>
            <a:pPr algn="just"/>
            <a:r>
              <a:rPr lang="en-GB" sz="2000" dirty="0">
                <a:ea typeface="+mn-lt"/>
                <a:cs typeface="+mn-lt"/>
              </a:rPr>
              <a:t>The </a:t>
            </a:r>
            <a:r>
              <a:rPr lang="en-GB" sz="2000" u="sng" dirty="0">
                <a:ea typeface="+mn-lt"/>
                <a:cs typeface="+mn-lt"/>
                <a:hlinkClick r:id="rId3"/>
              </a:rPr>
              <a:t>Virtual Language Observatory</a:t>
            </a:r>
            <a:r>
              <a:rPr lang="en-GB" sz="2000" dirty="0">
                <a:ea typeface="+mn-lt"/>
                <a:cs typeface="+mn-lt"/>
              </a:rPr>
              <a:t> provides an easy-to-use interface, allowing for a uniform search and discovery process for a large number of resources from a wide variety of domains. </a:t>
            </a:r>
            <a:endParaRPr lang="it-IT" sz="2000" dirty="0">
              <a:ea typeface="+mn-lt"/>
              <a:cs typeface="+mn-lt"/>
            </a:endParaRPr>
          </a:p>
          <a:p>
            <a:pPr algn="just"/>
            <a:r>
              <a:rPr lang="en-GB" sz="2000" dirty="0">
                <a:ea typeface="+mn-lt"/>
                <a:cs typeface="+mn-lt"/>
              </a:rPr>
              <a:t>The </a:t>
            </a:r>
            <a:r>
              <a:rPr lang="en-GB" sz="2000" u="sng" dirty="0">
                <a:ea typeface="+mn-lt"/>
                <a:cs typeface="+mn-lt"/>
                <a:hlinkClick r:id="rId4"/>
              </a:rPr>
              <a:t>Federated Content Search</a:t>
            </a:r>
            <a:r>
              <a:rPr lang="en-GB" sz="2000" dirty="0">
                <a:ea typeface="+mn-lt"/>
                <a:cs typeface="+mn-lt"/>
              </a:rPr>
              <a:t> is a search engine that connects to the local data collections that are available in the centres</a:t>
            </a:r>
          </a:p>
          <a:p>
            <a:pPr algn="just"/>
            <a:r>
              <a:rPr lang="en-GB" sz="2000" dirty="0">
                <a:ea typeface="+mn-lt"/>
                <a:cs typeface="+mn-lt"/>
              </a:rPr>
              <a:t>The </a:t>
            </a:r>
            <a:r>
              <a:rPr lang="en-GB" sz="2000" u="sng" dirty="0">
                <a:ea typeface="+mn-lt"/>
                <a:cs typeface="+mn-lt"/>
                <a:hlinkClick r:id="rId5"/>
              </a:rPr>
              <a:t>Language Resource Switchboard</a:t>
            </a:r>
            <a:r>
              <a:rPr lang="en-GB" sz="2000" dirty="0">
                <a:ea typeface="+mn-lt"/>
                <a:cs typeface="+mn-lt"/>
              </a:rPr>
              <a:t> helps users to find a matching language processing web application for your data</a:t>
            </a:r>
            <a:endParaRPr lang="it-IT" sz="2000" dirty="0">
              <a:ea typeface="+mn-lt"/>
              <a:cs typeface="+mn-lt"/>
            </a:endParaRPr>
          </a:p>
          <a:p>
            <a:pPr algn="just"/>
            <a:r>
              <a:rPr lang="en-GB" sz="2000" dirty="0">
                <a:ea typeface="+mn-lt"/>
                <a:cs typeface="+mn-lt"/>
              </a:rPr>
              <a:t>The </a:t>
            </a:r>
            <a:r>
              <a:rPr lang="en-GB" sz="2000" u="sng" dirty="0">
                <a:ea typeface="+mn-lt"/>
                <a:cs typeface="+mn-lt"/>
                <a:hlinkClick r:id="rId6"/>
              </a:rPr>
              <a:t>Virtual Collection Registry</a:t>
            </a:r>
            <a:r>
              <a:rPr lang="it-IT" sz="2000" dirty="0">
                <a:ea typeface="+mn-lt"/>
                <a:cs typeface="+mn-lt"/>
              </a:rPr>
              <a:t> </a:t>
            </a:r>
            <a:r>
              <a:rPr lang="it-IT" sz="2000" dirty="0" err="1">
                <a:ea typeface="+mn-lt"/>
                <a:cs typeface="+mn-lt"/>
              </a:rPr>
              <a:t>provides</a:t>
            </a:r>
            <a:r>
              <a:rPr lang="it-IT" sz="2000" dirty="0">
                <a:ea typeface="+mn-lt"/>
                <a:cs typeface="+mn-lt"/>
              </a:rPr>
              <a:t> a </a:t>
            </a:r>
            <a:r>
              <a:rPr lang="it-IT" sz="2000" dirty="0" err="1">
                <a:ea typeface="+mn-lt"/>
                <a:cs typeface="+mn-lt"/>
              </a:rPr>
              <a:t>registry</a:t>
            </a:r>
            <a:r>
              <a:rPr lang="it-IT" sz="2000" dirty="0">
                <a:ea typeface="+mn-lt"/>
                <a:cs typeface="+mn-lt"/>
              </a:rPr>
              <a:t> </a:t>
            </a:r>
            <a:r>
              <a:rPr lang="it-IT" sz="2000" dirty="0" err="1">
                <a:ea typeface="+mn-lt"/>
                <a:cs typeface="+mn-lt"/>
              </a:rPr>
              <a:t>where</a:t>
            </a:r>
            <a:r>
              <a:rPr lang="it-IT" sz="2000" dirty="0">
                <a:ea typeface="+mn-lt"/>
                <a:cs typeface="+mn-lt"/>
              </a:rPr>
              <a:t> </a:t>
            </a:r>
            <a:r>
              <a:rPr lang="it-IT" sz="2000" dirty="0" err="1">
                <a:ea typeface="+mn-lt"/>
                <a:cs typeface="+mn-lt"/>
              </a:rPr>
              <a:t>scholars</a:t>
            </a:r>
            <a:r>
              <a:rPr lang="it-IT" sz="2000" dirty="0">
                <a:ea typeface="+mn-lt"/>
                <a:cs typeface="+mn-lt"/>
              </a:rPr>
              <a:t> can create and </a:t>
            </a:r>
            <a:r>
              <a:rPr lang="it-IT" sz="2000" dirty="0" err="1">
                <a:ea typeface="+mn-lt"/>
                <a:cs typeface="+mn-lt"/>
              </a:rPr>
              <a:t>publish</a:t>
            </a:r>
            <a:r>
              <a:rPr lang="it-IT" sz="2000" dirty="0">
                <a:ea typeface="+mn-lt"/>
                <a:cs typeface="+mn-lt"/>
              </a:rPr>
              <a:t> </a:t>
            </a:r>
            <a:r>
              <a:rPr lang="it-IT" sz="2000" dirty="0" err="1">
                <a:ea typeface="+mn-lt"/>
                <a:cs typeface="+mn-lt"/>
              </a:rPr>
              <a:t>their</a:t>
            </a:r>
            <a:r>
              <a:rPr lang="it-IT" sz="2000" dirty="0">
                <a:ea typeface="+mn-lt"/>
                <a:cs typeface="+mn-lt"/>
              </a:rPr>
              <a:t> </a:t>
            </a:r>
            <a:r>
              <a:rPr lang="it-IT" sz="2000" dirty="0" err="1">
                <a:ea typeface="+mn-lt"/>
                <a:cs typeface="+mn-lt"/>
              </a:rPr>
              <a:t>virtual</a:t>
            </a:r>
            <a:r>
              <a:rPr lang="it-IT" sz="2000" dirty="0">
                <a:ea typeface="+mn-lt"/>
                <a:cs typeface="+mn-lt"/>
              </a:rPr>
              <a:t> </a:t>
            </a:r>
            <a:r>
              <a:rPr lang="it-IT" sz="2000" dirty="0" err="1">
                <a:ea typeface="+mn-lt"/>
                <a:cs typeface="+mn-lt"/>
              </a:rPr>
              <a:t>collections</a:t>
            </a:r>
            <a:endParaRPr lang="en-GB" sz="2000" dirty="0" err="1">
              <a:ea typeface="+mn-lt"/>
              <a:cs typeface="+mn-lt"/>
            </a:endParaRPr>
          </a:p>
          <a:p>
            <a:endParaRPr lang="it-IT" dirty="0">
              <a:cs typeface="Calibri"/>
            </a:endParaRPr>
          </a:p>
        </p:txBody>
      </p:sp>
    </p:spTree>
    <p:extLst>
      <p:ext uri="{BB962C8B-B14F-4D97-AF65-F5344CB8AC3E}">
        <p14:creationId xmlns:p14="http://schemas.microsoft.com/office/powerpoint/2010/main" val="193343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59FBC-EF6A-DF63-330C-CF8A56B79017}"/>
              </a:ext>
            </a:extLst>
          </p:cNvPr>
          <p:cNvSpPr>
            <a:spLocks noGrp="1"/>
          </p:cNvSpPr>
          <p:nvPr>
            <p:ph type="title"/>
          </p:nvPr>
        </p:nvSpPr>
        <p:spPr/>
        <p:txBody>
          <a:bodyPr>
            <a:normAutofit/>
          </a:bodyPr>
          <a:lstStyle/>
          <a:p>
            <a:r>
              <a:rPr lang="en-GB" dirty="0">
                <a:ea typeface="+mj-lt"/>
                <a:cs typeface="+mj-lt"/>
              </a:rPr>
              <a:t>How to access CLARIN services</a:t>
            </a:r>
            <a:endParaRPr lang="it-IT" dirty="0">
              <a:ea typeface="+mj-lt"/>
              <a:cs typeface="+mj-lt"/>
            </a:endParaRPr>
          </a:p>
        </p:txBody>
      </p:sp>
      <p:sp>
        <p:nvSpPr>
          <p:cNvPr id="3" name="Segnaposto contenuto 2">
            <a:extLst>
              <a:ext uri="{FF2B5EF4-FFF2-40B4-BE49-F238E27FC236}">
                <a16:creationId xmlns:a16="http://schemas.microsoft.com/office/drawing/2014/main" id="{E3A78F9E-2DCC-31FC-FD9A-F7C4D839E914}"/>
              </a:ext>
            </a:extLst>
          </p:cNvPr>
          <p:cNvSpPr>
            <a:spLocks noGrp="1"/>
          </p:cNvSpPr>
          <p:nvPr>
            <p:ph idx="1"/>
          </p:nvPr>
        </p:nvSpPr>
        <p:spPr/>
        <p:txBody>
          <a:bodyPr vert="horz" lIns="91440" tIns="45720" rIns="91440" bIns="45720" rtlCol="0" anchor="t">
            <a:normAutofit/>
          </a:bodyPr>
          <a:lstStyle/>
          <a:p>
            <a:pPr algn="just"/>
            <a:endParaRPr lang="en-GB" sz="2400" dirty="0">
              <a:ea typeface="+mn-lt"/>
              <a:cs typeface="+mn-lt"/>
            </a:endParaRPr>
          </a:p>
          <a:p>
            <a:pPr algn="just"/>
            <a:r>
              <a:rPr lang="en-GB" sz="2400" dirty="0">
                <a:ea typeface="+mn-lt"/>
                <a:cs typeface="+mn-lt"/>
              </a:rPr>
              <a:t>All users can freely explore the CLARIN core services to search for language resources and expertise</a:t>
            </a:r>
            <a:endParaRPr lang="it-IT" sz="2400">
              <a:ea typeface="+mn-lt"/>
              <a:cs typeface="+mn-lt"/>
            </a:endParaRPr>
          </a:p>
          <a:p>
            <a:pPr algn="just"/>
            <a:r>
              <a:rPr lang="en-GB" sz="2400" dirty="0">
                <a:ea typeface="+mn-lt"/>
                <a:cs typeface="+mn-lt"/>
              </a:rPr>
              <a:t>Due to license restrictions, some resources are only available for academic users and login is required using your institutional credentials or CLARIN credentials</a:t>
            </a:r>
            <a:endParaRPr lang="it-IT" sz="2400" dirty="0">
              <a:ea typeface="+mn-lt"/>
              <a:cs typeface="+mn-lt"/>
            </a:endParaRPr>
          </a:p>
          <a:p>
            <a:pPr algn="just"/>
            <a:endParaRPr lang="it-IT" sz="2400" dirty="0">
              <a:ea typeface="+mn-lt"/>
              <a:cs typeface="+mn-lt"/>
            </a:endParaRPr>
          </a:p>
          <a:p>
            <a:pPr algn="just"/>
            <a:r>
              <a:rPr lang="en-GB" sz="2400" dirty="0">
                <a:ea typeface="+mn-lt"/>
                <a:cs typeface="+mn-lt"/>
              </a:rPr>
              <a:t>Academic users in all participating countries can access and use the language resources available in CLARIN data </a:t>
            </a:r>
            <a:r>
              <a:rPr lang="en-GB" sz="2400" err="1">
                <a:ea typeface="+mn-lt"/>
                <a:cs typeface="+mn-lt"/>
              </a:rPr>
              <a:t>centers</a:t>
            </a:r>
            <a:r>
              <a:rPr lang="en-GB" sz="2400" dirty="0">
                <a:ea typeface="+mn-lt"/>
                <a:cs typeface="+mn-lt"/>
              </a:rPr>
              <a:t> with a single sign-on access through the </a:t>
            </a:r>
            <a:r>
              <a:rPr lang="en-GB" sz="2400" u="sng" dirty="0">
                <a:ea typeface="+mn-lt"/>
                <a:cs typeface="+mn-lt"/>
                <a:hlinkClick r:id="rId2"/>
              </a:rPr>
              <a:t>CLARIN Service Provider Federation</a:t>
            </a:r>
            <a:r>
              <a:rPr lang="en-GB" sz="2400" dirty="0">
                <a:ea typeface="+mn-lt"/>
                <a:cs typeface="+mn-lt"/>
              </a:rPr>
              <a:t> using their institutional credentials</a:t>
            </a:r>
            <a:endParaRPr lang="it-IT" sz="2400" dirty="0">
              <a:ea typeface="+mn-lt"/>
              <a:cs typeface="+mn-lt"/>
            </a:endParaRPr>
          </a:p>
          <a:p>
            <a:endParaRPr lang="it-IT" dirty="0">
              <a:cs typeface="Calibri"/>
            </a:endParaRPr>
          </a:p>
        </p:txBody>
      </p:sp>
    </p:spTree>
    <p:extLst>
      <p:ext uri="{BB962C8B-B14F-4D97-AF65-F5344CB8AC3E}">
        <p14:creationId xmlns:p14="http://schemas.microsoft.com/office/powerpoint/2010/main" val="151415722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Tema di Office</vt:lpstr>
      <vt:lpstr>CLARIN per le Lingue Antiche</vt:lpstr>
      <vt:lpstr>Sources</vt:lpstr>
      <vt:lpstr>What Is CLARIN and How Can You Access It?</vt:lpstr>
      <vt:lpstr>CLARIN...</vt:lpstr>
      <vt:lpstr>CLARIN-IT: the Italian node of CLARIN</vt:lpstr>
      <vt:lpstr>The H2IOSC project</vt:lpstr>
      <vt:lpstr>The H2IOSC project</vt:lpstr>
      <vt:lpstr>CLARIN core services</vt:lpstr>
      <vt:lpstr>How to access CLARIN services</vt:lpstr>
      <vt:lpstr>Sign in via the CLARIN Service Provider Federation</vt:lpstr>
      <vt:lpstr>CLARIN account registration</vt:lpstr>
      <vt:lpstr>Depositing services </vt:lpstr>
      <vt:lpstr> The CLARIN Repositories </vt:lpstr>
      <vt:lpstr>How to use a repository: the example of ILC4CLARIN </vt:lpstr>
      <vt:lpstr>ILC4CLARIN repository: services</vt:lpstr>
      <vt:lpstr>ILC4CLARIN language search: Ancient Greek</vt:lpstr>
      <vt:lpstr> Example of a corpus in ILC4CLARIN Repository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176</cp:revision>
  <dcterms:created xsi:type="dcterms:W3CDTF">2024-02-27T12:58:37Z</dcterms:created>
  <dcterms:modified xsi:type="dcterms:W3CDTF">2024-02-28T13:42:56Z</dcterms:modified>
</cp:coreProperties>
</file>