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4"/>
  </p:sldMasterIdLst>
  <p:notesMasterIdLst>
    <p:notesMasterId r:id="rId32"/>
  </p:notesMasterIdLst>
  <p:sldIdLst>
    <p:sldId id="262" r:id="rId5"/>
    <p:sldId id="258" r:id="rId6"/>
    <p:sldId id="264" r:id="rId7"/>
    <p:sldId id="293" r:id="rId8"/>
    <p:sldId id="265" r:id="rId9"/>
    <p:sldId id="294" r:id="rId10"/>
    <p:sldId id="266" r:id="rId11"/>
    <p:sldId id="295" r:id="rId12"/>
    <p:sldId id="267" r:id="rId13"/>
    <p:sldId id="268" r:id="rId14"/>
    <p:sldId id="301" r:id="rId15"/>
    <p:sldId id="269" r:id="rId16"/>
    <p:sldId id="270" r:id="rId17"/>
    <p:sldId id="271" r:id="rId18"/>
    <p:sldId id="296" r:id="rId19"/>
    <p:sldId id="273" r:id="rId20"/>
    <p:sldId id="302" r:id="rId21"/>
    <p:sldId id="275" r:id="rId22"/>
    <p:sldId id="297" r:id="rId23"/>
    <p:sldId id="298" r:id="rId24"/>
    <p:sldId id="277" r:id="rId25"/>
    <p:sldId id="282" r:id="rId26"/>
    <p:sldId id="283" r:id="rId27"/>
    <p:sldId id="284" r:id="rId28"/>
    <p:sldId id="285" r:id="rId29"/>
    <p:sldId id="286" r:id="rId30"/>
    <p:sldId id="299"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498"/>
    <a:srgbClr val="1768A9"/>
    <a:srgbClr val="0B2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B9D37-3A98-4A3D-08AB-39C92DE94CA6}" v="19" dt="2024-03-21T10:04:23.923"/>
    <p1510:client id="{E9553CE8-A8A2-422E-E1F1-9E553B8D4E98}" v="473" dt="2024-03-21T10:41: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p:restoredTop sz="94719"/>
  </p:normalViewPr>
  <p:slideViewPr>
    <p:cSldViewPr snapToGrid="0">
      <p:cViewPr varScale="1">
        <p:scale>
          <a:sx n="127" d="100"/>
          <a:sy n="127" d="100"/>
        </p:scale>
        <p:origin x="245"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4b5db321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4b5db321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74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84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48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15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08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24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14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75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562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3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01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1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676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83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4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096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0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548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49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4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22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66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8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50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5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b5e5c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b5e5c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7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collections.clarin.eu/public?0" TargetMode="External"/><Relationship Id="rId3" Type="http://schemas.openxmlformats.org/officeDocument/2006/relationships/image" Target="../media/image4.png"/><Relationship Id="rId7" Type="http://schemas.openxmlformats.org/officeDocument/2006/relationships/hyperlink" Target="https://switchboard.clarin.e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ontentsearch.clarin.eu/" TargetMode="External"/><Relationship Id="rId5" Type="http://schemas.openxmlformats.org/officeDocument/2006/relationships/hyperlink" Target="https://vlo.clarin.eu/;jsessionid=8002540079420158780568CF6BCB967A?0" TargetMode="External"/><Relationship Id="rId10" Type="http://schemas.openxmlformats.org/officeDocument/2006/relationships/image" Target="../media/image3.png"/><Relationship Id="rId4" Type="http://schemas.openxmlformats.org/officeDocument/2006/relationships/hyperlink" Target="https://www.clarin.eu/content/depositing-services" TargetMode="Externa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iscovery.clarin.eu/"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tandards.clarin.eu/sis/" TargetMode="External"/><Relationship Id="rId4" Type="http://schemas.openxmlformats.org/officeDocument/2006/relationships/hyperlink" Target="https://www.clarin.eu/content/depositing-service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amt.coretrustseal.org/certificates" TargetMode="External"/><Relationship Id="rId5" Type="http://schemas.openxmlformats.org/officeDocument/2006/relationships/hyperlink" Target="https://ilc4clarin.ilc.cnr.it/" TargetMode="External"/><Relationship Id="rId4" Type="http://schemas.openxmlformats.org/officeDocument/2006/relationships/hyperlink" Target="https://www.ilc.cnr.it/e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clarin.eu/" TargetMode="External"/><Relationship Id="rId3" Type="http://schemas.openxmlformats.org/officeDocument/2006/relationships/image" Target="../media/image4.png"/><Relationship Id="rId7" Type="http://schemas.openxmlformats.org/officeDocument/2006/relationships/hyperlink" Target="https://doi.org/10.5281/zenodo.811440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11" Type="http://schemas.openxmlformats.org/officeDocument/2006/relationships/image" Target="../media/image3.png"/><Relationship Id="rId5" Type="http://schemas.openxmlformats.org/officeDocument/2006/relationships/hyperlink" Target="https://upskillsproject.eu/project/standards_repositories/" TargetMode="External"/><Relationship Id="rId10" Type="http://schemas.openxmlformats.org/officeDocument/2006/relationships/image" Target="../media/image2.png"/><Relationship Id="rId4" Type="http://schemas.openxmlformats.org/officeDocument/2006/relationships/hyperlink" Target="https://upskillsproject.eu/" TargetMode="External"/><Relationship Id="rId9" Type="http://schemas.openxmlformats.org/officeDocument/2006/relationships/hyperlink" Target="https://creativecommons.org/licenses/by/2.0/deed.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Email@address.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entres.clarin.e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hyperlink" Target="https://diptext-kc.clarin-it.it/" TargetMode="External"/><Relationship Id="rId3" Type="http://schemas.openxmlformats.org/officeDocument/2006/relationships/image" Target="../media/image4.png"/><Relationship Id="rId7" Type="http://schemas.openxmlformats.org/officeDocument/2006/relationships/hyperlink" Target="https://cmc-corpora.org/ckcm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larin.eurac.edu/" TargetMode="External"/><Relationship Id="rId5" Type="http://schemas.openxmlformats.org/officeDocument/2006/relationships/hyperlink" Target="https://www.clarin.eu/content/clarin-centres" TargetMode="External"/><Relationship Id="rId10" Type="http://schemas.openxmlformats.org/officeDocument/2006/relationships/image" Target="../media/image3.png"/><Relationship Id="rId4" Type="http://schemas.openxmlformats.org/officeDocument/2006/relationships/hyperlink" Target="https://ilc4clarin.ilc.cnr.it/" TargetMode="Externa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operas-eu.org/" TargetMode="External"/><Relationship Id="rId5" Type="http://schemas.openxmlformats.org/officeDocument/2006/relationships/hyperlink" Target="https://www.e-rihs.it/chi-siamo/about/" TargetMode="External"/><Relationship Id="rId4" Type="http://schemas.openxmlformats.org/officeDocument/2006/relationships/hyperlink" Target="https://www.dariah.eu/about/dariah-in-nut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395207" y="1491890"/>
            <a:ext cx="8366759" cy="6541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b="1" dirty="0">
                <a:solidFill>
                  <a:srgbClr val="216498"/>
                </a:solidFill>
                <a:latin typeface="+mj-lt"/>
                <a:ea typeface="Source Sans Pro"/>
                <a:cs typeface="Source Sans Pro"/>
                <a:sym typeface="Source Sans Pro"/>
              </a:rPr>
              <a:t>Introduction to CLARIN</a:t>
            </a:r>
            <a:endParaRPr sz="3200" b="1" dirty="0">
              <a:solidFill>
                <a:srgbClr val="216498"/>
              </a:solidFill>
              <a:latin typeface="+mj-lt"/>
              <a:ea typeface="Source Sans Pro"/>
              <a:cs typeface="Source Sans Pro"/>
              <a:sym typeface="Source Sans Pro"/>
            </a:endParaRPr>
          </a:p>
        </p:txBody>
      </p:sp>
      <p:sp>
        <p:nvSpPr>
          <p:cNvPr id="55" name="Google Shape;55;p13"/>
          <p:cNvSpPr txBox="1">
            <a:spLocks noGrp="1"/>
          </p:cNvSpPr>
          <p:nvPr>
            <p:ph type="subTitle" idx="4294967295"/>
          </p:nvPr>
        </p:nvSpPr>
        <p:spPr>
          <a:xfrm>
            <a:off x="5346723" y="3284790"/>
            <a:ext cx="2916936" cy="654199"/>
          </a:xfrm>
          <a:prstGeom prst="rect">
            <a:avLst/>
          </a:prstGeom>
        </p:spPr>
        <p:txBody>
          <a:bodyPr spcFirstLastPara="1" wrap="square" lIns="91425" tIns="91425" rIns="91425" bIns="91425" anchor="t" anchorCtr="0">
            <a:normAutofit/>
          </a:bodyPr>
          <a:lstStyle/>
          <a:p>
            <a:pPr marL="0" lvl="0" indent="0" algn="r" rtl="0">
              <a:lnSpc>
                <a:spcPct val="80000"/>
              </a:lnSpc>
              <a:spcBef>
                <a:spcPts val="0"/>
              </a:spcBef>
              <a:spcAft>
                <a:spcPts val="0"/>
              </a:spcAft>
              <a:buClr>
                <a:schemeClr val="dk1"/>
              </a:buClr>
              <a:buSzPts val="852"/>
              <a:buFont typeface="Arial"/>
              <a:buNone/>
            </a:pPr>
            <a:r>
              <a:rPr lang="it-IT" sz="2000" dirty="0">
                <a:solidFill>
                  <a:srgbClr val="216498"/>
                </a:solidFill>
                <a:latin typeface="+mn-lt"/>
                <a:ea typeface="Source Sans Pro"/>
                <a:cs typeface="Source Sans Pro"/>
                <a:sym typeface="Source Sans Pro"/>
              </a:rPr>
              <a:t>Giulia Pedonese</a:t>
            </a:r>
            <a:endParaRPr sz="1600" dirty="0">
              <a:solidFill>
                <a:srgbClr val="216498"/>
              </a:solidFill>
              <a:latin typeface="+mn-lt"/>
              <a:ea typeface="Source Sans Pro"/>
              <a:cs typeface="Source Sans Pro"/>
              <a:sym typeface="Source Sans Pro"/>
            </a:endParaRPr>
          </a:p>
          <a:p>
            <a:pPr marL="0" lvl="0" indent="0" algn="r" rtl="0">
              <a:lnSpc>
                <a:spcPct val="80000"/>
              </a:lnSpc>
              <a:spcBef>
                <a:spcPts val="0"/>
              </a:spcBef>
              <a:spcAft>
                <a:spcPts val="0"/>
              </a:spcAft>
              <a:buSzPts val="852"/>
              <a:buNone/>
            </a:pPr>
            <a:r>
              <a:rPr lang="en-GB" sz="1600" dirty="0">
                <a:solidFill>
                  <a:srgbClr val="216498"/>
                </a:solidFill>
                <a:latin typeface="+mn-lt"/>
                <a:ea typeface="Source Sans Pro"/>
                <a:cs typeface="Source Sans Pro"/>
                <a:sym typeface="Source Sans Pro"/>
              </a:rPr>
              <a:t>18 Marzo 2024</a:t>
            </a:r>
          </a:p>
        </p:txBody>
      </p:sp>
      <p:sp>
        <p:nvSpPr>
          <p:cNvPr id="4" name="Google Shape;54;p13">
            <a:extLst>
              <a:ext uri="{FF2B5EF4-FFF2-40B4-BE49-F238E27FC236}">
                <a16:creationId xmlns:a16="http://schemas.microsoft.com/office/drawing/2014/main" id="{52E95018-7B8F-E007-0804-AE7780FD7BA0}"/>
              </a:ext>
            </a:extLst>
          </p:cNvPr>
          <p:cNvSpPr txBox="1">
            <a:spLocks/>
          </p:cNvSpPr>
          <p:nvPr/>
        </p:nvSpPr>
        <p:spPr>
          <a:xfrm>
            <a:off x="2020651" y="2162186"/>
            <a:ext cx="5115873" cy="4162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GB" sz="2000" i="1" dirty="0">
                <a:solidFill>
                  <a:srgbClr val="216498"/>
                </a:solidFill>
                <a:latin typeface="+mj-lt"/>
                <a:ea typeface="Source Sans Pro"/>
                <a:cs typeface="Source Sans Pro"/>
                <a:sym typeface="Source Sans Pro"/>
              </a:rPr>
              <a:t>General presentation to be adapted</a:t>
            </a:r>
          </a:p>
        </p:txBody>
      </p:sp>
      <p:pic>
        <p:nvPicPr>
          <p:cNvPr id="10" name="Immagine 9">
            <a:extLst>
              <a:ext uri="{FF2B5EF4-FFF2-40B4-BE49-F238E27FC236}">
                <a16:creationId xmlns:a16="http://schemas.microsoft.com/office/drawing/2014/main" id="{6DE361AC-4F47-4CF7-9C33-B3A1F0A73B61}"/>
              </a:ext>
            </a:extLst>
          </p:cNvPr>
          <p:cNvPicPr>
            <a:picLocks noChangeAspect="1"/>
          </p:cNvPicPr>
          <p:nvPr/>
        </p:nvPicPr>
        <p:blipFill rotWithShape="1">
          <a:blip r:embed="rId3"/>
          <a:srcRect t="20035" r="-94" b="18701"/>
          <a:stretch/>
        </p:blipFill>
        <p:spPr>
          <a:xfrm>
            <a:off x="-56493" y="95795"/>
            <a:ext cx="9270162" cy="827314"/>
          </a:xfrm>
          <a:prstGeom prst="rect">
            <a:avLst/>
          </a:prstGeom>
        </p:spPr>
      </p:pic>
      <p:grpSp>
        <p:nvGrpSpPr>
          <p:cNvPr id="7" name="Gruppo 6">
            <a:extLst>
              <a:ext uri="{FF2B5EF4-FFF2-40B4-BE49-F238E27FC236}">
                <a16:creationId xmlns:a16="http://schemas.microsoft.com/office/drawing/2014/main" id="{3EB2F952-6BC3-A924-A1FC-5F836982D9C0}"/>
              </a:ext>
            </a:extLst>
          </p:cNvPr>
          <p:cNvGrpSpPr/>
          <p:nvPr/>
        </p:nvGrpSpPr>
        <p:grpSpPr>
          <a:xfrm>
            <a:off x="3448137" y="4129504"/>
            <a:ext cx="2260902" cy="738319"/>
            <a:chOff x="1309082" y="4243804"/>
            <a:chExt cx="2260902" cy="738319"/>
          </a:xfrm>
        </p:grpSpPr>
        <p:pic>
          <p:nvPicPr>
            <p:cNvPr id="3" name="Immagine 2">
              <a:extLst>
                <a:ext uri="{FF2B5EF4-FFF2-40B4-BE49-F238E27FC236}">
                  <a16:creationId xmlns:a16="http://schemas.microsoft.com/office/drawing/2014/main" id="{AAC90334-FF11-C3DC-CD0A-35B04436FED1}"/>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9" name="Immagine 8">
              <a:extLst>
                <a:ext uri="{FF2B5EF4-FFF2-40B4-BE49-F238E27FC236}">
                  <a16:creationId xmlns:a16="http://schemas.microsoft.com/office/drawing/2014/main" id="{D046090B-E027-C3FA-6FAC-B017AE4C8444}"/>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4654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The H2IOSC project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3" name="Segnaposto contenuto 3" descr="Immagine che contiene testo, schermata, Carattere, Elementi grafici&#10;&#10;Descrizione generata automaticamente">
            <a:extLst>
              <a:ext uri="{FF2B5EF4-FFF2-40B4-BE49-F238E27FC236}">
                <a16:creationId xmlns:a16="http://schemas.microsoft.com/office/drawing/2014/main" id="{F2421EFC-729A-EB8F-9313-5DB9D777DA6F}"/>
              </a:ext>
            </a:extLst>
          </p:cNvPr>
          <p:cNvPicPr>
            <a:picLocks noChangeAspect="1"/>
          </p:cNvPicPr>
          <p:nvPr/>
        </p:nvPicPr>
        <p:blipFill>
          <a:blip r:embed="rId6"/>
          <a:stretch>
            <a:fillRect/>
          </a:stretch>
        </p:blipFill>
        <p:spPr>
          <a:xfrm>
            <a:off x="1193390" y="1210403"/>
            <a:ext cx="7590692" cy="2722694"/>
          </a:xfrm>
          <a:prstGeom prst="rect">
            <a:avLst/>
          </a:prstGeom>
        </p:spPr>
      </p:pic>
    </p:spTree>
    <p:extLst>
      <p:ext uri="{BB962C8B-B14F-4D97-AF65-F5344CB8AC3E}">
        <p14:creationId xmlns:p14="http://schemas.microsoft.com/office/powerpoint/2010/main" val="361333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CLARIN for H2IOSC</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Immagine 7" descr="Immagine che contiene testo, schermata, cerchio&#10;&#10;Descrizione generata automaticamente">
            <a:extLst>
              <a:ext uri="{FF2B5EF4-FFF2-40B4-BE49-F238E27FC236}">
                <a16:creationId xmlns:a16="http://schemas.microsoft.com/office/drawing/2014/main" id="{F21761F0-2800-194A-AA12-7D1385176D6B}"/>
              </a:ext>
            </a:extLst>
          </p:cNvPr>
          <p:cNvPicPr>
            <a:picLocks noChangeAspect="1"/>
          </p:cNvPicPr>
          <p:nvPr/>
        </p:nvPicPr>
        <p:blipFill>
          <a:blip r:embed="rId6"/>
          <a:stretch>
            <a:fillRect/>
          </a:stretch>
        </p:blipFill>
        <p:spPr>
          <a:xfrm>
            <a:off x="1054100" y="1158698"/>
            <a:ext cx="3733800" cy="3743325"/>
          </a:xfrm>
          <a:prstGeom prst="rect">
            <a:avLst/>
          </a:prstGeom>
        </p:spPr>
      </p:pic>
      <p:sp>
        <p:nvSpPr>
          <p:cNvPr id="9" name="CasellaDiTesto 8">
            <a:extLst>
              <a:ext uri="{FF2B5EF4-FFF2-40B4-BE49-F238E27FC236}">
                <a16:creationId xmlns:a16="http://schemas.microsoft.com/office/drawing/2014/main" id="{383709B9-0C57-A8D4-9A8F-F6E4CDDF2544}"/>
              </a:ext>
            </a:extLst>
          </p:cNvPr>
          <p:cNvSpPr txBox="1"/>
          <p:nvPr/>
        </p:nvSpPr>
        <p:spPr>
          <a:xfrm>
            <a:off x="5338234" y="1157817"/>
            <a:ext cx="3138311" cy="1991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t>WP8 - Training, Capacity Building </a:t>
            </a:r>
            <a:r>
              <a:rPr lang="en-US"/>
              <a:t>​</a:t>
            </a:r>
            <a:r>
              <a:rPr lang="it-IT"/>
              <a:t>​</a:t>
            </a:r>
          </a:p>
          <a:p>
            <a:pPr marL="285750" indent="-285750">
              <a:lnSpc>
                <a:spcPct val="150000"/>
              </a:lnSpc>
              <a:buFont typeface="Arial,Sans-Serif"/>
              <a:buChar char="•"/>
            </a:pPr>
            <a:r>
              <a:rPr lang="en-US"/>
              <a:t>Engagement​​</a:t>
            </a:r>
          </a:p>
          <a:p>
            <a:pPr marL="285750" indent="-285750">
              <a:lnSpc>
                <a:spcPct val="150000"/>
              </a:lnSpc>
              <a:buFont typeface="Arial,Sans-Serif"/>
              <a:buChar char="•"/>
            </a:pPr>
            <a:r>
              <a:rPr lang="en-US"/>
              <a:t>Infrastruttura di training​​</a:t>
            </a:r>
          </a:p>
          <a:p>
            <a:pPr marL="285750" indent="-285750">
              <a:lnSpc>
                <a:spcPct val="150000"/>
              </a:lnSpc>
              <a:buFont typeface="Arial,Sans-Serif"/>
              <a:buChar char="•"/>
            </a:pPr>
            <a:r>
              <a:rPr lang="en-US"/>
              <a:t>Metodologia condivisa​​</a:t>
            </a:r>
          </a:p>
          <a:p>
            <a:pPr marL="285750" indent="-285750">
              <a:lnSpc>
                <a:spcPct val="150000"/>
              </a:lnSpc>
              <a:buFont typeface="Arial,Sans-Serif"/>
              <a:buChar char="•"/>
            </a:pPr>
            <a:r>
              <a:rPr lang="en-US"/>
              <a:t>Materiali didattici FAIR​​</a:t>
            </a:r>
          </a:p>
          <a:p>
            <a:pPr marL="285750" indent="-285750">
              <a:lnSpc>
                <a:spcPct val="150000"/>
              </a:lnSpc>
              <a:buFont typeface="Arial,Sans-Serif"/>
              <a:buChar char="•"/>
            </a:pPr>
            <a:r>
              <a:rPr lang="en-US"/>
              <a:t>Prospettiva </a:t>
            </a:r>
            <a:r>
              <a:rPr lang="en-US" i="1"/>
              <a:t>Train the Trainers</a:t>
            </a:r>
            <a:r>
              <a:rPr lang="en-GB"/>
              <a:t>​</a:t>
            </a:r>
          </a:p>
        </p:txBody>
      </p:sp>
    </p:spTree>
    <p:extLst>
      <p:ext uri="{BB962C8B-B14F-4D97-AF65-F5344CB8AC3E}">
        <p14:creationId xmlns:p14="http://schemas.microsoft.com/office/powerpoint/2010/main" val="245893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 Core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indent="-285750" algn="just">
              <a:buSzPct val="100000"/>
              <a:buFont typeface="Arial" panose="020B0604020202020204" pitchFamily="34" charset="0"/>
              <a:buChar char="•"/>
            </a:pPr>
            <a:r>
              <a:rPr lang="en-GB" sz="1400" u="sng" dirty="0">
                <a:solidFill>
                  <a:srgbClr val="216498"/>
                </a:solidFill>
                <a:ea typeface="+mn-lt"/>
                <a:cs typeface="+mn-lt"/>
                <a:hlinkClick r:id="rId4">
                  <a:extLst>
                    <a:ext uri="{A12FA001-AC4F-418D-AE19-62706E023703}">
                      <ahyp:hlinkClr xmlns:ahyp="http://schemas.microsoft.com/office/drawing/2018/hyperlinkcolor" val="tx"/>
                    </a:ext>
                  </a:extLst>
                </a:hlinkClick>
              </a:rPr>
              <a:t>Depositing services</a:t>
            </a:r>
            <a:r>
              <a:rPr lang="en-GB" sz="1400" dirty="0">
                <a:solidFill>
                  <a:srgbClr val="216498"/>
                </a:solidFill>
                <a:ea typeface="+mn-lt"/>
                <a:cs typeface="+mn-lt"/>
              </a:rPr>
              <a:t> </a:t>
            </a:r>
            <a:r>
              <a:rPr lang="en-GB" sz="1400" dirty="0">
                <a:ea typeface="+mn-lt"/>
                <a:cs typeface="+mn-lt"/>
              </a:rPr>
              <a:t>to make sure that language resources can be archived and made available to the community in a reliable manner and to help researchers to store their resources in a sustainable way</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5">
                  <a:extLst>
                    <a:ext uri="{A12FA001-AC4F-418D-AE19-62706E023703}">
                      <ahyp:hlinkClr xmlns:ahyp="http://schemas.microsoft.com/office/drawing/2018/hyperlinkcolor" val="tx"/>
                    </a:ext>
                  </a:extLst>
                </a:hlinkClick>
              </a:rPr>
              <a:t>Virtual Language Observatory</a:t>
            </a:r>
            <a:r>
              <a:rPr lang="en-GB" sz="1400" dirty="0">
                <a:solidFill>
                  <a:srgbClr val="216498"/>
                </a:solidFill>
                <a:ea typeface="+mn-lt"/>
                <a:cs typeface="+mn-lt"/>
              </a:rPr>
              <a:t> </a:t>
            </a:r>
            <a:r>
              <a:rPr lang="en-GB" sz="1400" dirty="0">
                <a:ea typeface="+mn-lt"/>
                <a:cs typeface="+mn-lt"/>
              </a:rPr>
              <a:t>provides an easy-to-use interface, allowing for a uniform search and discovery process for many resources from a wide variety of domains. </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6">
                  <a:extLst>
                    <a:ext uri="{A12FA001-AC4F-418D-AE19-62706E023703}">
                      <ahyp:hlinkClr xmlns:ahyp="http://schemas.microsoft.com/office/drawing/2018/hyperlinkcolor" val="tx"/>
                    </a:ext>
                  </a:extLst>
                </a:hlinkClick>
              </a:rPr>
              <a:t>Federated Content Search</a:t>
            </a:r>
            <a:r>
              <a:rPr lang="en-GB" sz="1400" dirty="0">
                <a:solidFill>
                  <a:srgbClr val="216498"/>
                </a:solidFill>
                <a:ea typeface="+mn-lt"/>
                <a:cs typeface="+mn-lt"/>
              </a:rPr>
              <a:t> </a:t>
            </a:r>
            <a:r>
              <a:rPr lang="en-GB" sz="1400" dirty="0">
                <a:ea typeface="+mn-lt"/>
                <a:cs typeface="+mn-lt"/>
              </a:rPr>
              <a:t>is a search engine that connects to the local data collections that are available in the centres</a:t>
            </a: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7">
                  <a:extLst>
                    <a:ext uri="{A12FA001-AC4F-418D-AE19-62706E023703}">
                      <ahyp:hlinkClr xmlns:ahyp="http://schemas.microsoft.com/office/drawing/2018/hyperlinkcolor" val="tx"/>
                    </a:ext>
                  </a:extLst>
                </a:hlinkClick>
              </a:rPr>
              <a:t>Language Resource Switchboard</a:t>
            </a:r>
            <a:r>
              <a:rPr lang="en-GB" sz="1400" dirty="0">
                <a:solidFill>
                  <a:srgbClr val="216498"/>
                </a:solidFill>
                <a:ea typeface="+mn-lt"/>
                <a:cs typeface="+mn-lt"/>
              </a:rPr>
              <a:t> </a:t>
            </a:r>
            <a:r>
              <a:rPr lang="en-GB" sz="1400" dirty="0">
                <a:ea typeface="+mn-lt"/>
                <a:cs typeface="+mn-lt"/>
              </a:rPr>
              <a:t>helps users to find a matching language processing web application for your data</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a:t>
            </a:r>
            <a:r>
              <a:rPr lang="en-GB" sz="1400" u="sng" dirty="0">
                <a:solidFill>
                  <a:srgbClr val="216498"/>
                </a:solidFill>
                <a:ea typeface="+mn-lt"/>
                <a:cs typeface="+mn-lt"/>
                <a:hlinkClick r:id="rId8">
                  <a:extLst>
                    <a:ext uri="{A12FA001-AC4F-418D-AE19-62706E023703}">
                      <ahyp:hlinkClr xmlns:ahyp="http://schemas.microsoft.com/office/drawing/2018/hyperlinkcolor" val="tx"/>
                    </a:ext>
                  </a:extLst>
                </a:hlinkClick>
              </a:rPr>
              <a:t>Virtual Collection Registry</a:t>
            </a:r>
            <a:r>
              <a:rPr lang="it-IT" sz="1400" dirty="0">
                <a:solidFill>
                  <a:srgbClr val="216498"/>
                </a:solidFill>
                <a:ea typeface="+mn-lt"/>
                <a:cs typeface="+mn-lt"/>
              </a:rPr>
              <a:t> </a:t>
            </a:r>
            <a:r>
              <a:rPr lang="it-IT" sz="1400" dirty="0" err="1">
                <a:ea typeface="+mn-lt"/>
                <a:cs typeface="+mn-lt"/>
              </a:rPr>
              <a:t>provides</a:t>
            </a:r>
            <a:r>
              <a:rPr lang="it-IT" sz="1400" dirty="0">
                <a:ea typeface="+mn-lt"/>
                <a:cs typeface="+mn-lt"/>
              </a:rPr>
              <a:t> a </a:t>
            </a:r>
            <a:r>
              <a:rPr lang="it-IT" sz="1400" dirty="0" err="1">
                <a:ea typeface="+mn-lt"/>
                <a:cs typeface="+mn-lt"/>
              </a:rPr>
              <a:t>registry</a:t>
            </a:r>
            <a:r>
              <a:rPr lang="it-IT" sz="1400" dirty="0">
                <a:ea typeface="+mn-lt"/>
                <a:cs typeface="+mn-lt"/>
              </a:rPr>
              <a:t> </a:t>
            </a:r>
            <a:r>
              <a:rPr lang="it-IT" sz="1400" dirty="0" err="1">
                <a:ea typeface="+mn-lt"/>
                <a:cs typeface="+mn-lt"/>
              </a:rPr>
              <a:t>where</a:t>
            </a:r>
            <a:r>
              <a:rPr lang="it-IT" sz="1400" dirty="0">
                <a:ea typeface="+mn-lt"/>
                <a:cs typeface="+mn-lt"/>
              </a:rPr>
              <a:t> </a:t>
            </a:r>
            <a:r>
              <a:rPr lang="it-IT" sz="1400" dirty="0" err="1">
                <a:ea typeface="+mn-lt"/>
                <a:cs typeface="+mn-lt"/>
              </a:rPr>
              <a:t>scholars</a:t>
            </a:r>
            <a:r>
              <a:rPr lang="it-IT" sz="1400" dirty="0">
                <a:ea typeface="+mn-lt"/>
                <a:cs typeface="+mn-lt"/>
              </a:rPr>
              <a:t> can create and </a:t>
            </a:r>
            <a:r>
              <a:rPr lang="it-IT" sz="1400" dirty="0" err="1">
                <a:ea typeface="+mn-lt"/>
                <a:cs typeface="+mn-lt"/>
              </a:rPr>
              <a:t>publish</a:t>
            </a:r>
            <a:r>
              <a:rPr lang="it-IT" sz="1400" dirty="0">
                <a:ea typeface="+mn-lt"/>
                <a:cs typeface="+mn-lt"/>
              </a:rPr>
              <a:t> </a:t>
            </a:r>
            <a:r>
              <a:rPr lang="it-IT" sz="1400" dirty="0" err="1">
                <a:ea typeface="+mn-lt"/>
                <a:cs typeface="+mn-lt"/>
              </a:rPr>
              <a:t>their</a:t>
            </a:r>
            <a:r>
              <a:rPr lang="it-IT" sz="1400" dirty="0">
                <a:ea typeface="+mn-lt"/>
                <a:cs typeface="+mn-lt"/>
              </a:rPr>
              <a:t> </a:t>
            </a:r>
            <a:r>
              <a:rPr lang="it-IT" sz="1400" dirty="0" err="1">
                <a:ea typeface="+mn-lt"/>
                <a:cs typeface="+mn-lt"/>
              </a:rPr>
              <a:t>virtual</a:t>
            </a:r>
            <a:r>
              <a:rPr lang="it-IT" sz="1400" dirty="0">
                <a:ea typeface="+mn-lt"/>
                <a:cs typeface="+mn-lt"/>
              </a:rPr>
              <a:t> </a:t>
            </a:r>
            <a:r>
              <a:rPr lang="it-IT" sz="1400" dirty="0" err="1">
                <a:ea typeface="+mn-lt"/>
                <a:cs typeface="+mn-lt"/>
              </a:rPr>
              <a:t>collections</a:t>
            </a:r>
            <a:endParaRPr lang="en-GB" sz="1400" dirty="0" err="1">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9"/>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0"/>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05840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How to access CLARIN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just"/>
            <a:r>
              <a:rPr lang="en-GB" sz="1400" dirty="0">
                <a:ea typeface="+mn-lt"/>
                <a:cs typeface="+mn-lt"/>
              </a:rPr>
              <a:t>All users can freely explore the CLARIN core services to search for language resources and expertise</a:t>
            </a:r>
            <a:r>
              <a:rPr lang="it-IT" sz="1400" dirty="0">
                <a:ea typeface="+mn-lt"/>
                <a:cs typeface="+mn-lt"/>
              </a:rPr>
              <a:t>. </a:t>
            </a:r>
            <a:r>
              <a:rPr lang="en-GB" sz="1400" dirty="0">
                <a:ea typeface="+mn-lt"/>
                <a:cs typeface="+mn-lt"/>
              </a:rPr>
              <a:t>Due to license restrictions, some resources are only available for academic users and login is required using your institutional credentials or CLARIN credentials</a:t>
            </a:r>
            <a:endParaRPr lang="it-IT" sz="1400" dirty="0">
              <a:ea typeface="+mn-lt"/>
              <a:cs typeface="+mn-lt"/>
            </a:endParaRPr>
          </a:p>
          <a:p>
            <a:pPr algn="just"/>
            <a:endParaRPr lang="it-IT" sz="1400" dirty="0">
              <a:ea typeface="+mn-lt"/>
              <a:cs typeface="+mn-lt"/>
            </a:endParaRPr>
          </a:p>
          <a:p>
            <a:pPr algn="just"/>
            <a:r>
              <a:rPr lang="en-GB" sz="1400" dirty="0">
                <a:ea typeface="+mn-lt"/>
                <a:cs typeface="+mn-lt"/>
              </a:rPr>
              <a:t>Academic users in all participating countries can access and use the language resources available in CLARIN data centres with a single sign-on access through the </a:t>
            </a:r>
            <a:r>
              <a:rPr lang="en-GB" sz="1400" u="sng" dirty="0">
                <a:solidFill>
                  <a:srgbClr val="216498"/>
                </a:solidFill>
                <a:ea typeface="+mn-lt"/>
                <a:cs typeface="+mn-lt"/>
                <a:hlinkClick r:id="rId4">
                  <a:extLst>
                    <a:ext uri="{A12FA001-AC4F-418D-AE19-62706E023703}">
                      <ahyp:hlinkClr xmlns:ahyp="http://schemas.microsoft.com/office/drawing/2018/hyperlinkcolor" val="tx"/>
                    </a:ext>
                  </a:extLst>
                </a:hlinkClick>
              </a:rPr>
              <a:t>CLARIN Service Provider Federation</a:t>
            </a:r>
            <a:r>
              <a:rPr lang="en-GB" sz="1400" dirty="0">
                <a:ea typeface="+mn-lt"/>
                <a:cs typeface="+mn-lt"/>
              </a:rPr>
              <a:t> using their institutional credentials</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385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Sign In via the CLARIN Service Provider Federation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422058" y="1226841"/>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endParaRPr lang="en-GB" sz="1400" dirty="0">
              <a:solidFill>
                <a:srgbClr val="216498"/>
              </a:solidFill>
              <a:latin typeface="Source Sans Pro"/>
              <a:ea typeface="Source Sans Pro"/>
              <a:cs typeface="Source Sans Pro"/>
              <a:sym typeface="Source Sans Pro"/>
            </a:endParaRPr>
          </a:p>
        </p:txBody>
      </p:sp>
      <p:pic>
        <p:nvPicPr>
          <p:cNvPr id="3" name="Segnaposto contenuto 3" descr="Immagine che contiene testo, schermata, Carattere, numero&#10;&#10;Descrizione generata automaticamente">
            <a:extLst>
              <a:ext uri="{FF2B5EF4-FFF2-40B4-BE49-F238E27FC236}">
                <a16:creationId xmlns:a16="http://schemas.microsoft.com/office/drawing/2014/main" id="{B978BE79-9984-B858-C9E4-FF36AC418D97}"/>
              </a:ext>
            </a:extLst>
          </p:cNvPr>
          <p:cNvPicPr>
            <a:picLocks noChangeAspect="1"/>
          </p:cNvPicPr>
          <p:nvPr/>
        </p:nvPicPr>
        <p:blipFill>
          <a:blip r:embed="rId4"/>
          <a:stretch>
            <a:fillRect/>
          </a:stretch>
        </p:blipFill>
        <p:spPr>
          <a:xfrm>
            <a:off x="2762322" y="1343994"/>
            <a:ext cx="4057020" cy="3223804"/>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62874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CLARIN Account Registration</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Immagine 7" descr="Immagine che contiene testo, schermata, Carattere, numero&#10;&#10;Descrizione generata automaticamente">
            <a:extLst>
              <a:ext uri="{FF2B5EF4-FFF2-40B4-BE49-F238E27FC236}">
                <a16:creationId xmlns:a16="http://schemas.microsoft.com/office/drawing/2014/main" id="{0FBE29E1-0113-6539-72F2-07E74941993F}"/>
              </a:ext>
            </a:extLst>
          </p:cNvPr>
          <p:cNvPicPr>
            <a:picLocks noChangeAspect="1"/>
          </p:cNvPicPr>
          <p:nvPr/>
        </p:nvPicPr>
        <p:blipFill>
          <a:blip r:embed="rId6"/>
          <a:stretch>
            <a:fillRect/>
          </a:stretch>
        </p:blipFill>
        <p:spPr>
          <a:xfrm>
            <a:off x="2287273" y="1391263"/>
            <a:ext cx="5402229" cy="2834198"/>
          </a:xfrm>
          <a:prstGeom prst="rect">
            <a:avLst/>
          </a:prstGeom>
        </p:spPr>
      </p:pic>
    </p:spTree>
    <p:extLst>
      <p:ext uri="{BB962C8B-B14F-4D97-AF65-F5344CB8AC3E}">
        <p14:creationId xmlns:p14="http://schemas.microsoft.com/office/powerpoint/2010/main" val="174980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Depositing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buNone/>
            </a:pPr>
            <a:r>
              <a:rPr lang="en-GB" sz="1600" dirty="0">
                <a:ea typeface="+mn-lt"/>
                <a:cs typeface="+mn-lt"/>
              </a:rPr>
              <a:t>Many of the CLARIN centres offer a depositing service. They are willing to store the resources in their repository and assist with the technical and organisational details. This service ensures many advantages:</a:t>
            </a:r>
            <a:endParaRPr lang="it-IT" sz="1600" dirty="0">
              <a:ea typeface="+mn-lt"/>
              <a:cs typeface="+mn-lt"/>
            </a:endParaRPr>
          </a:p>
          <a:p>
            <a:pPr marL="0" indent="0" algn="just">
              <a:buNone/>
            </a:pP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Long-term archiving: a storage guarantee can be given for a long period</a:t>
            </a:r>
          </a:p>
          <a:p>
            <a:pPr marL="285750" indent="-285750" algn="just">
              <a:buSzPct val="100000"/>
              <a:buFont typeface="Arial" panose="020B0604020202020204" pitchFamily="34" charset="0"/>
              <a:buChar char="•"/>
            </a:pPr>
            <a:r>
              <a:rPr lang="en-GB" sz="1400" dirty="0">
                <a:ea typeface="+mn-lt"/>
                <a:cs typeface="+mn-lt"/>
              </a:rPr>
              <a:t>Resources can be cited easily with a persistent identifier</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The resources and their metadata will be integrated into the infrastructure, making it possible to search them efficiently</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Password-protected resources can be made available via an institutional login</a:t>
            </a:r>
            <a:endParaRPr lang="it-IT" sz="1400" dirty="0">
              <a:ea typeface="+mn-lt"/>
              <a:cs typeface="+mn-lt"/>
            </a:endParaRPr>
          </a:p>
          <a:p>
            <a:pPr marL="285750" indent="-285750" algn="just">
              <a:buSzPct val="100000"/>
              <a:buFont typeface="Arial" panose="020B0604020202020204" pitchFamily="34" charset="0"/>
              <a:buChar char="•"/>
            </a:pPr>
            <a:r>
              <a:rPr lang="en-GB" sz="1400" dirty="0">
                <a:ea typeface="+mn-lt"/>
                <a:cs typeface="+mn-lt"/>
              </a:rPr>
              <a:t>Once resources are integrated in the CLARIN infrastructure, they can be analysed and enriched more easily with various linguistic tools</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08191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Depositing Services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just">
              <a:lnSpc>
                <a:spcPct val="150000"/>
              </a:lnSpc>
            </a:pPr>
            <a:r>
              <a:rPr lang="en-GB" sz="1600" dirty="0">
                <a:ea typeface="+mn-lt"/>
                <a:cs typeface="+mn-lt"/>
              </a:rPr>
              <a:t>To deposit a resource in CLARIN:</a:t>
            </a:r>
            <a:endParaRPr lang="it-IT" dirty="0">
              <a:ea typeface="+mn-lt"/>
              <a:cs typeface="+mn-lt"/>
            </a:endParaRPr>
          </a:p>
          <a:p>
            <a:pPr algn="just">
              <a:lnSpc>
                <a:spcPct val="150000"/>
              </a:lnSpc>
            </a:pPr>
            <a:endParaRPr lang="en-GB" sz="1600" dirty="0"/>
          </a:p>
          <a:p>
            <a:pPr marL="285750" indent="-285750" algn="just">
              <a:lnSpc>
                <a:spcPct val="150000"/>
              </a:lnSpc>
              <a:buChar char="•"/>
            </a:pPr>
            <a:r>
              <a:rPr lang="en-GB" sz="1600" dirty="0"/>
              <a:t>Search for a repository that addresses the data of interest in the </a:t>
            </a:r>
            <a:r>
              <a:rPr lang="en-GB" sz="1600" dirty="0">
                <a:solidFill>
                  <a:srgbClr val="216498"/>
                </a:solidFill>
                <a:hlinkClick r:id="rId4">
                  <a:extLst>
                    <a:ext uri="{A12FA001-AC4F-418D-AE19-62706E023703}">
                      <ahyp:hlinkClr xmlns:ahyp="http://schemas.microsoft.com/office/drawing/2018/hyperlinkcolor" val="tx"/>
                    </a:ext>
                  </a:extLst>
                </a:hlinkClick>
              </a:rPr>
              <a:t>Depositing Services</a:t>
            </a:r>
            <a:r>
              <a:rPr lang="en-GB" sz="1600" dirty="0">
                <a:solidFill>
                  <a:srgbClr val="216498"/>
                </a:solidFill>
              </a:rPr>
              <a:t> </a:t>
            </a:r>
            <a:r>
              <a:rPr lang="en-GB" sz="1600" dirty="0"/>
              <a:t>catalogue </a:t>
            </a:r>
            <a:endParaRPr lang="en-GB"/>
          </a:p>
          <a:p>
            <a:pPr marL="285750" indent="-285750" algn="just">
              <a:lnSpc>
                <a:spcPct val="150000"/>
              </a:lnSpc>
              <a:buChar char="•"/>
            </a:pPr>
            <a:r>
              <a:rPr lang="en-GB" sz="1600" dirty="0"/>
              <a:t>Check for data compatibility in the </a:t>
            </a:r>
            <a:r>
              <a:rPr lang="en-GB" sz="1600" dirty="0">
                <a:solidFill>
                  <a:srgbClr val="216498"/>
                </a:solidFill>
                <a:hlinkClick r:id="rId5">
                  <a:extLst>
                    <a:ext uri="{A12FA001-AC4F-418D-AE19-62706E023703}">
                      <ahyp:hlinkClr xmlns:ahyp="http://schemas.microsoft.com/office/drawing/2018/hyperlinkcolor" val="tx"/>
                    </a:ext>
                  </a:extLst>
                </a:hlinkClick>
              </a:rPr>
              <a:t>CLARIN Standards Information System</a:t>
            </a:r>
            <a:r>
              <a:rPr lang="en-GB" sz="1600" dirty="0"/>
              <a:t> </a:t>
            </a:r>
            <a:endParaRPr lang="en-GB" dirty="0"/>
          </a:p>
          <a:p>
            <a:pPr marL="285750" indent="-285750" algn="just">
              <a:lnSpc>
                <a:spcPct val="150000"/>
              </a:lnSpc>
              <a:buChar char="•"/>
            </a:pPr>
            <a:r>
              <a:rPr lang="en-GB" sz="1600" dirty="0"/>
              <a:t>Contact the Type B centre hosting the repository to prepare the data </a:t>
            </a:r>
            <a:endParaRPr lang="en-GB" dirty="0"/>
          </a:p>
          <a:p>
            <a:pPr marL="285750" indent="-285750" algn="just">
              <a:lnSpc>
                <a:spcPct val="150000"/>
              </a:lnSpc>
              <a:buChar char="•"/>
            </a:pPr>
            <a:r>
              <a:rPr lang="en-GB" sz="1600" dirty="0"/>
              <a:t>Follow the procedure described in the repository guideline</a:t>
            </a:r>
            <a:endParaRPr lang="en-GB" dirty="0"/>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6"/>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7"/>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06165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ILC4CLARIN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buNone/>
            </a:pPr>
            <a:r>
              <a:rPr lang="en-GB" sz="1400" dirty="0">
                <a:ea typeface="+mn-lt"/>
                <a:cs typeface="+mn-lt"/>
              </a:rPr>
              <a:t>ILC4CLARIN is CLARIN-IT B-centre hosted at </a:t>
            </a:r>
            <a:r>
              <a:rPr lang="en-GB" sz="1400" u="sng" dirty="0">
                <a:solidFill>
                  <a:srgbClr val="1768A9"/>
                </a:solidFill>
                <a:ea typeface="+mn-lt"/>
                <a:cs typeface="+mn-lt"/>
                <a:hlinkClick r:id="rId4">
                  <a:extLst>
                    <a:ext uri="{A12FA001-AC4F-418D-AE19-62706E023703}">
                      <ahyp:hlinkClr xmlns:ahyp="http://schemas.microsoft.com/office/drawing/2018/hyperlinkcolor" val="tx"/>
                    </a:ext>
                  </a:extLst>
                </a:hlinkClick>
              </a:rPr>
              <a:t>Institute for Computational Linguistics, National Research Council</a:t>
            </a:r>
            <a:r>
              <a:rPr lang="en-GB" sz="1400" dirty="0">
                <a:ea typeface="+mn-lt"/>
                <a:cs typeface="+mn-lt"/>
              </a:rPr>
              <a:t>, in Pisa. It offers depositing services for language datasets and tools for research, especially for Italian and classical languages via its repository</a:t>
            </a:r>
            <a:endParaRPr lang="it-IT" sz="1400" dirty="0">
              <a:ea typeface="+mn-lt"/>
              <a:cs typeface="+mn-lt"/>
            </a:endParaRPr>
          </a:p>
          <a:p>
            <a:pPr algn="just"/>
            <a:endParaRPr lang="it-IT" sz="1400" dirty="0">
              <a:ea typeface="+mn-lt"/>
              <a:cs typeface="+mn-lt"/>
            </a:endParaRPr>
          </a:p>
          <a:p>
            <a:pPr marL="0" indent="0" algn="just">
              <a:buNone/>
            </a:pPr>
            <a:r>
              <a:rPr lang="en-GB" sz="1400" dirty="0">
                <a:ea typeface="+mn-lt"/>
                <a:cs typeface="+mn-lt"/>
              </a:rPr>
              <a:t>The </a:t>
            </a:r>
            <a:r>
              <a:rPr lang="en-GB" sz="1400" u="sng" dirty="0">
                <a:solidFill>
                  <a:srgbClr val="1768A9"/>
                </a:solidFill>
                <a:ea typeface="+mn-lt"/>
                <a:cs typeface="+mn-lt"/>
                <a:hlinkClick r:id="rId5">
                  <a:extLst>
                    <a:ext uri="{A12FA001-AC4F-418D-AE19-62706E023703}">
                      <ahyp:hlinkClr xmlns:ahyp="http://schemas.microsoft.com/office/drawing/2018/hyperlinkcolor" val="tx"/>
                    </a:ext>
                  </a:extLst>
                </a:hlinkClick>
              </a:rPr>
              <a:t>ILC4CLARIN repository</a:t>
            </a:r>
            <a:r>
              <a:rPr lang="en-GB" sz="1400" dirty="0">
                <a:solidFill>
                  <a:srgbClr val="1768A9"/>
                </a:solidFill>
                <a:ea typeface="+mn-lt"/>
                <a:cs typeface="+mn-lt"/>
              </a:rPr>
              <a:t> </a:t>
            </a:r>
            <a:r>
              <a:rPr lang="en-GB" sz="1400" dirty="0">
                <a:ea typeface="+mn-lt"/>
                <a:cs typeface="+mn-lt"/>
              </a:rPr>
              <a:t>is a disciplinary repository certified by </a:t>
            </a:r>
            <a:r>
              <a:rPr lang="en-GB" sz="1400" u="sng" dirty="0" err="1">
                <a:solidFill>
                  <a:srgbClr val="0097A7"/>
                </a:solidFill>
                <a:ea typeface="+mn-lt"/>
                <a:cs typeface="+mn-lt"/>
                <a:hlinkClick r:id="rId6">
                  <a:extLst>
                    <a:ext uri="{A12FA001-AC4F-418D-AE19-62706E023703}">
                      <ahyp:hlinkClr xmlns:ahyp="http://schemas.microsoft.com/office/drawing/2018/hyperlinkcolor" val="tx"/>
                    </a:ext>
                  </a:extLst>
                </a:hlinkClick>
              </a:rPr>
              <a:t>CoreTrust</a:t>
            </a:r>
            <a:r>
              <a:rPr lang="en-GB" sz="1400" u="sng" dirty="0">
                <a:solidFill>
                  <a:srgbClr val="1768A9"/>
                </a:solidFill>
                <a:ea typeface="+mn-lt"/>
                <a:cs typeface="+mn-lt"/>
                <a:hlinkClick r:id="rId6">
                  <a:extLst>
                    <a:ext uri="{A12FA001-AC4F-418D-AE19-62706E023703}">
                      <ahyp:hlinkClr xmlns:ahyp="http://schemas.microsoft.com/office/drawing/2018/hyperlinkcolor" val="tx"/>
                    </a:ext>
                  </a:extLst>
                </a:hlinkClick>
              </a:rPr>
              <a:t> Seal</a:t>
            </a:r>
            <a:r>
              <a:rPr lang="en-GB" sz="1400" dirty="0">
                <a:solidFill>
                  <a:srgbClr val="1768A9"/>
                </a:solidFill>
                <a:ea typeface="+mn-lt"/>
                <a:cs typeface="+mn-lt"/>
              </a:rPr>
              <a:t> </a:t>
            </a:r>
            <a:r>
              <a:rPr lang="en-GB" sz="1400" dirty="0">
                <a:ea typeface="+mn-lt"/>
                <a:cs typeface="+mn-lt"/>
              </a:rPr>
              <a:t>and it offers advanced services to explore the language resources and their metadata (e.g. VLO, Switchboard </a:t>
            </a:r>
            <a:r>
              <a:rPr lang="en-GB" sz="1400" dirty="0" err="1">
                <a:ea typeface="+mn-lt"/>
                <a:cs typeface="+mn-lt"/>
              </a:rPr>
              <a:t>ecc</a:t>
            </a:r>
            <a:r>
              <a:rPr lang="en-GB" sz="1400" dirty="0">
                <a:ea typeface="+mn-lt"/>
                <a:cs typeface="+mn-lt"/>
              </a:rPr>
              <a:t>.)</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7"/>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8"/>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42831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ILC4CLARIN Repository</a:t>
            </a:r>
            <a:endParaRPr lang="it-IT" dirty="0"/>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7" name="Segnaposto contenuto 3" descr="Immagine che contiene testo, schermata, cerchio, design&#10;&#10;Descrizione generata automaticamente">
            <a:extLst>
              <a:ext uri="{FF2B5EF4-FFF2-40B4-BE49-F238E27FC236}">
                <a16:creationId xmlns:a16="http://schemas.microsoft.com/office/drawing/2014/main" id="{BF63E86F-E45A-CDB1-D75C-1C63E7DA19E8}"/>
              </a:ext>
            </a:extLst>
          </p:cNvPr>
          <p:cNvPicPr>
            <a:picLocks noChangeAspect="1"/>
          </p:cNvPicPr>
          <p:nvPr/>
        </p:nvPicPr>
        <p:blipFill>
          <a:blip r:embed="rId6"/>
          <a:stretch>
            <a:fillRect/>
          </a:stretch>
        </p:blipFill>
        <p:spPr>
          <a:xfrm>
            <a:off x="1833162" y="1106365"/>
            <a:ext cx="5908992" cy="2987734"/>
          </a:xfrm>
          <a:prstGeom prst="rect">
            <a:avLst/>
          </a:prstGeom>
        </p:spPr>
      </p:pic>
    </p:spTree>
    <p:extLst>
      <p:ext uri="{BB962C8B-B14F-4D97-AF65-F5344CB8AC3E}">
        <p14:creationId xmlns:p14="http://schemas.microsoft.com/office/powerpoint/2010/main" val="240433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panose="020B0503030403020204" pitchFamily="34" charset="0"/>
                <a:cs typeface="Source Sans Pro"/>
                <a:sym typeface="Source Sans Pro"/>
              </a:rPr>
              <a:t>Fonti</a:t>
            </a:r>
            <a:endParaRPr sz="2800" b="1" dirty="0">
              <a:solidFill>
                <a:srgbClr val="216498"/>
              </a:solidFill>
              <a:latin typeface="+mj-lt"/>
              <a:ea typeface="Source Sans Pro" panose="020B0503030403020204" pitchFamily="34" charset="0"/>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9406" y="1123473"/>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it-IT" sz="1400" dirty="0" err="1">
                <a:solidFill>
                  <a:schemeClr val="tx1"/>
                </a:solidFill>
                <a:latin typeface="+mn-lt"/>
                <a:ea typeface="Source Sans Pro"/>
                <a:cs typeface="Source Sans Pro"/>
                <a:sym typeface="Source Sans Pro"/>
              </a:rPr>
              <a:t>This</a:t>
            </a:r>
            <a:r>
              <a:rPr lang="it-IT" sz="1400" dirty="0">
                <a:solidFill>
                  <a:schemeClr val="tx1"/>
                </a:solidFill>
                <a:latin typeface="+mn-lt"/>
                <a:ea typeface="Source Sans Pro"/>
                <a:cs typeface="Source Sans Pro"/>
                <a:sym typeface="Source Sans Pro"/>
              </a:rPr>
              <a:t> </a:t>
            </a:r>
            <a:r>
              <a:rPr lang="it-IT" sz="1400" dirty="0" err="1">
                <a:solidFill>
                  <a:schemeClr val="tx1"/>
                </a:solidFill>
                <a:latin typeface="+mn-lt"/>
                <a:ea typeface="Source Sans Pro"/>
                <a:cs typeface="Source Sans Pro"/>
                <a:sym typeface="Source Sans Pro"/>
              </a:rPr>
              <a:t>presentation</a:t>
            </a:r>
            <a:r>
              <a:rPr lang="it-IT" sz="1400" dirty="0">
                <a:solidFill>
                  <a:schemeClr val="tx1"/>
                </a:solidFill>
                <a:latin typeface="+mn-lt"/>
                <a:ea typeface="Source Sans Pro"/>
                <a:cs typeface="Source Sans Pro"/>
                <a:sym typeface="Source Sans Pro"/>
              </a:rPr>
              <a:t> </a:t>
            </a:r>
            <a:r>
              <a:rPr lang="it-IT" sz="1400" dirty="0" err="1">
                <a:solidFill>
                  <a:schemeClr val="tx1"/>
                </a:solidFill>
                <a:latin typeface="+mn-lt"/>
                <a:ea typeface="Source Sans Pro"/>
                <a:cs typeface="Source Sans Pro"/>
                <a:sym typeface="Source Sans Pro"/>
              </a:rPr>
              <a:t>is</a:t>
            </a:r>
            <a:r>
              <a:rPr lang="it-IT" sz="1400" dirty="0">
                <a:solidFill>
                  <a:schemeClr val="tx1"/>
                </a:solidFill>
                <a:latin typeface="+mn-lt"/>
                <a:ea typeface="Source Sans Pro"/>
                <a:cs typeface="Source Sans Pro"/>
                <a:sym typeface="Source Sans Pro"/>
              </a:rPr>
              <a:t> the </a:t>
            </a:r>
            <a:r>
              <a:rPr lang="it-IT" sz="1400" dirty="0" err="1">
                <a:solidFill>
                  <a:schemeClr val="tx1"/>
                </a:solidFill>
                <a:latin typeface="+mn-lt"/>
                <a:ea typeface="Source Sans Pro"/>
                <a:cs typeface="Source Sans Pro"/>
                <a:sym typeface="Source Sans Pro"/>
              </a:rPr>
              <a:t>result</a:t>
            </a:r>
            <a:r>
              <a:rPr lang="it-IT" sz="1400" dirty="0">
                <a:solidFill>
                  <a:schemeClr val="tx1"/>
                </a:solidFill>
                <a:latin typeface="+mn-lt"/>
                <a:ea typeface="Source Sans Pro"/>
                <a:cs typeface="Source Sans Pro"/>
                <a:sym typeface="Source Sans Pro"/>
              </a:rPr>
              <a:t> of the </a:t>
            </a:r>
            <a:r>
              <a:rPr lang="it-IT" sz="1400" dirty="0" err="1">
                <a:solidFill>
                  <a:schemeClr val="tx1"/>
                </a:solidFill>
                <a:latin typeface="+mn-lt"/>
                <a:ea typeface="Source Sans Pro"/>
                <a:cs typeface="Source Sans Pro"/>
                <a:sym typeface="Source Sans Pro"/>
              </a:rPr>
              <a:t>adaptation</a:t>
            </a:r>
            <a:r>
              <a:rPr lang="it-IT" sz="1400" dirty="0">
                <a:solidFill>
                  <a:schemeClr val="tx1"/>
                </a:solidFill>
                <a:latin typeface="+mn-lt"/>
                <a:ea typeface="Source Sans Pro"/>
                <a:cs typeface="Source Sans Pro"/>
                <a:sym typeface="Source Sans Pro"/>
              </a:rPr>
              <a:t> of the following sources:</a:t>
            </a:r>
          </a:p>
          <a:p>
            <a:pPr algn="l"/>
            <a:endParaRPr lang="it-IT" sz="1400" dirty="0">
              <a:solidFill>
                <a:srgbClr val="216498"/>
              </a:solidFill>
              <a:latin typeface="+mn-lt"/>
              <a:ea typeface="Source Sans Pro"/>
              <a:cs typeface="Source Sans Pro"/>
              <a:sym typeface="Source Sans Pro"/>
            </a:endParaRPr>
          </a:p>
          <a:p>
            <a:pPr marL="171450" indent="-171450" algn="l">
              <a:buSzPct val="100000"/>
              <a:buFont typeface="Arial" panose="020B0604020202020204" pitchFamily="34" charset="0"/>
              <a:buChar char="•"/>
            </a:pPr>
            <a:r>
              <a:rPr lang="it-IT" sz="1200" dirty="0">
                <a:solidFill>
                  <a:srgbClr val="212529"/>
                </a:solidFill>
                <a:latin typeface="+mn-lt"/>
                <a:ea typeface="+mn-lt"/>
                <a:cs typeface="+mn-lt"/>
              </a:rPr>
              <a:t>van </a:t>
            </a:r>
            <a:r>
              <a:rPr lang="it-IT" sz="1200" dirty="0" err="1">
                <a:solidFill>
                  <a:srgbClr val="212529"/>
                </a:solidFill>
                <a:latin typeface="+mn-lt"/>
                <a:ea typeface="+mn-lt"/>
                <a:cs typeface="+mn-lt"/>
              </a:rPr>
              <a:t>der</a:t>
            </a:r>
            <a:r>
              <a:rPr lang="it-IT" sz="1200" dirty="0">
                <a:solidFill>
                  <a:srgbClr val="212529"/>
                </a:solidFill>
                <a:latin typeface="+mn-lt"/>
                <a:ea typeface="+mn-lt"/>
                <a:cs typeface="+mn-lt"/>
              </a:rPr>
              <a:t> Lek, </a:t>
            </a:r>
            <a:r>
              <a:rPr lang="it-IT" sz="1200" dirty="0" err="1">
                <a:solidFill>
                  <a:srgbClr val="212529"/>
                </a:solidFill>
                <a:latin typeface="+mn-lt"/>
                <a:ea typeface="+mn-lt"/>
                <a:cs typeface="+mn-lt"/>
              </a:rPr>
              <a:t>Iulianna</a:t>
            </a:r>
            <a:r>
              <a:rPr lang="it-IT" sz="1200" dirty="0">
                <a:solidFill>
                  <a:srgbClr val="212529"/>
                </a:solidFill>
                <a:latin typeface="+mn-lt"/>
                <a:ea typeface="+mn-lt"/>
                <a:cs typeface="+mn-lt"/>
              </a:rPr>
              <a:t>; </a:t>
            </a:r>
            <a:r>
              <a:rPr lang="it-IT" sz="1200" dirty="0" err="1">
                <a:solidFill>
                  <a:srgbClr val="212529"/>
                </a:solidFill>
                <a:latin typeface="+mn-lt"/>
                <a:ea typeface="+mn-lt"/>
                <a:cs typeface="+mn-lt"/>
              </a:rPr>
              <a:t>Fišer</a:t>
            </a:r>
            <a:r>
              <a:rPr lang="it-IT" sz="1200" dirty="0">
                <a:solidFill>
                  <a:srgbClr val="212529"/>
                </a:solidFill>
                <a:latin typeface="+mn-lt"/>
                <a:ea typeface="+mn-lt"/>
                <a:cs typeface="+mn-lt"/>
              </a:rPr>
              <a:t>, </a:t>
            </a:r>
            <a:r>
              <a:rPr lang="it-IT" sz="1200" dirty="0" err="1">
                <a:solidFill>
                  <a:srgbClr val="212529"/>
                </a:solidFill>
                <a:latin typeface="+mn-lt"/>
                <a:ea typeface="+mn-lt"/>
                <a:cs typeface="+mn-lt"/>
              </a:rPr>
              <a:t>Darja</a:t>
            </a:r>
            <a:r>
              <a:rPr lang="it-IT" sz="1200" dirty="0">
                <a:solidFill>
                  <a:srgbClr val="212529"/>
                </a:solidFill>
                <a:latin typeface="+mn-lt"/>
                <a:ea typeface="+mn-lt"/>
                <a:cs typeface="+mn-lt"/>
              </a:rPr>
              <a:t>. (2023). </a:t>
            </a:r>
            <a:r>
              <a:rPr lang="it-IT" sz="1200" i="1" dirty="0" err="1">
                <a:solidFill>
                  <a:srgbClr val="212529"/>
                </a:solidFill>
                <a:latin typeface="+mn-lt"/>
                <a:ea typeface="+mn-lt"/>
                <a:cs typeface="+mn-lt"/>
              </a:rPr>
              <a:t>Introduction</a:t>
            </a:r>
            <a:r>
              <a:rPr lang="it-IT" sz="1200" i="1" dirty="0">
                <a:solidFill>
                  <a:srgbClr val="212529"/>
                </a:solidFill>
                <a:latin typeface="+mn-lt"/>
                <a:ea typeface="+mn-lt"/>
                <a:cs typeface="+mn-lt"/>
              </a:rPr>
              <a:t> to Language Data: Standards and Repositories. </a:t>
            </a:r>
            <a:r>
              <a:rPr lang="it-IT" sz="1200" dirty="0">
                <a:solidFill>
                  <a:srgbClr val="212529"/>
                </a:solidFill>
                <a:latin typeface="+mn-lt"/>
                <a:ea typeface="+mn-lt"/>
                <a:cs typeface="+mn-lt"/>
              </a:rPr>
              <a:t>In </a:t>
            </a:r>
            <a:r>
              <a:rPr lang="it-IT" sz="1200" u="sng" dirty="0">
                <a:solidFill>
                  <a:srgbClr val="1768A9"/>
                </a:solidFill>
                <a:latin typeface="+mn-lt"/>
                <a:ea typeface="+mn-lt"/>
                <a:cs typeface="+mn-lt"/>
                <a:hlinkClick r:id="rId4">
                  <a:extLst>
                    <a:ext uri="{A12FA001-AC4F-418D-AE19-62706E023703}">
                      <ahyp:hlinkClr xmlns:ahyp="http://schemas.microsoft.com/office/drawing/2018/hyperlinkcolor" val="tx"/>
                    </a:ext>
                  </a:extLst>
                </a:hlinkClick>
              </a:rPr>
              <a:t>UPSKILLS</a:t>
            </a:r>
            <a:r>
              <a:rPr lang="it-IT" sz="1200" dirty="0">
                <a:solidFill>
                  <a:srgbClr val="212529"/>
                </a:solidFill>
                <a:latin typeface="+mn-lt"/>
                <a:ea typeface="+mn-lt"/>
                <a:cs typeface="+mn-lt"/>
              </a:rPr>
              <a:t> Learning Content. </a:t>
            </a:r>
            <a:r>
              <a:rPr lang="it-IT" sz="1200" u="sng" dirty="0">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https://upskillsproject.eu/project/</a:t>
            </a:r>
            <a:r>
              <a:rPr lang="it-IT" sz="1200" u="sng" dirty="0" err="1">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standards_repositories</a:t>
            </a:r>
            <a:r>
              <a:rPr lang="it-IT" sz="1200" u="sng" dirty="0">
                <a:solidFill>
                  <a:srgbClr val="1768A9"/>
                </a:solidFill>
                <a:latin typeface="+mn-lt"/>
                <a:ea typeface="+mn-lt"/>
                <a:cs typeface="+mn-lt"/>
                <a:hlinkClick r:id="rId5">
                  <a:extLst>
                    <a:ext uri="{A12FA001-AC4F-418D-AE19-62706E023703}">
                      <ahyp:hlinkClr xmlns:ahyp="http://schemas.microsoft.com/office/drawing/2018/hyperlinkcolor" val="tx"/>
                    </a:ext>
                  </a:extLst>
                </a:hlinkClick>
              </a:rPr>
              <a:t>/</a:t>
            </a:r>
            <a:r>
              <a:rPr lang="it-IT" sz="1200" dirty="0">
                <a:solidFill>
                  <a:srgbClr val="1768A9"/>
                </a:solidFill>
                <a:latin typeface="+mn-lt"/>
                <a:ea typeface="+mn-lt"/>
                <a:cs typeface="+mn-lt"/>
              </a:rPr>
              <a:t>. </a:t>
            </a:r>
            <a:r>
              <a:rPr lang="it-IT" sz="1200" u="sng" dirty="0">
                <a:solidFill>
                  <a:srgbClr val="1768A9"/>
                </a:solidFill>
                <a:latin typeface="+mn-lt"/>
                <a:ea typeface="+mn-lt"/>
                <a:cs typeface="+mn-lt"/>
                <a:hlinkClick r:id="rId6">
                  <a:extLst>
                    <a:ext uri="{A12FA001-AC4F-418D-AE19-62706E023703}">
                      <ahyp:hlinkClr xmlns:ahyp="http://schemas.microsoft.com/office/drawing/2018/hyperlinkcolor" val="tx"/>
                    </a:ext>
                  </a:extLst>
                </a:hlinkClick>
              </a:rPr>
              <a:t>CC BY 4.0.</a:t>
            </a:r>
            <a:endParaRPr lang="it-IT" sz="1200" u="sng" dirty="0">
              <a:solidFill>
                <a:srgbClr val="1768A9"/>
              </a:solidFill>
              <a:latin typeface="+mn-lt"/>
              <a:ea typeface="+mn-lt"/>
              <a:cs typeface="+mn-lt"/>
            </a:endParaRPr>
          </a:p>
          <a:p>
            <a:pPr marL="171450" indent="-171450" algn="l">
              <a:buSzPct val="100000"/>
              <a:buFont typeface="Arial" panose="020B0604020202020204" pitchFamily="34" charset="0"/>
              <a:buChar char="•"/>
            </a:pPr>
            <a:endParaRPr lang="it-IT" sz="1200" dirty="0">
              <a:solidFill>
                <a:srgbClr val="212529"/>
              </a:solidFill>
              <a:latin typeface="+mn-lt"/>
              <a:ea typeface="+mn-lt"/>
              <a:cs typeface="+mn-lt"/>
            </a:endParaRPr>
          </a:p>
          <a:p>
            <a:pPr marL="171450" indent="-171450" algn="l">
              <a:buSzPct val="100000"/>
              <a:buFont typeface="Arial" panose="020B0604020202020204" pitchFamily="34" charset="0"/>
              <a:buChar char="•"/>
            </a:pPr>
            <a:r>
              <a:rPr lang="it-IT" sz="1200" dirty="0">
                <a:solidFill>
                  <a:srgbClr val="000000"/>
                </a:solidFill>
                <a:latin typeface="+mn-lt"/>
                <a:ea typeface="+mn-lt"/>
                <a:cs typeface="+mn-lt"/>
              </a:rPr>
              <a:t>van </a:t>
            </a:r>
            <a:r>
              <a:rPr lang="it-IT" sz="1200" dirty="0" err="1">
                <a:solidFill>
                  <a:srgbClr val="000000"/>
                </a:solidFill>
                <a:latin typeface="+mn-lt"/>
                <a:ea typeface="+mn-lt"/>
                <a:cs typeface="+mn-lt"/>
              </a:rPr>
              <a:t>der</a:t>
            </a:r>
            <a:r>
              <a:rPr lang="it-IT" sz="1200" dirty="0">
                <a:solidFill>
                  <a:srgbClr val="000000"/>
                </a:solidFill>
                <a:latin typeface="+mn-lt"/>
                <a:ea typeface="+mn-lt"/>
                <a:cs typeface="+mn-lt"/>
              </a:rPr>
              <a:t> Lek, I., </a:t>
            </a:r>
            <a:r>
              <a:rPr lang="it-IT" sz="1200" dirty="0" err="1">
                <a:solidFill>
                  <a:srgbClr val="000000"/>
                </a:solidFill>
                <a:latin typeface="+mn-lt"/>
                <a:ea typeface="+mn-lt"/>
                <a:cs typeface="+mn-lt"/>
              </a:rPr>
              <a:t>Fišer</a:t>
            </a:r>
            <a:r>
              <a:rPr lang="it-IT" sz="1200" dirty="0">
                <a:solidFill>
                  <a:srgbClr val="000000"/>
                </a:solidFill>
                <a:latin typeface="+mn-lt"/>
                <a:ea typeface="+mn-lt"/>
                <a:cs typeface="+mn-lt"/>
              </a:rPr>
              <a:t>, D., </a:t>
            </a:r>
            <a:r>
              <a:rPr lang="it-IT" sz="1200" dirty="0" err="1">
                <a:solidFill>
                  <a:srgbClr val="000000"/>
                </a:solidFill>
                <a:latin typeface="+mn-lt"/>
                <a:ea typeface="+mn-lt"/>
                <a:cs typeface="+mn-lt"/>
              </a:rPr>
              <a:t>Samardzic</a:t>
            </a:r>
            <a:r>
              <a:rPr lang="it-IT" sz="1200" dirty="0">
                <a:solidFill>
                  <a:srgbClr val="000000"/>
                </a:solidFill>
                <a:latin typeface="+mn-lt"/>
                <a:ea typeface="+mn-lt"/>
                <a:cs typeface="+mn-lt"/>
              </a:rPr>
              <a:t>, T., </a:t>
            </a:r>
            <a:r>
              <a:rPr lang="it-IT" sz="1200" dirty="0" err="1">
                <a:solidFill>
                  <a:srgbClr val="000000"/>
                </a:solidFill>
                <a:latin typeface="+mn-lt"/>
                <a:ea typeface="+mn-lt"/>
                <a:cs typeface="+mn-lt"/>
              </a:rPr>
              <a:t>Simonovic</a:t>
            </a:r>
            <a:r>
              <a:rPr lang="it-IT" sz="1200" dirty="0">
                <a:solidFill>
                  <a:srgbClr val="000000"/>
                </a:solidFill>
                <a:latin typeface="+mn-lt"/>
                <a:ea typeface="+mn-lt"/>
                <a:cs typeface="+mn-lt"/>
              </a:rPr>
              <a:t>, M., </a:t>
            </a:r>
            <a:r>
              <a:rPr lang="it-IT" sz="1200" dirty="0" err="1">
                <a:solidFill>
                  <a:srgbClr val="000000"/>
                </a:solidFill>
                <a:latin typeface="+mn-lt"/>
                <a:ea typeface="+mn-lt"/>
                <a:cs typeface="+mn-lt"/>
              </a:rPr>
              <a:t>Assimakopoulos</a:t>
            </a:r>
            <a:r>
              <a:rPr lang="it-IT" sz="1200" dirty="0">
                <a:solidFill>
                  <a:srgbClr val="000000"/>
                </a:solidFill>
                <a:latin typeface="+mn-lt"/>
                <a:ea typeface="+mn-lt"/>
                <a:cs typeface="+mn-lt"/>
              </a:rPr>
              <a:t>, S., Bernardini, S., </a:t>
            </a:r>
            <a:r>
              <a:rPr lang="it-IT" sz="1200" dirty="0" err="1">
                <a:solidFill>
                  <a:srgbClr val="000000"/>
                </a:solidFill>
                <a:latin typeface="+mn-lt"/>
                <a:ea typeface="+mn-lt"/>
                <a:cs typeface="+mn-lt"/>
              </a:rPr>
              <a:t>Milicevic</a:t>
            </a:r>
            <a:r>
              <a:rPr lang="it-IT" sz="1200" dirty="0">
                <a:solidFill>
                  <a:srgbClr val="000000"/>
                </a:solidFill>
                <a:latin typeface="+mn-lt"/>
                <a:ea typeface="+mn-lt"/>
                <a:cs typeface="+mn-lt"/>
              </a:rPr>
              <a:t> Petrovic, M., &amp; Puskas, G. (2023). </a:t>
            </a:r>
            <a:r>
              <a:rPr lang="it-IT" sz="1200" dirty="0" err="1">
                <a:solidFill>
                  <a:srgbClr val="000000"/>
                </a:solidFill>
                <a:latin typeface="+mn-lt"/>
                <a:ea typeface="+mn-lt"/>
                <a:cs typeface="+mn-lt"/>
              </a:rPr>
              <a:t>Integrating</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research</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infrastructures</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into</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teaching</a:t>
            </a:r>
            <a:r>
              <a:rPr lang="it-IT" sz="1200" dirty="0">
                <a:solidFill>
                  <a:srgbClr val="000000"/>
                </a:solidFill>
                <a:latin typeface="+mn-lt"/>
                <a:ea typeface="+mn-lt"/>
                <a:cs typeface="+mn-lt"/>
              </a:rPr>
              <a:t>: </a:t>
            </a:r>
            <a:r>
              <a:rPr lang="it-IT" sz="1200" dirty="0" err="1">
                <a:solidFill>
                  <a:srgbClr val="000000"/>
                </a:solidFill>
                <a:latin typeface="+mn-lt"/>
                <a:ea typeface="+mn-lt"/>
                <a:cs typeface="+mn-lt"/>
              </a:rPr>
              <a:t>Recommendations</a:t>
            </a:r>
            <a:r>
              <a:rPr lang="it-IT" sz="1200" dirty="0">
                <a:solidFill>
                  <a:srgbClr val="000000"/>
                </a:solidFill>
                <a:latin typeface="+mn-lt"/>
                <a:ea typeface="+mn-lt"/>
                <a:cs typeface="+mn-lt"/>
              </a:rPr>
              <a:t> and best practices (Versione 2) </a:t>
            </a:r>
            <a:r>
              <a:rPr lang="it-IT" sz="1200" dirty="0">
                <a:solidFill>
                  <a:srgbClr val="1768A9"/>
                </a:solidFill>
                <a:latin typeface="+mn-lt"/>
                <a:ea typeface="+mn-lt"/>
                <a:cs typeface="+mn-lt"/>
                <a:hlinkClick r:id="rId7">
                  <a:extLst>
                    <a:ext uri="{A12FA001-AC4F-418D-AE19-62706E023703}">
                      <ahyp:hlinkClr xmlns:ahyp="http://schemas.microsoft.com/office/drawing/2018/hyperlinkcolor" val="tx"/>
                    </a:ext>
                  </a:extLst>
                </a:hlinkClick>
              </a:rPr>
              <a:t>https://doi.org/10.5281/zenodo.8114407</a:t>
            </a:r>
            <a:r>
              <a:rPr lang="it-IT" sz="1200" dirty="0">
                <a:solidFill>
                  <a:srgbClr val="1768A9"/>
                </a:solidFill>
                <a:latin typeface="+mn-lt"/>
                <a:ea typeface="+mn-lt"/>
                <a:cs typeface="Calibri"/>
              </a:rPr>
              <a:t>. </a:t>
            </a:r>
            <a:r>
              <a:rPr lang="it-IT" sz="1200" dirty="0">
                <a:solidFill>
                  <a:srgbClr val="1768A9"/>
                </a:solidFill>
                <a:latin typeface="+mn-lt"/>
                <a:ea typeface="+mn-lt"/>
                <a:cs typeface="Arial"/>
                <a:hlinkClick r:id="rId6">
                  <a:extLst>
                    <a:ext uri="{A12FA001-AC4F-418D-AE19-62706E023703}">
                      <ahyp:hlinkClr xmlns:ahyp="http://schemas.microsoft.com/office/drawing/2018/hyperlinkcolor" val="tx"/>
                    </a:ext>
                  </a:extLst>
                </a:hlinkClick>
              </a:rPr>
              <a:t>CC BY 4.0.</a:t>
            </a:r>
            <a:endParaRPr lang="it-IT" sz="1200" dirty="0">
              <a:solidFill>
                <a:srgbClr val="1768A9"/>
              </a:solidFill>
              <a:latin typeface="+mn-lt"/>
              <a:ea typeface="+mn-lt"/>
              <a:cs typeface="Arial"/>
            </a:endParaRPr>
          </a:p>
          <a:p>
            <a:pPr marL="171450" indent="-171450" algn="l">
              <a:buSzPct val="100000"/>
              <a:buFont typeface="Arial" panose="020B0604020202020204" pitchFamily="34" charset="0"/>
              <a:buChar char="•"/>
            </a:pPr>
            <a:endParaRPr lang="it-IT" sz="1200" dirty="0">
              <a:latin typeface="+mn-lt"/>
              <a:ea typeface="Calibri"/>
              <a:cs typeface="Calibri"/>
            </a:endParaRPr>
          </a:p>
          <a:p>
            <a:pPr marL="171450" indent="-171450" algn="l">
              <a:buSzPct val="100000"/>
              <a:buFont typeface="Arial" panose="020B0604020202020204" pitchFamily="34" charset="0"/>
              <a:buChar char="•"/>
            </a:pPr>
            <a:r>
              <a:rPr lang="it-IT" sz="1200" dirty="0">
                <a:latin typeface="+mn-lt"/>
                <a:ea typeface="Calibri"/>
                <a:cs typeface="Calibri"/>
              </a:rPr>
              <a:t>CLARIN ERIC Official Website: </a:t>
            </a:r>
            <a:r>
              <a:rPr lang="it-IT" sz="1200" dirty="0">
                <a:solidFill>
                  <a:srgbClr val="1768A9"/>
                </a:solidFill>
                <a:latin typeface="+mn-lt"/>
                <a:ea typeface="+mn-lt"/>
                <a:cs typeface="+mn-lt"/>
                <a:hlinkClick r:id="rId8">
                  <a:extLst>
                    <a:ext uri="{A12FA001-AC4F-418D-AE19-62706E023703}">
                      <ahyp:hlinkClr xmlns:ahyp="http://schemas.microsoft.com/office/drawing/2018/hyperlinkcolor" val="tx"/>
                    </a:ext>
                  </a:extLst>
                </a:hlinkClick>
              </a:rPr>
              <a:t>https://www.clarin.eu/</a:t>
            </a:r>
            <a:r>
              <a:rPr lang="it-IT" sz="1200" dirty="0">
                <a:solidFill>
                  <a:srgbClr val="1768A9"/>
                </a:solidFill>
                <a:latin typeface="+mn-lt"/>
                <a:ea typeface="+mn-lt"/>
                <a:cs typeface="+mn-lt"/>
              </a:rPr>
              <a:t> . </a:t>
            </a:r>
            <a:r>
              <a:rPr lang="it-IT" sz="1200" dirty="0">
                <a:solidFill>
                  <a:srgbClr val="1768A9"/>
                </a:solidFill>
                <a:latin typeface="+mn-lt"/>
                <a:ea typeface="+mn-lt"/>
                <a:cs typeface="+mn-lt"/>
                <a:hlinkClick r:id="rId9">
                  <a:extLst>
                    <a:ext uri="{A12FA001-AC4F-418D-AE19-62706E023703}">
                      <ahyp:hlinkClr xmlns:ahyp="http://schemas.microsoft.com/office/drawing/2018/hyperlinkcolor" val="tx"/>
                    </a:ext>
                  </a:extLst>
                </a:hlinkClick>
              </a:rPr>
              <a:t>CC BY 2.0</a:t>
            </a:r>
            <a:endParaRPr lang="it-IT" sz="1200" dirty="0">
              <a:solidFill>
                <a:srgbClr val="1768A9"/>
              </a:solidFill>
              <a:latin typeface="+mn-lt"/>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10"/>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1"/>
            <a:srcRect b="27418"/>
            <a:stretch/>
          </p:blipFill>
          <p:spPr>
            <a:xfrm>
              <a:off x="2167990" y="4615551"/>
              <a:ext cx="1401994" cy="279482"/>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193390" y="311674"/>
            <a:ext cx="7194884" cy="674040"/>
          </a:xfrm>
          <a:prstGeom prst="rect">
            <a:avLst/>
          </a:prstGeom>
        </p:spPr>
        <p:txBody>
          <a:bodyPr spcFirstLastPara="1" wrap="square" lIns="91425" tIns="91425" rIns="91425" bIns="91425" anchor="t" anchorCtr="0">
            <a:noAutofit/>
          </a:bodyPr>
          <a:lstStyle/>
          <a:p>
            <a:pPr algn="ctr"/>
            <a:r>
              <a:rPr lang="en-GB" sz="2400" b="1" dirty="0">
                <a:solidFill>
                  <a:srgbClr val="216498"/>
                </a:solidFill>
                <a:latin typeface="+mj-lt"/>
                <a:ea typeface="Source Sans Pro"/>
                <a:sym typeface="Source Sans Pro"/>
              </a:rPr>
              <a:t>Example of a Corpus in ILC4CLARIN</a:t>
            </a:r>
            <a:endParaRPr lang="en-GB" sz="2400" dirty="0">
              <a:latin typeface="+mj-lt"/>
              <a:ea typeface="Source Sans Pro"/>
              <a:sym typeface="Source Sans Pro"/>
            </a:endParaRPr>
          </a:p>
          <a:p>
            <a:pPr algn="ctr">
              <a:lnSpc>
                <a:spcPct val="114999"/>
              </a:lnSpc>
            </a:pPr>
            <a:endParaRPr lang="en-GB" sz="2400" b="1" dirty="0">
              <a:solidFill>
                <a:srgbClr val="216498"/>
              </a:solidFill>
              <a:ea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grpSp>
        <p:nvGrpSpPr>
          <p:cNvPr id="4" name="Gruppo 3">
            <a:extLst>
              <a:ext uri="{FF2B5EF4-FFF2-40B4-BE49-F238E27FC236}">
                <a16:creationId xmlns:a16="http://schemas.microsoft.com/office/drawing/2014/main" id="{DBC3EE57-557E-E2D3-0470-E6CDCB7F0A5A}"/>
              </a:ext>
            </a:extLst>
          </p:cNvPr>
          <p:cNvGrpSpPr/>
          <p:nvPr/>
        </p:nvGrpSpPr>
        <p:grpSpPr>
          <a:xfrm>
            <a:off x="7078018" y="4225212"/>
            <a:ext cx="1538924" cy="503197"/>
            <a:chOff x="1309082" y="4243804"/>
            <a:chExt cx="2260902" cy="738319"/>
          </a:xfrm>
        </p:grpSpPr>
        <p:pic>
          <p:nvPicPr>
            <p:cNvPr id="5" name="Immagine 4">
              <a:extLst>
                <a:ext uri="{FF2B5EF4-FFF2-40B4-BE49-F238E27FC236}">
                  <a16:creationId xmlns:a16="http://schemas.microsoft.com/office/drawing/2014/main" id="{9198A3CE-DF8A-122A-6458-94ED4240FEF0}"/>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6" name="Immagine 5">
              <a:extLst>
                <a:ext uri="{FF2B5EF4-FFF2-40B4-BE49-F238E27FC236}">
                  <a16:creationId xmlns:a16="http://schemas.microsoft.com/office/drawing/2014/main" id="{414B8234-F45F-812A-1CFF-7656F643B3CC}"/>
                </a:ext>
              </a:extLst>
            </p:cNvPr>
            <p:cNvPicPr>
              <a:picLocks noChangeAspect="1"/>
            </p:cNvPicPr>
            <p:nvPr/>
          </p:nvPicPr>
          <p:blipFill rotWithShape="1">
            <a:blip r:embed="rId5"/>
            <a:srcRect b="27418"/>
            <a:stretch/>
          </p:blipFill>
          <p:spPr>
            <a:xfrm>
              <a:off x="2167990" y="4615551"/>
              <a:ext cx="1401994" cy="279482"/>
            </a:xfrm>
            <a:prstGeom prst="rect">
              <a:avLst/>
            </a:prstGeom>
          </p:spPr>
        </p:pic>
      </p:grpSp>
      <p:pic>
        <p:nvPicPr>
          <p:cNvPr id="8" name="Segnaposto contenuto 3" descr="Immagine che contiene testo, elettronica, schermata, software&#10;&#10;Descrizione generata automaticamente">
            <a:extLst>
              <a:ext uri="{FF2B5EF4-FFF2-40B4-BE49-F238E27FC236}">
                <a16:creationId xmlns:a16="http://schemas.microsoft.com/office/drawing/2014/main" id="{EFB905F8-C8EE-FBA5-3CCF-F65817F43559}"/>
              </a:ext>
            </a:extLst>
          </p:cNvPr>
          <p:cNvPicPr>
            <a:picLocks noChangeAspect="1"/>
          </p:cNvPicPr>
          <p:nvPr/>
        </p:nvPicPr>
        <p:blipFill>
          <a:blip r:embed="rId6"/>
          <a:stretch>
            <a:fillRect/>
          </a:stretch>
        </p:blipFill>
        <p:spPr>
          <a:xfrm>
            <a:off x="1254086" y="985714"/>
            <a:ext cx="3020564" cy="3752882"/>
          </a:xfrm>
          <a:prstGeom prst="rect">
            <a:avLst/>
          </a:prstGeom>
        </p:spPr>
      </p:pic>
      <p:sp>
        <p:nvSpPr>
          <p:cNvPr id="9" name="CasellaDiTesto 8">
            <a:extLst>
              <a:ext uri="{FF2B5EF4-FFF2-40B4-BE49-F238E27FC236}">
                <a16:creationId xmlns:a16="http://schemas.microsoft.com/office/drawing/2014/main" id="{FBF6B957-7C6B-8F53-8252-543594CF09E3}"/>
              </a:ext>
            </a:extLst>
          </p:cNvPr>
          <p:cNvSpPr txBox="1"/>
          <p:nvPr/>
        </p:nvSpPr>
        <p:spPr>
          <a:xfrm>
            <a:off x="4893334" y="1200150"/>
            <a:ext cx="3562709" cy="26377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it-IT" dirty="0" err="1"/>
              <a:t>Citation</a:t>
            </a:r>
            <a:r>
              <a:rPr lang="it-IT" dirty="0"/>
              <a:t> information via handle​</a:t>
            </a:r>
          </a:p>
          <a:p>
            <a:pPr marL="342900" indent="-342900">
              <a:lnSpc>
                <a:spcPct val="150000"/>
              </a:lnSpc>
              <a:buAutoNum type="arabicPeriod"/>
            </a:pPr>
            <a:r>
              <a:rPr lang="it-IT" dirty="0"/>
              <a:t>Metadata fields </a:t>
            </a:r>
            <a:r>
              <a:rPr lang="it-IT" dirty="0" err="1"/>
              <a:t>describing</a:t>
            </a:r>
            <a:r>
              <a:rPr lang="it-IT" dirty="0"/>
              <a:t> the corpus​</a:t>
            </a:r>
          </a:p>
          <a:p>
            <a:pPr marL="342900" indent="-342900">
              <a:lnSpc>
                <a:spcPct val="150000"/>
              </a:lnSpc>
              <a:buAutoNum type="arabicPeriod"/>
            </a:pPr>
            <a:r>
              <a:rPr lang="it-IT" dirty="0"/>
              <a:t>The corpus </a:t>
            </a:r>
            <a:r>
              <a:rPr lang="it-IT" dirty="0" err="1"/>
              <a:t>is</a:t>
            </a:r>
            <a:r>
              <a:rPr lang="it-IT" dirty="0"/>
              <a:t> </a:t>
            </a:r>
            <a:r>
              <a:rPr lang="it-IT" dirty="0" err="1"/>
              <a:t>referenced</a:t>
            </a:r>
            <a:r>
              <a:rPr lang="it-IT" dirty="0"/>
              <a:t> in a journal​</a:t>
            </a:r>
          </a:p>
          <a:p>
            <a:pPr marL="342900" indent="-342900">
              <a:lnSpc>
                <a:spcPct val="150000"/>
              </a:lnSpc>
              <a:buAutoNum type="arabicPeriod"/>
            </a:pPr>
            <a:r>
              <a:rPr lang="it-IT" dirty="0"/>
              <a:t>The corpus </a:t>
            </a:r>
            <a:r>
              <a:rPr lang="it-IT" dirty="0" err="1"/>
              <a:t>is</a:t>
            </a:r>
            <a:r>
              <a:rPr lang="it-IT" dirty="0"/>
              <a:t> </a:t>
            </a:r>
            <a:r>
              <a:rPr lang="it-IT" dirty="0" err="1"/>
              <a:t>described</a:t>
            </a:r>
            <a:r>
              <a:rPr lang="it-IT" dirty="0"/>
              <a:t>, e.g. texts </a:t>
            </a:r>
            <a:r>
              <a:rPr lang="it-IT" dirty="0" err="1"/>
              <a:t>available</a:t>
            </a:r>
            <a:r>
              <a:rPr lang="it-IT" dirty="0"/>
              <a:t> in UTF-8 format and TEI-XML format​</a:t>
            </a:r>
          </a:p>
          <a:p>
            <a:pPr marL="342900" indent="-342900">
              <a:lnSpc>
                <a:spcPct val="150000"/>
              </a:lnSpc>
              <a:buAutoNum type="arabicPeriod"/>
            </a:pPr>
            <a:r>
              <a:rPr lang="it-IT" dirty="0"/>
              <a:t>Publisher information​</a:t>
            </a:r>
          </a:p>
          <a:p>
            <a:pPr marL="342900" indent="-342900">
              <a:lnSpc>
                <a:spcPct val="150000"/>
              </a:lnSpc>
              <a:buAutoNum type="arabicPeriod"/>
            </a:pPr>
            <a:r>
              <a:rPr lang="it-IT" dirty="0"/>
              <a:t>Download </a:t>
            </a:r>
            <a:r>
              <a:rPr lang="it-IT" dirty="0" err="1"/>
              <a:t>instructions</a:t>
            </a:r>
            <a:r>
              <a:rPr lang="it-IT" dirty="0"/>
              <a:t>​</a:t>
            </a:r>
          </a:p>
        </p:txBody>
      </p:sp>
    </p:spTree>
    <p:extLst>
      <p:ext uri="{BB962C8B-B14F-4D97-AF65-F5344CB8AC3E}">
        <p14:creationId xmlns:p14="http://schemas.microsoft.com/office/powerpoint/2010/main" val="3615581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6106040"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Published Language Resources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US" sz="1400" b="1" dirty="0">
                <a:solidFill>
                  <a:srgbClr val="0B2134"/>
                </a:solidFill>
                <a:latin typeface="+mn-lt"/>
                <a:ea typeface="Source Sans Pro"/>
                <a:cs typeface="Source Sans Pro"/>
                <a:sym typeface="Source Sans Pro"/>
              </a:rPr>
              <a:t>The Virtual Language Observatory</a:t>
            </a:r>
            <a:endParaRPr lang="en-US"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catalogue that harvests metadata about language resources available in distributed repositories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does not contain language resources; it just helps you locate it via persistent identifiers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Even if a resource has restricted access, the metadata is always freely accessible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uses faceted search to narrow down your searches</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6513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Searching Across Text Collections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Federated Content Search</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search engine to locate specific linguistic patterns across several text collections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 data itself stays at the Centre where it is hosted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can be used as a first step to discover where interesting resources are hosted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is not possible to rank the search results, but they can be downloaded in a variety of formats and perform further analysis in other tools </a:t>
            </a: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56656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it-IT" sz="2800" b="1" dirty="0" err="1">
                <a:solidFill>
                  <a:srgbClr val="216498"/>
                </a:solidFill>
                <a:latin typeface="+mj-lt"/>
                <a:ea typeface="Source Sans Pro"/>
                <a:cs typeface="Source Sans Pro"/>
                <a:sym typeface="Source Sans Pro"/>
              </a:rPr>
              <a:t>Federated</a:t>
            </a:r>
            <a:r>
              <a:rPr lang="it-IT" sz="2800" b="1" dirty="0">
                <a:solidFill>
                  <a:srgbClr val="216498"/>
                </a:solidFill>
                <a:latin typeface="+mj-lt"/>
                <a:ea typeface="Source Sans Pro"/>
                <a:cs typeface="Source Sans Pro"/>
                <a:sym typeface="Source Sans Pro"/>
              </a:rPr>
              <a:t> Content </a:t>
            </a:r>
            <a:r>
              <a:rPr lang="it-IT" sz="2800" b="1" dirty="0" err="1">
                <a:solidFill>
                  <a:srgbClr val="216498"/>
                </a:solidFill>
                <a:latin typeface="+mj-lt"/>
                <a:ea typeface="Source Sans Pro"/>
                <a:cs typeface="Source Sans Pro"/>
                <a:sym typeface="Source Sans Pro"/>
              </a:rPr>
              <a:t>Search</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GB" sz="1400" dirty="0">
                <a:solidFill>
                  <a:srgbClr val="0B2134"/>
                </a:solidFill>
                <a:latin typeface="+mn-lt"/>
                <a:ea typeface="Source Sans Pro"/>
                <a:cs typeface="Source Sans Pro"/>
                <a:sym typeface="Source Sans Pro"/>
              </a:rPr>
              <a:t>How to use it:</a:t>
            </a:r>
          </a:p>
          <a:p>
            <a:pPr algn="l"/>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Select the language and the query language (CQL)</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Specify the collections and the number of hits to be displayed</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View the search results as Key Word in Context</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Download the results in different file formats</a:t>
            </a: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21186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and Querying Corpora</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US" sz="1400" b="1" dirty="0">
                <a:solidFill>
                  <a:srgbClr val="0B2134"/>
                </a:solidFill>
                <a:latin typeface="+mn-lt"/>
                <a:ea typeface="Source Sans Pro"/>
                <a:cs typeface="Source Sans Pro"/>
                <a:sym typeface="Source Sans Pro"/>
              </a:rPr>
              <a:t>Resource Families</a:t>
            </a:r>
            <a:endParaRPr lang="en-US"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Well-curated corpora and lexical resources </a:t>
            </a:r>
            <a:r>
              <a:rPr lang="en-US" sz="1400" dirty="0" err="1">
                <a:solidFill>
                  <a:srgbClr val="0B2134"/>
                </a:solidFill>
                <a:latin typeface="+mn-lt"/>
                <a:ea typeface="Source Sans Pro"/>
                <a:cs typeface="Source Sans Pro"/>
                <a:sym typeface="Source Sans Pro"/>
              </a:rPr>
              <a:t>organised</a:t>
            </a:r>
            <a:r>
              <a:rPr lang="en-US" sz="1400" dirty="0">
                <a:solidFill>
                  <a:srgbClr val="0B2134"/>
                </a:solidFill>
                <a:latin typeface="+mn-lt"/>
                <a:ea typeface="Source Sans Pro"/>
                <a:cs typeface="Source Sans Pro"/>
                <a:sym typeface="Source Sans Pro"/>
              </a:rPr>
              <a:t> per data type and language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NLP tools</a:t>
            </a:r>
          </a:p>
          <a:p>
            <a:pPr marL="285750" indent="-285750" algn="l">
              <a:lnSpc>
                <a:spcPct val="150000"/>
              </a:lnSpc>
              <a:buSzPct val="100000"/>
              <a:buFont typeface="Arial" panose="020B0604020202020204" pitchFamily="34" charset="0"/>
              <a:buChar char="•"/>
            </a:pPr>
            <a:r>
              <a:rPr lang="en-US" sz="1400" dirty="0" err="1">
                <a:solidFill>
                  <a:srgbClr val="0B2134"/>
                </a:solidFill>
                <a:latin typeface="+mn-lt"/>
                <a:ea typeface="Source Sans Pro"/>
                <a:cs typeface="Source Sans Pro"/>
                <a:sym typeface="Source Sans Pro"/>
              </a:rPr>
              <a:t>Licence</a:t>
            </a:r>
            <a:r>
              <a:rPr lang="en-US" sz="1400" dirty="0">
                <a:solidFill>
                  <a:srgbClr val="0B2134"/>
                </a:solidFill>
                <a:latin typeface="+mn-lt"/>
                <a:ea typeface="Source Sans Pro"/>
                <a:cs typeface="Source Sans Pro"/>
                <a:sym typeface="Source Sans Pro"/>
              </a:rPr>
              <a:t> information</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They can be downloaded directly</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Some corpora is available via </a:t>
            </a:r>
            <a:r>
              <a:rPr lang="en-US" sz="1400" dirty="0" err="1">
                <a:solidFill>
                  <a:srgbClr val="0B2134"/>
                </a:solidFill>
                <a:latin typeface="+mn-lt"/>
                <a:ea typeface="Source Sans Pro"/>
                <a:cs typeface="Source Sans Pro"/>
                <a:sym typeface="Source Sans Pro"/>
              </a:rPr>
              <a:t>concordancers</a:t>
            </a:r>
            <a:r>
              <a:rPr lang="en-US" sz="1400" dirty="0">
                <a:solidFill>
                  <a:srgbClr val="0B2134"/>
                </a:solidFill>
                <a:latin typeface="+mn-lt"/>
                <a:ea typeface="Source Sans Pro"/>
                <a:cs typeface="Source Sans Pro"/>
                <a:sym typeface="Source Sans Pro"/>
              </a:rPr>
              <a:t>, e.g. </a:t>
            </a:r>
            <a:r>
              <a:rPr lang="en-US" sz="1400" dirty="0" err="1">
                <a:solidFill>
                  <a:srgbClr val="0B2134"/>
                </a:solidFill>
                <a:latin typeface="+mn-lt"/>
                <a:ea typeface="Source Sans Pro"/>
                <a:cs typeface="Source Sans Pro"/>
                <a:sym typeface="Source Sans Pro"/>
              </a:rPr>
              <a:t>Korp</a:t>
            </a:r>
            <a:r>
              <a:rPr lang="en-US" sz="1400" dirty="0">
                <a:solidFill>
                  <a:srgbClr val="0B2134"/>
                </a:solidFill>
                <a:latin typeface="+mn-lt"/>
                <a:ea typeface="Source Sans Pro"/>
                <a:cs typeface="Source Sans Pro"/>
                <a:sym typeface="Source Sans Pro"/>
              </a:rPr>
              <a:t>, Corpuscle, or </a:t>
            </a:r>
            <a:r>
              <a:rPr lang="en-US" sz="1400" dirty="0" err="1">
                <a:solidFill>
                  <a:srgbClr val="0B2134"/>
                </a:solidFill>
                <a:latin typeface="+mn-lt"/>
                <a:ea typeface="Source Sans Pro"/>
                <a:cs typeface="Source Sans Pro"/>
                <a:sym typeface="Source Sans Pro"/>
              </a:rPr>
              <a:t>KonText</a:t>
            </a:r>
            <a:endParaRPr lang="en-GB" sz="1400" dirty="0">
              <a:solidFill>
                <a:srgbClr val="0B2134"/>
              </a:solidFill>
              <a:latin typeface="+mn-lt"/>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35573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Finding a Language Processing Tool</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Language Resource Switchboard</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central service that you can use to upload a text or a URL and find a matching web-based tool to </a:t>
            </a:r>
            <a:r>
              <a:rPr lang="en-US" sz="1400" dirty="0" err="1">
                <a:solidFill>
                  <a:srgbClr val="0B2134"/>
                </a:solidFill>
                <a:latin typeface="+mn-lt"/>
                <a:ea typeface="Source Sans Pro"/>
                <a:cs typeface="Source Sans Pro"/>
                <a:sym typeface="Source Sans Pro"/>
              </a:rPr>
              <a:t>analyse</a:t>
            </a:r>
            <a:r>
              <a:rPr lang="en-US" sz="1400" dirty="0">
                <a:solidFill>
                  <a:srgbClr val="0B2134"/>
                </a:solidFill>
                <a:latin typeface="+mn-lt"/>
                <a:ea typeface="Source Sans Pro"/>
                <a:cs typeface="Source Sans Pro"/>
                <a:sym typeface="Source Sans Pro"/>
              </a:rPr>
              <a:t>, </a:t>
            </a:r>
            <a:r>
              <a:rPr lang="en-US" sz="1400" dirty="0" err="1">
                <a:solidFill>
                  <a:srgbClr val="0B2134"/>
                </a:solidFill>
                <a:latin typeface="+mn-lt"/>
                <a:ea typeface="Source Sans Pro"/>
                <a:cs typeface="Source Sans Pro"/>
                <a:sym typeface="Source Sans Pro"/>
              </a:rPr>
              <a:t>visualise</a:t>
            </a:r>
            <a:r>
              <a:rPr lang="en-US" sz="1400" dirty="0">
                <a:solidFill>
                  <a:srgbClr val="0B2134"/>
                </a:solidFill>
                <a:latin typeface="+mn-lt"/>
                <a:ea typeface="Source Sans Pro"/>
                <a:cs typeface="Source Sans Pro"/>
                <a:sym typeface="Source Sans Pro"/>
              </a:rPr>
              <a:t>, or translate.</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It can be accessed from other research data repositories and services, e.g. VLO, Virtual Collection Registry, ARCHE, DARIAH-DE Repository, PARTHENOS VRE, and </a:t>
            </a:r>
            <a:r>
              <a:rPr lang="en-US" sz="1400" dirty="0" err="1">
                <a:solidFill>
                  <a:srgbClr val="0B2134"/>
                </a:solidFill>
                <a:latin typeface="+mn-lt"/>
                <a:ea typeface="Source Sans Pro"/>
                <a:cs typeface="Source Sans Pro"/>
                <a:sym typeface="Source Sans Pro"/>
              </a:rPr>
              <a:t>TextGrid</a:t>
            </a:r>
            <a:endParaRPr lang="en-US" sz="1400" dirty="0">
              <a:solidFill>
                <a:srgbClr val="0B2134"/>
              </a:solidFill>
              <a:latin typeface="+mn-lt"/>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74893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Using Published Language Resources and Tools</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50000"/>
              </a:lnSpc>
            </a:pPr>
            <a:r>
              <a:rPr lang="en-GB" sz="1400" b="1" dirty="0">
                <a:solidFill>
                  <a:srgbClr val="0B2134"/>
                </a:solidFill>
                <a:latin typeface="+mn-lt"/>
                <a:ea typeface="Source Sans Pro"/>
                <a:cs typeface="Source Sans Pro"/>
                <a:sym typeface="Source Sans Pro"/>
              </a:rPr>
              <a:t>Virtual Collection Registry</a:t>
            </a:r>
            <a:endParaRPr lang="en-GB" sz="1400" dirty="0">
              <a:solidFill>
                <a:srgbClr val="0B2134"/>
              </a:solidFill>
              <a:latin typeface="+mn-lt"/>
              <a:ea typeface="Source Sans Pro"/>
              <a:cs typeface="Source Sans Pro"/>
              <a:sym typeface="Source Sans Pro"/>
            </a:endParaRP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Collect the datasets discovered (via the VLO) into a virtual collection</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A virtual collection may contain links to datasets, tutorials, reference documents on a topic</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You can cite and share the virtual collections with others</a:t>
            </a:r>
          </a:p>
          <a:p>
            <a:pPr marL="285750" indent="-285750" algn="l">
              <a:lnSpc>
                <a:spcPct val="150000"/>
              </a:lnSpc>
              <a:buSzPct val="100000"/>
              <a:buFont typeface="Arial" panose="020B0604020202020204" pitchFamily="34" charset="0"/>
              <a:buChar char="•"/>
            </a:pPr>
            <a:r>
              <a:rPr lang="en-US" sz="1400" dirty="0">
                <a:solidFill>
                  <a:srgbClr val="0B2134"/>
                </a:solidFill>
                <a:latin typeface="+mn-lt"/>
                <a:ea typeface="Source Sans Pro"/>
                <a:cs typeface="Source Sans Pro"/>
                <a:sym typeface="Source Sans Pro"/>
              </a:rPr>
              <a:t>The text collections can be downloaded or processed with a matching Switchboard tool</a:t>
            </a:r>
          </a:p>
          <a:p>
            <a:pPr algn="l"/>
            <a:endParaRPr lang="en-GB" sz="1400" dirty="0">
              <a:solidFill>
                <a:srgbClr val="216498"/>
              </a:solidFill>
              <a:latin typeface="Source Sans Pro"/>
              <a:ea typeface="Source Sans Pro"/>
              <a:cs typeface="Source Sans Pro"/>
              <a:sym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44511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3590" y="384402"/>
            <a:ext cx="7414684" cy="818534"/>
          </a:xfrm>
          <a:prstGeom prst="rect">
            <a:avLst/>
          </a:prstGeom>
        </p:spPr>
        <p:txBody>
          <a:bodyPr spcFirstLastPara="1" wrap="square" lIns="91425" tIns="91425" rIns="91425" bIns="91425" anchor="t" anchorCtr="0">
            <a:noAutofit/>
          </a:bodyPr>
          <a:lstStyle/>
          <a:p>
            <a:pPr algn="ctr">
              <a:lnSpc>
                <a:spcPct val="114999"/>
              </a:lnSpc>
            </a:pPr>
            <a:r>
              <a:rPr lang="en-GB" sz="2400" b="1" dirty="0">
                <a:solidFill>
                  <a:srgbClr val="216498"/>
                </a:solidFill>
                <a:latin typeface="+mj-lt"/>
                <a:ea typeface="Source Sans Pro"/>
                <a:sym typeface="Source Sans Pro"/>
              </a:rPr>
              <a:t>Thank you!</a:t>
            </a:r>
            <a:endParaRPr lang="en-GB" sz="2400" b="1" dirty="0">
              <a:solidFill>
                <a:srgbClr val="216498"/>
              </a:solidFill>
              <a:ea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n-GB" sz="1400" dirty="0">
                <a:solidFill>
                  <a:srgbClr val="0B2134"/>
                </a:solidFill>
                <a:latin typeface="+mn-lt"/>
                <a:ea typeface="Source Sans Pro"/>
                <a:sym typeface="Source Sans Pro"/>
              </a:rPr>
              <a:t>Contact us</a:t>
            </a:r>
            <a:endParaRPr lang="en-GB" sz="1400" dirty="0">
              <a:solidFill>
                <a:srgbClr val="0B2134"/>
              </a:solidFill>
              <a:ea typeface="Source Sans Pro"/>
            </a:endParaRPr>
          </a:p>
          <a:p>
            <a:pPr>
              <a:lnSpc>
                <a:spcPct val="150000"/>
              </a:lnSpc>
            </a:pPr>
            <a:endParaRPr lang="en-GB" sz="1400" dirty="0">
              <a:solidFill>
                <a:srgbClr val="0B2134"/>
              </a:solidFill>
              <a:ea typeface="Source Sans Pro"/>
            </a:endParaRPr>
          </a:p>
          <a:p>
            <a:pPr>
              <a:lnSpc>
                <a:spcPct val="150000"/>
              </a:lnSpc>
            </a:pPr>
            <a:r>
              <a:rPr lang="en-GB" sz="1400" u="sng" dirty="0">
                <a:solidFill>
                  <a:srgbClr val="216498"/>
                </a:solidFill>
                <a:ea typeface="Source Sans Pro"/>
                <a:hlinkClick r:id="rId4">
                  <a:extLst>
                    <a:ext uri="{A12FA001-AC4F-418D-AE19-62706E023703}">
                      <ahyp:hlinkClr xmlns:ahyp="http://schemas.microsoft.com/office/drawing/2018/hyperlinkcolor" val="tx"/>
                    </a:ext>
                  </a:extLst>
                </a:hlinkClick>
              </a:rPr>
              <a:t>Email@address.it</a:t>
            </a:r>
            <a:endParaRPr lang="en-GB" sz="1400" u="sng">
              <a:solidFill>
                <a:srgbClr val="216498"/>
              </a:solidFill>
              <a:ea typeface="Source Sans Pro"/>
              <a:hlinkClick r:id="rId4">
                <a:extLst>
                  <a:ext uri="{A12FA001-AC4F-418D-AE19-62706E023703}">
                    <ahyp:hlinkClr xmlns:ahyp="http://schemas.microsoft.com/office/drawing/2018/hyperlinkcolor" val="tx"/>
                  </a:ext>
                </a:extLst>
              </a:hlinkClick>
            </a:endParaRPr>
          </a:p>
          <a:p>
            <a:pPr>
              <a:lnSpc>
                <a:spcPct val="150000"/>
              </a:lnSpc>
            </a:pPr>
            <a:r>
              <a:rPr lang="en-GB" sz="1400" u="sng" dirty="0">
                <a:solidFill>
                  <a:srgbClr val="216498"/>
                </a:solidFill>
                <a:ea typeface="Source Sans Pro"/>
              </a:rPr>
              <a:t>Email@address.it</a:t>
            </a:r>
          </a:p>
          <a:p>
            <a:pPr>
              <a:lnSpc>
                <a:spcPct val="150000"/>
              </a:lnSpc>
            </a:pPr>
            <a:endParaRPr lang="en-GB" sz="1400" u="sng" dirty="0">
              <a:solidFill>
                <a:srgbClr val="216498"/>
              </a:solidFill>
              <a:ea typeface="Source Sans Pro"/>
            </a:endParaRPr>
          </a:p>
          <a:p>
            <a:pPr>
              <a:lnSpc>
                <a:spcPct val="150000"/>
              </a:lnSpc>
            </a:pPr>
            <a:endParaRPr lang="en-GB" sz="1400" dirty="0">
              <a:solidFill>
                <a:srgbClr val="0B2134"/>
              </a:solidFill>
              <a:ea typeface="Source Sans Pro"/>
            </a:endParaRPr>
          </a:p>
          <a:p>
            <a:pPr>
              <a:lnSpc>
                <a:spcPct val="150000"/>
              </a:lnSpc>
            </a:pPr>
            <a:endParaRPr lang="en-GB" sz="1400" dirty="0">
              <a:solidFill>
                <a:srgbClr val="0B2134"/>
              </a:solidFill>
              <a:ea typeface="Source Sans Pro"/>
            </a:endParaRPr>
          </a:p>
          <a:p>
            <a:pPr algn="l"/>
            <a:endParaRPr lang="en-GB" sz="1400" dirty="0">
              <a:solidFill>
                <a:srgbClr val="216498"/>
              </a:solidFill>
              <a:latin typeface="Source Sans Pro"/>
              <a:ea typeface="Source Sans Pro"/>
              <a:cs typeface="Source Sans Pro"/>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84613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10040" y="311674"/>
            <a:ext cx="6990361"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What is CLARIN</a:t>
            </a:r>
            <a:endParaRPr lang="en-GB"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207779" y="1221205"/>
            <a:ext cx="7194884" cy="2780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en-GB" sz="1400" b="1" dirty="0">
                <a:latin typeface="+mn-lt"/>
                <a:ea typeface="+mn-lt"/>
                <a:cs typeface="+mn-lt"/>
              </a:rPr>
              <a:t>CLARIN </a:t>
            </a:r>
            <a:r>
              <a:rPr lang="en-GB" sz="1400" dirty="0">
                <a:latin typeface="+mn-lt"/>
                <a:ea typeface="+mn-lt"/>
                <a:cs typeface="+mn-lt"/>
              </a:rPr>
              <a:t>stands for </a:t>
            </a:r>
            <a:r>
              <a:rPr lang="en-GB" sz="1400" b="1" dirty="0">
                <a:latin typeface="+mn-lt"/>
                <a:ea typeface="+mn-lt"/>
                <a:cs typeface="+mn-lt"/>
              </a:rPr>
              <a:t>Common Language Resources and Technology Infrastructure </a:t>
            </a:r>
            <a:endParaRPr lang="it-IT" sz="1400" b="1" dirty="0">
              <a:latin typeface="+mn-lt"/>
              <a:ea typeface="+mn-lt"/>
              <a:cs typeface="+mn-lt"/>
            </a:endParaRPr>
          </a:p>
          <a:p>
            <a:pPr marL="0" indent="0" algn="just">
              <a:lnSpc>
                <a:spcPct val="150000"/>
              </a:lnSpc>
              <a:buNone/>
            </a:pPr>
            <a:endParaRPr lang="it-IT" sz="1400" dirty="0">
              <a:latin typeface="+mn-lt"/>
              <a:ea typeface="+mn-lt"/>
              <a:cs typeface="+mn-lt"/>
            </a:endParaRPr>
          </a:p>
          <a:p>
            <a:pPr marL="0" indent="0" algn="just">
              <a:lnSpc>
                <a:spcPct val="150000"/>
              </a:lnSpc>
              <a:buNone/>
            </a:pPr>
            <a:r>
              <a:rPr lang="en-US" sz="1400" b="0" i="0" u="none" strike="noStrike" dirty="0">
                <a:solidFill>
                  <a:srgbClr val="000000"/>
                </a:solidFill>
                <a:effectLst/>
                <a:latin typeface="+mn-lt"/>
              </a:rPr>
              <a:t>CLARIN is a distributed digital infrastructure which provides easy and sustainable access to a broad range of language data and tools to support research in the humanities and social sciences and beyond. CLARIN provides access to multimodal digital language data (text, audio, video) and advanced tools with which to explore, </a:t>
            </a:r>
            <a:r>
              <a:rPr lang="en-US" sz="1400" b="0" i="0" u="none" strike="noStrike" dirty="0" err="1">
                <a:solidFill>
                  <a:srgbClr val="000000"/>
                </a:solidFill>
                <a:effectLst/>
                <a:latin typeface="+mn-lt"/>
              </a:rPr>
              <a:t>analyse</a:t>
            </a:r>
            <a:r>
              <a:rPr lang="en-US" sz="1400" b="0" i="0" u="none" strike="noStrike" dirty="0">
                <a:solidFill>
                  <a:srgbClr val="000000"/>
                </a:solidFill>
                <a:effectLst/>
                <a:latin typeface="+mn-lt"/>
              </a:rPr>
              <a:t> or combine these datasets. </a:t>
            </a:r>
            <a:r>
              <a:rPr lang="en-US" sz="1400" b="0" i="0" dirty="0">
                <a:solidFill>
                  <a:srgbClr val="000000"/>
                </a:solidFill>
                <a:effectLst/>
                <a:latin typeface="+mn-lt"/>
              </a:rPr>
              <a:t> </a:t>
            </a:r>
            <a:endParaRPr lang="it-IT" sz="1400" dirty="0">
              <a:latin typeface="+mn-lt"/>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3743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10040" y="311674"/>
            <a:ext cx="6990361"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What is CLARIN</a:t>
            </a:r>
            <a:endParaRPr lang="en-GB"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207779" y="1371602"/>
            <a:ext cx="7194884" cy="2630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it-IT" sz="1400" dirty="0">
                <a:latin typeface="+mn-lt"/>
                <a:ea typeface="+mn-lt"/>
                <a:cs typeface="+mn-lt"/>
              </a:rPr>
              <a:t>CLARIN </a:t>
            </a:r>
            <a:r>
              <a:rPr lang="it-IT" sz="1400" dirty="0" err="1">
                <a:latin typeface="+mn-lt"/>
                <a:ea typeface="+mn-lt"/>
                <a:cs typeface="+mn-lt"/>
              </a:rPr>
              <a:t>is</a:t>
            </a:r>
            <a:r>
              <a:rPr lang="it-IT" sz="1400" dirty="0">
                <a:latin typeface="+mn-lt"/>
                <a:ea typeface="+mn-lt"/>
                <a:cs typeface="+mn-lt"/>
              </a:rPr>
              <a:t> a network of </a:t>
            </a:r>
            <a:r>
              <a:rPr lang="it-IT" sz="1400" dirty="0" err="1">
                <a:latin typeface="+mn-lt"/>
                <a:ea typeface="+mn-lt"/>
                <a:cs typeface="+mn-lt"/>
              </a:rPr>
              <a:t>participating</a:t>
            </a:r>
            <a:r>
              <a:rPr lang="it-IT" sz="1400" dirty="0">
                <a:latin typeface="+mn-lt"/>
                <a:ea typeface="+mn-lt"/>
                <a:cs typeface="+mn-lt"/>
              </a:rPr>
              <a:t>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all over Europe and further afield, which include universities, research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libraries and public archives. Tools and data from different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 are interoperable so that data collections can be combined and tools from different sources can be chained to perform operations at different levels of complexity, regardless of their location.</a:t>
            </a:r>
            <a:r>
              <a:rPr lang="en-US" sz="1400" b="0" i="0" dirty="0">
                <a:solidFill>
                  <a:srgbClr val="000000"/>
                </a:solidFill>
                <a:effectLst/>
                <a:latin typeface="+mn-lt"/>
              </a:rPr>
              <a:t> </a:t>
            </a:r>
            <a:endParaRPr lang="it-IT" sz="1400" dirty="0">
              <a:latin typeface="+mn-lt"/>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127600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985714"/>
            <a:ext cx="7194884" cy="3027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lvl="0" indent="-285750" algn="just" rtl="0">
              <a:lnSpc>
                <a:spcPct val="150000"/>
              </a:lnSpc>
              <a:buSzPct val="100000"/>
              <a:buFont typeface="Arial" panose="020B0604020202020204" pitchFamily="34" charset="0"/>
              <a:buChar char="•"/>
            </a:pPr>
            <a:r>
              <a:rPr lang="en-US" sz="1400" dirty="0"/>
              <a:t>Belongs to the </a:t>
            </a:r>
            <a:r>
              <a:rPr lang="en-US" sz="1400" b="1" dirty="0"/>
              <a:t>Social Sciences and Humanities </a:t>
            </a:r>
            <a:r>
              <a:rPr lang="en-US" sz="1400" dirty="0"/>
              <a:t>cluster and an integral part of the European Open Science Cloud </a:t>
            </a:r>
          </a:p>
          <a:p>
            <a:pPr marL="285750" lvl="0" indent="-285750" algn="just" rtl="0">
              <a:lnSpc>
                <a:spcPct val="150000"/>
              </a:lnSpc>
              <a:buSzPct val="100000"/>
              <a:buFont typeface="Arial" panose="020B0604020202020204" pitchFamily="34" charset="0"/>
              <a:buChar char="•"/>
            </a:pPr>
            <a:r>
              <a:rPr lang="en-US" sz="1400" dirty="0"/>
              <a:t>Has the </a:t>
            </a:r>
            <a:r>
              <a:rPr lang="en-US" sz="1400" b="1" dirty="0"/>
              <a:t>ESFRI ERIC </a:t>
            </a:r>
            <a:r>
              <a:rPr lang="en-US" sz="1400" dirty="0"/>
              <a:t>status since 2012, Landmark since 2016 </a:t>
            </a:r>
          </a:p>
          <a:p>
            <a:pPr marL="285750" indent="-285750" algn="just">
              <a:lnSpc>
                <a:spcPct val="150000"/>
              </a:lnSpc>
              <a:buSzPct val="100000"/>
              <a:buFont typeface="Arial" panose="020B0604020202020204" pitchFamily="34" charset="0"/>
              <a:buChar char="•"/>
            </a:pPr>
            <a:r>
              <a:rPr lang="en-US" sz="1400" dirty="0"/>
              <a:t>Serves as an ecosystem for knowledge sharing and training </a:t>
            </a:r>
          </a:p>
          <a:p>
            <a:pPr marL="285750" lvl="0" indent="-285750" algn="just" rtl="0">
              <a:lnSpc>
                <a:spcPct val="150000"/>
              </a:lnSpc>
              <a:buSzPct val="100000"/>
              <a:buFont typeface="Arial" panose="020B0604020202020204" pitchFamily="34" charset="0"/>
              <a:buChar char="•"/>
            </a:pPr>
            <a:r>
              <a:rPr lang="en-US" sz="1400" dirty="0"/>
              <a:t>Provides </a:t>
            </a:r>
            <a:r>
              <a:rPr lang="en-US" sz="1400" b="1" dirty="0"/>
              <a:t>easy and sustainable access </a:t>
            </a:r>
            <a:r>
              <a:rPr lang="en-US" sz="1400" dirty="0"/>
              <a:t>for scholars in the humanities and social sciences and beyond to digital language data (in written, spoken or multimodal form); to advanced tools to discover, explore, exploit, annotate, </a:t>
            </a:r>
            <a:r>
              <a:rPr lang="en-US" sz="1400" dirty="0" err="1"/>
              <a:t>analyse</a:t>
            </a:r>
            <a:r>
              <a:rPr lang="en-US" sz="1400" dirty="0"/>
              <a:t> or combine them through a </a:t>
            </a:r>
            <a:r>
              <a:rPr lang="en-US" sz="1400" b="1" dirty="0"/>
              <a:t>single sign-on environment </a:t>
            </a:r>
          </a:p>
          <a:p>
            <a:pPr marL="285750" lvl="0" indent="-285750" algn="just" rtl="0">
              <a:lnSpc>
                <a:spcPct val="150000"/>
              </a:lnSpc>
              <a:buSzPct val="100000"/>
              <a:buFont typeface="Arial" panose="020B0604020202020204" pitchFamily="34" charset="0"/>
              <a:buChar char="•"/>
            </a:pPr>
            <a:r>
              <a:rPr lang="en-US" sz="1400" dirty="0"/>
              <a:t>Serves as an ecosystem for knowledge sharing and training</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35561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 TODAY</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67067"/>
            <a:ext cx="3214487" cy="2846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285750" lvl="0" indent="-285750" algn="just" rtl="0">
              <a:lnSpc>
                <a:spcPct val="150000"/>
              </a:lnSpc>
              <a:buSzPct val="100000"/>
              <a:buFont typeface="Arial" panose="020B0604020202020204" pitchFamily="34" charset="0"/>
              <a:buChar char="•"/>
            </a:pPr>
            <a:r>
              <a:rPr lang="en-US" sz="1200" dirty="0"/>
              <a:t>A distributed network of 72 </a:t>
            </a:r>
            <a:r>
              <a:rPr lang="en-US" sz="1200" dirty="0" err="1"/>
              <a:t>centres</a:t>
            </a:r>
            <a:r>
              <a:rPr lang="en-US" sz="1200" dirty="0"/>
              <a:t> (see the </a:t>
            </a:r>
            <a:r>
              <a:rPr lang="en-US" sz="1200" dirty="0">
                <a:solidFill>
                  <a:srgbClr val="216498"/>
                </a:solidFill>
                <a:hlinkClick r:id="rId4">
                  <a:extLst>
                    <a:ext uri="{A12FA001-AC4F-418D-AE19-62706E023703}">
                      <ahyp:hlinkClr xmlns:ahyp="http://schemas.microsoft.com/office/drawing/2018/hyperlinkcolor" val="tx"/>
                    </a:ext>
                  </a:extLst>
                </a:hlinkClick>
              </a:rPr>
              <a:t>Centre Registry</a:t>
            </a:r>
            <a:r>
              <a:rPr lang="en-US" sz="1200" dirty="0"/>
              <a:t>) </a:t>
            </a:r>
          </a:p>
          <a:p>
            <a:pPr marL="285750" lvl="0" indent="-285750" algn="just" rtl="0">
              <a:lnSpc>
                <a:spcPct val="150000"/>
              </a:lnSpc>
              <a:buSzPct val="100000"/>
              <a:buFont typeface="Arial" panose="020B0604020202020204" pitchFamily="34" charset="0"/>
              <a:buChar char="•"/>
            </a:pPr>
            <a:r>
              <a:rPr lang="en-US" sz="1200" dirty="0"/>
              <a:t>24 members: AT, BE, BG, CY, CZ, DK, EE, ES, FI, GR, HR, HU, IS, IT, LT, LV, NL, NO, PL, PT, SE, SI, ZA </a:t>
            </a:r>
          </a:p>
          <a:p>
            <a:pPr marL="285750" lvl="0" indent="-285750" algn="just" rtl="0">
              <a:lnSpc>
                <a:spcPct val="150000"/>
              </a:lnSpc>
              <a:buSzPct val="100000"/>
              <a:buFont typeface="Arial" panose="020B0604020202020204" pitchFamily="34" charset="0"/>
              <a:buChar char="•"/>
            </a:pPr>
            <a:r>
              <a:rPr lang="en-US" sz="1200" dirty="0"/>
              <a:t>2 observers: CH, UK </a:t>
            </a:r>
          </a:p>
          <a:p>
            <a:pPr marL="285750" lvl="0" indent="-285750" algn="just" rtl="0">
              <a:lnSpc>
                <a:spcPct val="150000"/>
              </a:lnSpc>
              <a:buSzPct val="100000"/>
              <a:buFont typeface="Arial" panose="020B0604020202020204" pitchFamily="34" charset="0"/>
              <a:buChar char="•"/>
            </a:pPr>
            <a:r>
              <a:rPr lang="en-US" sz="1200" dirty="0"/>
              <a:t>Third Party: Carnegie Mellon University, USA </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5"/>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6"/>
            <a:srcRect b="27418"/>
            <a:stretch/>
          </p:blipFill>
          <p:spPr>
            <a:xfrm>
              <a:off x="2167990" y="4615551"/>
              <a:ext cx="1401994" cy="279482"/>
            </a:xfrm>
            <a:prstGeom prst="rect">
              <a:avLst/>
            </a:prstGeom>
          </p:spPr>
        </p:pic>
      </p:grpSp>
      <p:pic>
        <p:nvPicPr>
          <p:cNvPr id="2050" name="Picture 2">
            <a:extLst>
              <a:ext uri="{FF2B5EF4-FFF2-40B4-BE49-F238E27FC236}">
                <a16:creationId xmlns:a16="http://schemas.microsoft.com/office/drawing/2014/main" id="{D4476FD6-F28B-7AFC-C582-1C8A4B93B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6125" y="1012776"/>
            <a:ext cx="3704492" cy="311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9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CLARIN-IT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just">
              <a:lnSpc>
                <a:spcPct val="150000"/>
              </a:lnSpc>
              <a:buNone/>
            </a:pPr>
            <a:r>
              <a:rPr lang="en-GB" sz="1400" dirty="0">
                <a:ea typeface="+mn-lt"/>
                <a:cs typeface="+mn-lt"/>
              </a:rPr>
              <a:t>CLARIN-IT is the Italian node of CLARIN. Italy became the 16th Full Member of CLARIN ERIC in 2015. The Founding member of the National Consortium is the Institute for Computational Linguistics “Antonio </a:t>
            </a:r>
            <a:r>
              <a:rPr lang="en-GB" sz="1400" dirty="0" err="1">
                <a:ea typeface="+mn-lt"/>
                <a:cs typeface="+mn-lt"/>
              </a:rPr>
              <a:t>Zampolli</a:t>
            </a:r>
            <a:r>
              <a:rPr lang="en-GB" sz="1400" dirty="0">
                <a:ea typeface="+mn-lt"/>
                <a:cs typeface="+mn-lt"/>
              </a:rPr>
              <a:t>” of the National Research Council of Italy.</a:t>
            </a:r>
            <a:endParaRPr lang="it-IT" sz="1400" dirty="0">
              <a:ea typeface="+mn-lt"/>
              <a:cs typeface="+mn-lt"/>
            </a:endParaRPr>
          </a:p>
          <a:p>
            <a:pPr marL="0" indent="0" algn="just">
              <a:lnSpc>
                <a:spcPct val="150000"/>
              </a:lnSpc>
              <a:buNone/>
            </a:pPr>
            <a:endParaRPr lang="en-GB" sz="1400" dirty="0">
              <a:ea typeface="+mn-lt"/>
              <a:cs typeface="+mn-lt"/>
            </a:endParaRPr>
          </a:p>
          <a:p>
            <a:pPr marL="0" indent="0" algn="just">
              <a:lnSpc>
                <a:spcPct val="150000"/>
              </a:lnSpc>
              <a:buNone/>
            </a:pPr>
            <a:r>
              <a:rPr lang="en-GB" sz="1400" dirty="0">
                <a:ea typeface="+mn-lt"/>
                <a:cs typeface="+mn-lt"/>
              </a:rPr>
              <a:t>CLARIN is involved in the H2IOSC project through its Italian national consortium CLARIN-IT.</a:t>
            </a:r>
            <a:endParaRPr lang="it-IT" sz="1400" dirty="0">
              <a:ea typeface="+mn-lt"/>
              <a:cs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4"/>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5"/>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250037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mj-lt"/>
                <a:ea typeface="Source Sans Pro"/>
                <a:cs typeface="Source Sans Pro"/>
                <a:sym typeface="Source Sans Pro"/>
              </a:rPr>
              <a:t>CLARIN-IT</a:t>
            </a:r>
            <a:endParaRPr sz="2800" b="1" dirty="0">
              <a:solidFill>
                <a:srgbClr val="216498"/>
              </a:solidFill>
              <a:latin typeface="+mj-lt"/>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123474"/>
            <a:ext cx="7194884" cy="288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rtl="0" fontAlgn="base">
              <a:buSzPct val="100000"/>
            </a:pPr>
            <a:r>
              <a:rPr lang="en-US" sz="1400" b="0" i="0" u="none" strike="noStrike" dirty="0">
                <a:solidFill>
                  <a:srgbClr val="000000"/>
                </a:solidFill>
                <a:effectLst/>
                <a:latin typeface="+mn-lt"/>
              </a:rPr>
              <a:t>The Italian CLARIN Consortium includes the following </a:t>
            </a:r>
            <a:r>
              <a:rPr lang="en-US" sz="1400" b="0" i="0" u="none" strike="noStrike" dirty="0" err="1">
                <a:solidFill>
                  <a:srgbClr val="000000"/>
                </a:solidFill>
                <a:effectLst/>
                <a:latin typeface="+mn-lt"/>
              </a:rPr>
              <a:t>centres</a:t>
            </a:r>
            <a:r>
              <a:rPr lang="en-US" sz="1400" b="0" i="0" u="none" strike="noStrike" dirty="0">
                <a:solidFill>
                  <a:srgbClr val="000000"/>
                </a:solidFill>
                <a:effectLst/>
                <a:latin typeface="+mn-lt"/>
              </a:rPr>
              <a:t>:</a:t>
            </a:r>
            <a:endParaRPr lang="en-US" sz="1400" u="none" strike="noStrike" dirty="0">
              <a:solidFill>
                <a:srgbClr val="000000"/>
              </a:solidFill>
              <a:latin typeface="+mn-lt"/>
            </a:endParaRPr>
          </a:p>
          <a:p>
            <a:pPr algn="l" rtl="0" fontAlgn="base">
              <a:buSzPct val="100000"/>
            </a:pPr>
            <a:endParaRPr lang="en-US" sz="1400" b="0" i="0" dirty="0">
              <a:solidFill>
                <a:srgbClr val="000000"/>
              </a:solidFill>
              <a:effectLst/>
              <a:latin typeface="+mn-lt"/>
            </a:endParaRPr>
          </a:p>
          <a:p>
            <a:pPr marL="285750" indent="-285750" algn="l" rtl="0" fontAlgn="base">
              <a:buSzPct val="100000"/>
              <a:buFont typeface="Arial" panose="020B0604020202020204" pitchFamily="34" charset="0"/>
              <a:buChar char="•"/>
            </a:pPr>
            <a:r>
              <a:rPr lang="en-US" sz="1400" b="0" i="0" u="none" strike="noStrike" dirty="0">
                <a:solidFill>
                  <a:srgbClr val="000000"/>
                </a:solidFill>
                <a:effectLst/>
                <a:latin typeface="+mn-lt"/>
              </a:rPr>
              <a:t>The </a:t>
            </a:r>
            <a:r>
              <a:rPr lang="en-US" sz="1400" b="0" i="0" u="sng" strike="noStrike" dirty="0">
                <a:solidFill>
                  <a:srgbClr val="216498"/>
                </a:solidFill>
                <a:effectLst/>
                <a:latin typeface="+mn-lt"/>
                <a:hlinkClick r:id="rId4">
                  <a:extLst>
                    <a:ext uri="{A12FA001-AC4F-418D-AE19-62706E023703}">
                      <ahyp:hlinkClr xmlns:ahyp="http://schemas.microsoft.com/office/drawing/2018/hyperlinkcolor" val="tx"/>
                    </a:ext>
                  </a:extLst>
                </a:hlinkClick>
              </a:rPr>
              <a:t>ILC4CLARIN</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Centre at the Institute for Computational Linguistics “Antonio </a:t>
            </a:r>
            <a:r>
              <a:rPr lang="en-US" sz="1400" b="0" i="0" u="none" strike="noStrike" dirty="0" err="1">
                <a:solidFill>
                  <a:srgbClr val="000000"/>
                </a:solidFill>
                <a:effectLst/>
                <a:latin typeface="+mn-lt"/>
              </a:rPr>
              <a:t>Zampolli</a:t>
            </a:r>
            <a:r>
              <a:rPr lang="en-US" sz="1400" b="0" i="0" u="none" strike="noStrike" dirty="0">
                <a:solidFill>
                  <a:srgbClr val="000000"/>
                </a:solidFill>
                <a:effectLst/>
                <a:latin typeface="+mn-lt"/>
              </a:rPr>
              <a:t>” in Pisa. It is officially recognized as a CLARIN Service Providing Centre (CLARIN Centre of </a:t>
            </a:r>
            <a:r>
              <a:rPr lang="en-US" sz="1400" b="0" i="0" u="sng" strike="noStrike" dirty="0">
                <a:solidFill>
                  <a:srgbClr val="216498"/>
                </a:solidFill>
                <a:effectLst/>
                <a:latin typeface="+mn-lt"/>
                <a:hlinkClick r:id="rId5">
                  <a:extLst>
                    <a:ext uri="{A12FA001-AC4F-418D-AE19-62706E023703}">
                      <ahyp:hlinkClr xmlns:ahyp="http://schemas.microsoft.com/office/drawing/2018/hyperlinkcolor" val="tx"/>
                    </a:ext>
                  </a:extLst>
                </a:hlinkClick>
              </a:rPr>
              <a:t>Type B</a:t>
            </a:r>
            <a:r>
              <a:rPr lang="en-US" sz="1400" b="0" i="0" u="none" strike="noStrike" dirty="0">
                <a:solidFill>
                  <a:srgbClr val="000000"/>
                </a:solidFill>
                <a:effectLst/>
                <a:latin typeface="+mn-lt"/>
              </a:rPr>
              <a:t>)</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216498"/>
                </a:solidFill>
                <a:effectLst/>
                <a:latin typeface="+mn-lt"/>
                <a:hlinkClick r:id="rId6">
                  <a:extLst>
                    <a:ext uri="{A12FA001-AC4F-418D-AE19-62706E023703}">
                      <ahyp:hlinkClr xmlns:ahyp="http://schemas.microsoft.com/office/drawing/2018/hyperlinkcolor" val="tx"/>
                    </a:ext>
                  </a:extLst>
                </a:hlinkClick>
              </a:rPr>
              <a:t>EURAC Research CLARIN Centre</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(ERCC) at the EURAC Research Association in Bolzano, which is a CLARIN Metadata Providing Centre (CLARIN Centre of </a:t>
            </a:r>
            <a:r>
              <a:rPr lang="en-US" sz="1400" b="0" i="0" u="sng" strike="noStrike" dirty="0">
                <a:solidFill>
                  <a:srgbClr val="216498"/>
                </a:solidFill>
                <a:effectLst/>
                <a:latin typeface="+mn-lt"/>
                <a:hlinkClick r:id="rId5">
                  <a:extLst>
                    <a:ext uri="{A12FA001-AC4F-418D-AE19-62706E023703}">
                      <ahyp:hlinkClr xmlns:ahyp="http://schemas.microsoft.com/office/drawing/2018/hyperlinkcolor" val="tx"/>
                    </a:ext>
                  </a:extLst>
                </a:hlinkClick>
              </a:rPr>
              <a:t>Type C</a:t>
            </a:r>
            <a:r>
              <a:rPr lang="en-US" sz="1400" b="0" i="0" u="none" strike="noStrike" dirty="0">
                <a:solidFill>
                  <a:srgbClr val="000000"/>
                </a:solidFill>
                <a:effectLst/>
                <a:latin typeface="+mn-lt"/>
              </a:rPr>
              <a:t>)</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216498"/>
                </a:solidFill>
                <a:effectLst/>
                <a:latin typeface="+mn-lt"/>
                <a:hlinkClick r:id="rId7">
                  <a:extLst>
                    <a:ext uri="{A12FA001-AC4F-418D-AE19-62706E023703}">
                      <ahyp:hlinkClr xmlns:ahyp="http://schemas.microsoft.com/office/drawing/2018/hyperlinkcolor" val="tx"/>
                    </a:ext>
                  </a:extLst>
                </a:hlinkClick>
              </a:rPr>
              <a:t>The Knowledge Centre for Computer-Mediated Communication and Social Media Corpora</a:t>
            </a:r>
            <a:r>
              <a:rPr lang="en-US" sz="1400" b="0" i="0" u="none" strike="noStrike" dirty="0">
                <a:solidFill>
                  <a:srgbClr val="216498"/>
                </a:solidFill>
                <a:effectLst/>
                <a:latin typeface="+mn-lt"/>
              </a:rPr>
              <a:t> </a:t>
            </a:r>
            <a:r>
              <a:rPr lang="en-US" sz="1400" b="0" i="0" u="none" strike="noStrike" dirty="0">
                <a:solidFill>
                  <a:srgbClr val="000000"/>
                </a:solidFill>
                <a:effectLst/>
                <a:latin typeface="+mn-lt"/>
              </a:rPr>
              <a:t>(CKCMC), which is a CLARIN Centre of </a:t>
            </a:r>
            <a:r>
              <a:rPr lang="en-US" sz="1400" b="0" i="0" u="sng" strike="noStrike" dirty="0" err="1">
                <a:solidFill>
                  <a:srgbClr val="1768A9"/>
                </a:solidFill>
                <a:effectLst/>
                <a:latin typeface="+mn-lt"/>
                <a:hlinkClick r:id="rId5">
                  <a:extLst>
                    <a:ext uri="{A12FA001-AC4F-418D-AE19-62706E023703}">
                      <ahyp:hlinkClr xmlns:ahyp="http://schemas.microsoft.com/office/drawing/2018/hyperlinkcolor" val="tx"/>
                    </a:ext>
                  </a:extLst>
                </a:hlinkClick>
              </a:rPr>
              <a:t>Tipe</a:t>
            </a:r>
            <a:r>
              <a:rPr lang="en-US" sz="1400" b="0" i="0" u="sng" strike="noStrike" dirty="0">
                <a:solidFill>
                  <a:srgbClr val="1768A9"/>
                </a:solidFill>
                <a:effectLst/>
                <a:latin typeface="+mn-lt"/>
                <a:hlinkClick r:id="rId5">
                  <a:extLst>
                    <a:ext uri="{A12FA001-AC4F-418D-AE19-62706E023703}">
                      <ahyp:hlinkClr xmlns:ahyp="http://schemas.microsoft.com/office/drawing/2018/hyperlinkcolor" val="tx"/>
                    </a:ext>
                  </a:extLst>
                </a:hlinkClick>
              </a:rPr>
              <a:t> K</a:t>
            </a:r>
            <a:r>
              <a:rPr lang="en-US" sz="1400" b="0" i="0" u="none" strike="noStrike" dirty="0">
                <a:solidFill>
                  <a:srgbClr val="000000"/>
                </a:solidFill>
                <a:effectLst/>
                <a:latin typeface="+mn-lt"/>
              </a:rPr>
              <a:t>, providing knowledge and expertise on one or more aspects of the domain covered by the CLARIN infrastructure, as well as the </a:t>
            </a:r>
            <a:r>
              <a:rPr lang="en-US" sz="1400" b="0" i="0" dirty="0">
                <a:solidFill>
                  <a:srgbClr val="000000"/>
                </a:solidFill>
                <a:effectLst/>
                <a:latin typeface="+mn-lt"/>
              </a:rPr>
              <a:t> </a:t>
            </a:r>
          </a:p>
          <a:p>
            <a:pPr marL="285750" indent="-285750" algn="l" rtl="0" fontAlgn="base">
              <a:buSzPct val="100000"/>
              <a:buFont typeface="Arial" panose="020B0604020202020204" pitchFamily="34" charset="0"/>
              <a:buChar char="•"/>
            </a:pPr>
            <a:r>
              <a:rPr lang="en-US" sz="1400" b="0" i="0" u="sng" strike="noStrike" dirty="0">
                <a:solidFill>
                  <a:srgbClr val="1768A9"/>
                </a:solidFill>
                <a:effectLst/>
                <a:latin typeface="+mn-lt"/>
                <a:hlinkClick r:id="rId8">
                  <a:extLst>
                    <a:ext uri="{A12FA001-AC4F-418D-AE19-62706E023703}">
                      <ahyp:hlinkClr xmlns:ahyp="http://schemas.microsoft.com/office/drawing/2018/hyperlinkcolor" val="tx"/>
                    </a:ext>
                  </a:extLst>
                </a:hlinkClick>
              </a:rPr>
              <a:t>The CLARIN Knowledge Centre for Digital and Public Textual </a:t>
            </a:r>
            <a:r>
              <a:rPr lang="en-US" sz="1400" b="0" i="0" u="sng" strike="noStrike" dirty="0" err="1">
                <a:solidFill>
                  <a:srgbClr val="1768A9"/>
                </a:solidFill>
                <a:effectLst/>
                <a:latin typeface="+mn-lt"/>
                <a:hlinkClick r:id="rId8">
                  <a:extLst>
                    <a:ext uri="{A12FA001-AC4F-418D-AE19-62706E023703}">
                      <ahyp:hlinkClr xmlns:ahyp="http://schemas.microsoft.com/office/drawing/2018/hyperlinkcolor" val="tx"/>
                    </a:ext>
                  </a:extLst>
                </a:hlinkClick>
              </a:rPr>
              <a:t>Schholarship</a:t>
            </a:r>
            <a:r>
              <a:rPr lang="en-US" sz="1400" b="0" i="0" u="none" strike="noStrike" dirty="0">
                <a:solidFill>
                  <a:srgbClr val="000000"/>
                </a:solidFill>
                <a:effectLst/>
                <a:latin typeface="+mn-lt"/>
              </a:rPr>
              <a:t> (</a:t>
            </a:r>
            <a:r>
              <a:rPr lang="en-US" sz="1400" b="0" i="0" u="none" strike="noStrike" dirty="0" err="1">
                <a:solidFill>
                  <a:srgbClr val="000000"/>
                </a:solidFill>
                <a:effectLst/>
                <a:latin typeface="+mn-lt"/>
              </a:rPr>
              <a:t>DiPText</a:t>
            </a:r>
            <a:r>
              <a:rPr lang="en-US" sz="1400" b="0" i="0" u="none" strike="noStrike" dirty="0">
                <a:solidFill>
                  <a:srgbClr val="000000"/>
                </a:solidFill>
                <a:effectLst/>
                <a:latin typeface="+mn-lt"/>
              </a:rPr>
              <a:t>)</a:t>
            </a:r>
            <a:endParaRPr lang="en-US" sz="1400" b="0" i="0" dirty="0">
              <a:solidFill>
                <a:srgbClr val="000000"/>
              </a:solidFill>
              <a:effectLst/>
              <a:latin typeface="+mn-lt"/>
            </a:endParaRP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9"/>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10"/>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198373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20502" y="311674"/>
            <a:ext cx="5702993" cy="67404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b="1" dirty="0">
                <a:solidFill>
                  <a:srgbClr val="216498"/>
                </a:solidFill>
                <a:latin typeface="Source Sans Pro"/>
                <a:ea typeface="Source Sans Pro"/>
                <a:cs typeface="Source Sans Pro"/>
                <a:sym typeface="Source Sans Pro"/>
              </a:rPr>
              <a:t>The H2IOSC project</a:t>
            </a:r>
            <a:endParaRPr sz="2800" b="1" dirty="0">
              <a:solidFill>
                <a:srgbClr val="216498"/>
              </a:solidFill>
              <a:latin typeface="Source Sans Pro"/>
              <a:ea typeface="Source Sans Pro"/>
              <a:cs typeface="Source Sans Pro"/>
              <a:sym typeface="Source Sans Pro"/>
            </a:endParaRPr>
          </a:p>
        </p:txBody>
      </p:sp>
      <p:pic>
        <p:nvPicPr>
          <p:cNvPr id="2" name="Immagine 1">
            <a:extLst>
              <a:ext uri="{FF2B5EF4-FFF2-40B4-BE49-F238E27FC236}">
                <a16:creationId xmlns:a16="http://schemas.microsoft.com/office/drawing/2014/main" id="{20C620E2-DCF7-9980-82FA-320E29540F43}"/>
              </a:ext>
            </a:extLst>
          </p:cNvPr>
          <p:cNvPicPr>
            <a:picLocks noChangeAspect="1"/>
          </p:cNvPicPr>
          <p:nvPr/>
        </p:nvPicPr>
        <p:blipFill>
          <a:blip r:embed="rId3"/>
          <a:stretch>
            <a:fillRect/>
          </a:stretch>
        </p:blipFill>
        <p:spPr>
          <a:xfrm>
            <a:off x="9144" y="0"/>
            <a:ext cx="527538" cy="5143500"/>
          </a:xfrm>
          <a:prstGeom prst="rect">
            <a:avLst/>
          </a:prstGeom>
        </p:spPr>
      </p:pic>
      <p:cxnSp>
        <p:nvCxnSpPr>
          <p:cNvPr id="12" name="Connettore 1 11">
            <a:extLst>
              <a:ext uri="{FF2B5EF4-FFF2-40B4-BE49-F238E27FC236}">
                <a16:creationId xmlns:a16="http://schemas.microsoft.com/office/drawing/2014/main" id="{C5E996A5-A0E1-6570-6932-E30806CB6CFD}"/>
              </a:ext>
            </a:extLst>
          </p:cNvPr>
          <p:cNvCxnSpPr/>
          <p:nvPr/>
        </p:nvCxnSpPr>
        <p:spPr>
          <a:xfrm>
            <a:off x="1511164" y="4157785"/>
            <a:ext cx="6121671" cy="0"/>
          </a:xfrm>
          <a:prstGeom prst="line">
            <a:avLst/>
          </a:prstGeom>
          <a:ln>
            <a:solidFill>
              <a:srgbClr val="216498"/>
            </a:solidFill>
          </a:ln>
        </p:spPr>
        <p:style>
          <a:lnRef idx="1">
            <a:schemeClr val="accent1"/>
          </a:lnRef>
          <a:fillRef idx="0">
            <a:schemeClr val="accent1"/>
          </a:fillRef>
          <a:effectRef idx="0">
            <a:schemeClr val="accent1"/>
          </a:effectRef>
          <a:fontRef idx="minor">
            <a:schemeClr val="tx1"/>
          </a:fontRef>
        </p:style>
      </p:cxnSp>
      <p:sp>
        <p:nvSpPr>
          <p:cNvPr id="22" name="Google Shape;54;p13">
            <a:extLst>
              <a:ext uri="{FF2B5EF4-FFF2-40B4-BE49-F238E27FC236}">
                <a16:creationId xmlns:a16="http://schemas.microsoft.com/office/drawing/2014/main" id="{BA485454-548B-D82A-7DFA-90A51BDE6DBB}"/>
              </a:ext>
            </a:extLst>
          </p:cNvPr>
          <p:cNvSpPr txBox="1">
            <a:spLocks/>
          </p:cNvSpPr>
          <p:nvPr/>
        </p:nvSpPr>
        <p:spPr>
          <a:xfrm>
            <a:off x="1193390" y="1323476"/>
            <a:ext cx="7194884" cy="2689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indent="0" algn="l" rtl="0">
              <a:buNone/>
            </a:pPr>
            <a:r>
              <a:rPr lang="en-GB" sz="1400" b="0" i="0" dirty="0">
                <a:solidFill>
                  <a:srgbClr val="000000"/>
                </a:solidFill>
                <a:highlight>
                  <a:srgbClr val="FFFFFF"/>
                </a:highlight>
                <a:latin typeface="Calibri"/>
                <a:ea typeface="Calibri"/>
                <a:cs typeface="Calibri"/>
              </a:rPr>
              <a:t>The H2IOSC project aims at creating </a:t>
            </a:r>
            <a:r>
              <a:rPr lang="en-GB" sz="1400" b="1" i="0" dirty="0">
                <a:solidFill>
                  <a:srgbClr val="000000"/>
                </a:solidFill>
                <a:highlight>
                  <a:srgbClr val="FFFFFF"/>
                </a:highlight>
                <a:latin typeface="Calibri"/>
                <a:ea typeface="Calibri"/>
                <a:cs typeface="Calibri"/>
              </a:rPr>
              <a:t>a federated and inclusive cluster of RIs </a:t>
            </a:r>
            <a:r>
              <a:rPr lang="en-GB" sz="1400" b="0" i="0" dirty="0">
                <a:solidFill>
                  <a:srgbClr val="000000"/>
                </a:solidFill>
                <a:highlight>
                  <a:srgbClr val="FFFFFF"/>
                </a:highlight>
                <a:latin typeface="Calibri"/>
                <a:ea typeface="Calibri"/>
                <a:cs typeface="Calibri"/>
              </a:rPr>
              <a:t>in the ESFRI domain of Social and Cultural Innovation to allow researchers from various disciplines in the Humanities, Language technologies and the Cultural Heritage sectors collaborate in data and compute intensive research. It encompasses the Italian nodes of four Research Infrastructures: </a:t>
            </a:r>
          </a:p>
          <a:p>
            <a:pPr marL="0" indent="0" algn="l" rtl="0">
              <a:lnSpc>
                <a:spcPct val="150000"/>
              </a:lnSpc>
              <a:buNone/>
            </a:pPr>
            <a:endParaRPr lang="en-GB" sz="1400" b="0" i="0" dirty="0">
              <a:solidFill>
                <a:srgbClr val="000000"/>
              </a:solidFill>
              <a:highlight>
                <a:srgbClr val="FFFFFF"/>
              </a:highlight>
              <a:latin typeface="Calibri"/>
              <a:ea typeface="Calibri"/>
              <a:cs typeface="Calibri"/>
            </a:endParaRP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CLARIN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DARIAH, </a:t>
            </a:r>
            <a:r>
              <a:rPr lang="en-GB" sz="1400" b="0" i="0" u="sng" strike="noStrike" dirty="0">
                <a:solidFill>
                  <a:srgbClr val="0563C1"/>
                </a:solidFill>
                <a:highlight>
                  <a:srgbClr val="FFFFFF"/>
                </a:highlight>
                <a:latin typeface="Calibri"/>
                <a:ea typeface="Calibri"/>
                <a:cs typeface="Calibri"/>
                <a:hlinkClick r:id="rId4"/>
              </a:rPr>
              <a:t>Digital Research Infrastructure for the Arts and Humanities</a:t>
            </a:r>
            <a:r>
              <a:rPr lang="en-GB" sz="1400" b="0" i="0" dirty="0">
                <a:solidFill>
                  <a:srgbClr val="000000"/>
                </a:solidFill>
                <a:highlight>
                  <a:srgbClr val="FFFFFF"/>
                </a:highlight>
                <a:latin typeface="Calibri"/>
                <a:ea typeface="Calibri"/>
                <a:cs typeface="Calibri"/>
              </a:rPr>
              <a:t>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E-RHIS, </a:t>
            </a:r>
            <a:r>
              <a:rPr lang="en-GB" sz="1400" b="0" i="0" u="sng" strike="noStrike" dirty="0">
                <a:solidFill>
                  <a:srgbClr val="0563C1"/>
                </a:solidFill>
                <a:highlight>
                  <a:srgbClr val="FFFFFF"/>
                </a:highlight>
                <a:latin typeface="Calibri"/>
                <a:ea typeface="Calibri"/>
                <a:cs typeface="Calibri"/>
                <a:hlinkClick r:id="rId5"/>
              </a:rPr>
              <a:t>European Research Infrastructure for Heritage Science</a:t>
            </a:r>
            <a:r>
              <a:rPr lang="en-GB" sz="1400" b="0" i="0" dirty="0">
                <a:solidFill>
                  <a:srgbClr val="000000"/>
                </a:solidFill>
                <a:highlight>
                  <a:srgbClr val="FFFFFF"/>
                </a:highlight>
                <a:latin typeface="Calibri"/>
                <a:ea typeface="Calibri"/>
                <a:cs typeface="Calibri"/>
              </a:rPr>
              <a:t> </a:t>
            </a:r>
          </a:p>
          <a:p>
            <a:pPr marL="285750" lvl="0" indent="-285750" algn="l" rtl="0">
              <a:lnSpc>
                <a:spcPct val="150000"/>
              </a:lnSpc>
              <a:buSzPct val="100000"/>
              <a:buFont typeface="Arial" panose="020B0604020202020204" pitchFamily="34" charset="0"/>
              <a:buChar char="•"/>
            </a:pPr>
            <a:r>
              <a:rPr lang="en-GB" sz="1400" b="0" i="0" dirty="0">
                <a:solidFill>
                  <a:srgbClr val="000000"/>
                </a:solidFill>
                <a:highlight>
                  <a:srgbClr val="FFFFFF"/>
                </a:highlight>
                <a:latin typeface="Calibri"/>
                <a:ea typeface="Calibri"/>
                <a:cs typeface="Calibri"/>
              </a:rPr>
              <a:t>OPERAS, </a:t>
            </a:r>
            <a:r>
              <a:rPr lang="en-GB" sz="1400" b="0" i="0" u="sng" strike="noStrike" dirty="0">
                <a:solidFill>
                  <a:srgbClr val="0563C1"/>
                </a:solidFill>
                <a:highlight>
                  <a:srgbClr val="FFFFFF"/>
                </a:highlight>
                <a:latin typeface="Calibri"/>
                <a:ea typeface="Calibri"/>
                <a:cs typeface="Calibri"/>
                <a:hlinkClick r:id="rId6"/>
              </a:rPr>
              <a:t>Open Scholarly Communication in the European Research Area for SSH</a:t>
            </a:r>
            <a:r>
              <a:rPr lang="en-GB" sz="1400" b="0" i="0" dirty="0">
                <a:solidFill>
                  <a:srgbClr val="000000"/>
                </a:solidFill>
                <a:highlight>
                  <a:srgbClr val="FFFFFF"/>
                </a:highlight>
                <a:latin typeface="Calibri"/>
                <a:ea typeface="Calibri"/>
                <a:cs typeface="Calibri"/>
              </a:rPr>
              <a:t> </a:t>
            </a:r>
          </a:p>
        </p:txBody>
      </p:sp>
      <p:grpSp>
        <p:nvGrpSpPr>
          <p:cNvPr id="9" name="Gruppo 8">
            <a:extLst>
              <a:ext uri="{FF2B5EF4-FFF2-40B4-BE49-F238E27FC236}">
                <a16:creationId xmlns:a16="http://schemas.microsoft.com/office/drawing/2014/main" id="{E5A28A52-4A12-6376-EDC6-A42C4EB15B66}"/>
              </a:ext>
            </a:extLst>
          </p:cNvPr>
          <p:cNvGrpSpPr/>
          <p:nvPr/>
        </p:nvGrpSpPr>
        <p:grpSpPr>
          <a:xfrm>
            <a:off x="3441548" y="4295545"/>
            <a:ext cx="2260902" cy="738319"/>
            <a:chOff x="1309082" y="4243804"/>
            <a:chExt cx="2260902" cy="738319"/>
          </a:xfrm>
        </p:grpSpPr>
        <p:pic>
          <p:nvPicPr>
            <p:cNvPr id="10" name="Immagine 9">
              <a:extLst>
                <a:ext uri="{FF2B5EF4-FFF2-40B4-BE49-F238E27FC236}">
                  <a16:creationId xmlns:a16="http://schemas.microsoft.com/office/drawing/2014/main" id="{AB797188-50AA-EEC9-C379-761732586F96}"/>
                </a:ext>
              </a:extLst>
            </p:cNvPr>
            <p:cNvPicPr>
              <a:picLocks noChangeAspect="1"/>
            </p:cNvPicPr>
            <p:nvPr/>
          </p:nvPicPr>
          <p:blipFill rotWithShape="1">
            <a:blip r:embed="rId7"/>
            <a:srcRect l="58593" r="21831"/>
            <a:stretch/>
          </p:blipFill>
          <p:spPr>
            <a:xfrm>
              <a:off x="1309082" y="4243804"/>
              <a:ext cx="789684" cy="738319"/>
            </a:xfrm>
            <a:prstGeom prst="rect">
              <a:avLst/>
            </a:prstGeom>
          </p:spPr>
        </p:pic>
        <p:pic>
          <p:nvPicPr>
            <p:cNvPr id="11" name="Immagine 10">
              <a:extLst>
                <a:ext uri="{FF2B5EF4-FFF2-40B4-BE49-F238E27FC236}">
                  <a16:creationId xmlns:a16="http://schemas.microsoft.com/office/drawing/2014/main" id="{62E52878-49DF-1766-A1F8-B70D250F679F}"/>
                </a:ext>
              </a:extLst>
            </p:cNvPr>
            <p:cNvPicPr>
              <a:picLocks noChangeAspect="1"/>
            </p:cNvPicPr>
            <p:nvPr/>
          </p:nvPicPr>
          <p:blipFill rotWithShape="1">
            <a:blip r:embed="rId8"/>
            <a:srcRect b="27418"/>
            <a:stretch/>
          </p:blipFill>
          <p:spPr>
            <a:xfrm>
              <a:off x="2167990" y="4615551"/>
              <a:ext cx="1401994" cy="279482"/>
            </a:xfrm>
            <a:prstGeom prst="rect">
              <a:avLst/>
            </a:prstGeom>
          </p:spPr>
        </p:pic>
      </p:grpSp>
    </p:spTree>
    <p:extLst>
      <p:ext uri="{BB962C8B-B14F-4D97-AF65-F5344CB8AC3E}">
        <p14:creationId xmlns:p14="http://schemas.microsoft.com/office/powerpoint/2010/main" val="4744670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d7b31d1-67fd-4283-8f58-6f5b0d05fa5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ED66637DD04984A81ACFA9FA42D327F" ma:contentTypeVersion="11" ma:contentTypeDescription="Creare un nuovo documento." ma:contentTypeScope="" ma:versionID="cf3f1c9e149df49478e7a89a416e3d15">
  <xsd:schema xmlns:xsd="http://www.w3.org/2001/XMLSchema" xmlns:xs="http://www.w3.org/2001/XMLSchema" xmlns:p="http://schemas.microsoft.com/office/2006/metadata/properties" xmlns:ns2="2d7b31d1-67fd-4283-8f58-6f5b0d05fa5f" targetNamespace="http://schemas.microsoft.com/office/2006/metadata/properties" ma:root="true" ma:fieldsID="6f3302402b32950b3dc6e00f5adc4cc4" ns2:_="">
    <xsd:import namespace="2d7b31d1-67fd-4283-8f58-6f5b0d05fa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b31d1-67fd-4283-8f58-6f5b0d05fa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e5505f8f-da62-40e5-a116-f08e7003152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42C0EC-3CE4-4E1B-838D-FE52311264FB}">
  <ds:schemaRefs>
    <ds:schemaRef ds:uri="http://schemas.openxmlformats.org/package/2006/metadata/core-properties"/>
    <ds:schemaRef ds:uri="c9946a89-fe6f-4f72-9625-dc151d9df9a6"/>
    <ds:schemaRef ds:uri="http://schemas.microsoft.com/office/2006/documentManagement/types"/>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1975365a-ab10-4aac-be40-b969ddd46798"/>
    <ds:schemaRef ds:uri="http://purl.org/dc/elements/1.1/"/>
    <ds:schemaRef ds:uri="2d7b31d1-67fd-4283-8f58-6f5b0d05fa5f"/>
  </ds:schemaRefs>
</ds:datastoreItem>
</file>

<file path=customXml/itemProps2.xml><?xml version="1.0" encoding="utf-8"?>
<ds:datastoreItem xmlns:ds="http://schemas.openxmlformats.org/officeDocument/2006/customXml" ds:itemID="{519F4338-49BB-4402-AC55-E13AF7101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7b31d1-67fd-4283-8f58-6f5b0d05fa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37BA81-EEB2-4098-9A0D-BAC837D094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2162</Words>
  <Application>Microsoft Office PowerPoint</Application>
  <PresentationFormat>Presentazione su schermo (16:9)</PresentationFormat>
  <Paragraphs>151</Paragraphs>
  <Slides>27</Slides>
  <Notes>27</Notes>
  <HiddenSlides>0</HiddenSlides>
  <MMClips>0</MMClip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Simple Light</vt:lpstr>
      <vt:lpstr>Introduction to CLARIN</vt:lpstr>
      <vt:lpstr>Fonti</vt:lpstr>
      <vt:lpstr>What is CLARIN</vt:lpstr>
      <vt:lpstr>What is CLARIN</vt:lpstr>
      <vt:lpstr>CLARIN…</vt:lpstr>
      <vt:lpstr>CLARIN TODAY</vt:lpstr>
      <vt:lpstr>CLARIN-IT</vt:lpstr>
      <vt:lpstr>CLARIN-IT</vt:lpstr>
      <vt:lpstr>The H2IOSC project</vt:lpstr>
      <vt:lpstr>The H2IOSC project</vt:lpstr>
      <vt:lpstr>CLARIN for H2IOSC</vt:lpstr>
      <vt:lpstr>CLARIN Core Services</vt:lpstr>
      <vt:lpstr>How to access CLARIN services</vt:lpstr>
      <vt:lpstr>Sign In via the CLARIN Service Provider Federation</vt:lpstr>
      <vt:lpstr>CLARIN Account Registration</vt:lpstr>
      <vt:lpstr>Depositing Services</vt:lpstr>
      <vt:lpstr>Depositing Services</vt:lpstr>
      <vt:lpstr>ILC4CLARIN</vt:lpstr>
      <vt:lpstr>ILC4CLARIN Repository</vt:lpstr>
      <vt:lpstr>Example of a Corpus in ILC4CLARIN </vt:lpstr>
      <vt:lpstr>Finding Published Language Resources</vt:lpstr>
      <vt:lpstr>Searching Across Text Collections</vt:lpstr>
      <vt:lpstr>Federated Content Search</vt:lpstr>
      <vt:lpstr>Finding and Querying Corpora</vt:lpstr>
      <vt:lpstr>Finding a Language Processing Tool</vt:lpstr>
      <vt:lpstr>Using Published Language Resources and 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titolo, titolo titolo </dc:title>
  <cp:lastModifiedBy>GIULIA PEDONESE</cp:lastModifiedBy>
  <cp:revision>139</cp:revision>
  <dcterms:modified xsi:type="dcterms:W3CDTF">2024-03-21T10:42:24Z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0x010100AED66637DD04984A81ACFA9FA42D327F</vt:lpwstr>
  </property>
  <property fmtid="{D5CDD505-2E9C-101B-9397-08002B2CF9AE}" pid="3" name="MediaServiceImageTags">
    <vt:lpwstr/>
  </property>
</Properties>
</file>