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9"/>
  </p:notesMasterIdLst>
  <p:sldIdLst>
    <p:sldId id="262" r:id="rId5"/>
    <p:sldId id="264" r:id="rId6"/>
    <p:sldId id="304" r:id="rId7"/>
    <p:sldId id="305" r:id="rId8"/>
    <p:sldId id="317" r:id="rId9"/>
    <p:sldId id="318" r:id="rId10"/>
    <p:sldId id="271" r:id="rId11"/>
    <p:sldId id="316" r:id="rId12"/>
    <p:sldId id="319" r:id="rId13"/>
    <p:sldId id="320" r:id="rId14"/>
    <p:sldId id="307" r:id="rId15"/>
    <p:sldId id="281" r:id="rId16"/>
    <p:sldId id="309" r:id="rId17"/>
    <p:sldId id="29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498"/>
    <a:srgbClr val="1768A9"/>
    <a:srgbClr val="0B2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00596-61D4-9C57-5D60-B2188E93248D}" v="5" dt="2024-05-02T08:33:40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/>
    <p:restoredTop sz="75425" autoAdjust="0"/>
  </p:normalViewPr>
  <p:slideViewPr>
    <p:cSldViewPr snapToGrid="0">
      <p:cViewPr varScale="1">
        <p:scale>
          <a:sx n="78" d="100"/>
          <a:sy n="78" d="100"/>
        </p:scale>
        <p:origin x="158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A FRONTINI" userId="S::francesca.frontini@cnr.it::974782ca-dd9c-4e18-b682-aef14cdfb1f5" providerId="AD" clId="Web-{9A100596-61D4-9C57-5D60-B2188E93248D}"/>
    <pc:docChg chg="modSld">
      <pc:chgData name="FRANCESCA FRONTINI" userId="S::francesca.frontini@cnr.it::974782ca-dd9c-4e18-b682-aef14cdfb1f5" providerId="AD" clId="Web-{9A100596-61D4-9C57-5D60-B2188E93248D}" dt="2024-05-02T08:33:39.276" v="3" actId="1076"/>
      <pc:docMkLst>
        <pc:docMk/>
      </pc:docMkLst>
      <pc:sldChg chg="modSp">
        <pc:chgData name="FRANCESCA FRONTINI" userId="S::francesca.frontini@cnr.it::974782ca-dd9c-4e18-b682-aef14cdfb1f5" providerId="AD" clId="Web-{9A100596-61D4-9C57-5D60-B2188E93248D}" dt="2024-05-02T08:33:39.276" v="3" actId="1076"/>
        <pc:sldMkLst>
          <pc:docMk/>
          <pc:sldMk cId="246541449" sldId="262"/>
        </pc:sldMkLst>
        <pc:grpChg chg="mod">
          <ac:chgData name="FRANCESCA FRONTINI" userId="S::francesca.frontini@cnr.it::974782ca-dd9c-4e18-b682-aef14cdfb1f5" providerId="AD" clId="Web-{9A100596-61D4-9C57-5D60-B2188E93248D}" dt="2024-05-02T08:33:39.276" v="3" actId="1076"/>
          <ac:grpSpMkLst>
            <pc:docMk/>
            <pc:sldMk cId="246541449" sldId="262"/>
            <ac:grpSpMk id="7" creationId="{3EB2F952-6BC3-A924-A1FC-5F836982D9C0}"/>
          </ac:grpSpMkLst>
        </pc:grpChg>
        <pc:picChg chg="mod">
          <ac:chgData name="FRANCESCA FRONTINI" userId="S::francesca.frontini@cnr.it::974782ca-dd9c-4e18-b682-aef14cdfb1f5" providerId="AD" clId="Web-{9A100596-61D4-9C57-5D60-B2188E93248D}" dt="2024-05-02T08:33:39.276" v="2" actId="1076"/>
          <ac:picMkLst>
            <pc:docMk/>
            <pc:sldMk cId="246541449" sldId="262"/>
            <ac:picMk id="7176" creationId="{4C3FC890-AD00-FF84-60F8-D40036B40983}"/>
          </ac:picMkLst>
        </pc:picChg>
      </pc:sldChg>
    </pc:docChg>
  </pc:docChgLst>
  <pc:docChgLst>
    <pc:chgData name="MARTIN CRITELLI" userId="feb7be72-a682-443d-bf7d-370824dc9cdc" providerId="ADAL" clId="{1B348A02-962B-4AF0-AE7A-88B74811D84B}"/>
    <pc:docChg chg="modSld">
      <pc:chgData name="MARTIN CRITELLI" userId="feb7be72-a682-443d-bf7d-370824dc9cdc" providerId="ADAL" clId="{1B348A02-962B-4AF0-AE7A-88B74811D84B}" dt="2024-04-30T14:31:16.822" v="11" actId="6549"/>
      <pc:docMkLst>
        <pc:docMk/>
      </pc:docMkLst>
      <pc:sldChg chg="modNotesTx">
        <pc:chgData name="MARTIN CRITELLI" userId="feb7be72-a682-443d-bf7d-370824dc9cdc" providerId="ADAL" clId="{1B348A02-962B-4AF0-AE7A-88B74811D84B}" dt="2024-04-30T14:30:17.869" v="0" actId="6549"/>
        <pc:sldMkLst>
          <pc:docMk/>
          <pc:sldMk cId="237438678" sldId="264"/>
        </pc:sldMkLst>
      </pc:sldChg>
      <pc:sldChg chg="modNotesTx">
        <pc:chgData name="MARTIN CRITELLI" userId="feb7be72-a682-443d-bf7d-370824dc9cdc" providerId="ADAL" clId="{1B348A02-962B-4AF0-AE7A-88B74811D84B}" dt="2024-04-30T14:30:42.861" v="5" actId="6549"/>
        <pc:sldMkLst>
          <pc:docMk/>
          <pc:sldMk cId="3628744790" sldId="271"/>
        </pc:sldMkLst>
      </pc:sldChg>
      <pc:sldChg chg="modNotesTx">
        <pc:chgData name="MARTIN CRITELLI" userId="feb7be72-a682-443d-bf7d-370824dc9cdc" providerId="ADAL" clId="{1B348A02-962B-4AF0-AE7A-88B74811D84B}" dt="2024-04-30T14:31:12.549" v="10" actId="6549"/>
        <pc:sldMkLst>
          <pc:docMk/>
          <pc:sldMk cId="1958652142" sldId="281"/>
        </pc:sldMkLst>
      </pc:sldChg>
      <pc:sldChg chg="modNotesTx">
        <pc:chgData name="MARTIN CRITELLI" userId="feb7be72-a682-443d-bf7d-370824dc9cdc" providerId="ADAL" clId="{1B348A02-962B-4AF0-AE7A-88B74811D84B}" dt="2024-04-30T14:30:25.432" v="1" actId="6549"/>
        <pc:sldMkLst>
          <pc:docMk/>
          <pc:sldMk cId="2460271014" sldId="304"/>
        </pc:sldMkLst>
      </pc:sldChg>
      <pc:sldChg chg="modNotesTx">
        <pc:chgData name="MARTIN CRITELLI" userId="feb7be72-a682-443d-bf7d-370824dc9cdc" providerId="ADAL" clId="{1B348A02-962B-4AF0-AE7A-88B74811D84B}" dt="2024-04-30T14:30:29.378" v="2" actId="6549"/>
        <pc:sldMkLst>
          <pc:docMk/>
          <pc:sldMk cId="4013908433" sldId="305"/>
        </pc:sldMkLst>
      </pc:sldChg>
      <pc:sldChg chg="modNotesTx">
        <pc:chgData name="MARTIN CRITELLI" userId="feb7be72-a682-443d-bf7d-370824dc9cdc" providerId="ADAL" clId="{1B348A02-962B-4AF0-AE7A-88B74811D84B}" dt="2024-04-30T14:31:02.960" v="9" actId="6549"/>
        <pc:sldMkLst>
          <pc:docMk/>
          <pc:sldMk cId="3881182129" sldId="307"/>
        </pc:sldMkLst>
      </pc:sldChg>
      <pc:sldChg chg="modNotesTx">
        <pc:chgData name="MARTIN CRITELLI" userId="feb7be72-a682-443d-bf7d-370824dc9cdc" providerId="ADAL" clId="{1B348A02-962B-4AF0-AE7A-88B74811D84B}" dt="2024-04-30T14:31:16.822" v="11" actId="6549"/>
        <pc:sldMkLst>
          <pc:docMk/>
          <pc:sldMk cId="44177941" sldId="309"/>
        </pc:sldMkLst>
      </pc:sldChg>
      <pc:sldChg chg="modNotesTx">
        <pc:chgData name="MARTIN CRITELLI" userId="feb7be72-a682-443d-bf7d-370824dc9cdc" providerId="ADAL" clId="{1B348A02-962B-4AF0-AE7A-88B74811D84B}" dt="2024-04-30T14:30:47.782" v="6" actId="6549"/>
        <pc:sldMkLst>
          <pc:docMk/>
          <pc:sldMk cId="3434596791" sldId="316"/>
        </pc:sldMkLst>
      </pc:sldChg>
      <pc:sldChg chg="modNotesTx">
        <pc:chgData name="MARTIN CRITELLI" userId="feb7be72-a682-443d-bf7d-370824dc9cdc" providerId="ADAL" clId="{1B348A02-962B-4AF0-AE7A-88B74811D84B}" dt="2024-04-30T14:30:34.218" v="3" actId="6549"/>
        <pc:sldMkLst>
          <pc:docMk/>
          <pc:sldMk cId="2407169034" sldId="317"/>
        </pc:sldMkLst>
      </pc:sldChg>
      <pc:sldChg chg="modNotesTx">
        <pc:chgData name="MARTIN CRITELLI" userId="feb7be72-a682-443d-bf7d-370824dc9cdc" providerId="ADAL" clId="{1B348A02-962B-4AF0-AE7A-88B74811D84B}" dt="2024-04-30T14:30:38.789" v="4" actId="6549"/>
        <pc:sldMkLst>
          <pc:docMk/>
          <pc:sldMk cId="3410513938" sldId="318"/>
        </pc:sldMkLst>
      </pc:sldChg>
      <pc:sldChg chg="modNotesTx">
        <pc:chgData name="MARTIN CRITELLI" userId="feb7be72-a682-443d-bf7d-370824dc9cdc" providerId="ADAL" clId="{1B348A02-962B-4AF0-AE7A-88B74811D84B}" dt="2024-04-30T14:30:52.660" v="7" actId="6549"/>
        <pc:sldMkLst>
          <pc:docMk/>
          <pc:sldMk cId="3213940602" sldId="319"/>
        </pc:sldMkLst>
      </pc:sldChg>
      <pc:sldChg chg="modNotesTx">
        <pc:chgData name="MARTIN CRITELLI" userId="feb7be72-a682-443d-bf7d-370824dc9cdc" providerId="ADAL" clId="{1B348A02-962B-4AF0-AE7A-88B74811D84B}" dt="2024-04-30T14:30:58.857" v="8" actId="6549"/>
        <pc:sldMkLst>
          <pc:docMk/>
          <pc:sldMk cId="1591431684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4b5db32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4b5db321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48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75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91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38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367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9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15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08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60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4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4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336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0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pixabay.com/en/detective-investigation-man-police-311684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vlo.clarin.eu/;jsessionid=E891AAB11DA93B20E76B53201D4D4D31?0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lc4clarin.ilc.cnr.it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ilc.cnr.it/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amt.coretrustseal.org/certificat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4294967295"/>
          </p:nvPr>
        </p:nvSpPr>
        <p:spPr>
          <a:xfrm>
            <a:off x="395207" y="1491890"/>
            <a:ext cx="8366759" cy="654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Depositare</a:t>
            </a:r>
            <a:r>
              <a:rPr lang="en-GB" sz="32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32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risorse</a:t>
            </a:r>
            <a:r>
              <a:rPr lang="en-GB" sz="32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in CLARIN</a:t>
            </a:r>
            <a:endParaRPr sz="32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52E95018-7B8F-E007-0804-AE7780FD7BA0}"/>
              </a:ext>
            </a:extLst>
          </p:cNvPr>
          <p:cNvSpPr txBox="1">
            <a:spLocks/>
          </p:cNvSpPr>
          <p:nvPr/>
        </p:nvSpPr>
        <p:spPr>
          <a:xfrm>
            <a:off x="2020651" y="2162186"/>
            <a:ext cx="5348793" cy="41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i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Il repository ILC4CLARIN e la metadatazione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DE361AC-4F47-4CF7-9C33-B3A1F0A73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35" r="-94" b="18701"/>
          <a:stretch/>
        </p:blipFill>
        <p:spPr>
          <a:xfrm>
            <a:off x="-7749" y="99306"/>
            <a:ext cx="9198244" cy="816054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3EB2F952-6BC3-A924-A1FC-5F836982D9C0}"/>
              </a:ext>
            </a:extLst>
          </p:cNvPr>
          <p:cNvGrpSpPr/>
          <p:nvPr/>
        </p:nvGrpSpPr>
        <p:grpSpPr>
          <a:xfrm>
            <a:off x="3448137" y="4129504"/>
            <a:ext cx="2260902" cy="738319"/>
            <a:chOff x="1309082" y="4243804"/>
            <a:chExt cx="2260902" cy="7383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AC90334-FF11-C3DC-CD0A-35B04436F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D046090B-E027-C3FA-6FAC-B017AE4C8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50DBC557-362F-6AA1-1DEF-BF0149681722}"/>
              </a:ext>
            </a:extLst>
          </p:cNvPr>
          <p:cNvSpPr txBox="1">
            <a:spLocks/>
          </p:cNvSpPr>
          <p:nvPr/>
        </p:nvSpPr>
        <p:spPr>
          <a:xfrm>
            <a:off x="5575323" y="3256764"/>
            <a:ext cx="3256588" cy="1374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80000"/>
              </a:lnSpc>
              <a:buClr>
                <a:schemeClr val="dk1"/>
              </a:buClr>
              <a:buSzPts val="852"/>
            </a:pPr>
            <a:r>
              <a:rPr lang="en-US" sz="1800" dirty="0">
                <a:solidFill>
                  <a:srgbClr val="2164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Martin Critelli</a:t>
            </a:r>
          </a:p>
          <a:p>
            <a:pPr algn="r">
              <a:lnSpc>
                <a:spcPct val="80000"/>
              </a:lnSpc>
              <a:buClr>
                <a:schemeClr val="dk1"/>
              </a:buClr>
              <a:buSzPts val="852"/>
            </a:pPr>
            <a:r>
              <a:rPr lang="en-US" sz="1800" dirty="0">
                <a:solidFill>
                  <a:srgbClr val="2164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algn="r">
              <a:lnSpc>
                <a:spcPct val="80000"/>
              </a:lnSpc>
              <a:buSzPts val="852"/>
            </a:pPr>
            <a:r>
              <a:rPr lang="en-US" dirty="0">
                <a:solidFill>
                  <a:srgbClr val="2164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Master II </a:t>
            </a:r>
            <a:r>
              <a:rPr lang="en-US" dirty="0" err="1">
                <a:solidFill>
                  <a:srgbClr val="2164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Livello</a:t>
            </a:r>
            <a:r>
              <a:rPr lang="en-US" dirty="0">
                <a:solidFill>
                  <a:srgbClr val="2164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“</a:t>
            </a:r>
            <a:r>
              <a:rPr lang="en-US" dirty="0" err="1">
                <a:solidFill>
                  <a:srgbClr val="2164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InfoText</a:t>
            </a:r>
            <a:r>
              <a:rPr lang="en-US" dirty="0">
                <a:solidFill>
                  <a:srgbClr val="2164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</a:p>
          <a:p>
            <a:pPr algn="r">
              <a:lnSpc>
                <a:spcPct val="80000"/>
              </a:lnSpc>
              <a:buSzPts val="852"/>
            </a:pPr>
            <a:r>
              <a:rPr lang="en-US" dirty="0" err="1">
                <a:solidFill>
                  <a:srgbClr val="2164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Università</a:t>
            </a:r>
            <a:r>
              <a:rPr lang="en-US" dirty="0">
                <a:solidFill>
                  <a:srgbClr val="2164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 Siena, 2 Maggio 2024</a:t>
            </a:r>
          </a:p>
        </p:txBody>
      </p:sp>
      <p:pic>
        <p:nvPicPr>
          <p:cNvPr id="7174" name="Picture 6" descr="Master Infotext">
            <a:extLst>
              <a:ext uri="{FF2B5EF4-FFF2-40B4-BE49-F238E27FC236}">
                <a16:creationId xmlns:a16="http://schemas.microsoft.com/office/drawing/2014/main" id="{A6E1A29A-1A6F-8C7A-2BE2-B9FF6603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473472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Università di Siena - Regione Toscana">
            <a:extLst>
              <a:ext uri="{FF2B5EF4-FFF2-40B4-BE49-F238E27FC236}">
                <a16:creationId xmlns:a16="http://schemas.microsoft.com/office/drawing/2014/main" id="{4C3FC890-AD00-FF84-60F8-D40036B4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355222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4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320B6D4-3D4A-FED6-4CE4-B91A6CB461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562"/>
          <a:stretch/>
        </p:blipFill>
        <p:spPr>
          <a:xfrm>
            <a:off x="5078620" y="194473"/>
            <a:ext cx="3310157" cy="781118"/>
          </a:xfrm>
          <a:prstGeom prst="rect">
            <a:avLst/>
          </a:prstGeom>
          <a:ln w="12700">
            <a:solidFill>
              <a:srgbClr val="1768A9"/>
            </a:solidFill>
          </a:ln>
        </p:spPr>
      </p:pic>
      <p:sp>
        <p:nvSpPr>
          <p:cNvPr id="24" name="Freccia destra rientrata 23">
            <a:extLst>
              <a:ext uri="{FF2B5EF4-FFF2-40B4-BE49-F238E27FC236}">
                <a16:creationId xmlns:a16="http://schemas.microsoft.com/office/drawing/2014/main" id="{9DC9DED0-4B28-5699-438F-EFA19EC6F5DA}"/>
              </a:ext>
            </a:extLst>
          </p:cNvPr>
          <p:cNvSpPr/>
          <p:nvPr/>
        </p:nvSpPr>
        <p:spPr>
          <a:xfrm rot="5400000">
            <a:off x="6446978" y="1136307"/>
            <a:ext cx="573438" cy="44945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destra rientrata 24">
            <a:extLst>
              <a:ext uri="{FF2B5EF4-FFF2-40B4-BE49-F238E27FC236}">
                <a16:creationId xmlns:a16="http://schemas.microsoft.com/office/drawing/2014/main" id="{036F5C05-F5C2-2001-16C3-60ACF972C46D}"/>
              </a:ext>
            </a:extLst>
          </p:cNvPr>
          <p:cNvSpPr/>
          <p:nvPr/>
        </p:nvSpPr>
        <p:spPr>
          <a:xfrm>
            <a:off x="4391107" y="418672"/>
            <a:ext cx="573438" cy="44945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6B734D2-622C-97FC-E9D6-61D3BD6ED64B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7E56FDB0-87E0-A1C9-86F7-56762117D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6C9B4854-A3D6-D60E-09EB-744E3703E5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36" name="Picture 8" descr="Università di Siena - Regione Toscana">
            <a:extLst>
              <a:ext uri="{FF2B5EF4-FFF2-40B4-BE49-F238E27FC236}">
                <a16:creationId xmlns:a16="http://schemas.microsoft.com/office/drawing/2014/main" id="{4F726F13-02E8-C93D-AA04-36CCE128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aster Infotext">
            <a:extLst>
              <a:ext uri="{FF2B5EF4-FFF2-40B4-BE49-F238E27FC236}">
                <a16:creationId xmlns:a16="http://schemas.microsoft.com/office/drawing/2014/main" id="{FF5BDE51-84DB-81B2-9CA6-DE72BF08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3A637FF-F7C4-8162-1354-6A431B5E3C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44" y="174484"/>
            <a:ext cx="3357437" cy="4354025"/>
          </a:xfrm>
          <a:prstGeom prst="rect">
            <a:avLst/>
          </a:prstGeom>
          <a:ln w="12700">
            <a:solidFill>
              <a:srgbClr val="1768A9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4E147A9-EF82-F81B-A3EB-6DF43E44EE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9781" y="1719202"/>
            <a:ext cx="2968996" cy="2924748"/>
          </a:xfrm>
          <a:prstGeom prst="rect">
            <a:avLst/>
          </a:prstGeom>
          <a:ln w="12700">
            <a:solidFill>
              <a:srgbClr val="1768A9"/>
            </a:solidFill>
          </a:ln>
        </p:spPr>
      </p:pic>
    </p:spTree>
    <p:extLst>
      <p:ext uri="{BB962C8B-B14F-4D97-AF65-F5344CB8AC3E}">
        <p14:creationId xmlns:p14="http://schemas.microsoft.com/office/powerpoint/2010/main" val="159143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E64BB8C3-DD5F-66BB-989E-AE0F19B32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948" y="514546"/>
            <a:ext cx="5357324" cy="1402202"/>
          </a:xfrm>
          <a:prstGeom prst="rect">
            <a:avLst/>
          </a:prstGeom>
          <a:ln w="12700">
            <a:solidFill>
              <a:srgbClr val="1768A9"/>
            </a:solidFill>
          </a:ln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F3FDE9F-40D4-616D-DFF3-D280624CE9F1}"/>
              </a:ext>
            </a:extLst>
          </p:cNvPr>
          <p:cNvSpPr/>
          <p:nvPr/>
        </p:nvSpPr>
        <p:spPr>
          <a:xfrm>
            <a:off x="4300456" y="1232115"/>
            <a:ext cx="1619897" cy="5114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urva 7">
            <a:extLst>
              <a:ext uri="{FF2B5EF4-FFF2-40B4-BE49-F238E27FC236}">
                <a16:creationId xmlns:a16="http://schemas.microsoft.com/office/drawing/2014/main" id="{4F3FC667-0019-19F8-8B90-C859BDD01E6D}"/>
              </a:ext>
            </a:extLst>
          </p:cNvPr>
          <p:cNvSpPr/>
          <p:nvPr/>
        </p:nvSpPr>
        <p:spPr>
          <a:xfrm rot="5400000">
            <a:off x="6379088" y="1184091"/>
            <a:ext cx="604428" cy="1165439"/>
          </a:xfrm>
          <a:prstGeom prst="bentArrow">
            <a:avLst>
              <a:gd name="adj1" fmla="val 25000"/>
              <a:gd name="adj2" fmla="val 2634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5B9C485E-F100-3A63-056A-BD7BC672913D}"/>
              </a:ext>
            </a:extLst>
          </p:cNvPr>
          <p:cNvSpPr txBox="1">
            <a:spLocks/>
          </p:cNvSpPr>
          <p:nvPr/>
        </p:nvSpPr>
        <p:spPr>
          <a:xfrm>
            <a:off x="5509646" y="2291208"/>
            <a:ext cx="3080105" cy="140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100000"/>
            </a:pPr>
            <a:r>
              <a:rPr lang="it-IT" sz="1400" dirty="0"/>
              <a:t>Controllo su:</a:t>
            </a:r>
          </a:p>
          <a:p>
            <a:pPr marL="285750" indent="-285750" algn="l">
              <a:buSzPct val="100000"/>
              <a:buFont typeface="Wingdings" panose="05000000000000000000" pitchFamily="2" charset="2"/>
              <a:buChar char="q"/>
            </a:pPr>
            <a:r>
              <a:rPr lang="it-IT" sz="1400" dirty="0">
                <a:latin typeface="Arial"/>
                <a:cs typeface="Arial"/>
              </a:rPr>
              <a:t>Metadat</a:t>
            </a:r>
            <a:r>
              <a:rPr lang="it-IT" sz="1400" dirty="0"/>
              <a:t>i</a:t>
            </a:r>
          </a:p>
          <a:p>
            <a:pPr marL="285750" indent="-285750" algn="l">
              <a:buSzPct val="100000"/>
              <a:buFont typeface="Wingdings" panose="05000000000000000000" pitchFamily="2" charset="2"/>
              <a:buChar char="q"/>
            </a:pPr>
            <a:r>
              <a:rPr lang="it-IT" sz="1400" dirty="0">
                <a:latin typeface="Arial"/>
                <a:cs typeface="Arial"/>
              </a:rPr>
              <a:t>Licenze</a:t>
            </a:r>
          </a:p>
          <a:p>
            <a:pPr marL="285750" indent="-285750" algn="l">
              <a:buSzPct val="100000"/>
              <a:buFont typeface="Wingdings" panose="05000000000000000000" pitchFamily="2" charset="2"/>
              <a:buChar char="q"/>
            </a:pPr>
            <a:r>
              <a:rPr lang="it-IT" sz="1400" dirty="0"/>
              <a:t>Descrizione</a:t>
            </a:r>
          </a:p>
          <a:p>
            <a:pPr marL="285750" indent="-285750" algn="l">
              <a:buSzPct val="100000"/>
              <a:buFont typeface="Wingdings" panose="05000000000000000000" pitchFamily="2" charset="2"/>
              <a:buChar char="q"/>
            </a:pPr>
            <a:r>
              <a:rPr lang="it-IT" sz="1400" dirty="0">
                <a:latin typeface="Arial"/>
                <a:cs typeface="Arial"/>
              </a:rPr>
              <a:t>Informazioni di contatto</a:t>
            </a:r>
          </a:p>
        </p:txBody>
      </p:sp>
      <p:pic>
        <p:nvPicPr>
          <p:cNvPr id="15" name="Immagine 14" descr="Immagine che contiene cappello, vestiti, cartone animato, disegno&#10;&#10;Descrizione generata automaticamente">
            <a:extLst>
              <a:ext uri="{FF2B5EF4-FFF2-40B4-BE49-F238E27FC236}">
                <a16:creationId xmlns:a16="http://schemas.microsoft.com/office/drawing/2014/main" id="{BEFB74E3-BD4F-84AF-8907-206C630B5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057487" y="2150957"/>
            <a:ext cx="1250681" cy="1772619"/>
          </a:xfrm>
          <a:prstGeom prst="rect">
            <a:avLst/>
          </a:prstGeom>
        </p:spPr>
      </p:pic>
      <p:pic>
        <p:nvPicPr>
          <p:cNvPr id="16" name="Picture 6" descr="Master Infotext">
            <a:extLst>
              <a:ext uri="{FF2B5EF4-FFF2-40B4-BE49-F238E27FC236}">
                <a16:creationId xmlns:a16="http://schemas.microsoft.com/office/drawing/2014/main" id="{6E40B526-C073-A974-EC7E-9A31F8F7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Università di Siena - Regione Toscana">
            <a:extLst>
              <a:ext uri="{FF2B5EF4-FFF2-40B4-BE49-F238E27FC236}">
                <a16:creationId xmlns:a16="http://schemas.microsoft.com/office/drawing/2014/main" id="{22062116-20D6-C858-5F54-59CD60E0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8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Esempio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un Corpus in ILC4CLARIN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4572000" y="1323476"/>
            <a:ext cx="381627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 dirty="0">
                <a:latin typeface="Arial"/>
                <a:cs typeface="Arial"/>
              </a:rPr>
              <a:t>Informazioni sulla citazione tramite handle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 dirty="0">
                <a:latin typeface="Arial"/>
                <a:cs typeface="Arial"/>
              </a:rPr>
              <a:t>Campi di metadati che descrivono il corpus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 dirty="0">
                <a:latin typeface="Arial"/>
                <a:cs typeface="Arial"/>
              </a:rPr>
              <a:t>Il corpus è citato in una rivista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 dirty="0">
                <a:latin typeface="Arial"/>
                <a:cs typeface="Arial"/>
              </a:rPr>
              <a:t>Il corpus è descritto, ad esempio i testi sono disponibili in formato UTF-8 e TEI-XML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 dirty="0">
                <a:latin typeface="Arial"/>
                <a:cs typeface="Arial"/>
              </a:rPr>
              <a:t>Informazioni sull'editore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 dirty="0">
                <a:latin typeface="Arial"/>
                <a:cs typeface="Arial"/>
              </a:rPr>
              <a:t>Istruzioni per il download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0ED01295-8A0F-A0EF-D6A0-E2B84E9E2318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3DBD735-D223-02E6-CFFC-A7D4B534E9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B9B1FB56-CE12-C7D3-DE24-80C6516F7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12" name="Picture 8" descr="Università di Siena - Regione Toscana">
            <a:extLst>
              <a:ext uri="{FF2B5EF4-FFF2-40B4-BE49-F238E27FC236}">
                <a16:creationId xmlns:a16="http://schemas.microsoft.com/office/drawing/2014/main" id="{40F34FBF-3545-5E2E-6839-D6EF651D6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Master Infotext">
            <a:extLst>
              <a:ext uri="{FF2B5EF4-FFF2-40B4-BE49-F238E27FC236}">
                <a16:creationId xmlns:a16="http://schemas.microsoft.com/office/drawing/2014/main" id="{A70D8444-7177-B68F-C4AB-5D781D63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1EDF0682-2F96-136B-5070-F4F0A24BB9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4086" y="985714"/>
            <a:ext cx="2805395" cy="3485547"/>
          </a:xfrm>
          <a:prstGeom prst="rect">
            <a:avLst/>
          </a:prstGeom>
          <a:ln w="12700">
            <a:solidFill>
              <a:srgbClr val="1768A9"/>
            </a:solidFill>
          </a:ln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7501CDD-2374-72F5-0CA7-D9847BD1BC3F}"/>
              </a:ext>
            </a:extLst>
          </p:cNvPr>
          <p:cNvSpPr/>
          <p:nvPr/>
        </p:nvSpPr>
        <p:spPr>
          <a:xfrm>
            <a:off x="1338470" y="1323476"/>
            <a:ext cx="2643808" cy="386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65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E04BBE1-E98C-AF89-A936-D6A3A169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1" y="1000820"/>
            <a:ext cx="4795108" cy="305043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6106040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Trovare risorse linguistiche pubblicate</a:t>
            </a:r>
            <a:endParaRPr lang="it-IT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617915" y="1138721"/>
            <a:ext cx="3405445" cy="217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Language Observatory</a:t>
            </a:r>
            <a:endParaRPr lang="en-US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Harvesting di metadati delle risorse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Ricerca a faccette</a:t>
            </a:r>
            <a:endParaRPr lang="en-US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Localizza le risorse tramite identificatori persistenti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Metadati liberamente accessibili</a:t>
            </a:r>
            <a:endParaRPr lang="it-IT" sz="1400" dirty="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3" name="Picture 6" descr="Master Infotext">
            <a:extLst>
              <a:ext uri="{FF2B5EF4-FFF2-40B4-BE49-F238E27FC236}">
                <a16:creationId xmlns:a16="http://schemas.microsoft.com/office/drawing/2014/main" id="{8B1BCAB6-75D6-1F1F-9DD7-58E0BBC7B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Università di Siena - Regione Toscana">
            <a:extLst>
              <a:ext uri="{FF2B5EF4-FFF2-40B4-BE49-F238E27FC236}">
                <a16:creationId xmlns:a16="http://schemas.microsoft.com/office/drawing/2014/main" id="{6A7AC05C-5919-3875-F7F7-040C78B3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88D3E13-AA49-D98C-5A06-64FC8E375223}"/>
              </a:ext>
            </a:extLst>
          </p:cNvPr>
          <p:cNvSpPr txBox="1"/>
          <p:nvPr/>
        </p:nvSpPr>
        <p:spPr>
          <a:xfrm>
            <a:off x="1480010" y="3878050"/>
            <a:ext cx="19126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>
                <a:solidFill>
                  <a:srgbClr val="1768A9"/>
                </a:solidFill>
              </a:rPr>
              <a:t>https://vlo.clarin.eu/search</a:t>
            </a:r>
          </a:p>
        </p:txBody>
      </p:sp>
    </p:spTree>
    <p:extLst>
      <p:ext uri="{BB962C8B-B14F-4D97-AF65-F5344CB8AC3E}">
        <p14:creationId xmlns:p14="http://schemas.microsoft.com/office/powerpoint/2010/main" val="4417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12336" y="1453785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 i="1" dirty="0">
                <a:solidFill>
                  <a:srgbClr val="216498"/>
                </a:solidFill>
                <a:latin typeface="Amasis MT Pro Medium" panose="02040604050005020304" pitchFamily="18" charset="0"/>
                <a:ea typeface="Source Sans Pro"/>
                <a:sym typeface="Source Sans Pro"/>
              </a:rPr>
              <a:t>Grazie per </a:t>
            </a:r>
            <a:r>
              <a:rPr lang="en-GB" sz="2400" b="1" i="1" dirty="0" err="1">
                <a:solidFill>
                  <a:srgbClr val="216498"/>
                </a:solidFill>
                <a:latin typeface="Amasis MT Pro Medium" panose="02040604050005020304" pitchFamily="18" charset="0"/>
                <a:ea typeface="Source Sans Pro"/>
                <a:sym typeface="Source Sans Pro"/>
              </a:rPr>
              <a:t>l’attenzione</a:t>
            </a:r>
            <a:endParaRPr lang="en-GB" sz="2400" b="1" i="1" dirty="0">
              <a:solidFill>
                <a:srgbClr val="216498"/>
              </a:solidFill>
              <a:latin typeface="Amasis MT Pro Medium" panose="02040604050005020304" pitchFamily="18" charset="0"/>
              <a:ea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3301159" y="3205154"/>
            <a:ext cx="2603695" cy="53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400" u="sng" dirty="0">
                <a:solidFill>
                  <a:srgbClr val="216498"/>
                </a:solidFill>
                <a:ea typeface="Source Sans Pro"/>
              </a:rPr>
              <a:t>martin.critelli@ilc.cnr.it</a:t>
            </a: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0B2134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0B2134"/>
              </a:solidFill>
              <a:ea typeface="Source Sans Pro"/>
            </a:endParaRPr>
          </a:p>
          <a:p>
            <a:pPr algn="l"/>
            <a:endParaRPr lang="en-GB" sz="1400" dirty="0">
              <a:solidFill>
                <a:srgbClr val="216498"/>
              </a:solidFill>
              <a:latin typeface="Source Sans Pro"/>
              <a:ea typeface="Source Sans Pro"/>
              <a:cs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3" name="Picture 6" descr="Master Infotext">
            <a:extLst>
              <a:ext uri="{FF2B5EF4-FFF2-40B4-BE49-F238E27FC236}">
                <a16:creationId xmlns:a16="http://schemas.microsoft.com/office/drawing/2014/main" id="{AAFC2DCB-9808-D295-3860-496637126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Università di Siena - Regione Toscana">
            <a:extLst>
              <a:ext uri="{FF2B5EF4-FFF2-40B4-BE49-F238E27FC236}">
                <a16:creationId xmlns:a16="http://schemas.microsoft.com/office/drawing/2014/main" id="{C2BCC643-CA51-719D-3802-B9214EC6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0332D446-5760-F6FE-EF2C-7AA4C52A1065}"/>
              </a:ext>
            </a:extLst>
          </p:cNvPr>
          <p:cNvSpPr txBox="1">
            <a:spLocks/>
          </p:cNvSpPr>
          <p:nvPr/>
        </p:nvSpPr>
        <p:spPr>
          <a:xfrm>
            <a:off x="2741801" y="2510517"/>
            <a:ext cx="3866337" cy="436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4999"/>
              </a:lnSpc>
            </a:pPr>
            <a:r>
              <a:rPr lang="en-GB" sz="1600" dirty="0">
                <a:solidFill>
                  <a:schemeClr val="tx1"/>
                </a:solidFill>
                <a:latin typeface="+mn-lt"/>
                <a:ea typeface="Source Sans Pro"/>
                <a:sym typeface="Source Sans Pro"/>
              </a:rPr>
              <a:t>Per </a:t>
            </a:r>
            <a:r>
              <a:rPr lang="en-GB" sz="1600" dirty="0" err="1">
                <a:solidFill>
                  <a:schemeClr val="tx1"/>
                </a:solidFill>
                <a:latin typeface="+mn-lt"/>
                <a:ea typeface="Source Sans Pro"/>
                <a:sym typeface="Source Sans Pro"/>
              </a:rPr>
              <a:t>domande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Source Sans Pro"/>
                <a:sym typeface="Source Sans Pro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+mn-lt"/>
                <a:ea typeface="Source Sans Pro"/>
                <a:sym typeface="Source Sans Pro"/>
              </a:rPr>
              <a:t>chiarimenti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Source Sans Pro"/>
                <a:sym typeface="Source Sans Pro"/>
              </a:rPr>
              <a:t> o </a:t>
            </a:r>
            <a:r>
              <a:rPr lang="en-GB" sz="1600" dirty="0" err="1">
                <a:solidFill>
                  <a:schemeClr val="tx1"/>
                </a:solidFill>
                <a:latin typeface="+mn-lt"/>
                <a:ea typeface="Source Sans Pro"/>
                <a:sym typeface="Source Sans Pro"/>
              </a:rPr>
              <a:t>curiosità</a:t>
            </a:r>
            <a:endParaRPr lang="en-GB" sz="1600" dirty="0">
              <a:solidFill>
                <a:schemeClr val="tx1"/>
              </a:solidFill>
              <a:latin typeface="+mn-lt"/>
              <a:ea typeface="Source Sans Pro"/>
            </a:endParaRPr>
          </a:p>
        </p:txBody>
      </p: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FCC2F73D-CF9A-D0FB-EAF2-61F2A8A5E9DE}"/>
              </a:ext>
            </a:extLst>
          </p:cNvPr>
          <p:cNvCxnSpPr>
            <a:cxnSpLocks/>
            <a:stCxn id="5" idx="3"/>
            <a:endCxn id="22" idx="3"/>
          </p:cNvCxnSpPr>
          <p:nvPr/>
        </p:nvCxnSpPr>
        <p:spPr>
          <a:xfrm flipH="1">
            <a:off x="5904854" y="2728798"/>
            <a:ext cx="703284" cy="743144"/>
          </a:xfrm>
          <a:prstGeom prst="curvedConnector3">
            <a:avLst>
              <a:gd name="adj1" fmla="val -32505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3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40325" y="469262"/>
            <a:ext cx="2255462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ILC4CLARIN</a:t>
            </a:r>
            <a:endParaRPr lang="en-GB"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1026" name="Picture 2" descr="ILC-CNR for CLARIN-IT logo">
            <a:extLst>
              <a:ext uri="{FF2B5EF4-FFF2-40B4-BE49-F238E27FC236}">
                <a16:creationId xmlns:a16="http://schemas.microsoft.com/office/drawing/2014/main" id="{F83552FB-2479-EDD0-7A6D-97647328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982" y="28802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4075EA9A-620A-A3C6-9174-84A708601061}"/>
              </a:ext>
            </a:extLst>
          </p:cNvPr>
          <p:cNvSpPr txBox="1">
            <a:spLocks/>
          </p:cNvSpPr>
          <p:nvPr/>
        </p:nvSpPr>
        <p:spPr>
          <a:xfrm>
            <a:off x="1040325" y="1330209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en-GB" sz="1400" dirty="0">
                <a:ea typeface="+mn-lt"/>
                <a:cs typeface="+mn-lt"/>
              </a:rPr>
              <a:t>ILC4CLARIN è il CLARIN-IT B-centre </a:t>
            </a:r>
            <a:r>
              <a:rPr lang="it-IT" sz="1400" dirty="0">
                <a:ea typeface="+mn-lt"/>
                <a:cs typeface="+mn-lt"/>
              </a:rPr>
              <a:t>istituito</a:t>
            </a:r>
            <a:r>
              <a:rPr lang="en-GB" sz="1400" dirty="0">
                <a:ea typeface="+mn-lt"/>
                <a:cs typeface="+mn-lt"/>
              </a:rPr>
              <a:t> </a:t>
            </a:r>
            <a:r>
              <a:rPr lang="it-IT" sz="1400" dirty="0">
                <a:ea typeface="+mn-lt"/>
                <a:cs typeface="+mn-lt"/>
              </a:rPr>
              <a:t>presso</a:t>
            </a:r>
            <a:r>
              <a:rPr lang="en-GB" sz="1400" dirty="0">
                <a:ea typeface="+mn-lt"/>
                <a:cs typeface="+mn-lt"/>
              </a:rPr>
              <a:t> l’</a:t>
            </a:r>
            <a:r>
              <a:rPr lang="it-IT" sz="1400" dirty="0">
                <a:solidFill>
                  <a:srgbClr val="216498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Istituto di Linguistica Computazionale “Antonio Zampolli” di Pisa, CNR</a:t>
            </a:r>
            <a:r>
              <a:rPr lang="it-IT" sz="1400" dirty="0">
                <a:ea typeface="+mn-lt"/>
                <a:cs typeface="+mn-lt"/>
              </a:rPr>
              <a:t>. Offre servizi di deposito di dataset linguistici e strumenti per la ricerca, in particolare per l'italiano e le lingue classiche, attraverso il suo repository.</a:t>
            </a:r>
          </a:p>
          <a:p>
            <a:pPr algn="just"/>
            <a:endParaRPr lang="it-IT" sz="14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sz="1400" dirty="0">
                <a:ea typeface="+mn-lt"/>
                <a:cs typeface="+mn-lt"/>
              </a:rPr>
              <a:t>Il </a:t>
            </a:r>
            <a:r>
              <a:rPr lang="en-GB" sz="1400" u="sng" dirty="0">
                <a:solidFill>
                  <a:srgbClr val="216498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 </a:t>
            </a:r>
            <a:r>
              <a:rPr lang="en-GB" sz="1400" u="sng" dirty="0" err="1">
                <a:solidFill>
                  <a:srgbClr val="216498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istituzionale</a:t>
            </a:r>
            <a:r>
              <a:rPr lang="en-GB" sz="1400" u="sng" dirty="0">
                <a:solidFill>
                  <a:srgbClr val="216498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ILC4CLARIN</a:t>
            </a:r>
            <a:r>
              <a:rPr lang="en-GB" sz="1400" dirty="0">
                <a:solidFill>
                  <a:srgbClr val="216498"/>
                </a:solidFill>
                <a:ea typeface="+mn-lt"/>
                <a:cs typeface="+mn-lt"/>
              </a:rPr>
              <a:t> </a:t>
            </a:r>
            <a:r>
              <a:rPr lang="it-IT" sz="1400" dirty="0">
                <a:ea typeface="+mn-lt"/>
                <a:cs typeface="+mn-lt"/>
              </a:rPr>
              <a:t>è un repository disciplinare certificato </a:t>
            </a:r>
            <a:r>
              <a:rPr lang="en-GB" sz="1400" u="sng" dirty="0" err="1">
                <a:solidFill>
                  <a:srgbClr val="216498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CoreTrust</a:t>
            </a:r>
            <a:r>
              <a:rPr lang="en-GB" sz="1400" u="sng" dirty="0">
                <a:solidFill>
                  <a:srgbClr val="216498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Seal</a:t>
            </a:r>
            <a:r>
              <a:rPr lang="en-GB" sz="1400" dirty="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 dirty="0">
                <a:ea typeface="+mn-lt"/>
                <a:cs typeface="+mn-lt"/>
              </a:rPr>
              <a:t>e offre servizi avanzati per l'esplorazione delle risorse linguistiche e dei loro metadati </a:t>
            </a:r>
            <a:r>
              <a:rPr lang="en-GB" sz="1400" dirty="0">
                <a:ea typeface="+mn-lt"/>
                <a:cs typeface="+mn-lt"/>
              </a:rPr>
              <a:t>(e.g. VLO, Switchboard </a:t>
            </a:r>
            <a:r>
              <a:rPr lang="en-GB" sz="1400" dirty="0" err="1">
                <a:ea typeface="+mn-lt"/>
                <a:cs typeface="+mn-lt"/>
              </a:rPr>
              <a:t>ecc</a:t>
            </a:r>
            <a:r>
              <a:rPr lang="en-GB" sz="1400" dirty="0">
                <a:ea typeface="+mn-lt"/>
                <a:cs typeface="+mn-lt"/>
              </a:rPr>
              <a:t>.)</a:t>
            </a:r>
            <a:endParaRPr lang="it-IT" sz="1400" dirty="0">
              <a:ea typeface="+mn-lt"/>
              <a:cs typeface="+mn-lt"/>
            </a:endParaRPr>
          </a:p>
        </p:txBody>
      </p:sp>
      <p:pic>
        <p:nvPicPr>
          <p:cNvPr id="4" name="Picture 6" descr="Master Infotext">
            <a:extLst>
              <a:ext uri="{FF2B5EF4-FFF2-40B4-BE49-F238E27FC236}">
                <a16:creationId xmlns:a16="http://schemas.microsoft.com/office/drawing/2014/main" id="{E24B8A59-5FEE-0EB6-ECA3-70287F15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Università di Siena - Regione Toscana">
            <a:extLst>
              <a:ext uri="{FF2B5EF4-FFF2-40B4-BE49-F238E27FC236}">
                <a16:creationId xmlns:a16="http://schemas.microsoft.com/office/drawing/2014/main" id="{5BA57C6A-7156-4355-58AC-1688D49D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sp>
        <p:nvSpPr>
          <p:cNvPr id="3" name="Google Shape;66;p15">
            <a:extLst>
              <a:ext uri="{FF2B5EF4-FFF2-40B4-BE49-F238E27FC236}">
                <a16:creationId xmlns:a16="http://schemas.microsoft.com/office/drawing/2014/main" id="{C672841B-4C63-9600-79C8-E07E35A9852B}"/>
              </a:ext>
            </a:extLst>
          </p:cNvPr>
          <p:cNvSpPr txBox="1">
            <a:spLocks/>
          </p:cNvSpPr>
          <p:nvPr/>
        </p:nvSpPr>
        <p:spPr>
          <a:xfrm>
            <a:off x="1193390" y="531701"/>
            <a:ext cx="3651022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 </a:t>
            </a: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ILC4CLARIN</a:t>
            </a:r>
            <a:endParaRPr lang="en-GB"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" name="Picture 6" descr="Master Infotext">
            <a:extLst>
              <a:ext uri="{FF2B5EF4-FFF2-40B4-BE49-F238E27FC236}">
                <a16:creationId xmlns:a16="http://schemas.microsoft.com/office/drawing/2014/main" id="{8E32B2F7-0AF1-FB76-9340-DDA4EC6D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Università di Siena - Regione Toscana">
            <a:extLst>
              <a:ext uri="{FF2B5EF4-FFF2-40B4-BE49-F238E27FC236}">
                <a16:creationId xmlns:a16="http://schemas.microsoft.com/office/drawing/2014/main" id="{955B6191-E390-ACB6-0CF1-9EE904DF5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27C4C2-15B5-6E28-812B-041FA62E96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16" y="1084961"/>
            <a:ext cx="7778273" cy="3513451"/>
          </a:xfrm>
          <a:prstGeom prst="rect">
            <a:avLst/>
          </a:prstGeom>
          <a:ln>
            <a:solidFill>
              <a:srgbClr val="1768A9"/>
            </a:solidFill>
          </a:ln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FCBC5340-8390-9794-77A9-49DA534FFD17}"/>
              </a:ext>
            </a:extLst>
          </p:cNvPr>
          <p:cNvSpPr/>
          <p:nvPr/>
        </p:nvSpPr>
        <p:spPr>
          <a:xfrm>
            <a:off x="1676400" y="2316480"/>
            <a:ext cx="944488" cy="87629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61EF923-9631-E7BA-C228-3736DA34ABFB}"/>
              </a:ext>
            </a:extLst>
          </p:cNvPr>
          <p:cNvSpPr/>
          <p:nvPr/>
        </p:nvSpPr>
        <p:spPr>
          <a:xfrm>
            <a:off x="3550920" y="2331720"/>
            <a:ext cx="944488" cy="876299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F400B4F-CC85-7384-C15C-55D72E62EDDE}"/>
              </a:ext>
            </a:extLst>
          </p:cNvPr>
          <p:cNvSpPr/>
          <p:nvPr/>
        </p:nvSpPr>
        <p:spPr>
          <a:xfrm>
            <a:off x="5433060" y="2331720"/>
            <a:ext cx="944488" cy="876299"/>
          </a:xfrm>
          <a:prstGeom prst="ellipse">
            <a:avLst/>
          </a:prstGeom>
          <a:noFill/>
          <a:ln w="50800">
            <a:solidFill>
              <a:srgbClr val="2164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ABDE095-CB26-76CB-4967-7F432C521EF1}"/>
              </a:ext>
            </a:extLst>
          </p:cNvPr>
          <p:cNvSpPr/>
          <p:nvPr/>
        </p:nvSpPr>
        <p:spPr>
          <a:xfrm>
            <a:off x="7307580" y="2324100"/>
            <a:ext cx="944488" cy="876299"/>
          </a:xfrm>
          <a:prstGeom prst="ellipse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27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sp>
        <p:nvSpPr>
          <p:cNvPr id="3" name="Google Shape;66;p15">
            <a:extLst>
              <a:ext uri="{FF2B5EF4-FFF2-40B4-BE49-F238E27FC236}">
                <a16:creationId xmlns:a16="http://schemas.microsoft.com/office/drawing/2014/main" id="{21DCD9AB-556A-D2FA-93B4-0A11A81102DA}"/>
              </a:ext>
            </a:extLst>
          </p:cNvPr>
          <p:cNvSpPr txBox="1">
            <a:spLocks/>
          </p:cNvSpPr>
          <p:nvPr/>
        </p:nvSpPr>
        <p:spPr>
          <a:xfrm>
            <a:off x="1193390" y="531701"/>
            <a:ext cx="3651022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Depositare</a:t>
            </a: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una</a:t>
            </a: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risorsa</a:t>
            </a:r>
            <a:endParaRPr lang="en-GB"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0D38BB5E-60FE-B412-D145-388D626E55F3}"/>
              </a:ext>
            </a:extLst>
          </p:cNvPr>
          <p:cNvSpPr txBox="1">
            <a:spLocks/>
          </p:cNvSpPr>
          <p:nvPr/>
        </p:nvSpPr>
        <p:spPr>
          <a:xfrm>
            <a:off x="1193390" y="1208988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it-IT" sz="1400" dirty="0">
                <a:ea typeface="+mn-lt"/>
                <a:cs typeface="+mn-lt"/>
              </a:rPr>
              <a:t>Molti centri CLARIN offrono un servizio di deposito. Questo garantisce molti vantaggi:</a:t>
            </a:r>
          </a:p>
          <a:p>
            <a:pPr marL="0" indent="0" algn="just">
              <a:buNone/>
            </a:pPr>
            <a:endParaRPr lang="it-IT" sz="1400" dirty="0">
              <a:ea typeface="+mn-lt"/>
              <a:cs typeface="+mn-lt"/>
            </a:endParaRP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ea typeface="+mn-lt"/>
                <a:cs typeface="+mn-lt"/>
              </a:rPr>
              <a:t>Conservazione a lungo termine delle risorse linguistiche, degli insiemi di dati e degli strumenti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ea typeface="+mn-lt"/>
                <a:cs typeface="+mn-lt"/>
              </a:rPr>
              <a:t>Descrizione delle risorse con metadati specifici e attribuzione di </a:t>
            </a:r>
            <a:r>
              <a:rPr lang="en-GB" sz="1200" dirty="0" err="1">
                <a:ea typeface="+mn-lt"/>
                <a:cs typeface="+mn-lt"/>
              </a:rPr>
              <a:t>identificatori</a:t>
            </a:r>
            <a:r>
              <a:rPr lang="en-GB" sz="1200" dirty="0">
                <a:ea typeface="+mn-lt"/>
                <a:cs typeface="+mn-lt"/>
              </a:rPr>
              <a:t> </a:t>
            </a:r>
            <a:r>
              <a:rPr lang="it-IT" sz="1200" dirty="0">
                <a:ea typeface="+mn-lt"/>
                <a:cs typeface="+mn-lt"/>
              </a:rPr>
              <a:t>persistenti</a:t>
            </a:r>
            <a:r>
              <a:rPr lang="en-GB" sz="1200" dirty="0">
                <a:ea typeface="+mn-lt"/>
                <a:cs typeface="+mn-lt"/>
              </a:rPr>
              <a:t> (PID), </a:t>
            </a:r>
            <a:r>
              <a:rPr lang="en-GB" sz="1200" dirty="0">
                <a:solidFill>
                  <a:srgbClr val="0B2134"/>
                </a:solidFill>
                <a:ea typeface="+mn-lt"/>
                <a:cs typeface="+mn-lt"/>
              </a:rPr>
              <a:t>es</a:t>
            </a:r>
            <a:r>
              <a:rPr lang="en-GB" sz="1200" dirty="0">
                <a:ea typeface="+mn-lt"/>
                <a:cs typeface="+mn-lt"/>
              </a:rPr>
              <a:t>. Handle, </a:t>
            </a:r>
            <a:r>
              <a:rPr lang="it-IT" sz="1200" dirty="0">
                <a:ea typeface="+mn-lt"/>
                <a:cs typeface="+mn-lt"/>
              </a:rPr>
              <a:t>che</a:t>
            </a:r>
            <a:r>
              <a:rPr lang="en-GB" sz="1200" dirty="0">
                <a:ea typeface="+mn-lt"/>
                <a:cs typeface="+mn-lt"/>
              </a:rPr>
              <a:t> ne </a:t>
            </a:r>
            <a:r>
              <a:rPr lang="it-IT" sz="1200" dirty="0">
                <a:ea typeface="+mn-lt"/>
                <a:cs typeface="+mn-lt"/>
              </a:rPr>
              <a:t>consentono</a:t>
            </a:r>
            <a:r>
              <a:rPr lang="en-GB" sz="1200" dirty="0">
                <a:ea typeface="+mn-lt"/>
                <a:cs typeface="+mn-lt"/>
              </a:rPr>
              <a:t> </a:t>
            </a:r>
            <a:r>
              <a:rPr lang="it-IT" sz="1200" dirty="0">
                <a:ea typeface="+mn-lt"/>
                <a:cs typeface="+mn-lt"/>
              </a:rPr>
              <a:t>una</a:t>
            </a:r>
            <a:r>
              <a:rPr lang="en-GB" sz="1200" dirty="0">
                <a:ea typeface="+mn-lt"/>
                <a:cs typeface="+mn-lt"/>
              </a:rPr>
              <a:t> facile </a:t>
            </a:r>
            <a:r>
              <a:rPr lang="it-IT" sz="1200" dirty="0">
                <a:ea typeface="+mn-lt"/>
                <a:cs typeface="+mn-lt"/>
              </a:rPr>
              <a:t>ricerca</a:t>
            </a:r>
            <a:r>
              <a:rPr lang="en-GB" sz="1200" dirty="0">
                <a:ea typeface="+mn-lt"/>
                <a:cs typeface="+mn-lt"/>
              </a:rPr>
              <a:t> e </a:t>
            </a:r>
            <a:r>
              <a:rPr lang="it-IT" sz="1200" dirty="0">
                <a:ea typeface="+mn-lt"/>
                <a:cs typeface="+mn-lt"/>
              </a:rPr>
              <a:t>citazione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ea typeface="+mn-lt"/>
                <a:cs typeface="+mn-lt"/>
              </a:rPr>
              <a:t>Le risorse protette da password possono essere rese disponibili tramite un login istituzionale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ea typeface="+mn-lt"/>
                <a:cs typeface="+mn-lt"/>
              </a:rPr>
              <a:t>Una volta integrate nell'infrastruttura CLARIN, le risorse possono essere analizzate e arricchite più facilmente con vari strumenti linguistici</a:t>
            </a:r>
          </a:p>
        </p:txBody>
      </p:sp>
      <p:pic>
        <p:nvPicPr>
          <p:cNvPr id="7" name="Picture 6" descr="Master Infotext">
            <a:extLst>
              <a:ext uri="{FF2B5EF4-FFF2-40B4-BE49-F238E27FC236}">
                <a16:creationId xmlns:a16="http://schemas.microsoft.com/office/drawing/2014/main" id="{08AF5C25-EE1B-5DE8-825C-FB9791CA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Università di Siena - Regione Toscana">
            <a:extLst>
              <a:ext uri="{FF2B5EF4-FFF2-40B4-BE49-F238E27FC236}">
                <a16:creationId xmlns:a16="http://schemas.microsoft.com/office/drawing/2014/main" id="{20F9A754-5190-5CB8-05AF-2168B698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0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3A5FB8D1-7CDE-067D-B044-FE335418A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98" y="1082217"/>
            <a:ext cx="6437867" cy="2937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C860B1F-AB65-C5BF-E9E0-AB3E6CC9DFC7}"/>
              </a:ext>
            </a:extLst>
          </p:cNvPr>
          <p:cNvSpPr/>
          <p:nvPr/>
        </p:nvSpPr>
        <p:spPr>
          <a:xfrm>
            <a:off x="5772948" y="3576695"/>
            <a:ext cx="1078861" cy="453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Google Shape;66;p15">
            <a:extLst>
              <a:ext uri="{FF2B5EF4-FFF2-40B4-BE49-F238E27FC236}">
                <a16:creationId xmlns:a16="http://schemas.microsoft.com/office/drawing/2014/main" id="{12CAE263-44B9-73D4-B826-329271A13E93}"/>
              </a:ext>
            </a:extLst>
          </p:cNvPr>
          <p:cNvSpPr txBox="1">
            <a:spLocks/>
          </p:cNvSpPr>
          <p:nvPr/>
        </p:nvSpPr>
        <p:spPr>
          <a:xfrm>
            <a:off x="1193390" y="531701"/>
            <a:ext cx="3651022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Dove </a:t>
            </a: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cominciare</a:t>
            </a:r>
            <a:endParaRPr lang="en-GB"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FFC0636-9064-17D6-1BBF-0E3D84775E7A}"/>
              </a:ext>
            </a:extLst>
          </p:cNvPr>
          <p:cNvSpPr txBox="1"/>
          <p:nvPr/>
        </p:nvSpPr>
        <p:spPr>
          <a:xfrm>
            <a:off x="1012298" y="4141484"/>
            <a:ext cx="66826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>
                <a:solidFill>
                  <a:srgbClr val="1768A9"/>
                </a:solidFill>
              </a:rPr>
              <a:t>https://dspace-clarin-it.ilc.cnr.it/repository/xmlui/page/deposit</a:t>
            </a:r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6B1FE8FB-02D2-4C18-BF60-1246B39250E6}"/>
              </a:ext>
            </a:extLst>
          </p:cNvPr>
          <p:cNvCxnSpPr>
            <a:stCxn id="7" idx="2"/>
          </p:cNvCxnSpPr>
          <p:nvPr/>
        </p:nvCxnSpPr>
        <p:spPr>
          <a:xfrm rot="5400000">
            <a:off x="5495699" y="3478864"/>
            <a:ext cx="264941" cy="1368420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7" name="Picture 6" descr="Master Infotext">
            <a:extLst>
              <a:ext uri="{FF2B5EF4-FFF2-40B4-BE49-F238E27FC236}">
                <a16:creationId xmlns:a16="http://schemas.microsoft.com/office/drawing/2014/main" id="{E14AA132-CD12-644E-5993-FEDDFF1BB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Università di Siena - Regione Toscana">
            <a:extLst>
              <a:ext uri="{FF2B5EF4-FFF2-40B4-BE49-F238E27FC236}">
                <a16:creationId xmlns:a16="http://schemas.microsoft.com/office/drawing/2014/main" id="{5E3F7273-5AD5-D28C-78D7-1917C2F8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D098DDB-7A54-43D5-9963-C3218204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62" y="464948"/>
            <a:ext cx="1871930" cy="360519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C860B1F-AB65-C5BF-E9E0-AB3E6CC9DFC7}"/>
              </a:ext>
            </a:extLst>
          </p:cNvPr>
          <p:cNvSpPr/>
          <p:nvPr/>
        </p:nvSpPr>
        <p:spPr>
          <a:xfrm>
            <a:off x="1188872" y="1766941"/>
            <a:ext cx="1164585" cy="6740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FFC0636-9064-17D6-1BBF-0E3D84775E7A}"/>
              </a:ext>
            </a:extLst>
          </p:cNvPr>
          <p:cNvSpPr txBox="1"/>
          <p:nvPr/>
        </p:nvSpPr>
        <p:spPr>
          <a:xfrm>
            <a:off x="1012298" y="4141484"/>
            <a:ext cx="66826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>
                <a:solidFill>
                  <a:srgbClr val="1768A9"/>
                </a:solidFill>
              </a:rPr>
              <a:t>https://dspace-clarin-it.ilc.cnr.it/repository/xmlui/page/deposit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EA646E4-47C5-2E96-88AD-5FF47C93F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287" y="263032"/>
            <a:ext cx="2517569" cy="3495136"/>
          </a:xfrm>
          <a:prstGeom prst="rect">
            <a:avLst/>
          </a:prstGeom>
        </p:spPr>
      </p:pic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C6B900C-8352-92C7-7EDC-927CE18217BB}"/>
              </a:ext>
            </a:extLst>
          </p:cNvPr>
          <p:cNvSpPr/>
          <p:nvPr/>
        </p:nvSpPr>
        <p:spPr>
          <a:xfrm>
            <a:off x="6617287" y="1525974"/>
            <a:ext cx="1166721" cy="8607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6EF0037B-8ED2-FD92-C03A-5F8E39F69448}"/>
              </a:ext>
            </a:extLst>
          </p:cNvPr>
          <p:cNvSpPr/>
          <p:nvPr/>
        </p:nvSpPr>
        <p:spPr>
          <a:xfrm>
            <a:off x="3060803" y="1810984"/>
            <a:ext cx="344848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390C8CC-DC75-B2AD-DCE0-3B85E00E312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52" t="-655" r="152" b="57785"/>
          <a:stretch/>
        </p:blipFill>
        <p:spPr>
          <a:xfrm>
            <a:off x="3132340" y="750575"/>
            <a:ext cx="3276430" cy="991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6" descr="Master Infotext">
            <a:extLst>
              <a:ext uri="{FF2B5EF4-FFF2-40B4-BE49-F238E27FC236}">
                <a16:creationId xmlns:a16="http://schemas.microsoft.com/office/drawing/2014/main" id="{445ECF0C-EE9F-1690-F58C-C48D5013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Università di Siena - Regione Toscana">
            <a:extLst>
              <a:ext uri="{FF2B5EF4-FFF2-40B4-BE49-F238E27FC236}">
                <a16:creationId xmlns:a16="http://schemas.microsoft.com/office/drawing/2014/main" id="{8720CA06-7B57-C018-BAE7-E48B759A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1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B0CCCF-BC2D-EE2D-2396-3CF61495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089" y="1205741"/>
            <a:ext cx="4552049" cy="287273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Google Shape;66;p15">
            <a:extLst>
              <a:ext uri="{FF2B5EF4-FFF2-40B4-BE49-F238E27FC236}">
                <a16:creationId xmlns:a16="http://schemas.microsoft.com/office/drawing/2014/main" id="{1E1F7794-6491-1311-9A41-0855F33D20FD}"/>
              </a:ext>
            </a:extLst>
          </p:cNvPr>
          <p:cNvSpPr txBox="1">
            <a:spLocks/>
          </p:cNvSpPr>
          <p:nvPr/>
        </p:nvSpPr>
        <p:spPr>
          <a:xfrm>
            <a:off x="1193389" y="531701"/>
            <a:ext cx="474246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Il </a:t>
            </a: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processo</a:t>
            </a: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</a:t>
            </a: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sottomissione</a:t>
            </a:r>
            <a:endParaRPr lang="en-GB"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E11662E-2B0D-3E00-71B9-AB910C3A7EF3}"/>
              </a:ext>
            </a:extLst>
          </p:cNvPr>
          <p:cNvCxnSpPr>
            <a:cxnSpLocks/>
          </p:cNvCxnSpPr>
          <p:nvPr/>
        </p:nvCxnSpPr>
        <p:spPr>
          <a:xfrm flipH="1" flipV="1">
            <a:off x="1991532" y="2092271"/>
            <a:ext cx="836909" cy="80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E8F1E32-DC89-A3E6-4B7F-84F7B9FC7A6C}"/>
              </a:ext>
            </a:extLst>
          </p:cNvPr>
          <p:cNvCxnSpPr>
            <a:cxnSpLocks/>
          </p:cNvCxnSpPr>
          <p:nvPr/>
        </p:nvCxnSpPr>
        <p:spPr>
          <a:xfrm flipV="1">
            <a:off x="6137804" y="2265779"/>
            <a:ext cx="940214" cy="61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54;p13">
            <a:extLst>
              <a:ext uri="{FF2B5EF4-FFF2-40B4-BE49-F238E27FC236}">
                <a16:creationId xmlns:a16="http://schemas.microsoft.com/office/drawing/2014/main" id="{1CDEF481-4B98-8B57-34CE-A8202E653484}"/>
              </a:ext>
            </a:extLst>
          </p:cNvPr>
          <p:cNvSpPr txBox="1">
            <a:spLocks/>
          </p:cNvSpPr>
          <p:nvPr/>
        </p:nvSpPr>
        <p:spPr>
          <a:xfrm>
            <a:off x="7078018" y="1205741"/>
            <a:ext cx="1702208" cy="9714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100000"/>
            </a:pPr>
            <a:r>
              <a:rPr lang="it-IT" sz="1400" dirty="0">
                <a:latin typeface="Arial"/>
                <a:cs typeface="Arial"/>
              </a:rPr>
              <a:t>Opzione aperta alla comunità CLARIN e altri utenti </a:t>
            </a:r>
          </a:p>
        </p:txBody>
      </p:sp>
      <p:sp>
        <p:nvSpPr>
          <p:cNvPr id="18" name="Google Shape;54;p13">
            <a:extLst>
              <a:ext uri="{FF2B5EF4-FFF2-40B4-BE49-F238E27FC236}">
                <a16:creationId xmlns:a16="http://schemas.microsoft.com/office/drawing/2014/main" id="{98989231-F978-7065-8B18-8A104AADC23A}"/>
              </a:ext>
            </a:extLst>
          </p:cNvPr>
          <p:cNvSpPr txBox="1">
            <a:spLocks/>
          </p:cNvSpPr>
          <p:nvPr/>
        </p:nvSpPr>
        <p:spPr>
          <a:xfrm>
            <a:off x="635430" y="1209995"/>
            <a:ext cx="1527289" cy="76928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100000"/>
            </a:pPr>
            <a:r>
              <a:rPr lang="it-IT" sz="1400" dirty="0">
                <a:latin typeface="Arial"/>
                <a:cs typeface="Arial"/>
              </a:rPr>
              <a:t>Opzione riservata per interni ILC</a:t>
            </a:r>
          </a:p>
        </p:txBody>
      </p:sp>
      <p:pic>
        <p:nvPicPr>
          <p:cNvPr id="21" name="Picture 6" descr="Master Infotext">
            <a:extLst>
              <a:ext uri="{FF2B5EF4-FFF2-40B4-BE49-F238E27FC236}">
                <a16:creationId xmlns:a16="http://schemas.microsoft.com/office/drawing/2014/main" id="{82D4FD64-3594-81DD-9436-EC1B775A4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Università di Siena - Regione Toscana">
            <a:extLst>
              <a:ext uri="{FF2B5EF4-FFF2-40B4-BE49-F238E27FC236}">
                <a16:creationId xmlns:a16="http://schemas.microsoft.com/office/drawing/2014/main" id="{A336F9E1-9D9A-A067-80DE-2EA256BC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5C71EAC8-8644-0474-3609-0D5B8A698541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8E875E89-341A-D2E4-3F24-C343F0DAB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8768A75F-6997-E68E-DE52-9D5229E1B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874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D73CDE84-9D9E-C73C-6178-71D765F4D0F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9C5D6CEC-A075-24DB-5D90-645BDF554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2D26BDE2-16A3-71AD-680D-39B6822BB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68CDBA-C459-5D2C-21AE-A3E08426D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120" y="121418"/>
            <a:ext cx="3950124" cy="4376896"/>
          </a:xfrm>
          <a:prstGeom prst="rect">
            <a:avLst/>
          </a:prstGeom>
          <a:ln w="12700">
            <a:solidFill>
              <a:srgbClr val="1768A9"/>
            </a:solidFill>
          </a:ln>
        </p:spPr>
      </p:pic>
      <p:pic>
        <p:nvPicPr>
          <p:cNvPr id="2050" name="Picture 2" descr="Dublin Core Metadata Element Set – History Gone Digital">
            <a:extLst>
              <a:ext uri="{FF2B5EF4-FFF2-40B4-BE49-F238E27FC236}">
                <a16:creationId xmlns:a16="http://schemas.microsoft.com/office/drawing/2014/main" id="{DD91E7B2-11AE-1571-9671-A0132BFFB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18" y="564558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85E838-B157-6656-D8A5-043E74E73EBD}"/>
              </a:ext>
            </a:extLst>
          </p:cNvPr>
          <p:cNvSpPr txBox="1"/>
          <p:nvPr/>
        </p:nvSpPr>
        <p:spPr>
          <a:xfrm>
            <a:off x="5630218" y="2201854"/>
            <a:ext cx="2409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1768A9"/>
                </a:solidFill>
              </a:rPr>
              <a:t>https://www.dublincore.org/</a:t>
            </a:r>
          </a:p>
        </p:txBody>
      </p:sp>
      <p:pic>
        <p:nvPicPr>
          <p:cNvPr id="12" name="Immagine 11" descr="Immagine che contiene Carattere, bianco, Elementi grafici, design&#10;&#10;Descrizione generata automaticamente">
            <a:extLst>
              <a:ext uri="{FF2B5EF4-FFF2-40B4-BE49-F238E27FC236}">
                <a16:creationId xmlns:a16="http://schemas.microsoft.com/office/drawing/2014/main" id="{6CF92036-BAD5-0BE7-1CD5-6CA8BB69FD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0505" y="2807501"/>
            <a:ext cx="3438379" cy="1084566"/>
          </a:xfrm>
          <a:prstGeom prst="rect">
            <a:avLst/>
          </a:prstGeom>
        </p:spPr>
      </p:pic>
      <p:pic>
        <p:nvPicPr>
          <p:cNvPr id="19" name="Picture 8" descr="Università di Siena - Regione Toscana">
            <a:extLst>
              <a:ext uri="{FF2B5EF4-FFF2-40B4-BE49-F238E27FC236}">
                <a16:creationId xmlns:a16="http://schemas.microsoft.com/office/drawing/2014/main" id="{3EF79B7F-4F4E-28C8-33C5-B03F1351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Master Infotext">
            <a:extLst>
              <a:ext uri="{FF2B5EF4-FFF2-40B4-BE49-F238E27FC236}">
                <a16:creationId xmlns:a16="http://schemas.microsoft.com/office/drawing/2014/main" id="{A36DF5C9-6EEA-6B61-2D4D-B3269F64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9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9CB4425-5398-31D4-3364-F9D05F12F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56" y="1027274"/>
            <a:ext cx="4171297" cy="2412858"/>
          </a:xfrm>
          <a:prstGeom prst="rect">
            <a:avLst/>
          </a:prstGeom>
          <a:ln w="12700">
            <a:solidFill>
              <a:srgbClr val="1768A9"/>
            </a:solidFill>
          </a:ln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15AE376F-51FB-AF13-FD9B-B9CC592973E8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A73669BD-4645-BDCC-6F5C-311194684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9C023D40-D60F-53DE-13AB-3747F6ECA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15" name="Picture 8" descr="Università di Siena - Regione Toscana">
            <a:extLst>
              <a:ext uri="{FF2B5EF4-FFF2-40B4-BE49-F238E27FC236}">
                <a16:creationId xmlns:a16="http://schemas.microsoft.com/office/drawing/2014/main" id="{BB7CFE50-71F7-1FA7-6618-3DF0392B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68" y="4533449"/>
            <a:ext cx="1627305" cy="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aster Infotext">
            <a:extLst>
              <a:ext uri="{FF2B5EF4-FFF2-40B4-BE49-F238E27FC236}">
                <a16:creationId xmlns:a16="http://schemas.microsoft.com/office/drawing/2014/main" id="{11752B70-81A3-1F12-950E-4D226BF6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4643950"/>
            <a:ext cx="1521094" cy="3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63C3CF9-105A-59EB-908A-15CED9A6FF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282" y="415091"/>
            <a:ext cx="3697908" cy="4021811"/>
          </a:xfrm>
          <a:prstGeom prst="rect">
            <a:avLst/>
          </a:prstGeom>
          <a:ln w="12700">
            <a:solidFill>
              <a:srgbClr val="1768A9"/>
            </a:solidFill>
          </a:ln>
        </p:spPr>
      </p:pic>
    </p:spTree>
    <p:extLst>
      <p:ext uri="{BB962C8B-B14F-4D97-AF65-F5344CB8AC3E}">
        <p14:creationId xmlns:p14="http://schemas.microsoft.com/office/powerpoint/2010/main" val="32139406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D66637DD04984A81ACFA9FA42D327F" ma:contentTypeVersion="11" ma:contentTypeDescription="Creare un nuovo documento." ma:contentTypeScope="" ma:versionID="cf3f1c9e149df49478e7a89a416e3d15">
  <xsd:schema xmlns:xsd="http://www.w3.org/2001/XMLSchema" xmlns:xs="http://www.w3.org/2001/XMLSchema" xmlns:p="http://schemas.microsoft.com/office/2006/metadata/properties" xmlns:ns2="2d7b31d1-67fd-4283-8f58-6f5b0d05fa5f" targetNamespace="http://schemas.microsoft.com/office/2006/metadata/properties" ma:root="true" ma:fieldsID="6f3302402b32950b3dc6e00f5adc4cc4" ns2:_="">
    <xsd:import namespace="2d7b31d1-67fd-4283-8f58-6f5b0d05f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b31d1-67fd-4283-8f58-6f5b0d05f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e5505f8f-da62-40e5-a116-f08e700315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7b31d1-67fd-4283-8f58-6f5b0d05fa5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9F4338-49BB-4402-AC55-E13AF7101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b31d1-67fd-4283-8f58-6f5b0d05fa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42C0EC-3CE4-4E1B-838D-FE52311264FB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2d7b31d1-67fd-4283-8f58-6f5b0d05fa5f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37BA81-EEB2-4098-9A0D-BAC837D094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371</Words>
  <Application>Microsoft Office PowerPoint</Application>
  <PresentationFormat>Presentazione su schermo (16:9)</PresentationFormat>
  <Paragraphs>48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Simple Light</vt:lpstr>
      <vt:lpstr>Depositare risorse in CLARIN</vt:lpstr>
      <vt:lpstr>ILC4CLARIN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Esempio di un Corpus in ILC4CLARIN</vt:lpstr>
      <vt:lpstr>Trovare risorse linguistiche pubblicate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Titolo, titolo, titolo titolo </dc:title>
  <cp:lastModifiedBy>MARTIN CRITELLI</cp:lastModifiedBy>
  <cp:revision>157</cp:revision>
  <dcterms:modified xsi:type="dcterms:W3CDTF">2024-05-02T08:33:48Z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0x010100AED66637DD04984A81ACFA9FA42D327F</vt:lpwstr>
  </property>
  <property fmtid="{D5CDD505-2E9C-101B-9397-08002B2CF9AE}" pid="3" name="MediaServiceImageTags">
    <vt:lpwstr/>
  </property>
</Properties>
</file>