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  <p:sldId id="274" r:id="rId16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20EDC-B066-41F7-AC42-3AF843C2EB0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A0801-D6BB-4944-80B5-6F8C60CC6A7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A0801-D6BB-4944-80B5-6F8C60CC6A7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EA80-8CF9-4971-B702-894A34281F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48E4-2EEB-41E6-A5E0-63F06C8A76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Software Development Cycle	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Design and Planning to build a large software is very important.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Typical software development lifecycle steps:</a:t>
            </a:r>
            <a:endParaRPr lang="en-IN" sz="2000" dirty="0"/>
          </a:p>
          <a:p>
            <a:pPr lvl="1">
              <a:lnSpc>
                <a:spcPct val="150000"/>
              </a:lnSpc>
            </a:pPr>
            <a:r>
              <a:rPr lang="en-IN" sz="2000" dirty="0"/>
              <a:t>Requirements (WHAT):  A way of figuring out exact specifications of what the software should do (or) finding goals of a system.</a:t>
            </a:r>
            <a:endParaRPr lang="en-IN" sz="2000" dirty="0"/>
          </a:p>
          <a:p>
            <a:pPr lvl="2">
              <a:lnSpc>
                <a:spcPct val="150000"/>
              </a:lnSpc>
            </a:pPr>
            <a:r>
              <a:rPr lang="en-IN" dirty="0"/>
              <a:t>Functional and Non-Functional Requirements.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sz="2000" dirty="0"/>
              <a:t>Design(HOW): To come up with the exact plan on how we can create a product that satisfies the requirements.</a:t>
            </a:r>
            <a:endParaRPr lang="en-IN" sz="2000" dirty="0"/>
          </a:p>
          <a:p>
            <a:pPr lvl="1">
              <a:lnSpc>
                <a:spcPct val="150000"/>
              </a:lnSpc>
            </a:pPr>
            <a:r>
              <a:rPr lang="en-IN" sz="2000" dirty="0"/>
              <a:t>Implementation: 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This is step where we actually begin creating the solution</a:t>
            </a:r>
            <a:endParaRPr lang="en-IN" sz="2000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/>
              <a:t>Verification : Verifying whether the solutions is solving the problem.</a:t>
            </a:r>
            <a:endParaRPr lang="en-IN" sz="2000" dirty="0"/>
          </a:p>
          <a:p>
            <a:pPr marL="457200" lvl="1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76381" cy="24761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Types Of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60" y="801278"/>
            <a:ext cx="11594969" cy="719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dirty="0"/>
              <a:t>Incremental Testing: </a:t>
            </a:r>
            <a:r>
              <a:rPr lang="en-US" sz="2200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In</a:t>
            </a:r>
            <a:r>
              <a:rPr lang="en-US" sz="22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incremental testing, we slowly add one module after the next into the testing environment.</a:t>
            </a:r>
            <a:endParaRPr lang="en-US" sz="2200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pPr marL="0" indent="0">
              <a:buNone/>
            </a:pPr>
            <a:endParaRPr lang="en-US" dirty="0">
              <a:solidFill>
                <a:srgbClr val="1C1D1F"/>
              </a:solidFill>
              <a:latin typeface="Udemy San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7946" y="1520930"/>
            <a:ext cx="424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Top-Down Testing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7" name="Picture 2" descr="14.1.1 Introduction to Artificial Intelligence: ACG6415-21Fall 0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2595"/>
            <a:ext cx="3498130" cy="176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31523" y="1595809"/>
            <a:ext cx="424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Bottom-up Testing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3076" name="Picture 4" descr="Tesvan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88" y="2039069"/>
            <a:ext cx="3922564" cy="15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4592" y="4330212"/>
            <a:ext cx="48076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cs typeface="+mn-lt"/>
              </a:rPr>
              <a:t>Stub – Returns Hard-coded values.</a:t>
            </a:r>
            <a:endParaRPr lang="en-IN" dirty="0"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D1F"/>
                </a:solidFill>
                <a:effectLst/>
                <a:cs typeface="+mn-lt"/>
              </a:rPr>
              <a:t>Testing begins at the highest possible level, and then work ways down. To have this work, we need to have a set dummy modules(stub) that we slowly replace with regular modules.</a:t>
            </a:r>
            <a:endParaRPr lang="en-IN" dirty="0">
              <a:cs typeface="+mn-lt"/>
            </a:endParaRPr>
          </a:p>
          <a:p>
            <a:endParaRPr lang="en-IN" dirty="0">
              <a:cs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2923" y="4330073"/>
            <a:ext cx="519574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Driver-Templates which execute commands and initialize the needed variables.</a:t>
            </a:r>
            <a:endParaRPr lang="en-US" dirty="0">
              <a:solidFill>
                <a:srgbClr val="1C1D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Bottom-Up Testing is the opposite of Top-Down. Here work starts from the bottom, and use things called drivers to make our way upwards.</a:t>
            </a:r>
            <a:endParaRPr lang="en-US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br>
              <a:rPr lang="en-US" dirty="0"/>
            </a:b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38887" y="1587952"/>
            <a:ext cx="0" cy="449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260" y="378936"/>
            <a:ext cx="9455870" cy="341885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Software development Models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8157" y="5594316"/>
            <a:ext cx="506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In this Waterfall model the outcome of one phase acts as the input for the next phase sequentially.</a:t>
            </a:r>
            <a:endParaRPr lang="en-IN" dirty="0"/>
          </a:p>
        </p:txBody>
      </p:sp>
      <p:pic>
        <p:nvPicPr>
          <p:cNvPr id="4098" name="Picture 2" descr="SDLC Waterfall Mode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7" y="1904825"/>
            <a:ext cx="5066515" cy="33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023" y="1216058"/>
            <a:ext cx="498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Waterfall Model</a:t>
            </a:r>
            <a:endParaRPr lang="en-IN" dirty="0"/>
          </a:p>
        </p:txBody>
      </p:sp>
      <p:pic>
        <p:nvPicPr>
          <p:cNvPr id="4100" name="Picture 4" descr="V-model (Software Engineering)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81" y="1805563"/>
            <a:ext cx="4370894" cy="33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03157" y="1078526"/>
            <a:ext cx="498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V-Model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44719" y="5455816"/>
            <a:ext cx="495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V-Model is an extension of the waterfall model and is based on the association of a testing phase for each corresponding development stage.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90268" y="999241"/>
            <a:ext cx="0" cy="524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0396" y="830755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Incremental </a:t>
            </a:r>
            <a:endParaRPr lang="en-IN" dirty="0"/>
          </a:p>
        </p:txBody>
      </p:sp>
      <p:pic>
        <p:nvPicPr>
          <p:cNvPr id="6146" name="Picture 2" descr="What is Incremental model in SDLC? Advantages &amp; Disadvanta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25" y="1517668"/>
            <a:ext cx="4184033" cy="208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0705" y="3987538"/>
            <a:ext cx="5448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Incremental Model is a process of software development where requirements are broken down into multiple standalone modules of software development cycle. 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Each iteration passes through the </a:t>
            </a:r>
            <a:r>
              <a:rPr lang="en-US" i="0" dirty="0">
                <a:solidFill>
                  <a:srgbClr val="222222"/>
                </a:solidFill>
                <a:effectLst/>
              </a:rPr>
              <a:t>requirements, design, coding and testing phases. 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76214" y="999241"/>
            <a:ext cx="0" cy="524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39493" y="811901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Iterative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56980" y="4062953"/>
            <a:ext cx="4901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terative process starts with a simple implementation of a small set of the software requirements and iteratively enhances the evolving versions until the complete system is implemented and ready to be deployed.</a:t>
            </a:r>
            <a:endParaRPr lang="en-IN" dirty="0"/>
          </a:p>
        </p:txBody>
      </p:sp>
      <p:pic>
        <p:nvPicPr>
          <p:cNvPr id="6148" name="Picture 4" descr="SDLC - Iterativ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17668"/>
            <a:ext cx="4489515" cy="181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5171" y="340142"/>
            <a:ext cx="486423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Spiral Model</a:t>
            </a:r>
            <a:endParaRPr lang="en-IN" sz="2000" dirty="0"/>
          </a:p>
          <a:p>
            <a:pPr algn="ctr"/>
            <a:endParaRPr lang="en-IN" sz="2000" dirty="0"/>
          </a:p>
        </p:txBody>
      </p:sp>
      <p:pic>
        <p:nvPicPr>
          <p:cNvPr id="5122" name="Picture 2" descr="SDLC Spiral Mode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57" y="844294"/>
            <a:ext cx="3394632" cy="31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72618" y="4194929"/>
            <a:ext cx="89554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Spiral Model involves repeatedly passes through these phases in iterations called Spirals.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Identification : This phase starts with gathering the business requirements in the baseline spiral.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Design: The Design phase starts with the conceptual design in the baseline spiral</a:t>
            </a:r>
            <a:endParaRPr lang="en-US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Construct phase refers to production of the actual software product at every spiral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Risk Analysis includes identifying, estimating and monitoring the technical feasibility and management risks</a:t>
            </a:r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239" y="280285"/>
            <a:ext cx="3092777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Agile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41" y="1234911"/>
            <a:ext cx="11208864" cy="4986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alibri" panose="020F0502020204030204" charset="0"/>
                <a:cs typeface="Calibri" panose="020F0502020204030204" charset="0"/>
              </a:rPr>
              <a:t>Agile is a set of ideas to develop better, quicker and more agile software.</a:t>
            </a:r>
            <a:endParaRPr lang="en-IN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charset="0"/>
                <a:cs typeface="Calibri" panose="020F0502020204030204" charset="0"/>
              </a:rPr>
              <a:t>Agile Manifesto:</a:t>
            </a:r>
            <a:endParaRPr lang="en-IN" sz="2000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 b="1" i="1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Individuals and interactions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over process and tools.</a:t>
            </a:r>
            <a:endParaRPr lang="en-US" sz="2000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 b="1" i="1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Working software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over comprehensive documentation.</a:t>
            </a:r>
            <a:endParaRPr lang="en-US" sz="2000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 b="1" i="1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Customer collaboration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over contract negotiation.</a:t>
            </a:r>
            <a:endParaRPr lang="en-US" sz="2000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 b="1" i="1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Responding to change</a:t>
            </a:r>
            <a:r>
              <a:rPr lang="en-US" sz="20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over following a plan.</a:t>
            </a:r>
            <a:endParaRPr lang="en-US" sz="2000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Agile Models:</a:t>
            </a:r>
            <a:endParaRPr lang="en-US" sz="2000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00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00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Lean Start-up : Making experiments to actually see whether the product is making money in market.</a:t>
            </a:r>
            <a:endParaRPr lang="en-IN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170" name="Picture 2" descr="The Kanban system for agile software development explain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50" y="3068105"/>
            <a:ext cx="4000995" cy="19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584" y="3701216"/>
            <a:ext cx="546699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Kanban</a:t>
            </a:r>
            <a:r>
              <a:rPr lang="en-US" sz="1800" b="1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</a:t>
            </a:r>
            <a:r>
              <a:rPr lang="en-US" sz="18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- The </a:t>
            </a:r>
            <a:r>
              <a:rPr lang="en-US" sz="1800" b="0" i="0" dirty="0" err="1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kanban</a:t>
            </a:r>
            <a:r>
              <a:rPr lang="en-US" sz="18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system is one of optimization. With </a:t>
            </a:r>
            <a:r>
              <a:rPr lang="en-US" sz="1800" b="0" i="0" dirty="0" err="1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kanban</a:t>
            </a:r>
            <a:r>
              <a:rPr lang="en-US" sz="1800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, we are trying to analyze the flow of production and figure out the slowdowns.</a:t>
            </a:r>
            <a:endParaRPr lang="en-US" sz="1800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AutoShape 4" descr="Agile Methodology in System Development source: Okeke(2021), retrieved... |  Download Scientific Diagra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8" name="AutoShape 6" descr="Agile Methodology in System Development source: Okeke(2021), retrieved... |  Download Scientific Diagram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7176" name="Picture 8" descr="Applying the Agile Methodology to the Modern Workplace - Mobile Jon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18" y="419387"/>
            <a:ext cx="3418134" cy="19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819" y="352190"/>
            <a:ext cx="1593917" cy="438461"/>
          </a:xfrm>
        </p:spPr>
        <p:txBody>
          <a:bodyPr>
            <a:normAutofit/>
          </a:bodyPr>
          <a:lstStyle/>
          <a:p>
            <a:r>
              <a:rPr lang="en-IN" sz="2400" dirty="0"/>
              <a:t>SCRUM</a:t>
            </a:r>
            <a:endParaRPr lang="en-IN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86180" y="4542155"/>
            <a:ext cx="10918825" cy="184023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b="1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IN" b="1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CRUM Roles: </a:t>
            </a:r>
            <a:r>
              <a:rPr lang="en-IN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Product Owner, Scrum Master, Development Team</a:t>
            </a:r>
            <a:endParaRPr lang="en-IN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SCRUM Events: </a:t>
            </a:r>
            <a:r>
              <a:rPr lang="en-IN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Sprint Planning, Daily </a:t>
            </a:r>
            <a:r>
              <a:rPr lang="en-IN" dirty="0" err="1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IN" b="0" i="0" dirty="0" err="1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tandup</a:t>
            </a:r>
            <a:r>
              <a:rPr lang="en-IN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, The Sprint, Sprint Review, Sprint Retrospective</a:t>
            </a:r>
            <a:r>
              <a:rPr lang="en-IN" b="1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en-IN" b="1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SCRUM Artifacts: </a:t>
            </a:r>
            <a:r>
              <a:rPr lang="en-IN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Sprint Backlog, Product Increment, Product Backlog</a:t>
            </a:r>
            <a:endParaRPr lang="en-IN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IN" b="1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SCRUM Values: </a:t>
            </a:r>
            <a:r>
              <a:rPr lang="en-IN" dirty="0" err="1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Focus,openness</a:t>
            </a:r>
            <a:r>
              <a:rPr lang="en-IN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dirty="0" err="1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Respect,Commitment</a:t>
            </a:r>
            <a:r>
              <a:rPr lang="en-IN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, Courage.</a:t>
            </a:r>
            <a:endParaRPr lang="en-IN" dirty="0">
              <a:solidFill>
                <a:srgbClr val="1C1D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IN" b="1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SCRUM Pillars: </a:t>
            </a:r>
            <a:r>
              <a:rPr lang="en-IN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Transparency, Inspection, Adaption. </a:t>
            </a:r>
            <a:endParaRPr lang="en-IN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202" name="Picture 10" descr="What is Scrum, the project management framework agile teams rely on?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70" y="900267"/>
            <a:ext cx="5977617" cy="33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3136" cy="8415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WRSPM Model</a:t>
            </a:r>
            <a:br>
              <a:rPr lang="en-IN" dirty="0"/>
            </a:br>
            <a:br>
              <a:rPr lang="en-IN" sz="900" dirty="0"/>
            </a:br>
            <a:r>
              <a:rPr lang="en-IN" sz="1400" dirty="0"/>
              <a:t>(World, Requirements, Specifications, Program, Machine)</a:t>
            </a: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1674"/>
            <a:ext cx="10945305" cy="4931199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Referential Model to understand connection between requirements, specifications and the real world.</a:t>
            </a:r>
            <a:endParaRPr lang="en-IN" sz="2000" dirty="0"/>
          </a:p>
          <a:p>
            <a:r>
              <a:rPr lang="en-IN" sz="2000" dirty="0"/>
              <a:t>World: Making worldly assumptions like assuming availability of electricity when we plan to install an  ATM machine.</a:t>
            </a:r>
            <a:endParaRPr lang="en-IN" sz="2000" dirty="0"/>
          </a:p>
          <a:p>
            <a:r>
              <a:rPr lang="en-IN" sz="2000" dirty="0"/>
              <a:t>Requirements: Defining the problem at hand in terms of user of the system.</a:t>
            </a:r>
            <a:endParaRPr lang="en-IN" sz="2000" dirty="0"/>
          </a:p>
          <a:p>
            <a:r>
              <a:rPr lang="en-IN" sz="2000" dirty="0"/>
              <a:t>Specifications: Linking together the requirement of the environment to system</a:t>
            </a:r>
            <a:endParaRPr lang="en-IN" sz="2000" dirty="0"/>
          </a:p>
          <a:p>
            <a:r>
              <a:rPr lang="en-IN" sz="2000" dirty="0"/>
              <a:t>Program: Program or the development of the code.</a:t>
            </a:r>
            <a:endParaRPr lang="en-IN" sz="2000" dirty="0"/>
          </a:p>
          <a:p>
            <a:r>
              <a:rPr lang="en-IN" sz="2000" dirty="0"/>
              <a:t>Machine : Hardware specifications for the needed software.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7986" y="4378670"/>
            <a:ext cx="4496773" cy="2114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8551" cy="822652"/>
          </a:xfrm>
        </p:spPr>
        <p:txBody>
          <a:bodyPr/>
          <a:lstStyle/>
          <a:p>
            <a:pPr algn="ctr"/>
            <a:r>
              <a:rPr lang="en-IN" dirty="0"/>
              <a:t>Software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98930" cy="3104594"/>
          </a:xfrm>
        </p:spPr>
        <p:txBody>
          <a:bodyPr>
            <a:normAutofit fontScale="70000" lnSpcReduction="20000"/>
          </a:bodyPr>
          <a:lstStyle/>
          <a:p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  <a:p>
            <a:r>
              <a:rPr lang="en-US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Breaking up larger systems and ideas, into smaller focused systems. 	</a:t>
            </a:r>
            <a:endParaRPr lang="en-US" dirty="0">
              <a:solidFill>
                <a:srgbClr val="1C1D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solidFill>
                <a:srgbClr val="1C1D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lang="en-US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aking this broad set of ideas and guidelines, and have to organize it into functioning areas.</a:t>
            </a:r>
            <a:endParaRPr lang="en-US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The blueprint of the entire system is designed by putting through the same process of breaking each of these areas into smaller and smaller pieces.</a:t>
            </a:r>
            <a:endParaRPr lang="en-US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solidFill>
                <a:srgbClr val="1C1D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900" b="1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“B</a:t>
            </a:r>
            <a:r>
              <a:rPr lang="en-US" sz="2900" b="1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ad architecture CAN'T be fixed with good programming”.</a:t>
            </a:r>
            <a:endParaRPr lang="en-IN" sz="2900" b="1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61" y="336846"/>
            <a:ext cx="9107078" cy="5587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Architecture Patterns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1002" y="3695307"/>
            <a:ext cx="4993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is passed through the filters, the connection which connects those filters are pipes. Mix and match of the logic in any order is allowed.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088956" y="4526304"/>
            <a:ext cx="4647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</a:rPr>
              <a:t>A</a:t>
            </a:r>
            <a:r>
              <a:rPr lang="en-US" sz="1600" i="0" dirty="0">
                <a:solidFill>
                  <a:srgbClr val="202124"/>
                </a:solidFill>
                <a:effectLst/>
              </a:rPr>
              <a:t>rchitecture of a computer network in which many clients request and receive service from a centralized server.</a:t>
            </a:r>
            <a:endParaRPr lang="en-US" sz="1600" i="0" dirty="0">
              <a:solidFill>
                <a:srgbClr val="202124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Client Requests</a:t>
            </a:r>
            <a:endParaRPr lang="en-US" sz="1600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</a:rPr>
              <a:t>server distributes the requested information back to clients.</a:t>
            </a:r>
            <a:endParaRPr lang="en-IN" sz="1600" dirty="0"/>
          </a:p>
        </p:txBody>
      </p:sp>
      <p:pic>
        <p:nvPicPr>
          <p:cNvPr id="1026" name="Picture 2" descr="Introducing Pipe-and-Filter concepts | Software Architecture with Spring 5.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0" y="1775614"/>
            <a:ext cx="5137608" cy="12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ient-server Application - O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72" y="2270835"/>
            <a:ext cx="4543720" cy="18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2245" cy="37959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Architecture Patterns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26969" y="4007417"/>
            <a:ext cx="49270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The master slave pattern consists of two elements, the master, and the slave. The master is in full control of all slaves associated with it.</a:t>
            </a:r>
            <a:endParaRPr lang="en-US" b="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Ex: Multithreading, Backup-servers</a:t>
            </a:r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1885" y="4321098"/>
            <a:ext cx="46474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b="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ivvying up program into layers of technology. These layers only communicate with adjacent layers.</a:t>
            </a:r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050" name="Picture 2" descr="Master-Slav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56" y="1509561"/>
            <a:ext cx="3124281" cy="206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. Layered Architecture - Software Architecture Patterns [Book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80" y="1036948"/>
            <a:ext cx="3786564" cy="283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38674" cy="681250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and Modularity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11" y="1981936"/>
            <a:ext cx="10712777" cy="48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1C1D1F"/>
                </a:solidFill>
                <a:effectLst/>
                <a:cs typeface="+mn-lt"/>
              </a:rPr>
              <a:t>Once we have the architecture of the system set up, we can begin working on the design. The design is where we really plan out our system.</a:t>
            </a:r>
            <a:endParaRPr lang="en-US" sz="2000" b="0" i="0" dirty="0">
              <a:solidFill>
                <a:srgbClr val="1C1D1F"/>
              </a:solidFill>
              <a:effectLst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1C1D1F"/>
                </a:solidFill>
                <a:effectLst/>
                <a:cs typeface="+mn-lt"/>
              </a:rPr>
              <a:t>Subsystem</a:t>
            </a:r>
            <a:r>
              <a:rPr lang="en-US" sz="2000" b="0" i="0" dirty="0">
                <a:solidFill>
                  <a:srgbClr val="1C1D1F"/>
                </a:solidFill>
                <a:effectLst/>
                <a:cs typeface="+mn-lt"/>
              </a:rPr>
              <a:t> - Independent system which holds independent value.</a:t>
            </a:r>
            <a:endParaRPr lang="en-US" sz="2000" b="0" i="0" dirty="0">
              <a:solidFill>
                <a:srgbClr val="1C1D1F"/>
              </a:solidFill>
              <a:effectLst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1C1D1F"/>
                </a:solidFill>
                <a:effectLst/>
                <a:cs typeface="+mn-lt"/>
              </a:rPr>
              <a:t>Module</a:t>
            </a:r>
            <a:r>
              <a:rPr lang="en-US" sz="2000" b="0" i="0" dirty="0">
                <a:solidFill>
                  <a:srgbClr val="1C1D1F"/>
                </a:solidFill>
                <a:effectLst/>
                <a:cs typeface="+mn-lt"/>
              </a:rPr>
              <a:t> - Component of a subsystem which cannot function as a standalone.</a:t>
            </a:r>
            <a:endParaRPr lang="en-US" sz="2000" b="0" i="0" dirty="0">
              <a:solidFill>
                <a:srgbClr val="1C1D1F"/>
              </a:solidFill>
              <a:effectLst/>
              <a:cs typeface="+mn-lt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i="0" dirty="0">
                <a:solidFill>
                  <a:srgbClr val="1C1D1F"/>
                </a:solidFill>
                <a:effectLst/>
                <a:cs typeface="+mn-lt"/>
              </a:rPr>
              <a:t>Information Hiding and Data Encapsulation</a:t>
            </a:r>
            <a:endParaRPr lang="en-US" sz="2000" b="0" i="0" dirty="0">
              <a:solidFill>
                <a:srgbClr val="1C1D1F"/>
              </a:solidFill>
              <a:effectLst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1C1D1F"/>
                </a:solidFill>
                <a:effectLst/>
                <a:cs typeface="+mn-lt"/>
              </a:rPr>
              <a:t>Information Hiding </a:t>
            </a:r>
            <a:r>
              <a:rPr lang="en-US" sz="2000" b="0" i="0" dirty="0">
                <a:solidFill>
                  <a:srgbClr val="1C1D1F"/>
                </a:solidFill>
                <a:effectLst/>
                <a:cs typeface="+mn-lt"/>
              </a:rPr>
              <a:t>- Hiding the complexity of the program inside of a "black box".</a:t>
            </a:r>
            <a:endParaRPr lang="en-US" sz="2000" b="0" i="0" dirty="0">
              <a:solidFill>
                <a:srgbClr val="1C1D1F"/>
              </a:solidFill>
              <a:effectLst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1C1D1F"/>
                </a:solidFill>
                <a:effectLst/>
                <a:cs typeface="+mn-lt"/>
              </a:rPr>
              <a:t>Data Encapsulation </a:t>
            </a:r>
            <a:r>
              <a:rPr lang="en-US" sz="2000" b="0" i="0" dirty="0">
                <a:solidFill>
                  <a:srgbClr val="1C1D1F"/>
                </a:solidFill>
                <a:effectLst/>
                <a:cs typeface="+mn-lt"/>
              </a:rPr>
              <a:t>- Hiding the implementation details from the user, providing only an interface.</a:t>
            </a:r>
            <a:endParaRPr lang="en-US" sz="2000" b="0" i="0" dirty="0">
              <a:solidFill>
                <a:srgbClr val="1C1D1F"/>
              </a:solidFill>
              <a:effectLst/>
              <a:cs typeface="+mn-lt"/>
            </a:endParaRPr>
          </a:p>
          <a:p>
            <a:endParaRPr lang="en-US" dirty="0">
              <a:solidFill>
                <a:srgbClr val="1C1D1F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4856" cy="69067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Coupling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216"/>
            <a:ext cx="10558806" cy="504574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/>
              <a:t>Measuring the strength of connections between modules or subsystems.</a:t>
            </a:r>
            <a:endParaRPr lang="en-I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dirty="0"/>
              <a:t>Tight Coupling: Strong Dependence between modules.</a:t>
            </a:r>
            <a:endParaRPr lang="en-IN" dirty="0"/>
          </a:p>
          <a:p>
            <a:pPr lvl="1">
              <a:lnSpc>
                <a:spcPct val="120000"/>
              </a:lnSpc>
            </a:pPr>
            <a:r>
              <a:rPr lang="en-IN" dirty="0"/>
              <a:t>Content coupling : </a:t>
            </a:r>
            <a:r>
              <a:rPr lang="en-US" dirty="0">
                <a:solidFill>
                  <a:srgbClr val="1C1D1F"/>
                </a:solidFill>
              </a:rPr>
              <a:t>W</a:t>
            </a:r>
            <a:r>
              <a:rPr lang="en-US" b="0" i="0" dirty="0">
                <a:solidFill>
                  <a:srgbClr val="1C1D1F"/>
                </a:solidFill>
                <a:effectLst/>
              </a:rPr>
              <a:t>hen one module modifies or relies on the inner workings of another module</a:t>
            </a:r>
            <a:r>
              <a:rPr lang="en-IN" dirty="0"/>
              <a:t> </a:t>
            </a:r>
            <a:endParaRPr lang="en-IN" dirty="0"/>
          </a:p>
          <a:p>
            <a:pPr lvl="1">
              <a:lnSpc>
                <a:spcPct val="120000"/>
              </a:lnSpc>
            </a:pPr>
            <a:r>
              <a:rPr lang="en-IN" dirty="0"/>
              <a:t>Common coupling: Several Modules have access to same global data.</a:t>
            </a:r>
            <a:endParaRPr lang="en-IN" dirty="0"/>
          </a:p>
          <a:p>
            <a:pPr lvl="1">
              <a:lnSpc>
                <a:spcPct val="120000"/>
              </a:lnSpc>
            </a:pPr>
            <a:r>
              <a:rPr lang="en-IN" dirty="0"/>
              <a:t>External Coupling: Direct access to external I/O.</a:t>
            </a:r>
            <a:endParaRPr lang="en-I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dirty="0"/>
              <a:t>Medium Coupling : Dependency is reduced to some extent.</a:t>
            </a:r>
            <a:endParaRPr lang="en-IN" dirty="0"/>
          </a:p>
          <a:p>
            <a:pPr lvl="1">
              <a:lnSpc>
                <a:spcPct val="120000"/>
              </a:lnSpc>
            </a:pPr>
            <a:r>
              <a:rPr lang="en-IN" dirty="0"/>
              <a:t> Control Coupling: </a:t>
            </a:r>
            <a:r>
              <a:rPr lang="en-US" b="0" i="0" dirty="0">
                <a:solidFill>
                  <a:srgbClr val="1C1D1F"/>
                </a:solidFill>
                <a:effectLst/>
              </a:rPr>
              <a:t>when data is passed that influences the internal logic of another module. </a:t>
            </a:r>
            <a:endParaRPr lang="en-US" b="0" i="0" dirty="0">
              <a:solidFill>
                <a:srgbClr val="1C1D1F"/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en-IN" b="1" dirty="0">
                <a:solidFill>
                  <a:srgbClr val="1C1D1F"/>
                </a:solidFill>
              </a:rPr>
              <a:t> </a:t>
            </a:r>
            <a:r>
              <a:rPr lang="en-US" i="0" dirty="0">
                <a:solidFill>
                  <a:srgbClr val="1C1D1F"/>
                </a:solidFill>
                <a:effectLst/>
              </a:rPr>
              <a:t>Data Structure Coupling </a:t>
            </a:r>
            <a:r>
              <a:rPr lang="en-US" b="1" i="0" dirty="0">
                <a:solidFill>
                  <a:srgbClr val="1C1D1F"/>
                </a:solidFill>
                <a:effectLst/>
              </a:rPr>
              <a:t>-</a:t>
            </a:r>
            <a:r>
              <a:rPr lang="en-US" b="0" i="0" dirty="0">
                <a:solidFill>
                  <a:srgbClr val="1C1D1F"/>
                </a:solidFill>
                <a:effectLst/>
              </a:rPr>
              <a:t> This is when multiple modules share the same data-structure.</a:t>
            </a:r>
            <a:endParaRPr lang="en-US" b="0" i="0" dirty="0">
              <a:solidFill>
                <a:srgbClr val="1C1D1F"/>
              </a:solidFill>
              <a:effectLst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C1D1F"/>
                </a:solidFill>
              </a:rPr>
              <a:t>Loose Coupling: A</a:t>
            </a:r>
            <a:r>
              <a:rPr lang="en-US" b="0" i="0" dirty="0">
                <a:solidFill>
                  <a:srgbClr val="1C1D1F"/>
                </a:solidFill>
                <a:effectLst/>
              </a:rPr>
              <a:t>bility to swap our modules easily, with little code that must be updated. The  </a:t>
            </a:r>
            <a:r>
              <a:rPr lang="en-US" dirty="0">
                <a:solidFill>
                  <a:srgbClr val="1C1D1F"/>
                </a:solidFill>
              </a:rPr>
              <a:t>P</a:t>
            </a:r>
            <a:r>
              <a:rPr lang="en-US" b="0" i="0" dirty="0">
                <a:solidFill>
                  <a:srgbClr val="1C1D1F"/>
                </a:solidFill>
                <a:effectLst/>
              </a:rPr>
              <a:t>rogram becomes more flexible, and easier to maintain.</a:t>
            </a:r>
            <a:endParaRPr lang="en-US" dirty="0">
              <a:solidFill>
                <a:srgbClr val="1C1D1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i="0" dirty="0">
                <a:solidFill>
                  <a:srgbClr val="1C1D1F"/>
                </a:solidFill>
                <a:effectLst/>
              </a:rPr>
              <a:t>Data Coupling</a:t>
            </a:r>
            <a:r>
              <a:rPr lang="en-US" b="0" i="0" dirty="0">
                <a:solidFill>
                  <a:srgbClr val="1C1D1F"/>
                </a:solidFill>
                <a:effectLst/>
              </a:rPr>
              <a:t>: Modules are processing the data, and making their decisions independently. Due to this, our dependency overall is extremely low.</a:t>
            </a:r>
            <a:endParaRPr lang="en-US" b="0" i="0" dirty="0">
              <a:solidFill>
                <a:srgbClr val="1C1D1F"/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i="0" dirty="0">
                <a:solidFill>
                  <a:srgbClr val="1C1D1F"/>
                </a:solidFill>
                <a:effectLst/>
              </a:rPr>
              <a:t>Message Coupling </a:t>
            </a:r>
            <a:r>
              <a:rPr lang="en-US" b="1" i="0" dirty="0">
                <a:solidFill>
                  <a:srgbClr val="1C1D1F"/>
                </a:solidFill>
                <a:effectLst/>
              </a:rPr>
              <a:t>- </a:t>
            </a:r>
            <a:r>
              <a:rPr lang="en-US" b="0" i="0" dirty="0">
                <a:solidFill>
                  <a:srgbClr val="1C1D1F"/>
                </a:solidFill>
                <a:effectLst/>
              </a:rPr>
              <a:t>This coupling is when messages or commands are passed between modules. </a:t>
            </a:r>
            <a:endParaRPr lang="en-US" b="0" i="0" dirty="0">
              <a:solidFill>
                <a:srgbClr val="1C1D1F"/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i="0" dirty="0">
                <a:solidFill>
                  <a:srgbClr val="1C1D1F"/>
                </a:solidFill>
                <a:effectLst/>
              </a:rPr>
              <a:t>No Coupling </a:t>
            </a:r>
            <a:r>
              <a:rPr lang="en-US" b="1" i="0" dirty="0">
                <a:solidFill>
                  <a:srgbClr val="1C1D1F"/>
                </a:solidFill>
                <a:effectLst/>
              </a:rPr>
              <a:t>- </a:t>
            </a:r>
            <a:r>
              <a:rPr lang="en-US" b="0" i="0" dirty="0">
                <a:solidFill>
                  <a:srgbClr val="1C1D1F"/>
                </a:solidFill>
                <a:effectLst/>
              </a:rPr>
              <a:t>No communication between modules whatsoever.</a:t>
            </a:r>
            <a:endParaRPr lang="en-US" b="0" i="0" dirty="0">
              <a:solidFill>
                <a:srgbClr val="1C1D1F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4856" cy="53042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Cohesion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668"/>
            <a:ext cx="10515600" cy="5168295"/>
          </a:xfrm>
        </p:spPr>
        <p:txBody>
          <a:bodyPr>
            <a:normAutofit fontScale="75000" lnSpcReduction="10000"/>
          </a:bodyPr>
          <a:lstStyle/>
          <a:p>
            <a:pPr marL="0" indent="0">
              <a:buNone/>
            </a:pPr>
            <a:r>
              <a:rPr lang="en-IN" sz="2600" dirty="0"/>
              <a:t>A modules ability to work towards a set and well defined purpose.</a:t>
            </a:r>
            <a:endParaRPr lang="en-IN" sz="26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600" dirty="0"/>
              <a:t>Weak Cohesion</a:t>
            </a:r>
            <a:endParaRPr lang="en-IN" sz="2600" dirty="0"/>
          </a:p>
          <a:p>
            <a:pPr lvl="1"/>
            <a:r>
              <a:rPr lang="en-IN" sz="2600" dirty="0"/>
              <a:t>Co-</a:t>
            </a:r>
            <a:r>
              <a:rPr lang="en-IN" sz="2600" dirty="0" err="1"/>
              <a:t>incidential</a:t>
            </a:r>
            <a:r>
              <a:rPr lang="en-IN" sz="2600" dirty="0"/>
              <a:t> Cohesion: Tasks within the modules are linked because they are in the same module.</a:t>
            </a:r>
            <a:endParaRPr lang="en-IN" sz="2600" dirty="0"/>
          </a:p>
          <a:p>
            <a:pPr lvl="1"/>
            <a:r>
              <a:rPr lang="en-IN" sz="2600" dirty="0"/>
              <a:t>Temporal Cohesion: </a:t>
            </a:r>
            <a:r>
              <a:rPr lang="en-US" sz="260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The tasks within the module are only linked because events happen around the same time.</a:t>
            </a:r>
            <a:endParaRPr lang="en-US" sz="260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60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	Logical Cohesion:  The tasks within the module are linked due to being in the same general category. </a:t>
            </a:r>
            <a:endParaRPr lang="en-US" sz="260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600" dirty="0">
                <a:solidFill>
                  <a:srgbClr val="1C1D1F"/>
                </a:solidFill>
                <a:latin typeface="Calibri" panose="020F0502020204030204" charset="0"/>
                <a:cs typeface="Calibri" panose="020F0502020204030204" charset="0"/>
              </a:rPr>
              <a:t>Medium Cohesion:</a:t>
            </a:r>
            <a:endParaRPr lang="en-US" sz="2600" dirty="0">
              <a:solidFill>
                <a:srgbClr val="1C1D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60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Procedural Cohesion - The order of execution passes from one command to the next.</a:t>
            </a:r>
            <a:endParaRPr lang="en-US" sz="260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60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Communicational Cohesion - When all tasks support the same input and output data. 	</a:t>
            </a:r>
            <a:endParaRPr lang="en-US" sz="260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60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Sequential Cohesion -  When all tasks work in which the output data for one, is the input data for the next.</a:t>
            </a:r>
            <a:endParaRPr lang="en-US" sz="2600" i="0" dirty="0">
              <a:solidFill>
                <a:srgbClr val="1C1D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60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Strong Cohesion:</a:t>
            </a:r>
            <a:r>
              <a:rPr lang="en-US" sz="2600" i="0" dirty="0">
                <a:solidFill>
                  <a:srgbClr val="1C1D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This is when all tasks within a module support activities needed for only one problem related task.</a:t>
            </a:r>
            <a:endParaRPr lang="en-US" sz="2600" dirty="0">
              <a:solidFill>
                <a:srgbClr val="1C1D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>
              <a:buNone/>
            </a:pPr>
            <a:r>
              <a:rPr lang="en-US" altLang="en-IN" b="1" dirty="0">
                <a:latin typeface="Calibri" panose="020F0502020204030204" charset="0"/>
                <a:cs typeface="Calibri" panose="020F0502020204030204" charset="0"/>
              </a:rPr>
              <a:t>IDEAL - STRONG COHESION AND LOOSE COUPLING</a:t>
            </a:r>
            <a:endParaRPr lang="en-IN" dirty="0">
              <a:latin typeface="Calibri" panose="020F0502020204030204" charset="0"/>
              <a:cs typeface="Calibri" panose="020F0502020204030204" charset="0"/>
            </a:endParaRPr>
          </a:p>
          <a:p>
            <a:endParaRPr lang="en-I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6575" cy="492714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Types Of Testing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125" y="930079"/>
            <a:ext cx="10096893" cy="492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Testing is the process of finding errors and bug is a deviation from the expected behaviour.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234126" y="1422793"/>
          <a:ext cx="10162880" cy="51874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6416"/>
                <a:gridCol w="7276464"/>
              </a:tblGrid>
              <a:tr h="6862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Types Of Testing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Explanation</a:t>
                      </a:r>
                      <a:endParaRPr lang="en-IN" dirty="0"/>
                    </a:p>
                  </a:txBody>
                  <a:tcPr/>
                </a:tc>
              </a:tr>
              <a:tr h="1016145">
                <a:tc>
                  <a:txBody>
                    <a:bodyPr/>
                    <a:lstStyle/>
                    <a:p>
                      <a:r>
                        <a:rPr lang="en-IN" dirty="0"/>
                        <a:t>Unit  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testing focus on the smallest unit of a software. Different areas are repeatedly isolated and each module is given a set of test cases and results are checked against the oracle.</a:t>
                      </a:r>
                      <a:endParaRPr lang="en-IN" dirty="0"/>
                    </a:p>
                  </a:txBody>
                  <a:tcPr/>
                </a:tc>
              </a:tr>
              <a:tr h="870927">
                <a:tc>
                  <a:txBody>
                    <a:bodyPr/>
                    <a:lstStyle/>
                    <a:p>
                      <a:r>
                        <a:rPr lang="en-IN"/>
                        <a:t>Integration 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testing is testing the architecture and the communication as a whole. In Integration testing, we will come up with test cases for groups of modules</a:t>
                      </a:r>
                      <a:endParaRPr lang="en-IN" dirty="0"/>
                    </a:p>
                  </a:txBody>
                  <a:tcPr/>
                </a:tc>
              </a:tr>
              <a:tr h="1132204">
                <a:tc>
                  <a:txBody>
                    <a:bodyPr/>
                    <a:lstStyle/>
                    <a:p>
                      <a:r>
                        <a:rPr lang="en-IN"/>
                        <a:t>Back- to back 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test which compares a known good to a new version.</a:t>
                      </a:r>
                      <a:endParaRPr lang="en-IN" dirty="0"/>
                    </a:p>
                    <a:p>
                      <a:r>
                        <a:rPr lang="en-IN" dirty="0"/>
                        <a:t>Step 1: Version-1 output is compared with oracle.</a:t>
                      </a:r>
                      <a:endParaRPr lang="en-IN" dirty="0"/>
                    </a:p>
                    <a:p>
                      <a:r>
                        <a:rPr lang="en-IN" dirty="0"/>
                        <a:t>Step2 : Output with additional functionalities(Version-2) is tested with output of version-1.</a:t>
                      </a:r>
                      <a:endParaRPr lang="en-IN" dirty="0"/>
                    </a:p>
                  </a:txBody>
                  <a:tcPr/>
                </a:tc>
              </a:tr>
              <a:tr h="348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Box vs White Box Testing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16145">
                <a:tc gridSpan="2">
                  <a:txBody>
                    <a:bodyPr/>
                    <a:lstStyle/>
                    <a:p>
                      <a:r>
                        <a:rPr lang="en-IN" dirty="0"/>
                        <a:t>White Box: A tester knows the internal workings of the system.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Black Box: A tester does not know the internal workings of the system.</a:t>
                      </a:r>
                      <a:endParaRPr lang="en-IN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8231</Words>
  <Application>WPS Presentation</Application>
  <PresentationFormat>Widescreen</PresentationFormat>
  <Paragraphs>198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Udemy Sans</vt:lpstr>
      <vt:lpstr>Nunito</vt:lpstr>
      <vt:lpstr>Segoe Print</vt:lpstr>
      <vt:lpstr>Calibri Light</vt:lpstr>
      <vt:lpstr>Microsoft YaHei</vt:lpstr>
      <vt:lpstr>Arial Unicode MS</vt:lpstr>
      <vt:lpstr>Office Theme</vt:lpstr>
      <vt:lpstr>Software Development Cycle	</vt:lpstr>
      <vt:lpstr>WRSPM Model  (World, Requirements, Specifications, Program, Machine)</vt:lpstr>
      <vt:lpstr>Software Architecture</vt:lpstr>
      <vt:lpstr>Architecture Patterns</vt:lpstr>
      <vt:lpstr>Architecture Patterns</vt:lpstr>
      <vt:lpstr>Design and Modularity</vt:lpstr>
      <vt:lpstr>Coupling</vt:lpstr>
      <vt:lpstr>Cohesion</vt:lpstr>
      <vt:lpstr>Types Of Testing </vt:lpstr>
      <vt:lpstr>Types Of Testing</vt:lpstr>
      <vt:lpstr>Software development Models</vt:lpstr>
      <vt:lpstr>PowerPoint 演示文稿</vt:lpstr>
      <vt:lpstr>PowerPoint 演示文稿</vt:lpstr>
      <vt:lpstr>Agile</vt:lpstr>
      <vt:lpstr>SCRUM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Cycle </dc:title>
  <dc:creator>Naveen MS</dc:creator>
  <cp:lastModifiedBy>costrategix</cp:lastModifiedBy>
  <cp:revision>7</cp:revision>
  <dcterms:created xsi:type="dcterms:W3CDTF">2022-08-08T04:21:00Z</dcterms:created>
  <dcterms:modified xsi:type="dcterms:W3CDTF">2022-08-09T11:15:19Z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6BDF465B5D6F481792B9DE006309C8BE</vt:lpwstr>
  </property>
  <property fmtid="{D5CDD505-2E9C-101B-9397-08002B2CF9AE}" pid="3" name="KSOProductBuildVer">
    <vt:lpwstr>1033-11.2.0.11254</vt:lpwstr>
  </property>
</Properties>
</file>