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53900" cy="6489700"/>
  <p:notesSz cx="12153900" cy="64897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9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3864" y="1163637"/>
            <a:ext cx="952617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1" i="0">
                <a:solidFill>
                  <a:srgbClr val="E9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38175" y="3335337"/>
            <a:ext cx="9277548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E85B4"/>
                </a:solidFill>
                <a:latin typeface="Tahoma"/>
                <a:cs typeface="Tahoma"/>
              </a:defRPr>
            </a:lvl1pPr>
          </a:lstStyle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‹Nº›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E9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E85B4"/>
                </a:solidFill>
                <a:latin typeface="Tahoma"/>
                <a:cs typeface="Tahoma"/>
              </a:defRPr>
            </a:lvl1pPr>
          </a:lstStyle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‹Nº›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E9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695" y="1492631"/>
            <a:ext cx="52869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258" y="1492631"/>
            <a:ext cx="52869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E85B4"/>
                </a:solidFill>
                <a:latin typeface="Tahoma"/>
                <a:cs typeface="Tahoma"/>
              </a:defRPr>
            </a:lvl1pPr>
          </a:lstStyle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‹Nº›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53900" cy="6486525"/>
          </a:xfrm>
          <a:custGeom>
            <a:avLst/>
            <a:gdLst/>
            <a:ahLst/>
            <a:cxnLst/>
            <a:rect l="l" t="t" r="r" b="b"/>
            <a:pathLst>
              <a:path w="12153900" h="6486525">
                <a:moveTo>
                  <a:pt x="12153899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3899" y="0"/>
                </a:lnTo>
                <a:lnTo>
                  <a:pt x="12153899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E9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E85B4"/>
                </a:solidFill>
                <a:latin typeface="Tahoma"/>
                <a:cs typeface="Tahoma"/>
              </a:defRPr>
            </a:lvl1pPr>
          </a:lstStyle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‹Nº›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E85B4"/>
                </a:solidFill>
                <a:latin typeface="Tahoma"/>
                <a:cs typeface="Tahoma"/>
              </a:defRPr>
            </a:lvl1pPr>
          </a:lstStyle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‹Nº›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314" y="4802187"/>
            <a:ext cx="10961270" cy="96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E9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5975" y="1973262"/>
            <a:ext cx="9561948" cy="151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2326" y="6035421"/>
            <a:ext cx="388924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7695" y="6035421"/>
            <a:ext cx="2795397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14632" y="6008443"/>
            <a:ext cx="899795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E85B4"/>
                </a:solidFill>
                <a:latin typeface="Tahoma"/>
                <a:cs typeface="Tahoma"/>
              </a:defRPr>
            </a:lvl1pPr>
          </a:lstStyle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‹Nº›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vid19.c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d19.cl/informe/metodologico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movid19.cl/app" TargetMode="External"/><Relationship Id="rId4" Type="http://schemas.openxmlformats.org/officeDocument/2006/relationships/hyperlink" Target="https://movid19.cl/publicacione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V-IMPACT-C/Diagnostic-criteria-COVID19-Chi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rxiv.org/content/10.1101/2020.09.11.20192880v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vid19.cl/publicaciones/decimo-informe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1.png"/><Relationship Id="rId4" Type="http://schemas.openxmlformats.org/officeDocument/2006/relationships/hyperlink" Target="https://www.dropbox.com/s/zlk4b2269npu9xi/Analisis%20UCH%20-%20acceso%20a%20cancer%20y%20pandemia.pdf?dl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V-IMPACT-C/Stay-home-stay-safe-COVID19-Chi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vid19.cl/publicaciones/decimo-inform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map.org/chile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ovid-impact.netlify.app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d-impact.netlify.app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d-impact.netlify.app/" TargetMode="External"/><Relationship Id="rId2" Type="http://schemas.openxmlformats.org/officeDocument/2006/relationships/hyperlink" Target="https://www.movid19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vid19.cl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52630" cy="6486525"/>
          </a:xfrm>
          <a:custGeom>
            <a:avLst/>
            <a:gdLst/>
            <a:ahLst/>
            <a:cxnLst/>
            <a:rect l="l" t="t" r="r" b="b"/>
            <a:pathLst>
              <a:path w="12152630" h="6486525">
                <a:moveTo>
                  <a:pt x="12152375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2375" y="0"/>
                </a:lnTo>
                <a:lnTo>
                  <a:pt x="12152375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775"/>
            <a:ext cx="12152376" cy="6381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1221" y="649287"/>
            <a:ext cx="657161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390" dirty="0"/>
              <a:t>P</a:t>
            </a:r>
            <a:r>
              <a:rPr sz="5050" spc="-600" dirty="0"/>
              <a:t>r</a:t>
            </a:r>
            <a:r>
              <a:rPr sz="5050" spc="-330" dirty="0"/>
              <a:t>o</a:t>
            </a:r>
            <a:r>
              <a:rPr sz="5050" spc="-305" dirty="0"/>
              <a:t>y</a:t>
            </a:r>
            <a:r>
              <a:rPr sz="5050" spc="-400" dirty="0"/>
              <a:t>e</a:t>
            </a:r>
            <a:r>
              <a:rPr sz="5050" spc="-365" dirty="0"/>
              <a:t>c</a:t>
            </a:r>
            <a:r>
              <a:rPr sz="5050" spc="-380" dirty="0"/>
              <a:t>t</a:t>
            </a:r>
            <a:r>
              <a:rPr sz="5050" spc="-270" dirty="0"/>
              <a:t>o</a:t>
            </a:r>
            <a:r>
              <a:rPr sz="5050" spc="-345" dirty="0"/>
              <a:t> </a:t>
            </a:r>
            <a:r>
              <a:rPr sz="5050" spc="-320" dirty="0"/>
              <a:t>d</a:t>
            </a:r>
            <a:r>
              <a:rPr sz="5050" spc="-400" dirty="0"/>
              <a:t>e</a:t>
            </a:r>
            <a:r>
              <a:rPr sz="5050" spc="-345" dirty="0"/>
              <a:t> </a:t>
            </a:r>
            <a:r>
              <a:rPr sz="5050" spc="-420" dirty="0"/>
              <a:t>v</a:t>
            </a:r>
            <a:r>
              <a:rPr sz="5050" spc="-360" dirty="0"/>
              <a:t>i</a:t>
            </a:r>
            <a:r>
              <a:rPr sz="5050" spc="-430" dirty="0"/>
              <a:t>n</a:t>
            </a:r>
            <a:r>
              <a:rPr sz="5050" spc="-365" dirty="0"/>
              <a:t>c</a:t>
            </a:r>
            <a:r>
              <a:rPr sz="5050" spc="-490" dirty="0"/>
              <a:t>u</a:t>
            </a:r>
            <a:r>
              <a:rPr sz="5050" spc="-245" dirty="0"/>
              <a:t>l</a:t>
            </a:r>
            <a:r>
              <a:rPr sz="5050" spc="-535" dirty="0"/>
              <a:t>a</a:t>
            </a:r>
            <a:r>
              <a:rPr sz="5050" spc="-365" dirty="0"/>
              <a:t>c</a:t>
            </a:r>
            <a:r>
              <a:rPr sz="5050" spc="-360" dirty="0"/>
              <a:t>i</a:t>
            </a:r>
            <a:r>
              <a:rPr sz="5050" spc="-350" dirty="0"/>
              <a:t>ón</a:t>
            </a:r>
            <a:endParaRPr sz="50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3900" b="1" spc="-114" dirty="0">
                <a:solidFill>
                  <a:srgbClr val="E9EDF1"/>
                </a:solidFill>
                <a:latin typeface="Tahoma"/>
                <a:cs typeface="Tahoma"/>
              </a:rPr>
              <a:t>U</a:t>
            </a:r>
            <a:r>
              <a:rPr sz="3900" b="1" spc="-315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3900" b="1" spc="-27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350" dirty="0">
                <a:solidFill>
                  <a:srgbClr val="E9EDF1"/>
                </a:solidFill>
                <a:latin typeface="Tahoma"/>
                <a:cs typeface="Tahoma"/>
              </a:rPr>
              <a:t>v</a:t>
            </a:r>
            <a:r>
              <a:rPr sz="3900" b="1" spc="-29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3900" b="1" spc="-385" dirty="0">
                <a:solidFill>
                  <a:srgbClr val="E9EDF1"/>
                </a:solidFill>
                <a:latin typeface="Tahoma"/>
                <a:cs typeface="Tahoma"/>
              </a:rPr>
              <a:t>rs</a:t>
            </a:r>
            <a:r>
              <a:rPr sz="3900" b="1" spc="-27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229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3900" b="1" spc="-400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3900" b="1" spc="-229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3900" b="1" spc="-260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3900" b="1" spc="-290" dirty="0">
                <a:solidFill>
                  <a:srgbClr val="E9EDF1"/>
                </a:solidFill>
                <a:latin typeface="Tahoma"/>
                <a:cs typeface="Tahoma"/>
              </a:rPr>
              <a:t>Sa</a:t>
            </a:r>
            <a:r>
              <a:rPr sz="3900" b="1" spc="-315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3900" b="1" spc="-260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3900" b="1" spc="-240" dirty="0">
                <a:solidFill>
                  <a:srgbClr val="E9EDF1"/>
                </a:solidFill>
                <a:latin typeface="Tahoma"/>
                <a:cs typeface="Tahoma"/>
              </a:rPr>
              <a:t>Seb</a:t>
            </a:r>
            <a:r>
              <a:rPr sz="3900" b="1" spc="-400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3900" b="1" spc="-36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r>
              <a:rPr sz="3900" b="1" spc="-280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3900" b="1" spc="-27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400" dirty="0">
                <a:solidFill>
                  <a:srgbClr val="E9EDF1"/>
                </a:solidFill>
                <a:latin typeface="Tahoma"/>
                <a:cs typeface="Tahoma"/>
              </a:rPr>
              <a:t>á</a:t>
            </a:r>
            <a:r>
              <a:rPr sz="3900" b="1" spc="-315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3900" b="1" spc="-260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3900" b="1" spc="-180" dirty="0">
                <a:solidFill>
                  <a:srgbClr val="E9EDF1"/>
                </a:solidFill>
                <a:latin typeface="Tahoma"/>
                <a:cs typeface="Tahoma"/>
              </a:rPr>
              <a:t>y</a:t>
            </a:r>
            <a:r>
              <a:rPr sz="3900" b="1" spc="-260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3900" b="1" spc="-25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3900" b="1" spc="-430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r>
              <a:rPr sz="3900" b="1" spc="-280" dirty="0">
                <a:solidFill>
                  <a:srgbClr val="E9EDF1"/>
                </a:solidFill>
                <a:latin typeface="Tahoma"/>
                <a:cs typeface="Tahoma"/>
              </a:rPr>
              <a:t>V</a:t>
            </a:r>
            <a:r>
              <a:rPr sz="3900" b="1" spc="-30" dirty="0">
                <a:solidFill>
                  <a:srgbClr val="E9EDF1"/>
                </a:solidFill>
                <a:latin typeface="Tahoma"/>
                <a:cs typeface="Tahoma"/>
              </a:rPr>
              <a:t>-</a:t>
            </a:r>
            <a:r>
              <a:rPr sz="3900" b="1" spc="-83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254" dirty="0">
                <a:solidFill>
                  <a:srgbClr val="E9EDF1"/>
                </a:solidFill>
                <a:latin typeface="Tahoma"/>
                <a:cs typeface="Tahoma"/>
              </a:rPr>
              <a:t>M</a:t>
            </a:r>
            <a:r>
              <a:rPr sz="3900" b="1" spc="-409" dirty="0">
                <a:solidFill>
                  <a:srgbClr val="E9EDF1"/>
                </a:solidFill>
                <a:latin typeface="Tahoma"/>
                <a:cs typeface="Tahoma"/>
              </a:rPr>
              <a:t>P</a:t>
            </a:r>
            <a:r>
              <a:rPr sz="3900" b="1" spc="-270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3900" b="1" spc="-20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3900" b="1" spc="-395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3900" b="1" spc="-30" dirty="0">
                <a:solidFill>
                  <a:srgbClr val="E9EDF1"/>
                </a:solidFill>
                <a:latin typeface="Tahoma"/>
                <a:cs typeface="Tahoma"/>
              </a:rPr>
              <a:t>-</a:t>
            </a:r>
            <a:r>
              <a:rPr sz="3900" b="1" spc="-260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3900" b="1" spc="-20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endParaRPr sz="3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pc="50" dirty="0"/>
              <a:t>ANID-COVID</a:t>
            </a:r>
            <a:r>
              <a:rPr spc="-145" dirty="0"/>
              <a:t> </a:t>
            </a:r>
            <a:r>
              <a:rPr spc="55" dirty="0"/>
              <a:t>N°</a:t>
            </a:r>
            <a:r>
              <a:rPr spc="-140" dirty="0"/>
              <a:t> </a:t>
            </a:r>
            <a:r>
              <a:rPr spc="10" dirty="0"/>
              <a:t>960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26297" y="4530724"/>
            <a:ext cx="250190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13900"/>
              </a:lnSpc>
              <a:spcBef>
                <a:spcPts val="100"/>
              </a:spcBef>
            </a:pPr>
            <a:r>
              <a:rPr sz="2250" spc="75" dirty="0">
                <a:solidFill>
                  <a:srgbClr val="FFFFFF"/>
                </a:solidFill>
                <a:latin typeface="Tahoma"/>
                <a:cs typeface="Tahoma"/>
              </a:rPr>
              <a:t>Valentina</a:t>
            </a:r>
            <a:r>
              <a:rPr sz="225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ahoma"/>
                <a:cs typeface="Tahoma"/>
              </a:rPr>
              <a:t>Andrade </a:t>
            </a:r>
            <a:r>
              <a:rPr sz="2250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spc="6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www.movid19.cl/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3462" y="6035674"/>
            <a:ext cx="166751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-40" dirty="0">
                <a:solidFill>
                  <a:srgbClr val="FFFFFF"/>
                </a:solidFill>
                <a:latin typeface="Arial"/>
                <a:cs typeface="Arial"/>
              </a:rPr>
              <a:t>Agosto,</a:t>
            </a:r>
            <a:r>
              <a:rPr sz="225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i="1" spc="-15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81716" y="6026149"/>
            <a:ext cx="69469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solidFill>
                  <a:srgbClr val="6E85B4"/>
                </a:solidFill>
                <a:latin typeface="Tahoma"/>
                <a:cs typeface="Tahoma"/>
              </a:rPr>
              <a:t>1</a:t>
            </a:r>
            <a:r>
              <a:rPr sz="2000" spc="-14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6E85B4"/>
                </a:solidFill>
                <a:latin typeface="Tahoma"/>
                <a:cs typeface="Tahoma"/>
              </a:rPr>
              <a:t>/</a:t>
            </a:r>
            <a:r>
              <a:rPr sz="2000" spc="-14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E85B4"/>
                </a:solidFill>
                <a:latin typeface="Tahoma"/>
                <a:cs typeface="Tahoma"/>
              </a:rPr>
              <a:t>39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2520" y="2811462"/>
            <a:ext cx="340931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550" dirty="0"/>
              <a:t>2</a:t>
            </a:r>
            <a:r>
              <a:rPr sz="5050" spc="-480" dirty="0"/>
              <a:t>.</a:t>
            </a:r>
            <a:r>
              <a:rPr sz="5050" spc="-345" dirty="0"/>
              <a:t> </a:t>
            </a:r>
            <a:r>
              <a:rPr sz="5050" spc="-295" dirty="0"/>
              <a:t>E</a:t>
            </a:r>
            <a:r>
              <a:rPr sz="5050" spc="-430" dirty="0"/>
              <a:t>n</a:t>
            </a:r>
            <a:r>
              <a:rPr sz="5050" spc="-365" dirty="0"/>
              <a:t>c</a:t>
            </a:r>
            <a:r>
              <a:rPr sz="5050" spc="-490" dirty="0"/>
              <a:t>u</a:t>
            </a:r>
            <a:r>
              <a:rPr sz="5050" spc="-400" dirty="0"/>
              <a:t>e</a:t>
            </a:r>
            <a:r>
              <a:rPr sz="5050" spc="-480" dirty="0"/>
              <a:t>s</a:t>
            </a:r>
            <a:r>
              <a:rPr sz="5050" spc="-370" dirty="0"/>
              <a:t>t</a:t>
            </a:r>
            <a:r>
              <a:rPr sz="5050" spc="-535" dirty="0"/>
              <a:t>a</a:t>
            </a:r>
            <a:r>
              <a:rPr sz="5050" spc="-480" dirty="0"/>
              <a:t>s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10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49287"/>
            <a:ext cx="343471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1430" dirty="0">
                <a:solidFill>
                  <a:srgbClr val="6E85B4"/>
                </a:solidFill>
              </a:rPr>
              <a:t>1</a:t>
            </a:r>
            <a:r>
              <a:rPr sz="5050" spc="-480" dirty="0">
                <a:solidFill>
                  <a:srgbClr val="6E85B4"/>
                </a:solidFill>
              </a:rPr>
              <a:t>.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65" dirty="0">
                <a:solidFill>
                  <a:srgbClr val="6E85B4"/>
                </a:solidFill>
              </a:rPr>
              <a:t>M</a:t>
            </a:r>
            <a:r>
              <a:rPr sz="5050" spc="-80" dirty="0">
                <a:solidFill>
                  <a:srgbClr val="6E85B4"/>
                </a:solidFill>
              </a:rPr>
              <a:t>O</a:t>
            </a:r>
            <a:r>
              <a:rPr sz="5050" spc="-295" dirty="0">
                <a:solidFill>
                  <a:srgbClr val="6E85B4"/>
                </a:solidFill>
              </a:rPr>
              <a:t>V</a:t>
            </a:r>
            <a:r>
              <a:rPr sz="5050" spc="-620" dirty="0">
                <a:solidFill>
                  <a:srgbClr val="6E85B4"/>
                </a:solidFill>
              </a:rPr>
              <a:t>ID</a:t>
            </a:r>
            <a:r>
              <a:rPr sz="5050" spc="-125" dirty="0">
                <a:solidFill>
                  <a:srgbClr val="6E85B4"/>
                </a:solidFill>
              </a:rPr>
              <a:t>-</a:t>
            </a:r>
            <a:r>
              <a:rPr sz="5050" spc="-1430" dirty="0">
                <a:solidFill>
                  <a:srgbClr val="6E85B4"/>
                </a:solidFill>
              </a:rPr>
              <a:t>1</a:t>
            </a:r>
            <a:r>
              <a:rPr sz="5050" spc="-365" dirty="0">
                <a:solidFill>
                  <a:srgbClr val="6E85B4"/>
                </a:solidFill>
              </a:rPr>
              <a:t>9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15264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2006600"/>
            <a:ext cx="9427210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10" dirty="0">
                <a:solidFill>
                  <a:srgbClr val="08376A"/>
                </a:solidFill>
                <a:latin typeface="Tahoma"/>
                <a:cs typeface="Tahoma"/>
              </a:rPr>
              <a:t>Encuesta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Panel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Online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-70" dirty="0">
                <a:latin typeface="Segoe UI Emoji"/>
                <a:cs typeface="Segoe UI Emoji"/>
              </a:rPr>
              <a:t>💻</a:t>
            </a:r>
            <a:r>
              <a:rPr sz="2250" spc="-70" dirty="0">
                <a:latin typeface="Tahoma"/>
                <a:cs typeface="Tahoma"/>
              </a:rPr>
              <a:t>: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informe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metodológico</a:t>
            </a:r>
            <a:endParaRPr sz="2250">
              <a:latin typeface="Tahoma"/>
              <a:cs typeface="Tahoma"/>
            </a:endParaRPr>
          </a:p>
          <a:p>
            <a:pPr marL="12700" marR="5080">
              <a:lnSpc>
                <a:spcPct val="197200"/>
              </a:lnSpc>
            </a:pPr>
            <a:r>
              <a:rPr sz="2250" spc="90" dirty="0">
                <a:latin typeface="Tahoma"/>
                <a:cs typeface="Tahoma"/>
              </a:rPr>
              <a:t>Síntomas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25" dirty="0">
                <a:latin typeface="Tahoma"/>
                <a:cs typeface="Tahoma"/>
              </a:rPr>
              <a:t>y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Prácticas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Asociadas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55" dirty="0">
                <a:latin typeface="Tahoma"/>
                <a:cs typeface="Tahoma"/>
              </a:rPr>
              <a:t>COVID-19</a:t>
            </a:r>
            <a:r>
              <a:rPr sz="2250" spc="155" dirty="0">
                <a:latin typeface="Segoe UI Emoji"/>
                <a:cs typeface="Segoe UI Emoji"/>
              </a:rPr>
              <a:t>💉🦠</a:t>
            </a:r>
            <a:r>
              <a:rPr sz="2250" spc="155" dirty="0">
                <a:latin typeface="Tahoma"/>
                <a:cs typeface="Tahoma"/>
              </a:rPr>
              <a:t>: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3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¡revisa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los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informes! </a:t>
            </a:r>
            <a:r>
              <a:rPr sz="2250" spc="-690" dirty="0">
                <a:solidFill>
                  <a:srgbClr val="66C2DA"/>
                </a:solidFill>
                <a:latin typeface="Tahoma"/>
                <a:cs typeface="Tahoma"/>
              </a:rPr>
              <a:t> </a:t>
            </a:r>
            <a:r>
              <a:rPr sz="2250" spc="60" dirty="0">
                <a:solidFill>
                  <a:srgbClr val="66C2DA"/>
                </a:solidFill>
                <a:latin typeface="Tahoma"/>
                <a:cs typeface="Tahoma"/>
              </a:rPr>
              <a:t>Sitio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</a:rPr>
              <a:t>web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</a:rPr>
              <a:t> </a:t>
            </a:r>
            <a:r>
              <a:rPr sz="2250" spc="25" dirty="0">
                <a:latin typeface="Tahoma"/>
                <a:cs typeface="Tahoma"/>
              </a:rPr>
              <a:t>y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65" dirty="0">
                <a:solidFill>
                  <a:srgbClr val="66C2DA"/>
                </a:solidFill>
                <a:latin typeface="Tahoma"/>
                <a:cs typeface="Tahoma"/>
                <a:hlinkClick r:id="rId5"/>
              </a:rPr>
              <a:t>Shiny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5"/>
              </a:rPr>
              <a:t> </a:t>
            </a:r>
            <a:r>
              <a:rPr sz="2250" spc="120" dirty="0">
                <a:solidFill>
                  <a:srgbClr val="66C2DA"/>
                </a:solidFill>
                <a:latin typeface="Tahoma"/>
                <a:cs typeface="Tahoma"/>
                <a:hlinkClick r:id="rId5"/>
              </a:rPr>
              <a:t>App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5"/>
              </a:rPr>
              <a:t> </a:t>
            </a:r>
            <a:r>
              <a:rPr sz="2250" spc="110" dirty="0">
                <a:latin typeface="Tahoma"/>
                <a:cs typeface="Tahoma"/>
              </a:rPr>
              <a:t>de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código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abierto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25" dirty="0">
                <a:latin typeface="Tahoma"/>
                <a:cs typeface="Tahoma"/>
              </a:rPr>
              <a:t>y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20" dirty="0">
                <a:latin typeface="Tahoma"/>
                <a:cs typeface="Tahoma"/>
              </a:rPr>
              <a:t>programa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en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R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82892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350519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90061" y="4165996"/>
            <a:ext cx="1889521" cy="19214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11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49287"/>
            <a:ext cx="515366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550" dirty="0">
                <a:solidFill>
                  <a:srgbClr val="6E85B4"/>
                </a:solidFill>
              </a:rPr>
              <a:t>2</a:t>
            </a:r>
            <a:r>
              <a:rPr sz="5050" spc="-480" dirty="0">
                <a:solidFill>
                  <a:srgbClr val="6E85B4"/>
                </a:solidFill>
              </a:rPr>
              <a:t>.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65" dirty="0">
                <a:solidFill>
                  <a:srgbClr val="6E85B4"/>
                </a:solidFill>
              </a:rPr>
              <a:t>M</a:t>
            </a:r>
            <a:r>
              <a:rPr sz="5050" spc="-80" dirty="0">
                <a:solidFill>
                  <a:srgbClr val="6E85B4"/>
                </a:solidFill>
              </a:rPr>
              <a:t>O</a:t>
            </a:r>
            <a:r>
              <a:rPr sz="5050" spc="-295" dirty="0">
                <a:solidFill>
                  <a:srgbClr val="6E85B4"/>
                </a:solidFill>
              </a:rPr>
              <a:t>V</a:t>
            </a:r>
            <a:r>
              <a:rPr sz="5050" spc="-430" dirty="0">
                <a:solidFill>
                  <a:srgbClr val="6E85B4"/>
                </a:solidFill>
              </a:rPr>
              <a:t>ID-</a:t>
            </a:r>
            <a:r>
              <a:rPr sz="5050" spc="-1095" dirty="0">
                <a:solidFill>
                  <a:srgbClr val="6E85B4"/>
                </a:solidFill>
              </a:rPr>
              <a:t>I</a:t>
            </a:r>
            <a:r>
              <a:rPr sz="5050" spc="-365" dirty="0">
                <a:solidFill>
                  <a:srgbClr val="6E85B4"/>
                </a:solidFill>
              </a:rPr>
              <a:t>M</a:t>
            </a:r>
            <a:r>
              <a:rPr sz="5050" spc="-545" dirty="0">
                <a:solidFill>
                  <a:srgbClr val="6E85B4"/>
                </a:solidFill>
              </a:rPr>
              <a:t>P</a:t>
            </a:r>
            <a:r>
              <a:rPr sz="5050" spc="-375" dirty="0">
                <a:solidFill>
                  <a:srgbClr val="6E85B4"/>
                </a:solidFill>
              </a:rPr>
              <a:t>A</a:t>
            </a:r>
            <a:r>
              <a:rPr sz="5050" spc="-280" dirty="0">
                <a:solidFill>
                  <a:srgbClr val="6E85B4"/>
                </a:solidFill>
              </a:rPr>
              <a:t>C</a:t>
            </a:r>
            <a:r>
              <a:rPr sz="5050" spc="-330" dirty="0">
                <a:solidFill>
                  <a:srgbClr val="6E85B4"/>
                </a:solidFill>
              </a:rPr>
              <a:t>T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15264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2006600"/>
            <a:ext cx="10274935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10" dirty="0">
                <a:solidFill>
                  <a:srgbClr val="08376A"/>
                </a:solidFill>
                <a:latin typeface="Tahoma"/>
                <a:cs typeface="Tahoma"/>
              </a:rPr>
              <a:t>Encuesta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transversal,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representativa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25" dirty="0">
                <a:latin typeface="Tahoma"/>
                <a:cs typeface="Tahoma"/>
              </a:rPr>
              <a:t>y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telefónica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235" dirty="0">
                <a:latin typeface="Segoe UI Emoji"/>
                <a:cs typeface="Segoe UI Emoji"/>
              </a:rPr>
              <a:t>Q</a:t>
            </a:r>
            <a:endParaRPr sz="225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2250" spc="70" dirty="0">
                <a:latin typeface="Tahoma"/>
                <a:cs typeface="Tahoma"/>
              </a:rPr>
              <a:t>Síntomas,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acceso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servicios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salud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25" dirty="0">
                <a:latin typeface="Tahoma"/>
                <a:cs typeface="Tahoma"/>
              </a:rPr>
              <a:t>y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características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sociodemográficas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💊</a:t>
            </a:r>
            <a:endParaRPr sz="225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250" spc="1635" dirty="0">
                <a:latin typeface="Segoe UI Emoji"/>
                <a:cs typeface="Segoe UI Emoji"/>
              </a:rPr>
              <a:t>🦠</a:t>
            </a:r>
            <a:endParaRPr sz="2250">
              <a:latin typeface="Segoe UI Emoji"/>
              <a:cs typeface="Segoe UI Emoji"/>
            </a:endParaRPr>
          </a:p>
          <a:p>
            <a:pPr marL="12700" marR="372110">
              <a:lnSpc>
                <a:spcPct val="197200"/>
              </a:lnSpc>
            </a:pPr>
            <a:r>
              <a:rPr sz="2250" spc="80" dirty="0">
                <a:latin typeface="Tahoma"/>
                <a:cs typeface="Tahoma"/>
              </a:rPr>
              <a:t>Análisis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basados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en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una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muestra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probabilística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servirán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todas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las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líneas. </a:t>
            </a:r>
            <a:r>
              <a:rPr sz="2250" spc="-690" dirty="0">
                <a:latin typeface="Tahoma"/>
                <a:cs typeface="Tahoma"/>
              </a:rPr>
              <a:t> </a:t>
            </a:r>
            <a:r>
              <a:rPr sz="2250" spc="50" dirty="0">
                <a:latin typeface="Tahoma"/>
                <a:cs typeface="Tahoma"/>
              </a:rPr>
              <a:t>Trabajo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campo: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diciembre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0" dirty="0">
                <a:latin typeface="Tahoma"/>
                <a:cs typeface="Tahoma"/>
              </a:rPr>
              <a:t>2021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82892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899" y="3895725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4571999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12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53900" cy="6486525"/>
          </a:xfrm>
          <a:custGeom>
            <a:avLst/>
            <a:gdLst/>
            <a:ahLst/>
            <a:cxnLst/>
            <a:rect l="l" t="t" r="r" b="b"/>
            <a:pathLst>
              <a:path w="12153900" h="6486525">
                <a:moveTo>
                  <a:pt x="12153899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3899" y="0"/>
                </a:lnTo>
                <a:lnTo>
                  <a:pt x="12153899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10080" marR="5080" indent="-1898014">
              <a:lnSpc>
                <a:spcPct val="99900"/>
              </a:lnSpc>
              <a:spcBef>
                <a:spcPts val="114"/>
              </a:spcBef>
            </a:pPr>
            <a:r>
              <a:rPr spc="-545" dirty="0"/>
              <a:t>¡</a:t>
            </a:r>
            <a:r>
              <a:rPr spc="-409" dirty="0"/>
              <a:t>P</a:t>
            </a:r>
            <a:r>
              <a:rPr spc="-400" dirty="0"/>
              <a:t>e</a:t>
            </a:r>
            <a:r>
              <a:rPr spc="-600" dirty="0"/>
              <a:t>r</a:t>
            </a:r>
            <a:r>
              <a:rPr spc="-270" dirty="0"/>
              <a:t>o</a:t>
            </a:r>
            <a:r>
              <a:rPr spc="-345" dirty="0"/>
              <a:t> </a:t>
            </a:r>
            <a:r>
              <a:rPr spc="-535" dirty="0"/>
              <a:t>a</a:t>
            </a:r>
            <a:r>
              <a:rPr spc="-465" dirty="0"/>
              <a:t>n</a:t>
            </a:r>
            <a:r>
              <a:rPr spc="-380" dirty="0"/>
              <a:t>t</a:t>
            </a:r>
            <a:r>
              <a:rPr spc="-400" dirty="0"/>
              <a:t>e</a:t>
            </a:r>
            <a:r>
              <a:rPr spc="-480" dirty="0"/>
              <a:t>s</a:t>
            </a:r>
            <a:r>
              <a:rPr spc="-345" dirty="0"/>
              <a:t> </a:t>
            </a:r>
            <a:r>
              <a:rPr spc="-320" dirty="0"/>
              <a:t>d</a:t>
            </a:r>
            <a:r>
              <a:rPr spc="-400" dirty="0"/>
              <a:t>e</a:t>
            </a:r>
            <a:r>
              <a:rPr spc="-345" dirty="0"/>
              <a:t> </a:t>
            </a:r>
            <a:r>
              <a:rPr spc="-395" dirty="0"/>
              <a:t>c</a:t>
            </a:r>
            <a:r>
              <a:rPr spc="-345" dirty="0"/>
              <a:t>o</a:t>
            </a:r>
            <a:r>
              <a:rPr spc="-390" dirty="0"/>
              <a:t>n</a:t>
            </a:r>
            <a:r>
              <a:rPr spc="-370" dirty="0"/>
              <a:t>t</a:t>
            </a:r>
            <a:r>
              <a:rPr spc="-535" dirty="0"/>
              <a:t>a</a:t>
            </a:r>
            <a:r>
              <a:rPr spc="-465" dirty="0"/>
              <a:t>r</a:t>
            </a:r>
            <a:r>
              <a:rPr spc="-355" dirty="0"/>
              <a:t>l</a:t>
            </a:r>
            <a:r>
              <a:rPr spc="-400" dirty="0"/>
              <a:t>e</a:t>
            </a:r>
            <a:r>
              <a:rPr spc="-480" dirty="0"/>
              <a:t>s</a:t>
            </a:r>
            <a:r>
              <a:rPr spc="-345" dirty="0"/>
              <a:t> </a:t>
            </a:r>
            <a:r>
              <a:rPr spc="-405" dirty="0"/>
              <a:t>m</a:t>
            </a:r>
            <a:r>
              <a:rPr spc="-535" dirty="0"/>
              <a:t>á</a:t>
            </a:r>
            <a:r>
              <a:rPr spc="-480" dirty="0"/>
              <a:t>s</a:t>
            </a:r>
            <a:r>
              <a:rPr spc="-345" dirty="0"/>
              <a:t> </a:t>
            </a:r>
            <a:r>
              <a:rPr spc="-480" dirty="0"/>
              <a:t>s</a:t>
            </a:r>
            <a:r>
              <a:rPr spc="-300" dirty="0"/>
              <a:t>ob</a:t>
            </a:r>
            <a:r>
              <a:rPr spc="-600" dirty="0"/>
              <a:t>r</a:t>
            </a:r>
            <a:r>
              <a:rPr spc="-265" dirty="0"/>
              <a:t>e  </a:t>
            </a:r>
            <a:r>
              <a:rPr spc="-365" dirty="0"/>
              <a:t>M</a:t>
            </a:r>
            <a:r>
              <a:rPr spc="-80" dirty="0"/>
              <a:t>O</a:t>
            </a:r>
            <a:r>
              <a:rPr spc="-295" dirty="0"/>
              <a:t>V</a:t>
            </a:r>
            <a:r>
              <a:rPr spc="-620" dirty="0"/>
              <a:t>ID</a:t>
            </a:r>
            <a:r>
              <a:rPr spc="-55" dirty="0"/>
              <a:t>-</a:t>
            </a:r>
            <a:r>
              <a:rPr spc="-1095" dirty="0"/>
              <a:t>I</a:t>
            </a:r>
            <a:r>
              <a:rPr spc="-365" dirty="0"/>
              <a:t>M</a:t>
            </a:r>
            <a:r>
              <a:rPr spc="-545" dirty="0"/>
              <a:t>P</a:t>
            </a:r>
            <a:r>
              <a:rPr spc="-375" dirty="0"/>
              <a:t>A</a:t>
            </a:r>
            <a:r>
              <a:rPr spc="-280" dirty="0"/>
              <a:t>C</a:t>
            </a:r>
            <a:r>
              <a:rPr spc="-330" dirty="0"/>
              <a:t>T</a:t>
            </a:r>
            <a:r>
              <a:rPr spc="-484" dirty="0"/>
              <a:t>!</a:t>
            </a:r>
            <a:r>
              <a:rPr spc="-345" dirty="0"/>
              <a:t> </a:t>
            </a:r>
            <a:r>
              <a:rPr sz="5750" b="0" spc="17980" dirty="0">
                <a:latin typeface="Microsoft Sans Serif"/>
                <a:cs typeface="Microsoft Sans Serif"/>
              </a:rPr>
              <a:t>🤓</a:t>
            </a:r>
            <a:endParaRPr sz="5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8374" y="3335337"/>
            <a:ext cx="9277350" cy="19304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239645" marR="5080" indent="-2227580">
              <a:lnSpc>
                <a:spcPts val="7580"/>
              </a:lnSpc>
              <a:spcBef>
                <a:spcPts val="40"/>
              </a:spcBef>
            </a:pPr>
            <a:r>
              <a:rPr sz="6150" b="1" spc="-930" dirty="0">
                <a:solidFill>
                  <a:srgbClr val="E9EDF1"/>
                </a:solidFill>
                <a:latin typeface="Tahoma"/>
                <a:cs typeface="Tahoma"/>
              </a:rPr>
              <a:t>¿</a:t>
            </a:r>
            <a:r>
              <a:rPr sz="6150" b="1" spc="-50" dirty="0">
                <a:solidFill>
                  <a:srgbClr val="E9EDF1"/>
                </a:solidFill>
                <a:latin typeface="Tahoma"/>
                <a:cs typeface="Tahoma"/>
              </a:rPr>
              <a:t>Q</a:t>
            </a:r>
            <a:r>
              <a:rPr sz="6150" b="1" spc="-585" dirty="0">
                <a:solidFill>
                  <a:srgbClr val="E9EDF1"/>
                </a:solidFill>
                <a:latin typeface="Tahoma"/>
                <a:cs typeface="Tahoma"/>
              </a:rPr>
              <a:t>u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é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57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550" dirty="0">
                <a:solidFill>
                  <a:srgbClr val="E9EDF1"/>
                </a:solidFill>
                <a:latin typeface="Tahoma"/>
                <a:cs typeface="Tahoma"/>
              </a:rPr>
              <a:t>h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550" dirty="0">
                <a:solidFill>
                  <a:srgbClr val="E9EDF1"/>
                </a:solidFill>
                <a:latin typeface="Tahoma"/>
                <a:cs typeface="Tahoma"/>
              </a:rPr>
              <a:t>h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434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6150" b="1" spc="-550" dirty="0">
                <a:solidFill>
                  <a:srgbClr val="E9EDF1"/>
                </a:solidFill>
                <a:latin typeface="Tahoma"/>
                <a:cs typeface="Tahoma"/>
              </a:rPr>
              <a:t>h</a:t>
            </a:r>
            <a:r>
              <a:rPr sz="6150" b="1" spc="-320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47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6150" b="1" spc="-415" dirty="0">
                <a:solidFill>
                  <a:srgbClr val="E9EDF1"/>
                </a:solidFill>
                <a:latin typeface="Tahoma"/>
                <a:cs typeface="Tahoma"/>
              </a:rPr>
              <a:t>on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57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r>
              <a:rPr sz="6150" b="1" spc="-455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6150" b="1" spc="-340" dirty="0">
                <a:solidFill>
                  <a:srgbClr val="E9EDF1"/>
                </a:solidFill>
                <a:latin typeface="Tahoma"/>
                <a:cs typeface="Tahoma"/>
              </a:rPr>
              <a:t>os  </a:t>
            </a:r>
            <a:r>
              <a:rPr sz="6150" b="1" spc="-525" dirty="0">
                <a:solidFill>
                  <a:srgbClr val="E9EDF1"/>
                </a:solidFill>
                <a:latin typeface="Tahoma"/>
                <a:cs typeface="Tahoma"/>
              </a:rPr>
              <a:t>instrumentos?</a:t>
            </a:r>
            <a:endParaRPr sz="61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13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382837"/>
            <a:ext cx="10894695" cy="16725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280" dirty="0">
                <a:solidFill>
                  <a:srgbClr val="6E85B4"/>
                </a:solidFill>
              </a:rPr>
              <a:t>C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320" dirty="0">
                <a:solidFill>
                  <a:srgbClr val="6E85B4"/>
                </a:solidFill>
              </a:rPr>
              <a:t>d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245" dirty="0">
                <a:solidFill>
                  <a:srgbClr val="6E85B4"/>
                </a:solidFill>
              </a:rPr>
              <a:t>l</a:t>
            </a:r>
            <a:r>
              <a:rPr sz="5050" spc="-360" dirty="0">
                <a:solidFill>
                  <a:srgbClr val="6E85B4"/>
                </a:solidFill>
              </a:rPr>
              <a:t>í</a:t>
            </a:r>
            <a:r>
              <a:rPr sz="5050" spc="-430" dirty="0">
                <a:solidFill>
                  <a:srgbClr val="6E85B4"/>
                </a:solidFill>
              </a:rPr>
              <a:t>n</a:t>
            </a:r>
            <a:r>
              <a:rPr sz="5050" spc="-400" dirty="0">
                <a:solidFill>
                  <a:srgbClr val="6E85B4"/>
                </a:solidFill>
              </a:rPr>
              <a:t>e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20" dirty="0">
                <a:solidFill>
                  <a:srgbClr val="6E85B4"/>
                </a:solidFill>
              </a:rPr>
              <a:t>d</a:t>
            </a:r>
            <a:r>
              <a:rPr sz="5050" spc="-400" dirty="0">
                <a:solidFill>
                  <a:srgbClr val="6E85B4"/>
                </a:solidFill>
              </a:rPr>
              <a:t>e</a:t>
            </a:r>
            <a:r>
              <a:rPr sz="5050" spc="-245" dirty="0">
                <a:solidFill>
                  <a:srgbClr val="6E85B4"/>
                </a:solidFill>
              </a:rPr>
              <a:t>l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400" dirty="0">
                <a:solidFill>
                  <a:srgbClr val="6E85B4"/>
                </a:solidFill>
              </a:rPr>
              <a:t>e</a:t>
            </a:r>
            <a:r>
              <a:rPr sz="5050" spc="-315" dirty="0">
                <a:solidFill>
                  <a:srgbClr val="6E85B4"/>
                </a:solidFill>
              </a:rPr>
              <a:t>q</a:t>
            </a:r>
            <a:r>
              <a:rPr sz="5050" spc="-490" dirty="0">
                <a:solidFill>
                  <a:srgbClr val="6E85B4"/>
                </a:solidFill>
              </a:rPr>
              <a:t>u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315" dirty="0">
                <a:solidFill>
                  <a:srgbClr val="6E85B4"/>
                </a:solidFill>
              </a:rPr>
              <a:t>p</a:t>
            </a:r>
            <a:r>
              <a:rPr sz="5050" spc="-270" dirty="0">
                <a:solidFill>
                  <a:srgbClr val="6E85B4"/>
                </a:solidFill>
              </a:rPr>
              <a:t>o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465" dirty="0">
                <a:solidFill>
                  <a:srgbClr val="6E85B4"/>
                </a:solidFill>
              </a:rPr>
              <a:t>h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95" dirty="0">
                <a:solidFill>
                  <a:srgbClr val="6E85B4"/>
                </a:solidFill>
              </a:rPr>
              <a:t>c</a:t>
            </a:r>
            <a:r>
              <a:rPr sz="5050" spc="-345" dirty="0">
                <a:solidFill>
                  <a:srgbClr val="6E85B4"/>
                </a:solidFill>
              </a:rPr>
              <a:t>o</a:t>
            </a:r>
            <a:r>
              <a:rPr sz="5050" spc="-390" dirty="0">
                <a:solidFill>
                  <a:srgbClr val="6E85B4"/>
                </a:solidFill>
              </a:rPr>
              <a:t>n</a:t>
            </a:r>
            <a:r>
              <a:rPr sz="5050" spc="-370" dirty="0">
                <a:solidFill>
                  <a:srgbClr val="6E85B4"/>
                </a:solidFill>
              </a:rPr>
              <a:t>t</a:t>
            </a:r>
            <a:r>
              <a:rPr sz="5050" spc="-455" dirty="0">
                <a:solidFill>
                  <a:srgbClr val="6E85B4"/>
                </a:solidFill>
              </a:rPr>
              <a:t>ri</a:t>
            </a:r>
            <a:r>
              <a:rPr sz="5050" spc="-335" dirty="0">
                <a:solidFill>
                  <a:srgbClr val="6E85B4"/>
                </a:solidFill>
              </a:rPr>
              <a:t>b</a:t>
            </a:r>
            <a:r>
              <a:rPr sz="5050" spc="-490" dirty="0">
                <a:solidFill>
                  <a:srgbClr val="6E85B4"/>
                </a:solidFill>
              </a:rPr>
              <a:t>u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320" dirty="0">
                <a:solidFill>
                  <a:srgbClr val="6E85B4"/>
                </a:solidFill>
              </a:rPr>
              <a:t>d</a:t>
            </a:r>
            <a:r>
              <a:rPr sz="5050" spc="-270" dirty="0">
                <a:solidFill>
                  <a:srgbClr val="6E85B4"/>
                </a:solidFill>
              </a:rPr>
              <a:t>o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20" dirty="0">
                <a:solidFill>
                  <a:srgbClr val="6E85B4"/>
                </a:solidFill>
              </a:rPr>
              <a:t>d</a:t>
            </a:r>
            <a:r>
              <a:rPr sz="5050" spc="-400" dirty="0">
                <a:solidFill>
                  <a:srgbClr val="6E85B4"/>
                </a:solidFill>
              </a:rPr>
              <a:t>e</a:t>
            </a:r>
            <a:endParaRPr sz="5050"/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5050" spc="-320" dirty="0">
                <a:solidFill>
                  <a:srgbClr val="6E85B4"/>
                </a:solidFill>
              </a:rPr>
              <a:t>d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480" dirty="0">
                <a:solidFill>
                  <a:srgbClr val="6E85B4"/>
                </a:solidFill>
              </a:rPr>
              <a:t>s</a:t>
            </a:r>
            <a:r>
              <a:rPr sz="5050" spc="-370" dirty="0">
                <a:solidFill>
                  <a:srgbClr val="6E85B4"/>
                </a:solidFill>
              </a:rPr>
              <a:t>t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465" dirty="0">
                <a:solidFill>
                  <a:srgbClr val="6E85B4"/>
                </a:solidFill>
              </a:rPr>
              <a:t>n</a:t>
            </a:r>
            <a:r>
              <a:rPr sz="5050" spc="-370" dirty="0">
                <a:solidFill>
                  <a:srgbClr val="6E85B4"/>
                </a:solidFill>
              </a:rPr>
              <a:t>t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480" dirty="0">
                <a:solidFill>
                  <a:srgbClr val="6E85B4"/>
                </a:solidFill>
              </a:rPr>
              <a:t>s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270" dirty="0">
                <a:solidFill>
                  <a:srgbClr val="6E85B4"/>
                </a:solidFill>
              </a:rPr>
              <a:t>f</a:t>
            </a:r>
            <a:r>
              <a:rPr sz="5050" spc="-405" dirty="0">
                <a:solidFill>
                  <a:srgbClr val="6E85B4"/>
                </a:solidFill>
              </a:rPr>
              <a:t>orm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480" dirty="0">
                <a:solidFill>
                  <a:srgbClr val="6E85B4"/>
                </a:solidFill>
              </a:rPr>
              <a:t>s</a:t>
            </a:r>
            <a:r>
              <a:rPr sz="5050" spc="290" dirty="0">
                <a:solidFill>
                  <a:srgbClr val="6E85B4"/>
                </a:solidFill>
              </a:rPr>
              <a:t> </a:t>
            </a:r>
            <a:r>
              <a:rPr sz="5750" b="0" spc="2125" dirty="0">
                <a:solidFill>
                  <a:srgbClr val="6E85B4"/>
                </a:solidFill>
                <a:latin typeface="Microsoft Sans Serif"/>
                <a:cs typeface="Microsoft Sans Serif"/>
              </a:rPr>
              <a:t> </a:t>
            </a:r>
            <a:r>
              <a:rPr sz="5750" b="0" spc="-1535" dirty="0">
                <a:solidFill>
                  <a:srgbClr val="6E85B4"/>
                </a:solidFill>
                <a:latin typeface="Microsoft Sans Serif"/>
                <a:cs typeface="Microsoft Sans Serif"/>
              </a:rPr>
              <a:t> </a:t>
            </a:r>
            <a:r>
              <a:rPr sz="5750" b="0" spc="-1515" dirty="0">
                <a:solidFill>
                  <a:srgbClr val="6E85B4"/>
                </a:solidFill>
                <a:latin typeface="Microsoft Sans Serif"/>
                <a:cs typeface="Microsoft Sans Serif"/>
              </a:rPr>
              <a:t> </a:t>
            </a:r>
            <a:endParaRPr sz="575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14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52630" cy="6486525"/>
          </a:xfrm>
          <a:custGeom>
            <a:avLst/>
            <a:gdLst/>
            <a:ahLst/>
            <a:cxnLst/>
            <a:rect l="l" t="t" r="r" b="b"/>
            <a:pathLst>
              <a:path w="12152630" h="6486525">
                <a:moveTo>
                  <a:pt x="12152375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2375" y="0"/>
                </a:lnTo>
                <a:lnTo>
                  <a:pt x="12152375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117" y="649287"/>
            <a:ext cx="531114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484" dirty="0"/>
              <a:t>3</a:t>
            </a:r>
            <a:r>
              <a:rPr sz="5050" spc="-480" dirty="0"/>
              <a:t>.</a:t>
            </a:r>
            <a:r>
              <a:rPr sz="5050" spc="-345" dirty="0"/>
              <a:t> </a:t>
            </a:r>
            <a:r>
              <a:rPr sz="5050" spc="-360" dirty="0"/>
              <a:t>Lí</a:t>
            </a:r>
            <a:r>
              <a:rPr sz="5050" spc="-430" dirty="0"/>
              <a:t>n</a:t>
            </a:r>
            <a:r>
              <a:rPr sz="5050" spc="-400" dirty="0"/>
              <a:t>e</a:t>
            </a:r>
            <a:r>
              <a:rPr sz="5050" spc="-535" dirty="0"/>
              <a:t>a</a:t>
            </a:r>
            <a:r>
              <a:rPr sz="5050" spc="-480" dirty="0"/>
              <a:t>s</a:t>
            </a:r>
            <a:r>
              <a:rPr sz="5050" spc="-345" dirty="0"/>
              <a:t> </a:t>
            </a:r>
            <a:r>
              <a:rPr sz="5050" spc="-320" dirty="0"/>
              <a:t>d</a:t>
            </a:r>
            <a:r>
              <a:rPr sz="5050" spc="-400" dirty="0"/>
              <a:t>e</a:t>
            </a:r>
            <a:r>
              <a:rPr sz="5050" spc="-345" dirty="0"/>
              <a:t> </a:t>
            </a:r>
            <a:r>
              <a:rPr sz="5050" spc="-370" dirty="0"/>
              <a:t>t</a:t>
            </a:r>
            <a:r>
              <a:rPr sz="5050" spc="-580" dirty="0"/>
              <a:t>r</a:t>
            </a:r>
            <a:r>
              <a:rPr sz="5050" spc="-535" dirty="0"/>
              <a:t>a</a:t>
            </a:r>
            <a:r>
              <a:rPr sz="5050" spc="-335" dirty="0"/>
              <a:t>b</a:t>
            </a:r>
            <a:r>
              <a:rPr sz="5050" spc="-535" dirty="0"/>
              <a:t>a</a:t>
            </a:r>
            <a:r>
              <a:rPr sz="5050" spc="-670" dirty="0"/>
              <a:t>j</a:t>
            </a:r>
            <a:r>
              <a:rPr sz="5050" spc="-270" dirty="0"/>
              <a:t>o</a:t>
            </a:r>
            <a:endParaRPr sz="5050"/>
          </a:p>
        </p:txBody>
      </p:sp>
      <p:sp>
        <p:nvSpPr>
          <p:cNvPr id="4" name="object 4"/>
          <p:cNvSpPr txBox="1"/>
          <p:nvPr/>
        </p:nvSpPr>
        <p:spPr>
          <a:xfrm>
            <a:off x="8270775" y="1973262"/>
            <a:ext cx="3286760" cy="3959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9765" marR="5080" lvl="1" indent="-659765" algn="r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659765" algn="l"/>
              </a:tabLst>
            </a:pPr>
            <a:r>
              <a:rPr sz="3900" b="1" spc="-27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3900" b="1" spc="-290" dirty="0">
                <a:solidFill>
                  <a:srgbClr val="E9EDF1"/>
                </a:solidFill>
                <a:latin typeface="Tahoma"/>
                <a:cs typeface="Tahoma"/>
              </a:rPr>
              <a:t>cc</a:t>
            </a:r>
            <a:r>
              <a:rPr sz="3900" b="1" spc="-29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3900" b="1" spc="-36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r>
              <a:rPr sz="3900" b="1" spc="-195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endParaRPr sz="3900">
              <a:latin typeface="Tahoma"/>
              <a:cs typeface="Tahoma"/>
            </a:endParaRPr>
          </a:p>
          <a:p>
            <a:pPr marL="754380" marR="5080" lvl="1" indent="-754380" algn="r">
              <a:lnSpc>
                <a:spcPct val="100000"/>
              </a:lnSpc>
              <a:spcBef>
                <a:spcPts val="4095"/>
              </a:spcBef>
              <a:buAutoNum type="arabicPeriod"/>
              <a:tabLst>
                <a:tab pos="754380" algn="l"/>
              </a:tabLst>
            </a:pPr>
            <a:r>
              <a:rPr sz="3900" b="1" spc="-215" dirty="0">
                <a:solidFill>
                  <a:srgbClr val="E9EDF1"/>
                </a:solidFill>
                <a:latin typeface="Tahoma"/>
                <a:cs typeface="Tahoma"/>
              </a:rPr>
              <a:t>Soc</a:t>
            </a:r>
            <a:r>
              <a:rPr sz="3900" b="1" spc="-27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400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3900" b="1" spc="-185" dirty="0">
                <a:solidFill>
                  <a:srgbClr val="E9EDF1"/>
                </a:solidFill>
                <a:latin typeface="Tahoma"/>
                <a:cs typeface="Tahoma"/>
              </a:rPr>
              <a:t>l</a:t>
            </a:r>
            <a:endParaRPr sz="3900">
              <a:latin typeface="Tahoma"/>
              <a:cs typeface="Tahoma"/>
            </a:endParaRPr>
          </a:p>
          <a:p>
            <a:pPr marL="760730" marR="5080" lvl="1" indent="-760730" algn="r">
              <a:lnSpc>
                <a:spcPct val="100000"/>
              </a:lnSpc>
              <a:spcBef>
                <a:spcPts val="4020"/>
              </a:spcBef>
              <a:buAutoNum type="arabicPeriod"/>
              <a:tabLst>
                <a:tab pos="760730" algn="l"/>
              </a:tabLst>
            </a:pPr>
            <a:r>
              <a:rPr sz="3900" b="1" spc="-85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254" dirty="0">
                <a:solidFill>
                  <a:srgbClr val="E9EDF1"/>
                </a:solidFill>
                <a:latin typeface="Tahoma"/>
                <a:cs typeface="Tahoma"/>
              </a:rPr>
              <a:t>mp</a:t>
            </a:r>
            <a:r>
              <a:rPr sz="3900" b="1" spc="-400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3900" b="1" spc="-27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3900" b="1" spc="-290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3900" b="1" spc="-195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endParaRPr sz="3900">
              <a:latin typeface="Tahoma"/>
              <a:cs typeface="Tahoma"/>
            </a:endParaRPr>
          </a:p>
          <a:p>
            <a:pPr marL="793750" marR="5080" lvl="1" indent="-793750" algn="r">
              <a:lnSpc>
                <a:spcPct val="100000"/>
              </a:lnSpc>
              <a:spcBef>
                <a:spcPts val="4095"/>
              </a:spcBef>
              <a:buAutoNum type="arabicPeriod"/>
              <a:tabLst>
                <a:tab pos="793750" algn="l"/>
              </a:tabLst>
            </a:pPr>
            <a:r>
              <a:rPr sz="3900" b="1" spc="-85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315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3900" b="1" spc="-229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3900" b="1" spc="-275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3900" b="1" spc="-27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3900" b="1" spc="-400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3900" b="1" spc="-229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3900" b="1" spc="-195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r>
              <a:rPr sz="3900" b="1" spc="-459" dirty="0">
                <a:solidFill>
                  <a:srgbClr val="E9EDF1"/>
                </a:solidFill>
                <a:latin typeface="Tahoma"/>
                <a:cs typeface="Tahoma"/>
              </a:rPr>
              <a:t>r</a:t>
            </a:r>
            <a:r>
              <a:rPr sz="3900" b="1" spc="-29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3900" b="1" spc="-36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15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69" y="2420937"/>
            <a:ext cx="10868025" cy="15779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055110" marR="5080" indent="-4043045">
              <a:lnSpc>
                <a:spcPct val="101499"/>
              </a:lnSpc>
              <a:spcBef>
                <a:spcPts val="20"/>
              </a:spcBef>
            </a:pPr>
            <a:r>
              <a:rPr sz="5050" spc="-484" dirty="0"/>
              <a:t>3</a:t>
            </a:r>
            <a:r>
              <a:rPr sz="5050" spc="-565" dirty="0"/>
              <a:t>.</a:t>
            </a:r>
            <a:r>
              <a:rPr sz="5050" spc="-1430" dirty="0"/>
              <a:t>1</a:t>
            </a:r>
            <a:r>
              <a:rPr sz="5050" spc="-345" dirty="0"/>
              <a:t> </a:t>
            </a:r>
            <a:r>
              <a:rPr sz="5050" spc="-375" dirty="0"/>
              <a:t>A</a:t>
            </a:r>
            <a:r>
              <a:rPr sz="5050" spc="-395" dirty="0"/>
              <a:t>cc</a:t>
            </a:r>
            <a:r>
              <a:rPr sz="5050" spc="-400" dirty="0"/>
              <a:t>e</a:t>
            </a:r>
            <a:r>
              <a:rPr sz="5050" spc="-480" dirty="0"/>
              <a:t>s</a:t>
            </a:r>
            <a:r>
              <a:rPr sz="5050" spc="-270" dirty="0"/>
              <a:t>o</a:t>
            </a:r>
            <a:r>
              <a:rPr sz="5050" spc="-345" dirty="0"/>
              <a:t> </a:t>
            </a:r>
            <a:r>
              <a:rPr sz="5050" spc="-340" dirty="0"/>
              <a:t>C</a:t>
            </a:r>
            <a:r>
              <a:rPr sz="5050" spc="-80" dirty="0"/>
              <a:t>O</a:t>
            </a:r>
            <a:r>
              <a:rPr sz="5050" spc="-295" dirty="0"/>
              <a:t>V</a:t>
            </a:r>
            <a:r>
              <a:rPr sz="5050" spc="-1065" dirty="0"/>
              <a:t>I</a:t>
            </a:r>
            <a:r>
              <a:rPr sz="5050" spc="-170" dirty="0"/>
              <a:t>D</a:t>
            </a:r>
            <a:r>
              <a:rPr sz="5050" spc="-125" dirty="0"/>
              <a:t>-</a:t>
            </a:r>
            <a:r>
              <a:rPr sz="5050" spc="-1430" dirty="0"/>
              <a:t>1</a:t>
            </a:r>
            <a:r>
              <a:rPr sz="5050" spc="-365" dirty="0"/>
              <a:t>9</a:t>
            </a:r>
            <a:r>
              <a:rPr sz="5050" spc="-345" dirty="0"/>
              <a:t> </a:t>
            </a:r>
            <a:r>
              <a:rPr sz="5050" spc="-250" dirty="0"/>
              <a:t>y</a:t>
            </a:r>
            <a:r>
              <a:rPr sz="5050" spc="-345" dirty="0"/>
              <a:t> </a:t>
            </a:r>
            <a:r>
              <a:rPr sz="5050" spc="-430" dirty="0"/>
              <a:t>n</a:t>
            </a:r>
            <a:r>
              <a:rPr sz="5050" spc="-270" dirty="0"/>
              <a:t>o</a:t>
            </a:r>
            <a:r>
              <a:rPr sz="5050" spc="-345" dirty="0"/>
              <a:t> </a:t>
            </a:r>
            <a:r>
              <a:rPr sz="5050" spc="-600" dirty="0"/>
              <a:t>r</a:t>
            </a:r>
            <a:r>
              <a:rPr sz="5050" spc="-400" dirty="0"/>
              <a:t>e</a:t>
            </a:r>
            <a:r>
              <a:rPr sz="5050" spc="-245" dirty="0"/>
              <a:t>l</a:t>
            </a:r>
            <a:r>
              <a:rPr sz="5050" spc="-535" dirty="0"/>
              <a:t>a</a:t>
            </a:r>
            <a:r>
              <a:rPr sz="5050" spc="-365" dirty="0"/>
              <a:t>c</a:t>
            </a:r>
            <a:r>
              <a:rPr sz="5050" spc="-360" dirty="0"/>
              <a:t>i</a:t>
            </a:r>
            <a:r>
              <a:rPr sz="5050" spc="-350" dirty="0"/>
              <a:t>on</a:t>
            </a:r>
            <a:r>
              <a:rPr sz="5050" spc="-535" dirty="0"/>
              <a:t>a</a:t>
            </a:r>
            <a:r>
              <a:rPr sz="5050" spc="-320" dirty="0"/>
              <a:t>d</a:t>
            </a:r>
            <a:r>
              <a:rPr sz="5050" spc="-270" dirty="0"/>
              <a:t>o</a:t>
            </a:r>
            <a:r>
              <a:rPr sz="5050" spc="-345" dirty="0"/>
              <a:t> </a:t>
            </a:r>
            <a:r>
              <a:rPr sz="5050" spc="-355" dirty="0"/>
              <a:t>a  </a:t>
            </a:r>
            <a:r>
              <a:rPr sz="5050" spc="-484" dirty="0"/>
              <a:t>COVID-19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16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630237"/>
            <a:ext cx="774700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630" dirty="0">
                <a:solidFill>
                  <a:srgbClr val="6E85B4"/>
                </a:solidFill>
                <a:latin typeface="Tahoma"/>
                <a:cs typeface="Tahoma"/>
              </a:rPr>
              <a:t>3.1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85" dirty="0">
                <a:solidFill>
                  <a:srgbClr val="6E85B4"/>
                </a:solidFill>
                <a:latin typeface="Tahoma"/>
                <a:cs typeface="Tahoma"/>
              </a:rPr>
              <a:t>Acceso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60" dirty="0">
                <a:solidFill>
                  <a:srgbClr val="6E85B4"/>
                </a:solidFill>
                <a:latin typeface="Tahoma"/>
                <a:cs typeface="Tahoma"/>
              </a:rPr>
              <a:t>COVID-19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180" dirty="0">
                <a:solidFill>
                  <a:srgbClr val="6E85B4"/>
                </a:solidFill>
                <a:latin typeface="Tahoma"/>
                <a:cs typeface="Tahoma"/>
              </a:rPr>
              <a:t>y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54" dirty="0">
                <a:solidFill>
                  <a:srgbClr val="6E85B4"/>
                </a:solidFill>
                <a:latin typeface="Tahoma"/>
                <a:cs typeface="Tahoma"/>
              </a:rPr>
              <a:t>no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60" dirty="0">
                <a:solidFill>
                  <a:srgbClr val="6E85B4"/>
                </a:solidFill>
                <a:latin typeface="Tahoma"/>
                <a:cs typeface="Tahoma"/>
              </a:rPr>
              <a:t>COVID-19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191452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1720850"/>
            <a:ext cx="1036129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250" spc="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“Propiedades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diagnósticas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las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definiciones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caso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sospechoso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3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COVID- </a:t>
            </a:r>
            <a:r>
              <a:rPr sz="2250" spc="-68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19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en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Chile”</a:t>
            </a:r>
            <a:r>
              <a:rPr sz="2250" spc="105" dirty="0">
                <a:latin typeface="Tahoma"/>
                <a:cs typeface="Tahoma"/>
                <a:hlinkClick r:id="rId3"/>
              </a:rPr>
              <a:t>en</a:t>
            </a:r>
            <a:r>
              <a:rPr sz="2250" spc="-120" dirty="0"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latin typeface="Tahoma"/>
                <a:cs typeface="Tahoma"/>
                <a:hlinkClick r:id="rId3"/>
              </a:rPr>
              <a:t>la</a:t>
            </a:r>
            <a:r>
              <a:rPr sz="2250" spc="-120" dirty="0">
                <a:latin typeface="Tahoma"/>
                <a:cs typeface="Tahoma"/>
                <a:hlinkClick r:id="rId3"/>
              </a:rPr>
              <a:t> </a:t>
            </a:r>
            <a:r>
              <a:rPr sz="2250" spc="50" dirty="0">
                <a:latin typeface="Tahoma"/>
                <a:cs typeface="Tahoma"/>
                <a:hlinkClick r:id="rId3"/>
              </a:rPr>
              <a:t>Revista</a:t>
            </a:r>
            <a:r>
              <a:rPr sz="2250" spc="-120" dirty="0"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latin typeface="Tahoma"/>
                <a:cs typeface="Tahoma"/>
                <a:hlinkClick r:id="rId3"/>
              </a:rPr>
              <a:t>Panamericana</a:t>
            </a:r>
            <a:r>
              <a:rPr sz="2250" spc="-114" dirty="0"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latin typeface="Tahoma"/>
                <a:cs typeface="Tahoma"/>
                <a:hlinkClick r:id="rId3"/>
              </a:rPr>
              <a:t>de</a:t>
            </a:r>
            <a:r>
              <a:rPr sz="2250" spc="-120" dirty="0">
                <a:latin typeface="Tahoma"/>
                <a:cs typeface="Tahoma"/>
                <a:hlinkClick r:id="rId3"/>
              </a:rPr>
              <a:t> </a:t>
            </a:r>
            <a:r>
              <a:rPr sz="2250" spc="80" dirty="0">
                <a:latin typeface="Tahoma"/>
                <a:cs typeface="Tahoma"/>
                <a:hlinkClick r:id="rId3"/>
              </a:rPr>
              <a:t>Salud</a:t>
            </a:r>
            <a:r>
              <a:rPr sz="2250" spc="-120" dirty="0"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latin typeface="Tahoma"/>
                <a:cs typeface="Tahoma"/>
                <a:hlinkClick r:id="rId3"/>
              </a:rPr>
              <a:t>Pública.</a:t>
            </a:r>
            <a:r>
              <a:rPr sz="2250" spc="-120" dirty="0">
                <a:latin typeface="Tahoma"/>
                <a:cs typeface="Tahoma"/>
                <a:hlinkClick r:id="rId3"/>
              </a:rPr>
              <a:t> </a:t>
            </a:r>
            <a:r>
              <a:rPr sz="2250" spc="-50" dirty="0">
                <a:latin typeface="Tahoma"/>
                <a:cs typeface="Tahoma"/>
                <a:hlinkClick r:id="rId3"/>
              </a:rPr>
              <a:t>(</a:t>
            </a:r>
            <a:r>
              <a:rPr sz="2250" i="1" spc="-50" dirty="0">
                <a:latin typeface="Arial"/>
                <a:cs typeface="Arial"/>
                <a:hlinkClick r:id="rId3"/>
              </a:rPr>
              <a:t>en</a:t>
            </a:r>
            <a:r>
              <a:rPr sz="2250" i="1" spc="-45" dirty="0">
                <a:latin typeface="Arial"/>
                <a:cs typeface="Arial"/>
                <a:hlinkClick r:id="rId3"/>
              </a:rPr>
              <a:t> </a:t>
            </a:r>
            <a:r>
              <a:rPr sz="2250" i="1" spc="-5" dirty="0">
                <a:latin typeface="Arial"/>
                <a:cs typeface="Arial"/>
                <a:hlinkClick r:id="rId3"/>
              </a:rPr>
              <a:t>prensa</a:t>
            </a:r>
            <a:r>
              <a:rPr sz="2250" spc="-5" dirty="0">
                <a:latin typeface="Tahoma"/>
                <a:cs typeface="Tahoma"/>
                <a:hlinkClick r:id="rId3"/>
              </a:rPr>
              <a:t>)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9958" y="2897266"/>
            <a:ext cx="5262324" cy="2596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239375" y="220027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99424" y="232034"/>
                </a:moveTo>
                <a:lnTo>
                  <a:pt x="58790" y="198528"/>
                </a:lnTo>
                <a:lnTo>
                  <a:pt x="53692" y="185560"/>
                </a:lnTo>
                <a:lnTo>
                  <a:pt x="55094" y="178875"/>
                </a:lnTo>
                <a:lnTo>
                  <a:pt x="58790" y="173274"/>
                </a:lnTo>
                <a:lnTo>
                  <a:pt x="71334" y="160734"/>
                </a:lnTo>
                <a:lnTo>
                  <a:pt x="11620" y="160734"/>
                </a:lnTo>
                <a:lnTo>
                  <a:pt x="0" y="149116"/>
                </a:lnTo>
                <a:lnTo>
                  <a:pt x="74" y="145256"/>
                </a:lnTo>
                <a:lnTo>
                  <a:pt x="28993" y="86218"/>
                </a:lnTo>
                <a:lnTo>
                  <a:pt x="52928" y="71437"/>
                </a:lnTo>
                <a:lnTo>
                  <a:pt x="111091" y="71437"/>
                </a:lnTo>
                <a:lnTo>
                  <a:pt x="132302" y="43135"/>
                </a:lnTo>
                <a:lnTo>
                  <a:pt x="158137" y="20483"/>
                </a:lnTo>
                <a:lnTo>
                  <a:pt x="189939" y="5448"/>
                </a:lnTo>
                <a:lnTo>
                  <a:pt x="229049" y="0"/>
                </a:lnTo>
                <a:lnTo>
                  <a:pt x="239627" y="60"/>
                </a:lnTo>
                <a:lnTo>
                  <a:pt x="278193" y="4517"/>
                </a:lnTo>
                <a:lnTo>
                  <a:pt x="285596" y="43135"/>
                </a:lnTo>
                <a:lnTo>
                  <a:pt x="285716" y="49113"/>
                </a:lnTo>
                <a:lnTo>
                  <a:pt x="211378" y="49113"/>
                </a:lnTo>
                <a:lnTo>
                  <a:pt x="208530" y="49680"/>
                </a:lnTo>
                <a:lnTo>
                  <a:pt x="192015" y="74397"/>
                </a:lnTo>
                <a:lnTo>
                  <a:pt x="192581" y="77245"/>
                </a:lnTo>
                <a:lnTo>
                  <a:pt x="280545" y="93761"/>
                </a:lnTo>
                <a:lnTo>
                  <a:pt x="280271" y="95712"/>
                </a:lnTo>
                <a:lnTo>
                  <a:pt x="265204" y="127466"/>
                </a:lnTo>
                <a:lnTo>
                  <a:pt x="242540" y="153320"/>
                </a:lnTo>
                <a:lnTo>
                  <a:pt x="214281" y="174573"/>
                </a:lnTo>
                <a:lnTo>
                  <a:pt x="214281" y="214399"/>
                </a:lnTo>
                <a:lnTo>
                  <a:pt x="125013" y="214399"/>
                </a:lnTo>
                <a:lnTo>
                  <a:pt x="112470" y="226939"/>
                </a:lnTo>
                <a:lnTo>
                  <a:pt x="106308" y="230915"/>
                </a:lnTo>
                <a:lnTo>
                  <a:pt x="99424" y="232034"/>
                </a:lnTo>
                <a:close/>
              </a:path>
              <a:path w="285750" h="285750">
                <a:moveTo>
                  <a:pt x="280545" y="93761"/>
                </a:moveTo>
                <a:lnTo>
                  <a:pt x="214334" y="93761"/>
                </a:lnTo>
                <a:lnTo>
                  <a:pt x="217294" y="93760"/>
                </a:lnTo>
                <a:lnTo>
                  <a:pt x="220142" y="93193"/>
                </a:lnTo>
                <a:lnTo>
                  <a:pt x="236663" y="68477"/>
                </a:lnTo>
                <a:lnTo>
                  <a:pt x="236097" y="65629"/>
                </a:lnTo>
                <a:lnTo>
                  <a:pt x="211379" y="49113"/>
                </a:lnTo>
                <a:lnTo>
                  <a:pt x="285716" y="49113"/>
                </a:lnTo>
                <a:lnTo>
                  <a:pt x="285738" y="56761"/>
                </a:lnTo>
                <a:lnTo>
                  <a:pt x="280545" y="93761"/>
                </a:lnTo>
                <a:close/>
              </a:path>
              <a:path w="285750" h="285750">
                <a:moveTo>
                  <a:pt x="138411" y="285750"/>
                </a:moveTo>
                <a:lnTo>
                  <a:pt x="136635" y="285750"/>
                </a:lnTo>
                <a:lnTo>
                  <a:pt x="134926" y="285410"/>
                </a:lnTo>
                <a:lnTo>
                  <a:pt x="125013" y="214399"/>
                </a:lnTo>
                <a:lnTo>
                  <a:pt x="214281" y="214399"/>
                </a:lnTo>
                <a:lnTo>
                  <a:pt x="214281" y="232860"/>
                </a:lnTo>
                <a:lnTo>
                  <a:pt x="213118" y="239877"/>
                </a:lnTo>
                <a:lnTo>
                  <a:pt x="144386" y="284346"/>
                </a:lnTo>
                <a:lnTo>
                  <a:pt x="138411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17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630237"/>
            <a:ext cx="774700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630" dirty="0">
                <a:solidFill>
                  <a:srgbClr val="6E85B4"/>
                </a:solidFill>
                <a:latin typeface="Tahoma"/>
                <a:cs typeface="Tahoma"/>
              </a:rPr>
              <a:t>3.1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85" dirty="0">
                <a:solidFill>
                  <a:srgbClr val="6E85B4"/>
                </a:solidFill>
                <a:latin typeface="Tahoma"/>
                <a:cs typeface="Tahoma"/>
              </a:rPr>
              <a:t>Acceso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60" dirty="0">
                <a:solidFill>
                  <a:srgbClr val="6E85B4"/>
                </a:solidFill>
                <a:latin typeface="Tahoma"/>
                <a:cs typeface="Tahoma"/>
              </a:rPr>
              <a:t>COVID-19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180" dirty="0">
                <a:solidFill>
                  <a:srgbClr val="6E85B4"/>
                </a:solidFill>
                <a:latin typeface="Tahoma"/>
                <a:cs typeface="Tahoma"/>
              </a:rPr>
              <a:t>y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54" dirty="0">
                <a:solidFill>
                  <a:srgbClr val="6E85B4"/>
                </a:solidFill>
                <a:latin typeface="Tahoma"/>
                <a:cs typeface="Tahoma"/>
              </a:rPr>
              <a:t>no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60" dirty="0">
                <a:solidFill>
                  <a:srgbClr val="6E85B4"/>
                </a:solidFill>
                <a:latin typeface="Tahoma"/>
                <a:cs typeface="Tahoma"/>
              </a:rPr>
              <a:t>COVID-19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191452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1720850"/>
            <a:ext cx="975233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250" spc="13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"Gender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disparities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in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6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access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to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care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for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time-sensitive</a:t>
            </a:r>
            <a:r>
              <a:rPr sz="2250" spc="-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conditions</a:t>
            </a:r>
            <a:r>
              <a:rPr sz="2250" spc="-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during </a:t>
            </a:r>
            <a:r>
              <a:rPr sz="2250" spc="-6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2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COVID-19</a:t>
            </a:r>
            <a:r>
              <a:rPr sz="2250" spc="-12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pandemic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in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Chile"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5" dirty="0">
                <a:latin typeface="Tahoma"/>
                <a:cs typeface="Tahoma"/>
                <a:hlinkClick r:id="rId3"/>
              </a:rPr>
              <a:t>(</a:t>
            </a:r>
            <a:r>
              <a:rPr sz="2250" i="1" spc="15" dirty="0">
                <a:latin typeface="Arial"/>
                <a:cs typeface="Arial"/>
                <a:hlinkClick r:id="rId3"/>
              </a:rPr>
              <a:t>under</a:t>
            </a:r>
            <a:r>
              <a:rPr sz="2250" i="1" spc="-45" dirty="0">
                <a:latin typeface="Arial"/>
                <a:cs typeface="Arial"/>
                <a:hlinkClick r:id="rId3"/>
              </a:rPr>
              <a:t> </a:t>
            </a:r>
            <a:r>
              <a:rPr sz="2250" i="1" spc="-20" dirty="0">
                <a:latin typeface="Arial"/>
                <a:cs typeface="Arial"/>
                <a:hlinkClick r:id="rId3"/>
              </a:rPr>
              <a:t>review</a:t>
            </a:r>
            <a:r>
              <a:rPr sz="2250" spc="-20" dirty="0">
                <a:latin typeface="Tahoma"/>
                <a:cs typeface="Tahoma"/>
                <a:hlinkClick r:id="rId3"/>
              </a:rPr>
              <a:t>)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886575" y="2200275"/>
            <a:ext cx="247650" cy="285750"/>
          </a:xfrm>
          <a:custGeom>
            <a:avLst/>
            <a:gdLst/>
            <a:ahLst/>
            <a:cxnLst/>
            <a:rect l="l" t="t" r="r" b="b"/>
            <a:pathLst>
              <a:path w="247650" h="285750">
                <a:moveTo>
                  <a:pt x="241735" y="285750"/>
                </a:moveTo>
                <a:lnTo>
                  <a:pt x="53067" y="285750"/>
                </a:lnTo>
                <a:lnTo>
                  <a:pt x="32415" y="281538"/>
                </a:lnTo>
                <a:lnTo>
                  <a:pt x="15547" y="270053"/>
                </a:lnTo>
                <a:lnTo>
                  <a:pt x="4171" y="253022"/>
                </a:lnTo>
                <a:lnTo>
                  <a:pt x="0" y="232171"/>
                </a:lnTo>
                <a:lnTo>
                  <a:pt x="0" y="53578"/>
                </a:lnTo>
                <a:lnTo>
                  <a:pt x="4171" y="32727"/>
                </a:lnTo>
                <a:lnTo>
                  <a:pt x="15547" y="15696"/>
                </a:lnTo>
                <a:lnTo>
                  <a:pt x="32415" y="4211"/>
                </a:lnTo>
                <a:lnTo>
                  <a:pt x="53067" y="0"/>
                </a:lnTo>
                <a:lnTo>
                  <a:pt x="241735" y="0"/>
                </a:lnTo>
                <a:lnTo>
                  <a:pt x="247649" y="5971"/>
                </a:lnTo>
                <a:lnTo>
                  <a:pt x="247649" y="71437"/>
                </a:lnTo>
                <a:lnTo>
                  <a:pt x="72249" y="71437"/>
                </a:lnTo>
                <a:lnTo>
                  <a:pt x="70757" y="72944"/>
                </a:lnTo>
                <a:lnTo>
                  <a:pt x="70757" y="87789"/>
                </a:lnTo>
                <a:lnTo>
                  <a:pt x="72249" y="89296"/>
                </a:lnTo>
                <a:lnTo>
                  <a:pt x="247649" y="89296"/>
                </a:lnTo>
                <a:lnTo>
                  <a:pt x="247649" y="107156"/>
                </a:lnTo>
                <a:lnTo>
                  <a:pt x="72249" y="107156"/>
                </a:lnTo>
                <a:lnTo>
                  <a:pt x="70757" y="108663"/>
                </a:lnTo>
                <a:lnTo>
                  <a:pt x="70757" y="123508"/>
                </a:lnTo>
                <a:lnTo>
                  <a:pt x="72249" y="125015"/>
                </a:lnTo>
                <a:lnTo>
                  <a:pt x="247649" y="125015"/>
                </a:lnTo>
                <a:lnTo>
                  <a:pt x="247649" y="205103"/>
                </a:lnTo>
                <a:lnTo>
                  <a:pt x="245715" y="208898"/>
                </a:lnTo>
                <a:lnTo>
                  <a:pt x="242730" y="211298"/>
                </a:lnTo>
                <a:lnTo>
                  <a:pt x="242289" y="214312"/>
                </a:lnTo>
                <a:lnTo>
                  <a:pt x="43338" y="214312"/>
                </a:lnTo>
                <a:lnTo>
                  <a:pt x="35378" y="222349"/>
                </a:lnTo>
                <a:lnTo>
                  <a:pt x="35378" y="242050"/>
                </a:lnTo>
                <a:lnTo>
                  <a:pt x="43283" y="250031"/>
                </a:lnTo>
                <a:lnTo>
                  <a:pt x="242297" y="250031"/>
                </a:lnTo>
                <a:lnTo>
                  <a:pt x="242730" y="252989"/>
                </a:lnTo>
                <a:lnTo>
                  <a:pt x="245715" y="255444"/>
                </a:lnTo>
                <a:lnTo>
                  <a:pt x="247649" y="259239"/>
                </a:lnTo>
                <a:lnTo>
                  <a:pt x="247649" y="279778"/>
                </a:lnTo>
                <a:lnTo>
                  <a:pt x="241735" y="285750"/>
                </a:lnTo>
                <a:close/>
              </a:path>
              <a:path w="247650" h="285750">
                <a:moveTo>
                  <a:pt x="247649" y="89296"/>
                </a:moveTo>
                <a:lnTo>
                  <a:pt x="193089" y="89296"/>
                </a:lnTo>
                <a:lnTo>
                  <a:pt x="194582" y="87789"/>
                </a:lnTo>
                <a:lnTo>
                  <a:pt x="194582" y="72944"/>
                </a:lnTo>
                <a:lnTo>
                  <a:pt x="193089" y="71437"/>
                </a:lnTo>
                <a:lnTo>
                  <a:pt x="247649" y="71437"/>
                </a:lnTo>
                <a:lnTo>
                  <a:pt x="247649" y="89296"/>
                </a:lnTo>
                <a:close/>
              </a:path>
              <a:path w="247650" h="285750">
                <a:moveTo>
                  <a:pt x="247649" y="125015"/>
                </a:moveTo>
                <a:lnTo>
                  <a:pt x="193089" y="125015"/>
                </a:lnTo>
                <a:lnTo>
                  <a:pt x="194582" y="123508"/>
                </a:lnTo>
                <a:lnTo>
                  <a:pt x="194582" y="108663"/>
                </a:lnTo>
                <a:lnTo>
                  <a:pt x="193089" y="107156"/>
                </a:lnTo>
                <a:lnTo>
                  <a:pt x="247649" y="107156"/>
                </a:lnTo>
                <a:lnTo>
                  <a:pt x="247649" y="125015"/>
                </a:lnTo>
                <a:close/>
              </a:path>
              <a:path w="247650" h="285750">
                <a:moveTo>
                  <a:pt x="242297" y="250031"/>
                </a:moveTo>
                <a:lnTo>
                  <a:pt x="210834" y="250031"/>
                </a:lnTo>
                <a:lnTo>
                  <a:pt x="210243" y="241766"/>
                </a:lnTo>
                <a:lnTo>
                  <a:pt x="210047" y="232143"/>
                </a:lnTo>
                <a:lnTo>
                  <a:pt x="210259" y="222349"/>
                </a:lnTo>
                <a:lnTo>
                  <a:pt x="210834" y="214312"/>
                </a:lnTo>
                <a:lnTo>
                  <a:pt x="242289" y="214312"/>
                </a:lnTo>
                <a:lnTo>
                  <a:pt x="241424" y="220230"/>
                </a:lnTo>
                <a:lnTo>
                  <a:pt x="240989" y="232171"/>
                </a:lnTo>
                <a:lnTo>
                  <a:pt x="241424" y="244057"/>
                </a:lnTo>
                <a:lnTo>
                  <a:pt x="242297" y="250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0425" y="220027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99424" y="232034"/>
                </a:moveTo>
                <a:lnTo>
                  <a:pt x="58790" y="198528"/>
                </a:lnTo>
                <a:lnTo>
                  <a:pt x="53692" y="185560"/>
                </a:lnTo>
                <a:lnTo>
                  <a:pt x="55094" y="178875"/>
                </a:lnTo>
                <a:lnTo>
                  <a:pt x="58790" y="173274"/>
                </a:lnTo>
                <a:lnTo>
                  <a:pt x="71334" y="160734"/>
                </a:lnTo>
                <a:lnTo>
                  <a:pt x="11620" y="160734"/>
                </a:lnTo>
                <a:lnTo>
                  <a:pt x="0" y="149116"/>
                </a:lnTo>
                <a:lnTo>
                  <a:pt x="74" y="145256"/>
                </a:lnTo>
                <a:lnTo>
                  <a:pt x="28993" y="86218"/>
                </a:lnTo>
                <a:lnTo>
                  <a:pt x="52928" y="71437"/>
                </a:lnTo>
                <a:lnTo>
                  <a:pt x="111091" y="71437"/>
                </a:lnTo>
                <a:lnTo>
                  <a:pt x="132302" y="43135"/>
                </a:lnTo>
                <a:lnTo>
                  <a:pt x="158137" y="20483"/>
                </a:lnTo>
                <a:lnTo>
                  <a:pt x="189939" y="5448"/>
                </a:lnTo>
                <a:lnTo>
                  <a:pt x="229049" y="0"/>
                </a:lnTo>
                <a:lnTo>
                  <a:pt x="239627" y="60"/>
                </a:lnTo>
                <a:lnTo>
                  <a:pt x="278193" y="4517"/>
                </a:lnTo>
                <a:lnTo>
                  <a:pt x="285596" y="43135"/>
                </a:lnTo>
                <a:lnTo>
                  <a:pt x="285716" y="49113"/>
                </a:lnTo>
                <a:lnTo>
                  <a:pt x="211378" y="49113"/>
                </a:lnTo>
                <a:lnTo>
                  <a:pt x="208530" y="49680"/>
                </a:lnTo>
                <a:lnTo>
                  <a:pt x="192015" y="74397"/>
                </a:lnTo>
                <a:lnTo>
                  <a:pt x="192581" y="77245"/>
                </a:lnTo>
                <a:lnTo>
                  <a:pt x="280545" y="93761"/>
                </a:lnTo>
                <a:lnTo>
                  <a:pt x="280271" y="95712"/>
                </a:lnTo>
                <a:lnTo>
                  <a:pt x="265204" y="127466"/>
                </a:lnTo>
                <a:lnTo>
                  <a:pt x="242540" y="153320"/>
                </a:lnTo>
                <a:lnTo>
                  <a:pt x="214281" y="174573"/>
                </a:lnTo>
                <a:lnTo>
                  <a:pt x="214281" y="214399"/>
                </a:lnTo>
                <a:lnTo>
                  <a:pt x="125013" y="214399"/>
                </a:lnTo>
                <a:lnTo>
                  <a:pt x="112470" y="226939"/>
                </a:lnTo>
                <a:lnTo>
                  <a:pt x="106308" y="230915"/>
                </a:lnTo>
                <a:lnTo>
                  <a:pt x="99424" y="232034"/>
                </a:lnTo>
                <a:close/>
              </a:path>
              <a:path w="285750" h="285750">
                <a:moveTo>
                  <a:pt x="280545" y="93761"/>
                </a:moveTo>
                <a:lnTo>
                  <a:pt x="214334" y="93761"/>
                </a:lnTo>
                <a:lnTo>
                  <a:pt x="217294" y="93760"/>
                </a:lnTo>
                <a:lnTo>
                  <a:pt x="220142" y="93193"/>
                </a:lnTo>
                <a:lnTo>
                  <a:pt x="236663" y="68477"/>
                </a:lnTo>
                <a:lnTo>
                  <a:pt x="236097" y="65629"/>
                </a:lnTo>
                <a:lnTo>
                  <a:pt x="211379" y="49113"/>
                </a:lnTo>
                <a:lnTo>
                  <a:pt x="285716" y="49113"/>
                </a:lnTo>
                <a:lnTo>
                  <a:pt x="285738" y="56761"/>
                </a:lnTo>
                <a:lnTo>
                  <a:pt x="280545" y="93761"/>
                </a:lnTo>
                <a:close/>
              </a:path>
              <a:path w="285750" h="285750">
                <a:moveTo>
                  <a:pt x="138411" y="285750"/>
                </a:moveTo>
                <a:lnTo>
                  <a:pt x="136635" y="285750"/>
                </a:lnTo>
                <a:lnTo>
                  <a:pt x="134926" y="285410"/>
                </a:lnTo>
                <a:lnTo>
                  <a:pt x="125013" y="214399"/>
                </a:lnTo>
                <a:lnTo>
                  <a:pt x="214281" y="214399"/>
                </a:lnTo>
                <a:lnTo>
                  <a:pt x="214281" y="232860"/>
                </a:lnTo>
                <a:lnTo>
                  <a:pt x="213118" y="239877"/>
                </a:lnTo>
                <a:lnTo>
                  <a:pt x="144386" y="284346"/>
                </a:lnTo>
                <a:lnTo>
                  <a:pt x="138411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18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30237"/>
            <a:ext cx="774700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-630" dirty="0">
                <a:solidFill>
                  <a:srgbClr val="6E85B4"/>
                </a:solidFill>
              </a:rPr>
              <a:t>3.1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285" dirty="0">
                <a:solidFill>
                  <a:srgbClr val="6E85B4"/>
                </a:solidFill>
              </a:rPr>
              <a:t>Acceso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360" dirty="0">
                <a:solidFill>
                  <a:srgbClr val="6E85B4"/>
                </a:solidFill>
              </a:rPr>
              <a:t>COVID-19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180" dirty="0">
                <a:solidFill>
                  <a:srgbClr val="6E85B4"/>
                </a:solidFill>
              </a:rPr>
              <a:t>y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254" dirty="0">
                <a:solidFill>
                  <a:srgbClr val="6E85B4"/>
                </a:solidFill>
              </a:rPr>
              <a:t>no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360" dirty="0">
                <a:solidFill>
                  <a:srgbClr val="6E85B4"/>
                </a:solidFill>
              </a:rPr>
              <a:t>COVID-19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191452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1720850"/>
            <a:ext cx="1043432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0">
              <a:lnSpc>
                <a:spcPct val="113900"/>
              </a:lnSpc>
              <a:spcBef>
                <a:spcPts val="100"/>
              </a:spcBef>
            </a:pPr>
            <a:r>
              <a:rPr sz="2250" spc="5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¿Cuál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ha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sido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el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impacto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la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pandemia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en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el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acceso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atenciones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salud? </a:t>
            </a:r>
            <a:r>
              <a:rPr sz="2250" spc="-6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5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Un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análisis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para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la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adaptación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nuestro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sistema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salud</a:t>
            </a:r>
            <a:endParaRPr sz="2250">
              <a:latin typeface="Tahoma"/>
              <a:cs typeface="Tahoma"/>
            </a:endParaRPr>
          </a:p>
          <a:p>
            <a:pPr marL="12700" marR="5080">
              <a:lnSpc>
                <a:spcPct val="113900"/>
              </a:lnSpc>
              <a:spcBef>
                <a:spcPts val="2250"/>
              </a:spcBef>
            </a:pPr>
            <a:r>
              <a:rPr sz="2250" spc="5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¿Cuál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ha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sido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el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impacto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de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la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pandemia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en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el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acceso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8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servicios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ambulatorios </a:t>
            </a:r>
            <a:r>
              <a:rPr sz="2250" spc="-68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vinculados</a:t>
            </a:r>
            <a:r>
              <a:rPr sz="2250" spc="-12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al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 </a:t>
            </a:r>
            <a:r>
              <a:rPr sz="2250" spc="85" dirty="0">
                <a:solidFill>
                  <a:srgbClr val="66C2DA"/>
                </a:solidFill>
                <a:latin typeface="Tahoma"/>
                <a:cs typeface="Tahoma"/>
                <a:hlinkClick r:id="rId4"/>
              </a:rPr>
              <a:t>cáncer?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899" y="2981325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65534" y="4172710"/>
            <a:ext cx="3112396" cy="2006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34450" y="220027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99424" y="232034"/>
                </a:moveTo>
                <a:lnTo>
                  <a:pt x="58790" y="198528"/>
                </a:lnTo>
                <a:lnTo>
                  <a:pt x="53692" y="185560"/>
                </a:lnTo>
                <a:lnTo>
                  <a:pt x="55094" y="178875"/>
                </a:lnTo>
                <a:lnTo>
                  <a:pt x="58790" y="173274"/>
                </a:lnTo>
                <a:lnTo>
                  <a:pt x="71334" y="160734"/>
                </a:lnTo>
                <a:lnTo>
                  <a:pt x="11620" y="160734"/>
                </a:lnTo>
                <a:lnTo>
                  <a:pt x="0" y="149116"/>
                </a:lnTo>
                <a:lnTo>
                  <a:pt x="74" y="145256"/>
                </a:lnTo>
                <a:lnTo>
                  <a:pt x="28993" y="86218"/>
                </a:lnTo>
                <a:lnTo>
                  <a:pt x="52928" y="71437"/>
                </a:lnTo>
                <a:lnTo>
                  <a:pt x="111091" y="71437"/>
                </a:lnTo>
                <a:lnTo>
                  <a:pt x="132302" y="43135"/>
                </a:lnTo>
                <a:lnTo>
                  <a:pt x="158137" y="20483"/>
                </a:lnTo>
                <a:lnTo>
                  <a:pt x="189939" y="5448"/>
                </a:lnTo>
                <a:lnTo>
                  <a:pt x="229049" y="0"/>
                </a:lnTo>
                <a:lnTo>
                  <a:pt x="239627" y="60"/>
                </a:lnTo>
                <a:lnTo>
                  <a:pt x="278193" y="4517"/>
                </a:lnTo>
                <a:lnTo>
                  <a:pt x="285596" y="43135"/>
                </a:lnTo>
                <a:lnTo>
                  <a:pt x="285716" y="49113"/>
                </a:lnTo>
                <a:lnTo>
                  <a:pt x="211378" y="49113"/>
                </a:lnTo>
                <a:lnTo>
                  <a:pt x="208530" y="49680"/>
                </a:lnTo>
                <a:lnTo>
                  <a:pt x="192015" y="74397"/>
                </a:lnTo>
                <a:lnTo>
                  <a:pt x="192581" y="77245"/>
                </a:lnTo>
                <a:lnTo>
                  <a:pt x="280545" y="93761"/>
                </a:lnTo>
                <a:lnTo>
                  <a:pt x="280271" y="95712"/>
                </a:lnTo>
                <a:lnTo>
                  <a:pt x="265204" y="127466"/>
                </a:lnTo>
                <a:lnTo>
                  <a:pt x="242540" y="153320"/>
                </a:lnTo>
                <a:lnTo>
                  <a:pt x="214281" y="174573"/>
                </a:lnTo>
                <a:lnTo>
                  <a:pt x="214281" y="214399"/>
                </a:lnTo>
                <a:lnTo>
                  <a:pt x="125013" y="214399"/>
                </a:lnTo>
                <a:lnTo>
                  <a:pt x="112470" y="226939"/>
                </a:lnTo>
                <a:lnTo>
                  <a:pt x="106308" y="230915"/>
                </a:lnTo>
                <a:lnTo>
                  <a:pt x="99424" y="232034"/>
                </a:lnTo>
                <a:close/>
              </a:path>
              <a:path w="285750" h="285750">
                <a:moveTo>
                  <a:pt x="280545" y="93761"/>
                </a:moveTo>
                <a:lnTo>
                  <a:pt x="214334" y="93761"/>
                </a:lnTo>
                <a:lnTo>
                  <a:pt x="217294" y="93760"/>
                </a:lnTo>
                <a:lnTo>
                  <a:pt x="220142" y="93193"/>
                </a:lnTo>
                <a:lnTo>
                  <a:pt x="236663" y="68477"/>
                </a:lnTo>
                <a:lnTo>
                  <a:pt x="236097" y="65629"/>
                </a:lnTo>
                <a:lnTo>
                  <a:pt x="211379" y="49113"/>
                </a:lnTo>
                <a:lnTo>
                  <a:pt x="285716" y="49113"/>
                </a:lnTo>
                <a:lnTo>
                  <a:pt x="285738" y="56761"/>
                </a:lnTo>
                <a:lnTo>
                  <a:pt x="280545" y="93761"/>
                </a:lnTo>
                <a:close/>
              </a:path>
              <a:path w="285750" h="285750">
                <a:moveTo>
                  <a:pt x="138411" y="285750"/>
                </a:moveTo>
                <a:lnTo>
                  <a:pt x="136635" y="285750"/>
                </a:lnTo>
                <a:lnTo>
                  <a:pt x="134926" y="285410"/>
                </a:lnTo>
                <a:lnTo>
                  <a:pt x="125013" y="214399"/>
                </a:lnTo>
                <a:lnTo>
                  <a:pt x="214281" y="214399"/>
                </a:lnTo>
                <a:lnTo>
                  <a:pt x="214281" y="232860"/>
                </a:lnTo>
                <a:lnTo>
                  <a:pt x="213118" y="239877"/>
                </a:lnTo>
                <a:lnTo>
                  <a:pt x="144386" y="284346"/>
                </a:lnTo>
                <a:lnTo>
                  <a:pt x="138411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19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956425">
              <a:lnSpc>
                <a:spcPct val="100000"/>
              </a:lnSpc>
              <a:spcBef>
                <a:spcPts val="135"/>
              </a:spcBef>
            </a:pPr>
            <a:r>
              <a:rPr spc="345" dirty="0"/>
              <a:t>0</a:t>
            </a:r>
            <a:r>
              <a:rPr spc="-580" dirty="0"/>
              <a:t>.</a:t>
            </a:r>
            <a:r>
              <a:rPr spc="-409" dirty="0"/>
              <a:t> </a:t>
            </a:r>
            <a:r>
              <a:rPr spc="-400" dirty="0"/>
              <a:t>C</a:t>
            </a:r>
            <a:r>
              <a:rPr spc="-405" dirty="0"/>
              <a:t>o</a:t>
            </a:r>
            <a:r>
              <a:rPr spc="-465" dirty="0"/>
              <a:t>n</a:t>
            </a:r>
            <a:r>
              <a:rPr spc="-455" dirty="0"/>
              <a:t>t</a:t>
            </a:r>
            <a:r>
              <a:rPr spc="-505" dirty="0"/>
              <a:t>e</a:t>
            </a:r>
            <a:r>
              <a:rPr spc="-720" dirty="0"/>
              <a:t>x</a:t>
            </a:r>
            <a:r>
              <a:rPr spc="-455" dirty="0"/>
              <a:t>t</a:t>
            </a:r>
            <a:r>
              <a:rPr spc="-320" dirty="0"/>
              <a:t>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180" y="2811462"/>
            <a:ext cx="264985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484" dirty="0"/>
              <a:t>3</a:t>
            </a:r>
            <a:r>
              <a:rPr sz="5050" spc="-480" dirty="0"/>
              <a:t>.</a:t>
            </a:r>
            <a:r>
              <a:rPr sz="5050" spc="-550" dirty="0"/>
              <a:t>2</a:t>
            </a:r>
            <a:r>
              <a:rPr sz="5050" spc="-345" dirty="0"/>
              <a:t> </a:t>
            </a:r>
            <a:r>
              <a:rPr sz="5050" spc="-300" dirty="0"/>
              <a:t>Soc</a:t>
            </a:r>
            <a:r>
              <a:rPr sz="5050" spc="-360" dirty="0"/>
              <a:t>i</a:t>
            </a:r>
            <a:r>
              <a:rPr sz="5050" spc="-535" dirty="0"/>
              <a:t>a</a:t>
            </a:r>
            <a:r>
              <a:rPr sz="5050" spc="-245" dirty="0"/>
              <a:t>l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20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649287"/>
            <a:ext cx="264985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b="1" spc="-484" dirty="0">
                <a:solidFill>
                  <a:srgbClr val="6E85B4"/>
                </a:solidFill>
                <a:latin typeface="Tahoma"/>
                <a:cs typeface="Tahoma"/>
              </a:rPr>
              <a:t>3</a:t>
            </a:r>
            <a:r>
              <a:rPr sz="5050" b="1" spc="-480" dirty="0">
                <a:solidFill>
                  <a:srgbClr val="6E85B4"/>
                </a:solidFill>
                <a:latin typeface="Tahoma"/>
                <a:cs typeface="Tahoma"/>
              </a:rPr>
              <a:t>.</a:t>
            </a:r>
            <a:r>
              <a:rPr sz="5050" b="1" spc="-550" dirty="0">
                <a:solidFill>
                  <a:srgbClr val="6E85B4"/>
                </a:solidFill>
                <a:latin typeface="Tahoma"/>
                <a:cs typeface="Tahoma"/>
              </a:rPr>
              <a:t>2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300" dirty="0">
                <a:solidFill>
                  <a:srgbClr val="6E85B4"/>
                </a:solidFill>
                <a:latin typeface="Tahoma"/>
                <a:cs typeface="Tahoma"/>
              </a:rPr>
              <a:t>Soc</a:t>
            </a:r>
            <a:r>
              <a:rPr sz="5050" b="1" spc="-360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5050" b="1" spc="-535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5050" b="1" spc="-245" dirty="0">
                <a:solidFill>
                  <a:srgbClr val="6E85B4"/>
                </a:solidFill>
                <a:latin typeface="Tahoma"/>
                <a:cs typeface="Tahoma"/>
              </a:rPr>
              <a:t>l</a:t>
            </a:r>
            <a:endParaRPr sz="50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15264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1958975"/>
            <a:ext cx="972058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250" spc="5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Taking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care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of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each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5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oyher: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how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can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we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increase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with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personal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protective </a:t>
            </a:r>
            <a:r>
              <a:rPr sz="2250" spc="-68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measures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during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the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4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COVID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pandemic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in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Chile?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i="1" spc="15" dirty="0">
                <a:latin typeface="Arial"/>
                <a:cs typeface="Arial"/>
                <a:hlinkClick r:id="rId3"/>
              </a:rPr>
              <a:t>Political</a:t>
            </a:r>
            <a:r>
              <a:rPr sz="2250" i="1" spc="-40" dirty="0">
                <a:latin typeface="Arial"/>
                <a:cs typeface="Arial"/>
                <a:hlinkClick r:id="rId3"/>
              </a:rPr>
              <a:t> </a:t>
            </a:r>
            <a:r>
              <a:rPr sz="2250" i="1" spc="-45" dirty="0">
                <a:latin typeface="Arial"/>
                <a:cs typeface="Arial"/>
                <a:hlinkClick r:id="rId3"/>
              </a:rPr>
              <a:t>Psychology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2834" y="3088243"/>
            <a:ext cx="2147263" cy="27368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991725" y="24384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99424" y="232034"/>
                </a:moveTo>
                <a:lnTo>
                  <a:pt x="58790" y="198528"/>
                </a:lnTo>
                <a:lnTo>
                  <a:pt x="53692" y="185560"/>
                </a:lnTo>
                <a:lnTo>
                  <a:pt x="55094" y="178875"/>
                </a:lnTo>
                <a:lnTo>
                  <a:pt x="58790" y="173274"/>
                </a:lnTo>
                <a:lnTo>
                  <a:pt x="71334" y="160734"/>
                </a:lnTo>
                <a:lnTo>
                  <a:pt x="11620" y="160734"/>
                </a:lnTo>
                <a:lnTo>
                  <a:pt x="0" y="149116"/>
                </a:lnTo>
                <a:lnTo>
                  <a:pt x="74" y="145256"/>
                </a:lnTo>
                <a:lnTo>
                  <a:pt x="28993" y="86218"/>
                </a:lnTo>
                <a:lnTo>
                  <a:pt x="52928" y="71437"/>
                </a:lnTo>
                <a:lnTo>
                  <a:pt x="111091" y="71437"/>
                </a:lnTo>
                <a:lnTo>
                  <a:pt x="132302" y="43135"/>
                </a:lnTo>
                <a:lnTo>
                  <a:pt x="158137" y="20483"/>
                </a:lnTo>
                <a:lnTo>
                  <a:pt x="189939" y="5448"/>
                </a:lnTo>
                <a:lnTo>
                  <a:pt x="229049" y="0"/>
                </a:lnTo>
                <a:lnTo>
                  <a:pt x="239627" y="60"/>
                </a:lnTo>
                <a:lnTo>
                  <a:pt x="278193" y="4517"/>
                </a:lnTo>
                <a:lnTo>
                  <a:pt x="285596" y="43135"/>
                </a:lnTo>
                <a:lnTo>
                  <a:pt x="285716" y="49113"/>
                </a:lnTo>
                <a:lnTo>
                  <a:pt x="211378" y="49113"/>
                </a:lnTo>
                <a:lnTo>
                  <a:pt x="208530" y="49680"/>
                </a:lnTo>
                <a:lnTo>
                  <a:pt x="192015" y="74397"/>
                </a:lnTo>
                <a:lnTo>
                  <a:pt x="192581" y="77245"/>
                </a:lnTo>
                <a:lnTo>
                  <a:pt x="280545" y="93761"/>
                </a:lnTo>
                <a:lnTo>
                  <a:pt x="280271" y="95712"/>
                </a:lnTo>
                <a:lnTo>
                  <a:pt x="265204" y="127466"/>
                </a:lnTo>
                <a:lnTo>
                  <a:pt x="242540" y="153320"/>
                </a:lnTo>
                <a:lnTo>
                  <a:pt x="214281" y="174573"/>
                </a:lnTo>
                <a:lnTo>
                  <a:pt x="214281" y="214399"/>
                </a:lnTo>
                <a:lnTo>
                  <a:pt x="125013" y="214399"/>
                </a:lnTo>
                <a:lnTo>
                  <a:pt x="112470" y="226939"/>
                </a:lnTo>
                <a:lnTo>
                  <a:pt x="106308" y="230915"/>
                </a:lnTo>
                <a:lnTo>
                  <a:pt x="99424" y="232034"/>
                </a:lnTo>
                <a:close/>
              </a:path>
              <a:path w="285750" h="285750">
                <a:moveTo>
                  <a:pt x="280545" y="93761"/>
                </a:moveTo>
                <a:lnTo>
                  <a:pt x="214334" y="93761"/>
                </a:lnTo>
                <a:lnTo>
                  <a:pt x="217294" y="93760"/>
                </a:lnTo>
                <a:lnTo>
                  <a:pt x="220142" y="93193"/>
                </a:lnTo>
                <a:lnTo>
                  <a:pt x="236663" y="68477"/>
                </a:lnTo>
                <a:lnTo>
                  <a:pt x="236097" y="65629"/>
                </a:lnTo>
                <a:lnTo>
                  <a:pt x="211379" y="49113"/>
                </a:lnTo>
                <a:lnTo>
                  <a:pt x="285716" y="49113"/>
                </a:lnTo>
                <a:lnTo>
                  <a:pt x="285738" y="56761"/>
                </a:lnTo>
                <a:lnTo>
                  <a:pt x="280545" y="93761"/>
                </a:lnTo>
                <a:close/>
              </a:path>
              <a:path w="285750" h="285750">
                <a:moveTo>
                  <a:pt x="138411" y="285750"/>
                </a:moveTo>
                <a:lnTo>
                  <a:pt x="136635" y="285750"/>
                </a:lnTo>
                <a:lnTo>
                  <a:pt x="134926" y="285410"/>
                </a:lnTo>
                <a:lnTo>
                  <a:pt x="125013" y="214399"/>
                </a:lnTo>
                <a:lnTo>
                  <a:pt x="214281" y="214399"/>
                </a:lnTo>
                <a:lnTo>
                  <a:pt x="214281" y="232860"/>
                </a:lnTo>
                <a:lnTo>
                  <a:pt x="213118" y="239877"/>
                </a:lnTo>
                <a:lnTo>
                  <a:pt x="144386" y="284346"/>
                </a:lnTo>
                <a:lnTo>
                  <a:pt x="138411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21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649287"/>
            <a:ext cx="264985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b="1" spc="-484" dirty="0">
                <a:solidFill>
                  <a:srgbClr val="6E85B4"/>
                </a:solidFill>
                <a:latin typeface="Tahoma"/>
                <a:cs typeface="Tahoma"/>
              </a:rPr>
              <a:t>3</a:t>
            </a:r>
            <a:r>
              <a:rPr sz="5050" b="1" spc="-480" dirty="0">
                <a:solidFill>
                  <a:srgbClr val="6E85B4"/>
                </a:solidFill>
                <a:latin typeface="Tahoma"/>
                <a:cs typeface="Tahoma"/>
              </a:rPr>
              <a:t>.</a:t>
            </a:r>
            <a:r>
              <a:rPr sz="5050" b="1" spc="-550" dirty="0">
                <a:solidFill>
                  <a:srgbClr val="6E85B4"/>
                </a:solidFill>
                <a:latin typeface="Tahoma"/>
                <a:cs typeface="Tahoma"/>
              </a:rPr>
              <a:t>2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300" dirty="0">
                <a:solidFill>
                  <a:srgbClr val="6E85B4"/>
                </a:solidFill>
                <a:latin typeface="Tahoma"/>
                <a:cs typeface="Tahoma"/>
              </a:rPr>
              <a:t>Soc</a:t>
            </a:r>
            <a:r>
              <a:rPr sz="5050" b="1" spc="-360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5050" b="1" spc="-535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5050" b="1" spc="-245" dirty="0">
                <a:solidFill>
                  <a:srgbClr val="6E85B4"/>
                </a:solidFill>
                <a:latin typeface="Tahoma"/>
                <a:cs typeface="Tahoma"/>
              </a:rPr>
              <a:t>l</a:t>
            </a:r>
            <a:endParaRPr sz="50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15264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1958975"/>
            <a:ext cx="958024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250" spc="5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¿Cuál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ha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sido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el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impacto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la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pandemia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en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las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9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labores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7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cuidado?:</a:t>
            </a:r>
            <a:r>
              <a:rPr sz="2250" spc="-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5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Un </a:t>
            </a:r>
            <a:r>
              <a:rPr sz="2250" spc="-69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análisis</a:t>
            </a:r>
            <a:r>
              <a:rPr sz="2250" spc="-12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desde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4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una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perspectiva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de</a:t>
            </a:r>
            <a:r>
              <a:rPr sz="2250" spc="-1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2250" spc="11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género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9146" y="3067050"/>
            <a:ext cx="5401478" cy="3248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600825" y="2438400"/>
            <a:ext cx="247650" cy="285750"/>
          </a:xfrm>
          <a:custGeom>
            <a:avLst/>
            <a:gdLst/>
            <a:ahLst/>
            <a:cxnLst/>
            <a:rect l="l" t="t" r="r" b="b"/>
            <a:pathLst>
              <a:path w="247650" h="285750">
                <a:moveTo>
                  <a:pt x="241735" y="285750"/>
                </a:moveTo>
                <a:lnTo>
                  <a:pt x="53067" y="285750"/>
                </a:lnTo>
                <a:lnTo>
                  <a:pt x="32415" y="281538"/>
                </a:lnTo>
                <a:lnTo>
                  <a:pt x="15547" y="270053"/>
                </a:lnTo>
                <a:lnTo>
                  <a:pt x="4171" y="253022"/>
                </a:lnTo>
                <a:lnTo>
                  <a:pt x="0" y="232171"/>
                </a:lnTo>
                <a:lnTo>
                  <a:pt x="0" y="53578"/>
                </a:lnTo>
                <a:lnTo>
                  <a:pt x="4171" y="32727"/>
                </a:lnTo>
                <a:lnTo>
                  <a:pt x="15547" y="15696"/>
                </a:lnTo>
                <a:lnTo>
                  <a:pt x="32415" y="4211"/>
                </a:lnTo>
                <a:lnTo>
                  <a:pt x="53067" y="0"/>
                </a:lnTo>
                <a:lnTo>
                  <a:pt x="241735" y="0"/>
                </a:lnTo>
                <a:lnTo>
                  <a:pt x="247649" y="5971"/>
                </a:lnTo>
                <a:lnTo>
                  <a:pt x="247649" y="71437"/>
                </a:lnTo>
                <a:lnTo>
                  <a:pt x="72249" y="71437"/>
                </a:lnTo>
                <a:lnTo>
                  <a:pt x="70757" y="72944"/>
                </a:lnTo>
                <a:lnTo>
                  <a:pt x="70757" y="87789"/>
                </a:lnTo>
                <a:lnTo>
                  <a:pt x="72249" y="89296"/>
                </a:lnTo>
                <a:lnTo>
                  <a:pt x="247649" y="89296"/>
                </a:lnTo>
                <a:lnTo>
                  <a:pt x="247649" y="107156"/>
                </a:lnTo>
                <a:lnTo>
                  <a:pt x="72249" y="107156"/>
                </a:lnTo>
                <a:lnTo>
                  <a:pt x="70757" y="108663"/>
                </a:lnTo>
                <a:lnTo>
                  <a:pt x="70757" y="123508"/>
                </a:lnTo>
                <a:lnTo>
                  <a:pt x="72249" y="125015"/>
                </a:lnTo>
                <a:lnTo>
                  <a:pt x="247649" y="125015"/>
                </a:lnTo>
                <a:lnTo>
                  <a:pt x="247649" y="205103"/>
                </a:lnTo>
                <a:lnTo>
                  <a:pt x="245715" y="208898"/>
                </a:lnTo>
                <a:lnTo>
                  <a:pt x="242730" y="211298"/>
                </a:lnTo>
                <a:lnTo>
                  <a:pt x="242289" y="214312"/>
                </a:lnTo>
                <a:lnTo>
                  <a:pt x="43338" y="214312"/>
                </a:lnTo>
                <a:lnTo>
                  <a:pt x="35378" y="222349"/>
                </a:lnTo>
                <a:lnTo>
                  <a:pt x="35378" y="242050"/>
                </a:lnTo>
                <a:lnTo>
                  <a:pt x="43283" y="250031"/>
                </a:lnTo>
                <a:lnTo>
                  <a:pt x="242297" y="250031"/>
                </a:lnTo>
                <a:lnTo>
                  <a:pt x="242730" y="252989"/>
                </a:lnTo>
                <a:lnTo>
                  <a:pt x="245715" y="255444"/>
                </a:lnTo>
                <a:lnTo>
                  <a:pt x="247649" y="259239"/>
                </a:lnTo>
                <a:lnTo>
                  <a:pt x="247649" y="279778"/>
                </a:lnTo>
                <a:lnTo>
                  <a:pt x="241735" y="285750"/>
                </a:lnTo>
                <a:close/>
              </a:path>
              <a:path w="247650" h="285750">
                <a:moveTo>
                  <a:pt x="247649" y="89296"/>
                </a:moveTo>
                <a:lnTo>
                  <a:pt x="193089" y="89296"/>
                </a:lnTo>
                <a:lnTo>
                  <a:pt x="194582" y="87789"/>
                </a:lnTo>
                <a:lnTo>
                  <a:pt x="194582" y="72944"/>
                </a:lnTo>
                <a:lnTo>
                  <a:pt x="193089" y="71437"/>
                </a:lnTo>
                <a:lnTo>
                  <a:pt x="247649" y="71437"/>
                </a:lnTo>
                <a:lnTo>
                  <a:pt x="247649" y="89296"/>
                </a:lnTo>
                <a:close/>
              </a:path>
              <a:path w="247650" h="285750">
                <a:moveTo>
                  <a:pt x="247649" y="125015"/>
                </a:moveTo>
                <a:lnTo>
                  <a:pt x="193089" y="125015"/>
                </a:lnTo>
                <a:lnTo>
                  <a:pt x="194582" y="123508"/>
                </a:lnTo>
                <a:lnTo>
                  <a:pt x="194582" y="108663"/>
                </a:lnTo>
                <a:lnTo>
                  <a:pt x="193089" y="107156"/>
                </a:lnTo>
                <a:lnTo>
                  <a:pt x="247649" y="107156"/>
                </a:lnTo>
                <a:lnTo>
                  <a:pt x="247649" y="125015"/>
                </a:lnTo>
                <a:close/>
              </a:path>
              <a:path w="247650" h="285750">
                <a:moveTo>
                  <a:pt x="242297" y="250031"/>
                </a:moveTo>
                <a:lnTo>
                  <a:pt x="210834" y="250031"/>
                </a:lnTo>
                <a:lnTo>
                  <a:pt x="210243" y="241766"/>
                </a:lnTo>
                <a:lnTo>
                  <a:pt x="210047" y="232143"/>
                </a:lnTo>
                <a:lnTo>
                  <a:pt x="210259" y="222349"/>
                </a:lnTo>
                <a:lnTo>
                  <a:pt x="210834" y="214312"/>
                </a:lnTo>
                <a:lnTo>
                  <a:pt x="242289" y="214312"/>
                </a:lnTo>
                <a:lnTo>
                  <a:pt x="241424" y="220230"/>
                </a:lnTo>
                <a:lnTo>
                  <a:pt x="240989" y="232171"/>
                </a:lnTo>
                <a:lnTo>
                  <a:pt x="241424" y="244057"/>
                </a:lnTo>
                <a:lnTo>
                  <a:pt x="242297" y="250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4675" y="24384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99424" y="232034"/>
                </a:moveTo>
                <a:lnTo>
                  <a:pt x="58790" y="198528"/>
                </a:lnTo>
                <a:lnTo>
                  <a:pt x="53692" y="185560"/>
                </a:lnTo>
                <a:lnTo>
                  <a:pt x="55094" y="178875"/>
                </a:lnTo>
                <a:lnTo>
                  <a:pt x="58790" y="173274"/>
                </a:lnTo>
                <a:lnTo>
                  <a:pt x="71334" y="160734"/>
                </a:lnTo>
                <a:lnTo>
                  <a:pt x="11620" y="160734"/>
                </a:lnTo>
                <a:lnTo>
                  <a:pt x="0" y="149116"/>
                </a:lnTo>
                <a:lnTo>
                  <a:pt x="74" y="145256"/>
                </a:lnTo>
                <a:lnTo>
                  <a:pt x="28993" y="86218"/>
                </a:lnTo>
                <a:lnTo>
                  <a:pt x="52928" y="71437"/>
                </a:lnTo>
                <a:lnTo>
                  <a:pt x="111091" y="71437"/>
                </a:lnTo>
                <a:lnTo>
                  <a:pt x="132302" y="43135"/>
                </a:lnTo>
                <a:lnTo>
                  <a:pt x="158137" y="20483"/>
                </a:lnTo>
                <a:lnTo>
                  <a:pt x="189939" y="5448"/>
                </a:lnTo>
                <a:lnTo>
                  <a:pt x="229049" y="0"/>
                </a:lnTo>
                <a:lnTo>
                  <a:pt x="239627" y="60"/>
                </a:lnTo>
                <a:lnTo>
                  <a:pt x="278193" y="4517"/>
                </a:lnTo>
                <a:lnTo>
                  <a:pt x="285596" y="43135"/>
                </a:lnTo>
                <a:lnTo>
                  <a:pt x="285716" y="49113"/>
                </a:lnTo>
                <a:lnTo>
                  <a:pt x="211378" y="49113"/>
                </a:lnTo>
                <a:lnTo>
                  <a:pt x="208530" y="49680"/>
                </a:lnTo>
                <a:lnTo>
                  <a:pt x="192015" y="74397"/>
                </a:lnTo>
                <a:lnTo>
                  <a:pt x="192581" y="77245"/>
                </a:lnTo>
                <a:lnTo>
                  <a:pt x="280545" y="93761"/>
                </a:lnTo>
                <a:lnTo>
                  <a:pt x="280271" y="95712"/>
                </a:lnTo>
                <a:lnTo>
                  <a:pt x="265204" y="127466"/>
                </a:lnTo>
                <a:lnTo>
                  <a:pt x="242540" y="153320"/>
                </a:lnTo>
                <a:lnTo>
                  <a:pt x="214281" y="174573"/>
                </a:lnTo>
                <a:lnTo>
                  <a:pt x="214281" y="214399"/>
                </a:lnTo>
                <a:lnTo>
                  <a:pt x="125013" y="214399"/>
                </a:lnTo>
                <a:lnTo>
                  <a:pt x="112470" y="226939"/>
                </a:lnTo>
                <a:lnTo>
                  <a:pt x="106308" y="230915"/>
                </a:lnTo>
                <a:lnTo>
                  <a:pt x="99424" y="232034"/>
                </a:lnTo>
                <a:close/>
              </a:path>
              <a:path w="285750" h="285750">
                <a:moveTo>
                  <a:pt x="280545" y="93761"/>
                </a:moveTo>
                <a:lnTo>
                  <a:pt x="214334" y="93761"/>
                </a:lnTo>
                <a:lnTo>
                  <a:pt x="217294" y="93760"/>
                </a:lnTo>
                <a:lnTo>
                  <a:pt x="220142" y="93193"/>
                </a:lnTo>
                <a:lnTo>
                  <a:pt x="236663" y="68477"/>
                </a:lnTo>
                <a:lnTo>
                  <a:pt x="236097" y="65629"/>
                </a:lnTo>
                <a:lnTo>
                  <a:pt x="211379" y="49113"/>
                </a:lnTo>
                <a:lnTo>
                  <a:pt x="285716" y="49113"/>
                </a:lnTo>
                <a:lnTo>
                  <a:pt x="285738" y="56761"/>
                </a:lnTo>
                <a:lnTo>
                  <a:pt x="280545" y="93761"/>
                </a:lnTo>
                <a:close/>
              </a:path>
              <a:path w="285750" h="285750">
                <a:moveTo>
                  <a:pt x="138411" y="285750"/>
                </a:moveTo>
                <a:lnTo>
                  <a:pt x="136635" y="285750"/>
                </a:lnTo>
                <a:lnTo>
                  <a:pt x="134926" y="285410"/>
                </a:lnTo>
                <a:lnTo>
                  <a:pt x="125013" y="214399"/>
                </a:lnTo>
                <a:lnTo>
                  <a:pt x="214281" y="214399"/>
                </a:lnTo>
                <a:lnTo>
                  <a:pt x="214281" y="232860"/>
                </a:lnTo>
                <a:lnTo>
                  <a:pt x="213118" y="239877"/>
                </a:lnTo>
                <a:lnTo>
                  <a:pt x="144386" y="284346"/>
                </a:lnTo>
                <a:lnTo>
                  <a:pt x="138411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22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135" y="2811462"/>
            <a:ext cx="328612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484" dirty="0"/>
              <a:t>3</a:t>
            </a:r>
            <a:r>
              <a:rPr sz="5050" spc="-480" dirty="0"/>
              <a:t>.</a:t>
            </a:r>
            <a:r>
              <a:rPr sz="5050" spc="-484" dirty="0"/>
              <a:t>3</a:t>
            </a:r>
            <a:r>
              <a:rPr sz="5050" spc="-345" dirty="0"/>
              <a:t> </a:t>
            </a:r>
            <a:r>
              <a:rPr sz="5050" spc="-1115" dirty="0"/>
              <a:t>I</a:t>
            </a:r>
            <a:r>
              <a:rPr sz="5050" spc="-360" dirty="0"/>
              <a:t>mp</a:t>
            </a:r>
            <a:r>
              <a:rPr sz="5050" spc="-535" dirty="0"/>
              <a:t>a</a:t>
            </a:r>
            <a:r>
              <a:rPr sz="5050" spc="-365" dirty="0"/>
              <a:t>c</a:t>
            </a:r>
            <a:r>
              <a:rPr sz="5050" spc="-380" dirty="0"/>
              <a:t>t</a:t>
            </a:r>
            <a:r>
              <a:rPr sz="5050" spc="-270" dirty="0"/>
              <a:t>o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23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649287"/>
            <a:ext cx="328612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b="1" spc="-484" dirty="0">
                <a:solidFill>
                  <a:srgbClr val="6E85B4"/>
                </a:solidFill>
                <a:latin typeface="Tahoma"/>
                <a:cs typeface="Tahoma"/>
              </a:rPr>
              <a:t>3</a:t>
            </a:r>
            <a:r>
              <a:rPr sz="5050" b="1" spc="-480" dirty="0">
                <a:solidFill>
                  <a:srgbClr val="6E85B4"/>
                </a:solidFill>
                <a:latin typeface="Tahoma"/>
                <a:cs typeface="Tahoma"/>
              </a:rPr>
              <a:t>.</a:t>
            </a:r>
            <a:r>
              <a:rPr sz="5050" b="1" spc="-484" dirty="0">
                <a:solidFill>
                  <a:srgbClr val="6E85B4"/>
                </a:solidFill>
                <a:latin typeface="Tahoma"/>
                <a:cs typeface="Tahoma"/>
              </a:rPr>
              <a:t>3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111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5050" b="1" spc="-360" dirty="0">
                <a:solidFill>
                  <a:srgbClr val="6E85B4"/>
                </a:solidFill>
                <a:latin typeface="Tahoma"/>
                <a:cs typeface="Tahoma"/>
              </a:rPr>
              <a:t>mp</a:t>
            </a:r>
            <a:r>
              <a:rPr sz="5050" b="1" spc="-535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5050" b="1" spc="-365" dirty="0">
                <a:solidFill>
                  <a:srgbClr val="6E85B4"/>
                </a:solidFill>
                <a:latin typeface="Tahoma"/>
                <a:cs typeface="Tahoma"/>
              </a:rPr>
              <a:t>c</a:t>
            </a:r>
            <a:r>
              <a:rPr sz="5050" b="1" spc="-380" dirty="0">
                <a:solidFill>
                  <a:srgbClr val="6E85B4"/>
                </a:solidFill>
                <a:latin typeface="Tahoma"/>
                <a:cs typeface="Tahoma"/>
              </a:rPr>
              <a:t>t</a:t>
            </a:r>
            <a:r>
              <a:rPr sz="5050" b="1" spc="-270" dirty="0">
                <a:solidFill>
                  <a:srgbClr val="6E85B4"/>
                </a:solidFill>
                <a:latin typeface="Tahoma"/>
                <a:cs typeface="Tahoma"/>
              </a:rPr>
              <a:t>o</a:t>
            </a:r>
            <a:endParaRPr sz="50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15264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1958975"/>
            <a:ext cx="914590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250" b="1" spc="-5" dirty="0">
                <a:solidFill>
                  <a:srgbClr val="08376A"/>
                </a:solidFill>
                <a:latin typeface="Tahoma"/>
                <a:cs typeface="Tahoma"/>
              </a:rPr>
              <a:t>Evaluar</a:t>
            </a:r>
            <a:r>
              <a:rPr sz="2250" b="1" spc="-8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el</a:t>
            </a:r>
            <a:r>
              <a:rPr sz="2250" b="1" spc="-8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15" dirty="0">
                <a:solidFill>
                  <a:srgbClr val="08376A"/>
                </a:solidFill>
                <a:latin typeface="Tahoma"/>
                <a:cs typeface="Tahoma"/>
              </a:rPr>
              <a:t>impacto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de</a:t>
            </a:r>
            <a:r>
              <a:rPr sz="2250" b="1" spc="-8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08376A"/>
                </a:solidFill>
                <a:latin typeface="Tahoma"/>
                <a:cs typeface="Tahoma"/>
              </a:rPr>
              <a:t>las</a:t>
            </a:r>
            <a:r>
              <a:rPr sz="2250" b="1" spc="-8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políticas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públicas</a:t>
            </a:r>
            <a:r>
              <a:rPr sz="2250" b="1" spc="-8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15" dirty="0">
                <a:solidFill>
                  <a:srgbClr val="08376A"/>
                </a:solidFill>
                <a:latin typeface="Tahoma"/>
                <a:cs typeface="Tahoma"/>
              </a:rPr>
              <a:t>implementadas</a:t>
            </a:r>
            <a:r>
              <a:rPr sz="2250" b="1" spc="-8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08376A"/>
                </a:solidFill>
                <a:latin typeface="Tahoma"/>
                <a:cs typeface="Tahoma"/>
              </a:rPr>
              <a:t>para </a:t>
            </a:r>
            <a:r>
              <a:rPr sz="2250" b="1" spc="-64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08376A"/>
                </a:solidFill>
                <a:latin typeface="Tahoma"/>
                <a:cs typeface="Tahoma"/>
              </a:rPr>
              <a:t>responder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08376A"/>
                </a:solidFill>
                <a:latin typeface="Tahoma"/>
                <a:cs typeface="Tahoma"/>
              </a:rPr>
              <a:t>a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08376A"/>
                </a:solidFill>
                <a:latin typeface="Tahoma"/>
                <a:cs typeface="Tahoma"/>
              </a:rPr>
              <a:t>la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15" dirty="0">
                <a:solidFill>
                  <a:srgbClr val="08376A"/>
                </a:solidFill>
                <a:latin typeface="Tahoma"/>
                <a:cs typeface="Tahoma"/>
              </a:rPr>
              <a:t>pandemia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-110" dirty="0">
                <a:solidFill>
                  <a:srgbClr val="08376A"/>
                </a:solidFill>
                <a:latin typeface="Tahoma"/>
                <a:cs typeface="Tahoma"/>
              </a:rPr>
              <a:t>COVID-19.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24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25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899" y="651250"/>
            <a:ext cx="959675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-225" dirty="0">
                <a:solidFill>
                  <a:srgbClr val="6E85B4"/>
                </a:solidFill>
                <a:latin typeface="Tahoma"/>
                <a:cs typeface="Tahoma"/>
              </a:rPr>
              <a:t>Ap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ort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29" dirty="0">
                <a:solidFill>
                  <a:srgbClr val="6E85B4"/>
                </a:solidFill>
                <a:latin typeface="Tahoma"/>
                <a:cs typeface="Tahoma"/>
              </a:rPr>
              <a:t>d</a:t>
            </a:r>
            <a:r>
              <a:rPr sz="3900" b="1" spc="-195" dirty="0">
                <a:solidFill>
                  <a:srgbClr val="6E85B4"/>
                </a:solidFill>
                <a:latin typeface="Tahoma"/>
                <a:cs typeface="Tahoma"/>
              </a:rPr>
              <a:t>o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3900" b="1" spc="-310" dirty="0">
                <a:solidFill>
                  <a:srgbClr val="6E85B4"/>
                </a:solidFill>
                <a:latin typeface="Tahoma"/>
                <a:cs typeface="Tahoma"/>
              </a:rPr>
              <a:t>v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3900" b="1" spc="-229" dirty="0">
                <a:solidFill>
                  <a:srgbClr val="6E85B4"/>
                </a:solidFill>
                <a:latin typeface="Tahoma"/>
                <a:cs typeface="Tahoma"/>
              </a:rPr>
              <a:t>d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70" dirty="0">
                <a:solidFill>
                  <a:srgbClr val="6E85B4"/>
                </a:solidFill>
                <a:latin typeface="Tahoma"/>
                <a:cs typeface="Tahoma"/>
              </a:rPr>
              <a:t>c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3900" b="1" spc="-350" dirty="0">
                <a:solidFill>
                  <a:srgbClr val="6E85B4"/>
                </a:solidFill>
                <a:latin typeface="Tahoma"/>
                <a:cs typeface="Tahoma"/>
              </a:rPr>
              <a:t>v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3900" b="1" spc="-185" dirty="0">
                <a:solidFill>
                  <a:srgbClr val="6E85B4"/>
                </a:solidFill>
                <a:latin typeface="Tahoma"/>
                <a:cs typeface="Tahoma"/>
              </a:rPr>
              <a:t>l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3900" b="1" spc="-34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90" dirty="0">
                <a:solidFill>
                  <a:srgbClr val="6E85B4"/>
                </a:solidFill>
                <a:latin typeface="Tahoma"/>
                <a:cs typeface="Tahoma"/>
              </a:rPr>
              <a:t>t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3900" b="1" spc="-365" dirty="0">
                <a:solidFill>
                  <a:srgbClr val="6E85B4"/>
                </a:solidFill>
                <a:latin typeface="Tahoma"/>
                <a:cs typeface="Tahoma"/>
              </a:rPr>
              <a:t>rn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70" dirty="0">
                <a:solidFill>
                  <a:srgbClr val="6E85B4"/>
                </a:solidFill>
                <a:latin typeface="Tahoma"/>
                <a:cs typeface="Tahoma"/>
              </a:rPr>
              <a:t>c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3900" b="1" spc="-254" dirty="0">
                <a:solidFill>
                  <a:srgbClr val="6E85B4"/>
                </a:solidFill>
                <a:latin typeface="Tahoma"/>
                <a:cs typeface="Tahoma"/>
              </a:rPr>
              <a:t>on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185" dirty="0">
                <a:solidFill>
                  <a:srgbClr val="6E85B4"/>
                </a:solidFill>
                <a:latin typeface="Tahoma"/>
                <a:cs typeface="Tahoma"/>
              </a:rPr>
              <a:t>l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4200" spc="13319" dirty="0">
                <a:solidFill>
                  <a:srgbClr val="6E85B4"/>
                </a:solidFill>
                <a:latin typeface="Microsoft Sans Serif"/>
                <a:cs typeface="Microsoft Sans Serif"/>
              </a:rPr>
              <a:t>🌎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1792287"/>
            <a:ext cx="324802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00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P</a:t>
            </a:r>
            <a:r>
              <a:rPr sz="3900" b="1" spc="-190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ol</a:t>
            </a:r>
            <a:r>
              <a:rPr sz="3900" b="1" spc="-275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i</a:t>
            </a:r>
            <a:r>
              <a:rPr sz="3900" b="1" spc="-345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ma</a:t>
            </a:r>
            <a:r>
              <a:rPr sz="3900" b="1" spc="-225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p</a:t>
            </a:r>
            <a:r>
              <a:rPr sz="3900" b="1" spc="-365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.</a:t>
            </a:r>
            <a:r>
              <a:rPr sz="3900" b="1" spc="-355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o</a:t>
            </a:r>
            <a:r>
              <a:rPr sz="3900" b="1" spc="-270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r</a:t>
            </a:r>
            <a:r>
              <a:rPr sz="3900" b="1" spc="-490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g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005" y="2811462"/>
            <a:ext cx="421830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484" dirty="0"/>
              <a:t>3</a:t>
            </a:r>
            <a:r>
              <a:rPr sz="5050" spc="-480" dirty="0"/>
              <a:t>.</a:t>
            </a:r>
            <a:r>
              <a:rPr sz="5050" spc="-155" dirty="0"/>
              <a:t>4</a:t>
            </a:r>
            <a:r>
              <a:rPr sz="5050" spc="-345" dirty="0"/>
              <a:t> </a:t>
            </a:r>
            <a:r>
              <a:rPr sz="5050" spc="-1115" dirty="0"/>
              <a:t>I</a:t>
            </a:r>
            <a:r>
              <a:rPr sz="5050" spc="-430" dirty="0"/>
              <a:t>n</a:t>
            </a:r>
            <a:r>
              <a:rPr sz="5050" spc="-320" dirty="0"/>
              <a:t>d</a:t>
            </a:r>
            <a:r>
              <a:rPr sz="5050" spc="-360" dirty="0"/>
              <a:t>i</a:t>
            </a:r>
            <a:r>
              <a:rPr sz="5050" spc="-365" dirty="0"/>
              <a:t>c</a:t>
            </a:r>
            <a:r>
              <a:rPr sz="5050" spc="-535" dirty="0"/>
              <a:t>a</a:t>
            </a:r>
            <a:r>
              <a:rPr sz="5050" spc="-320" dirty="0"/>
              <a:t>d</a:t>
            </a:r>
            <a:r>
              <a:rPr sz="5050" spc="-480" dirty="0"/>
              <a:t>o</a:t>
            </a:r>
            <a:r>
              <a:rPr sz="5050" spc="-395" dirty="0"/>
              <a:t>r</a:t>
            </a:r>
            <a:r>
              <a:rPr sz="5050" spc="-400" dirty="0"/>
              <a:t>e</a:t>
            </a:r>
            <a:r>
              <a:rPr sz="5050" spc="-480" dirty="0"/>
              <a:t>s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26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649287"/>
            <a:ext cx="319786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b="1" spc="-475" dirty="0">
                <a:solidFill>
                  <a:srgbClr val="6E85B4"/>
                </a:solidFill>
                <a:latin typeface="Tahoma"/>
                <a:cs typeface="Tahoma"/>
              </a:rPr>
              <a:t>Indicadores</a:t>
            </a:r>
            <a:endParaRPr sz="50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15264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2006600"/>
            <a:ext cx="367537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10" dirty="0">
                <a:latin typeface="Tahoma"/>
                <a:cs typeface="Tahoma"/>
              </a:rPr>
              <a:t>en</a:t>
            </a:r>
            <a:r>
              <a:rPr sz="2250" spc="-13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iniciativas</a:t>
            </a:r>
            <a:r>
              <a:rPr sz="2250" spc="-130" dirty="0">
                <a:latin typeface="Tahoma"/>
                <a:cs typeface="Tahoma"/>
              </a:rPr>
              <a:t> </a:t>
            </a:r>
            <a:r>
              <a:rPr sz="2250" spc="130" dirty="0">
                <a:latin typeface="Tahoma"/>
                <a:cs typeface="Tahoma"/>
              </a:rPr>
              <a:t>como</a:t>
            </a:r>
            <a:r>
              <a:rPr sz="2250" spc="-135" dirty="0">
                <a:latin typeface="Tahoma"/>
                <a:cs typeface="Tahoma"/>
              </a:rPr>
              <a:t> </a:t>
            </a:r>
            <a:r>
              <a:rPr sz="2250" b="1" spc="-95" dirty="0">
                <a:solidFill>
                  <a:srgbClr val="08376A"/>
                </a:solidFill>
                <a:latin typeface="Tahoma"/>
                <a:cs typeface="Tahoma"/>
              </a:rPr>
              <a:t>ICOVID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1558" y="2722516"/>
            <a:ext cx="9779814" cy="34263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14953" y="2047545"/>
            <a:ext cx="305435" cy="286385"/>
          </a:xfrm>
          <a:custGeom>
            <a:avLst/>
            <a:gdLst/>
            <a:ahLst/>
            <a:cxnLst/>
            <a:rect l="l" t="t" r="r" b="b"/>
            <a:pathLst>
              <a:path w="305435" h="286385">
                <a:moveTo>
                  <a:pt x="282819" y="134274"/>
                </a:moveTo>
                <a:lnTo>
                  <a:pt x="152321" y="134274"/>
                </a:lnTo>
                <a:lnTo>
                  <a:pt x="152321" y="4291"/>
                </a:lnTo>
                <a:lnTo>
                  <a:pt x="156624" y="0"/>
                </a:lnTo>
                <a:lnTo>
                  <a:pt x="161734" y="351"/>
                </a:lnTo>
                <a:lnTo>
                  <a:pt x="208859" y="12376"/>
                </a:lnTo>
                <a:lnTo>
                  <a:pt x="247620" y="39347"/>
                </a:lnTo>
                <a:lnTo>
                  <a:pt x="274697" y="77957"/>
                </a:lnTo>
                <a:lnTo>
                  <a:pt x="286769" y="124898"/>
                </a:lnTo>
                <a:lnTo>
                  <a:pt x="287122" y="129988"/>
                </a:lnTo>
                <a:lnTo>
                  <a:pt x="282819" y="134274"/>
                </a:lnTo>
                <a:close/>
              </a:path>
              <a:path w="305435" h="286385">
                <a:moveTo>
                  <a:pt x="136089" y="286068"/>
                </a:moveTo>
                <a:lnTo>
                  <a:pt x="94588" y="279835"/>
                </a:lnTo>
                <a:lnTo>
                  <a:pt x="57859" y="261552"/>
                </a:lnTo>
                <a:lnTo>
                  <a:pt x="28271" y="233459"/>
                </a:lnTo>
                <a:lnTo>
                  <a:pt x="8195" y="197796"/>
                </a:lnTo>
                <a:lnTo>
                  <a:pt x="0" y="156805"/>
                </a:lnTo>
                <a:lnTo>
                  <a:pt x="7644" y="107322"/>
                </a:lnTo>
                <a:lnTo>
                  <a:pt x="31786" y="65647"/>
                </a:lnTo>
                <a:lnTo>
                  <a:pt x="68892" y="35267"/>
                </a:lnTo>
                <a:lnTo>
                  <a:pt x="115431" y="19667"/>
                </a:lnTo>
                <a:lnTo>
                  <a:pt x="120726" y="18919"/>
                </a:lnTo>
                <a:lnTo>
                  <a:pt x="125427" y="23300"/>
                </a:lnTo>
                <a:lnTo>
                  <a:pt x="125427" y="161063"/>
                </a:lnTo>
                <a:lnTo>
                  <a:pt x="216592" y="251878"/>
                </a:lnTo>
                <a:lnTo>
                  <a:pt x="176526" y="279333"/>
                </a:lnTo>
                <a:lnTo>
                  <a:pt x="156827" y="284211"/>
                </a:lnTo>
                <a:lnTo>
                  <a:pt x="136089" y="286068"/>
                </a:lnTo>
                <a:close/>
              </a:path>
              <a:path w="305435" h="286385">
                <a:moveTo>
                  <a:pt x="260183" y="252905"/>
                </a:moveTo>
                <a:lnTo>
                  <a:pt x="254614" y="252632"/>
                </a:lnTo>
                <a:lnTo>
                  <a:pt x="162687" y="161063"/>
                </a:lnTo>
                <a:lnTo>
                  <a:pt x="300990" y="161063"/>
                </a:lnTo>
                <a:lnTo>
                  <a:pt x="305388" y="165746"/>
                </a:lnTo>
                <a:lnTo>
                  <a:pt x="304637" y="171025"/>
                </a:lnTo>
                <a:lnTo>
                  <a:pt x="290640" y="214265"/>
                </a:lnTo>
                <a:lnTo>
                  <a:pt x="263663" y="249640"/>
                </a:lnTo>
                <a:lnTo>
                  <a:pt x="260183" y="252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27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28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661" y="1069880"/>
            <a:ext cx="4953635" cy="1104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80" dirty="0">
                <a:solidFill>
                  <a:srgbClr val="6E85B4"/>
                </a:solidFill>
              </a:rPr>
              <a:t>¿</a:t>
            </a:r>
            <a:r>
              <a:rPr spc="-850" dirty="0">
                <a:solidFill>
                  <a:srgbClr val="6E85B4"/>
                </a:solidFill>
              </a:rPr>
              <a:t>T</a:t>
            </a:r>
            <a:r>
              <a:rPr spc="-345" dirty="0">
                <a:solidFill>
                  <a:srgbClr val="6E85B4"/>
                </a:solidFill>
              </a:rPr>
              <a:t>od</a:t>
            </a:r>
            <a:r>
              <a:rPr spc="-320" dirty="0">
                <a:solidFill>
                  <a:srgbClr val="6E85B4"/>
                </a:solidFill>
              </a:rPr>
              <a:t>o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525" dirty="0">
                <a:solidFill>
                  <a:srgbClr val="6E85B4"/>
                </a:solidFill>
              </a:rPr>
              <a:t>es</a:t>
            </a:r>
            <a:r>
              <a:rPr spc="-520" dirty="0">
                <a:solidFill>
                  <a:srgbClr val="6E85B4"/>
                </a:solidFill>
              </a:rPr>
              <a:t>o</a:t>
            </a:r>
            <a:r>
              <a:rPr spc="-610" dirty="0">
                <a:solidFill>
                  <a:srgbClr val="6E85B4"/>
                </a:solidFill>
              </a:rPr>
              <a:t>?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z="7050" b="0" spc="21955" dirty="0">
                <a:solidFill>
                  <a:srgbClr val="6E85B4"/>
                </a:solidFill>
                <a:latin typeface="Microsoft Sans Serif"/>
                <a:cs typeface="Microsoft Sans Serif"/>
              </a:rPr>
              <a:t>😱</a:t>
            </a:r>
            <a:endParaRPr sz="7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831" y="2678112"/>
            <a:ext cx="10244455" cy="2673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050" b="1" spc="-545" dirty="0">
                <a:solidFill>
                  <a:srgbClr val="6E85B4"/>
                </a:solidFill>
                <a:latin typeface="Tahoma"/>
                <a:cs typeface="Tahoma"/>
              </a:rPr>
              <a:t>¡</a:t>
            </a:r>
            <a:r>
              <a:rPr sz="5050" b="1" spc="-290" dirty="0">
                <a:solidFill>
                  <a:srgbClr val="6E85B4"/>
                </a:solidFill>
                <a:latin typeface="Tahoma"/>
                <a:cs typeface="Tahoma"/>
              </a:rPr>
              <a:t>S</a:t>
            </a:r>
            <a:r>
              <a:rPr sz="5050" b="1" spc="-360" dirty="0">
                <a:solidFill>
                  <a:srgbClr val="6E85B4"/>
                </a:solidFill>
                <a:latin typeface="Tahoma"/>
                <a:cs typeface="Tahoma"/>
              </a:rPr>
              <a:t>í</a:t>
            </a:r>
            <a:r>
              <a:rPr sz="5050" b="1" spc="-484" dirty="0">
                <a:solidFill>
                  <a:srgbClr val="6E85B4"/>
                </a:solidFill>
                <a:latin typeface="Tahoma"/>
                <a:cs typeface="Tahoma"/>
              </a:rPr>
              <a:t>!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400" dirty="0">
                <a:solidFill>
                  <a:srgbClr val="6E85B4"/>
                </a:solidFill>
                <a:latin typeface="Tahoma"/>
                <a:cs typeface="Tahoma"/>
              </a:rPr>
              <a:t>Y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420" dirty="0">
                <a:solidFill>
                  <a:srgbClr val="6E85B4"/>
                </a:solidFill>
                <a:latin typeface="Tahoma"/>
                <a:cs typeface="Tahoma"/>
              </a:rPr>
              <a:t>m</a:t>
            </a:r>
            <a:r>
              <a:rPr sz="5050" b="1" spc="-490" dirty="0">
                <a:solidFill>
                  <a:srgbClr val="6E85B4"/>
                </a:solidFill>
                <a:latin typeface="Tahoma"/>
                <a:cs typeface="Tahoma"/>
              </a:rPr>
              <a:t>u</a:t>
            </a:r>
            <a:r>
              <a:rPr sz="5050" b="1" spc="-365" dirty="0">
                <a:solidFill>
                  <a:srgbClr val="6E85B4"/>
                </a:solidFill>
                <a:latin typeface="Tahoma"/>
                <a:cs typeface="Tahoma"/>
              </a:rPr>
              <a:t>c</a:t>
            </a:r>
            <a:r>
              <a:rPr sz="5050" b="1" spc="-465" dirty="0">
                <a:solidFill>
                  <a:srgbClr val="6E85B4"/>
                </a:solidFill>
                <a:latin typeface="Tahoma"/>
                <a:cs typeface="Tahoma"/>
              </a:rPr>
              <a:t>h</a:t>
            </a:r>
            <a:r>
              <a:rPr sz="5050" b="1" spc="-270" dirty="0">
                <a:solidFill>
                  <a:srgbClr val="6E85B4"/>
                </a:solidFill>
                <a:latin typeface="Tahoma"/>
                <a:cs typeface="Tahoma"/>
              </a:rPr>
              <a:t>o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405" dirty="0">
                <a:solidFill>
                  <a:srgbClr val="6E85B4"/>
                </a:solidFill>
                <a:latin typeface="Tahoma"/>
                <a:cs typeface="Tahoma"/>
              </a:rPr>
              <a:t>m</a:t>
            </a:r>
            <a:r>
              <a:rPr sz="5050" b="1" spc="-535" dirty="0">
                <a:solidFill>
                  <a:srgbClr val="6E85B4"/>
                </a:solidFill>
                <a:latin typeface="Tahoma"/>
                <a:cs typeface="Tahoma"/>
              </a:rPr>
              <a:t>á</a:t>
            </a:r>
            <a:r>
              <a:rPr sz="5050" b="1" spc="-480" dirty="0">
                <a:solidFill>
                  <a:srgbClr val="6E85B4"/>
                </a:solidFill>
                <a:latin typeface="Tahoma"/>
                <a:cs typeface="Tahoma"/>
              </a:rPr>
              <a:t>s</a:t>
            </a:r>
            <a:endParaRPr sz="5050">
              <a:latin typeface="Tahoma"/>
              <a:cs typeface="Tahoma"/>
            </a:endParaRPr>
          </a:p>
          <a:p>
            <a:pPr marL="12700" marR="5080" algn="ctr">
              <a:lnSpc>
                <a:spcPct val="110100"/>
              </a:lnSpc>
              <a:spcBef>
                <a:spcPts val="4029"/>
              </a:spcBef>
            </a:pPr>
            <a:r>
              <a:rPr sz="3900" b="1" spc="-240" dirty="0">
                <a:solidFill>
                  <a:srgbClr val="6E85B4"/>
                </a:solidFill>
                <a:latin typeface="Tahoma"/>
                <a:cs typeface="Tahoma"/>
              </a:rPr>
              <a:t>No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40" dirty="0">
                <a:solidFill>
                  <a:srgbClr val="6E85B4"/>
                </a:solidFill>
                <a:latin typeface="Tahoma"/>
                <a:cs typeface="Tahoma"/>
              </a:rPr>
              <a:t>solo</a:t>
            </a:r>
            <a:r>
              <a:rPr sz="3900" b="1" spc="-254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hemos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aportado</a:t>
            </a:r>
            <a:r>
              <a:rPr sz="3900" b="1" spc="-254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65" dirty="0">
                <a:solidFill>
                  <a:srgbClr val="6E85B4"/>
                </a:solidFill>
                <a:latin typeface="Tahoma"/>
                <a:cs typeface="Tahoma"/>
              </a:rPr>
              <a:t>con</a:t>
            </a:r>
            <a:r>
              <a:rPr sz="3900" b="1" spc="-254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300" dirty="0">
                <a:solidFill>
                  <a:srgbClr val="6E85B4"/>
                </a:solidFill>
                <a:latin typeface="Tahoma"/>
                <a:cs typeface="Tahoma"/>
              </a:rPr>
              <a:t>evidencia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4200" spc="1950" dirty="0">
                <a:solidFill>
                  <a:srgbClr val="6E85B4"/>
                </a:solidFill>
                <a:latin typeface="Microsoft Sans Serif"/>
                <a:cs typeface="Microsoft Sans Serif"/>
              </a:rPr>
              <a:t>🎓</a:t>
            </a:r>
            <a:r>
              <a:rPr sz="3900" b="1" spc="1950" dirty="0">
                <a:solidFill>
                  <a:srgbClr val="6E85B4"/>
                </a:solidFill>
                <a:latin typeface="Tahoma"/>
                <a:cs typeface="Tahoma"/>
              </a:rPr>
              <a:t>,</a:t>
            </a:r>
            <a:r>
              <a:rPr sz="3900" b="1" spc="-254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85" dirty="0">
                <a:solidFill>
                  <a:srgbClr val="6E85B4"/>
                </a:solidFill>
                <a:latin typeface="Tahoma"/>
                <a:cs typeface="Tahoma"/>
              </a:rPr>
              <a:t>sino </a:t>
            </a:r>
            <a:r>
              <a:rPr sz="3900" b="1" spc="-113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80" dirty="0">
                <a:solidFill>
                  <a:srgbClr val="6E85B4"/>
                </a:solidFill>
                <a:latin typeface="Tahoma"/>
                <a:cs typeface="Tahoma"/>
              </a:rPr>
              <a:t>t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65" dirty="0">
                <a:solidFill>
                  <a:srgbClr val="6E85B4"/>
                </a:solidFill>
                <a:latin typeface="Tahoma"/>
                <a:cs typeface="Tahoma"/>
              </a:rPr>
              <a:t>mb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é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459" dirty="0">
                <a:solidFill>
                  <a:srgbClr val="6E85B4"/>
                </a:solidFill>
                <a:latin typeface="Tahoma"/>
                <a:cs typeface="Tahoma"/>
              </a:rPr>
              <a:t>r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3900" b="1" spc="-280" dirty="0">
                <a:solidFill>
                  <a:srgbClr val="6E85B4"/>
                </a:solidFill>
                <a:latin typeface="Tahoma"/>
                <a:cs typeface="Tahoma"/>
              </a:rPr>
              <a:t>t</a:t>
            </a:r>
            <a:r>
              <a:rPr sz="3900" b="1" spc="-345" dirty="0">
                <a:solidFill>
                  <a:srgbClr val="6E85B4"/>
                </a:solidFill>
                <a:latin typeface="Tahoma"/>
                <a:cs typeface="Tahoma"/>
              </a:rPr>
              <a:t>ri</a:t>
            </a:r>
            <a:r>
              <a:rPr sz="3900" b="1" spc="-240" dirty="0">
                <a:solidFill>
                  <a:srgbClr val="6E85B4"/>
                </a:solidFill>
                <a:latin typeface="Tahoma"/>
                <a:cs typeface="Tahoma"/>
              </a:rPr>
              <a:t>b</a:t>
            </a:r>
            <a:r>
              <a:rPr sz="3900" b="1" spc="-365" dirty="0">
                <a:solidFill>
                  <a:srgbClr val="6E85B4"/>
                </a:solidFill>
                <a:latin typeface="Tahoma"/>
                <a:cs typeface="Tahoma"/>
              </a:rPr>
              <a:t>u</a:t>
            </a:r>
            <a:r>
              <a:rPr sz="3900" b="1" spc="-225" dirty="0">
                <a:solidFill>
                  <a:srgbClr val="6E85B4"/>
                </a:solidFill>
                <a:latin typeface="Tahoma"/>
                <a:cs typeface="Tahoma"/>
              </a:rPr>
              <a:t>y</a:t>
            </a:r>
            <a:r>
              <a:rPr sz="3900" b="1" spc="-29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29" dirty="0">
                <a:solidFill>
                  <a:srgbClr val="6E85B4"/>
                </a:solidFill>
                <a:latin typeface="Tahoma"/>
                <a:cs typeface="Tahoma"/>
              </a:rPr>
              <a:t>d</a:t>
            </a:r>
            <a:r>
              <a:rPr sz="3900" b="1" spc="-195" dirty="0">
                <a:solidFill>
                  <a:srgbClr val="6E85B4"/>
                </a:solidFill>
                <a:latin typeface="Tahoma"/>
                <a:cs typeface="Tahoma"/>
              </a:rPr>
              <a:t>o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185" dirty="0">
                <a:solidFill>
                  <a:srgbClr val="6E85B4"/>
                </a:solidFill>
                <a:latin typeface="Tahoma"/>
                <a:cs typeface="Tahoma"/>
              </a:rPr>
              <a:t>l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900" b="1" spc="-270" dirty="0">
                <a:solidFill>
                  <a:srgbClr val="6E85B4"/>
                </a:solidFill>
                <a:latin typeface="Tahoma"/>
                <a:cs typeface="Tahoma"/>
              </a:rPr>
              <a:t>c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i</a:t>
            </a:r>
            <a:r>
              <a:rPr sz="3900" b="1" spc="-365" dirty="0">
                <a:solidFill>
                  <a:srgbClr val="6E85B4"/>
                </a:solidFill>
                <a:latin typeface="Tahoma"/>
                <a:cs typeface="Tahoma"/>
              </a:rPr>
              <a:t>u</a:t>
            </a:r>
            <a:r>
              <a:rPr sz="3900" b="1" spc="-229" dirty="0">
                <a:solidFill>
                  <a:srgbClr val="6E85B4"/>
                </a:solidFill>
                <a:latin typeface="Tahoma"/>
                <a:cs typeface="Tahoma"/>
              </a:rPr>
              <a:t>d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29" dirty="0">
                <a:solidFill>
                  <a:srgbClr val="6E85B4"/>
                </a:solidFill>
                <a:latin typeface="Tahoma"/>
                <a:cs typeface="Tahoma"/>
              </a:rPr>
              <a:t>d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315" dirty="0">
                <a:solidFill>
                  <a:srgbClr val="6E85B4"/>
                </a:solidFill>
                <a:latin typeface="Tahoma"/>
                <a:cs typeface="Tahoma"/>
              </a:rPr>
              <a:t>n</a:t>
            </a:r>
            <a:r>
              <a:rPr sz="3900" b="1" spc="-275" dirty="0">
                <a:solidFill>
                  <a:srgbClr val="6E85B4"/>
                </a:solidFill>
                <a:latin typeface="Tahoma"/>
                <a:cs typeface="Tahoma"/>
              </a:rPr>
              <a:t>í</a:t>
            </a:r>
            <a:r>
              <a:rPr sz="3900" b="1" spc="-400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3900" b="1" spc="-26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3650" spc="4250" dirty="0">
                <a:solidFill>
                  <a:srgbClr val="6E85B4"/>
                </a:solidFill>
                <a:latin typeface="Lucida Sans Unicode"/>
                <a:cs typeface="Lucida Sans Unicode"/>
              </a:rPr>
              <a:t> </a:t>
            </a:r>
            <a:endParaRPr sz="3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98" y="2849562"/>
            <a:ext cx="793750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229" dirty="0"/>
              <a:t>V</a:t>
            </a:r>
            <a:r>
              <a:rPr sz="5050" spc="-360" dirty="0"/>
              <a:t>i</a:t>
            </a:r>
            <a:r>
              <a:rPr sz="5050" spc="-430" dirty="0"/>
              <a:t>n</a:t>
            </a:r>
            <a:r>
              <a:rPr sz="5050" spc="-365" dirty="0"/>
              <a:t>c</a:t>
            </a:r>
            <a:r>
              <a:rPr sz="5050" spc="-490" dirty="0"/>
              <a:t>u</a:t>
            </a:r>
            <a:r>
              <a:rPr sz="5050" spc="-245" dirty="0"/>
              <a:t>l</a:t>
            </a:r>
            <a:r>
              <a:rPr sz="5050" spc="-535" dirty="0"/>
              <a:t>a</a:t>
            </a:r>
            <a:r>
              <a:rPr sz="5050" spc="-365" dirty="0"/>
              <a:t>c</a:t>
            </a:r>
            <a:r>
              <a:rPr sz="5050" spc="-360" dirty="0"/>
              <a:t>i</a:t>
            </a:r>
            <a:r>
              <a:rPr sz="5050" spc="-350" dirty="0"/>
              <a:t>ón</a:t>
            </a:r>
            <a:r>
              <a:rPr sz="5050" spc="-345" dirty="0"/>
              <a:t> </a:t>
            </a:r>
            <a:r>
              <a:rPr sz="5050" spc="-395" dirty="0"/>
              <a:t>c</a:t>
            </a:r>
            <a:r>
              <a:rPr sz="5050" spc="-350" dirty="0"/>
              <a:t>on</a:t>
            </a:r>
            <a:r>
              <a:rPr sz="5050" spc="-345" dirty="0"/>
              <a:t> </a:t>
            </a:r>
            <a:r>
              <a:rPr sz="5050" spc="-400" dirty="0"/>
              <a:t>e</a:t>
            </a:r>
            <a:r>
              <a:rPr sz="5050" spc="-245" dirty="0"/>
              <a:t>l</a:t>
            </a:r>
            <a:r>
              <a:rPr sz="5050" spc="-345" dirty="0"/>
              <a:t> </a:t>
            </a:r>
            <a:r>
              <a:rPr sz="5050" spc="-405" dirty="0"/>
              <a:t>m</a:t>
            </a:r>
            <a:r>
              <a:rPr sz="5050" spc="-400" dirty="0"/>
              <a:t>e</a:t>
            </a:r>
            <a:r>
              <a:rPr sz="5050" spc="-320" dirty="0"/>
              <a:t>d</a:t>
            </a:r>
            <a:r>
              <a:rPr sz="5050" spc="-360" dirty="0"/>
              <a:t>i</a:t>
            </a:r>
            <a:r>
              <a:rPr sz="5050" spc="-270" dirty="0"/>
              <a:t>o</a:t>
            </a:r>
            <a:r>
              <a:rPr sz="5050" spc="-345" dirty="0"/>
              <a:t> </a:t>
            </a:r>
            <a:r>
              <a:rPr sz="4700" b="0" spc="5465" dirty="0">
                <a:latin typeface="Lucida Sans Unicode"/>
                <a:cs typeface="Lucida Sans Unicode"/>
              </a:rPr>
              <a:t> </a:t>
            </a:r>
            <a:endParaRPr sz="4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29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152400"/>
            <a:ext cx="10934700" cy="6339205"/>
            <a:chOff x="609599" y="152400"/>
            <a:chExt cx="10934700" cy="6339205"/>
          </a:xfrm>
        </p:grpSpPr>
        <p:sp>
          <p:nvSpPr>
            <p:cNvPr id="3" name="object 3"/>
            <p:cNvSpPr/>
            <p:nvPr/>
          </p:nvSpPr>
          <p:spPr>
            <a:xfrm>
              <a:off x="609599" y="152400"/>
              <a:ext cx="10934700" cy="6334125"/>
            </a:xfrm>
            <a:custGeom>
              <a:avLst/>
              <a:gdLst/>
              <a:ahLst/>
              <a:cxnLst/>
              <a:rect l="l" t="t" r="r" b="b"/>
              <a:pathLst>
                <a:path w="10934700" h="6334125">
                  <a:moveTo>
                    <a:pt x="0" y="0"/>
                  </a:moveTo>
                  <a:lnTo>
                    <a:pt x="10934699" y="0"/>
                  </a:lnTo>
                  <a:lnTo>
                    <a:pt x="10934699" y="6334124"/>
                  </a:lnTo>
                  <a:lnTo>
                    <a:pt x="0" y="633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362" y="157162"/>
              <a:ext cx="10925175" cy="6329680"/>
            </a:xfrm>
            <a:custGeom>
              <a:avLst/>
              <a:gdLst/>
              <a:ahLst/>
              <a:cxnLst/>
              <a:rect l="l" t="t" r="r" b="b"/>
              <a:pathLst>
                <a:path w="10925175" h="6329680">
                  <a:moveTo>
                    <a:pt x="0" y="0"/>
                  </a:moveTo>
                  <a:lnTo>
                    <a:pt x="10925174" y="0"/>
                  </a:lnTo>
                  <a:lnTo>
                    <a:pt x="10925174" y="6329362"/>
                  </a:lnTo>
                </a:path>
                <a:path w="10925175" h="6329680">
                  <a:moveTo>
                    <a:pt x="0" y="63293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7863" y="368807"/>
              <a:ext cx="7150734" cy="216535"/>
            </a:xfrm>
            <a:custGeom>
              <a:avLst/>
              <a:gdLst/>
              <a:ahLst/>
              <a:cxnLst/>
              <a:rect l="l" t="t" r="r" b="b"/>
              <a:pathLst>
                <a:path w="7150734" h="216534">
                  <a:moveTo>
                    <a:pt x="7150607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7150607" y="0"/>
                  </a:lnTo>
                  <a:lnTo>
                    <a:pt x="7150607" y="216407"/>
                  </a:lnTo>
                  <a:close/>
                </a:path>
              </a:pathLst>
            </a:custGeom>
            <a:solidFill>
              <a:srgbClr val="0000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3099" y="3257549"/>
              <a:ext cx="647700" cy="457200"/>
            </a:xfrm>
            <a:custGeom>
              <a:avLst/>
              <a:gdLst/>
              <a:ahLst/>
              <a:cxnLst/>
              <a:rect l="l" t="t" r="r" b="b"/>
              <a:pathLst>
                <a:path w="647700" h="457200">
                  <a:moveTo>
                    <a:pt x="323849" y="457199"/>
                  </a:moveTo>
                  <a:lnTo>
                    <a:pt x="213752" y="454890"/>
                  </a:lnTo>
                  <a:lnTo>
                    <a:pt x="127392" y="450449"/>
                  </a:lnTo>
                  <a:lnTo>
                    <a:pt x="65722" y="442436"/>
                  </a:lnTo>
                  <a:lnTo>
                    <a:pt x="32230" y="420635"/>
                  </a:lnTo>
                  <a:lnTo>
                    <a:pt x="14096" y="383476"/>
                  </a:lnTo>
                  <a:lnTo>
                    <a:pt x="6188" y="337939"/>
                  </a:lnTo>
                  <a:lnTo>
                    <a:pt x="1976" y="287071"/>
                  </a:lnTo>
                  <a:lnTo>
                    <a:pt x="300" y="245686"/>
                  </a:lnTo>
                  <a:lnTo>
                    <a:pt x="0" y="228599"/>
                  </a:lnTo>
                  <a:lnTo>
                    <a:pt x="300" y="211513"/>
                  </a:lnTo>
                  <a:lnTo>
                    <a:pt x="1976" y="170128"/>
                  </a:lnTo>
                  <a:lnTo>
                    <a:pt x="6188" y="119260"/>
                  </a:lnTo>
                  <a:lnTo>
                    <a:pt x="14096" y="73723"/>
                  </a:lnTo>
                  <a:lnTo>
                    <a:pt x="32265" y="36564"/>
                  </a:lnTo>
                  <a:lnTo>
                    <a:pt x="65722" y="14763"/>
                  </a:lnTo>
                  <a:lnTo>
                    <a:pt x="127392" y="6750"/>
                  </a:lnTo>
                  <a:lnTo>
                    <a:pt x="213752" y="2309"/>
                  </a:lnTo>
                  <a:lnTo>
                    <a:pt x="290630" y="404"/>
                  </a:lnTo>
                  <a:lnTo>
                    <a:pt x="323849" y="0"/>
                  </a:lnTo>
                  <a:lnTo>
                    <a:pt x="357069" y="404"/>
                  </a:lnTo>
                  <a:lnTo>
                    <a:pt x="433947" y="2309"/>
                  </a:lnTo>
                  <a:lnTo>
                    <a:pt x="520307" y="6750"/>
                  </a:lnTo>
                  <a:lnTo>
                    <a:pt x="581977" y="14763"/>
                  </a:lnTo>
                  <a:lnTo>
                    <a:pt x="615469" y="36564"/>
                  </a:lnTo>
                  <a:lnTo>
                    <a:pt x="633602" y="73723"/>
                  </a:lnTo>
                  <a:lnTo>
                    <a:pt x="641511" y="119260"/>
                  </a:lnTo>
                  <a:lnTo>
                    <a:pt x="645723" y="170128"/>
                  </a:lnTo>
                  <a:lnTo>
                    <a:pt x="647399" y="211513"/>
                  </a:lnTo>
                  <a:lnTo>
                    <a:pt x="647699" y="228599"/>
                  </a:lnTo>
                  <a:lnTo>
                    <a:pt x="647399" y="245686"/>
                  </a:lnTo>
                  <a:lnTo>
                    <a:pt x="645723" y="287071"/>
                  </a:lnTo>
                  <a:lnTo>
                    <a:pt x="641511" y="337939"/>
                  </a:lnTo>
                  <a:lnTo>
                    <a:pt x="633602" y="383476"/>
                  </a:lnTo>
                  <a:lnTo>
                    <a:pt x="615469" y="420635"/>
                  </a:lnTo>
                  <a:lnTo>
                    <a:pt x="581977" y="442436"/>
                  </a:lnTo>
                  <a:lnTo>
                    <a:pt x="520307" y="450449"/>
                  </a:lnTo>
                  <a:lnTo>
                    <a:pt x="433947" y="454890"/>
                  </a:lnTo>
                  <a:lnTo>
                    <a:pt x="357069" y="456795"/>
                  </a:lnTo>
                  <a:lnTo>
                    <a:pt x="323849" y="457199"/>
                  </a:lnTo>
                  <a:close/>
                </a:path>
              </a:pathLst>
            </a:custGeom>
            <a:solidFill>
              <a:srgbClr val="20202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0274" y="3390899"/>
              <a:ext cx="171450" cy="190500"/>
            </a:xfrm>
            <a:custGeom>
              <a:avLst/>
              <a:gdLst/>
              <a:ahLst/>
              <a:cxnLst/>
              <a:rect l="l" t="t" r="r" b="b"/>
              <a:pathLst>
                <a:path w="171450" h="190500">
                  <a:moveTo>
                    <a:pt x="0" y="190499"/>
                  </a:moveTo>
                  <a:lnTo>
                    <a:pt x="0" y="0"/>
                  </a:lnTo>
                  <a:lnTo>
                    <a:pt x="171449" y="9524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79025"/>
            <a:ext cx="5948045" cy="852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50" spc="-290" dirty="0">
                <a:solidFill>
                  <a:srgbClr val="6E85B4"/>
                </a:solidFill>
              </a:rPr>
              <a:t>S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370" dirty="0">
                <a:solidFill>
                  <a:srgbClr val="6E85B4"/>
                </a:solidFill>
              </a:rPr>
              <a:t>t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270" dirty="0">
                <a:solidFill>
                  <a:srgbClr val="6E85B4"/>
                </a:solidFill>
              </a:rPr>
              <a:t>o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15" dirty="0">
                <a:solidFill>
                  <a:srgbClr val="6E85B4"/>
                </a:solidFill>
              </a:rPr>
              <a:t>p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459" dirty="0">
                <a:solidFill>
                  <a:srgbClr val="6E85B4"/>
                </a:solidFill>
              </a:rPr>
              <a:t>rt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365" dirty="0">
                <a:solidFill>
                  <a:srgbClr val="6E85B4"/>
                </a:solidFill>
              </a:rPr>
              <a:t>c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315" dirty="0">
                <a:solidFill>
                  <a:srgbClr val="6E85B4"/>
                </a:solidFill>
              </a:rPr>
              <a:t>p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465" dirty="0">
                <a:solidFill>
                  <a:srgbClr val="6E85B4"/>
                </a:solidFill>
              </a:rPr>
              <a:t>n</a:t>
            </a:r>
            <a:r>
              <a:rPr sz="5050" spc="-380" dirty="0">
                <a:solidFill>
                  <a:srgbClr val="6E85B4"/>
                </a:solidFill>
              </a:rPr>
              <a:t>t</a:t>
            </a:r>
            <a:r>
              <a:rPr sz="5050" spc="-400" dirty="0">
                <a:solidFill>
                  <a:srgbClr val="6E85B4"/>
                </a:solidFill>
              </a:rPr>
              <a:t>e</a:t>
            </a:r>
            <a:r>
              <a:rPr sz="5050" spc="-480" dirty="0">
                <a:solidFill>
                  <a:srgbClr val="6E85B4"/>
                </a:solidFill>
              </a:rPr>
              <a:t>s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400" b="0" spc="17125" dirty="0">
                <a:solidFill>
                  <a:srgbClr val="6E85B4"/>
                </a:solidFill>
                <a:latin typeface="Microsoft Sans Serif"/>
                <a:cs typeface="Microsoft Sans Serif"/>
              </a:rPr>
              <a:t>🌐</a:t>
            </a:r>
            <a:endParaRPr sz="5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076450"/>
            <a:ext cx="8743949" cy="2943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30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31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30237"/>
            <a:ext cx="9247505" cy="19018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15"/>
              </a:spcBef>
            </a:pPr>
            <a:r>
              <a:rPr sz="3900" spc="-135" dirty="0">
                <a:solidFill>
                  <a:srgbClr val="6E85B4"/>
                </a:solidFill>
              </a:rPr>
              <a:t>D</a:t>
            </a:r>
            <a:r>
              <a:rPr sz="3900" spc="-254" dirty="0">
                <a:solidFill>
                  <a:srgbClr val="6E85B4"/>
                </a:solidFill>
              </a:rPr>
              <a:t>on</a:t>
            </a:r>
            <a:r>
              <a:rPr sz="3900" spc="-229" dirty="0">
                <a:solidFill>
                  <a:srgbClr val="6E85B4"/>
                </a:solidFill>
              </a:rPr>
              <a:t>d</a:t>
            </a:r>
            <a:r>
              <a:rPr sz="3900" spc="-295" dirty="0">
                <a:solidFill>
                  <a:srgbClr val="6E85B4"/>
                </a:solidFill>
              </a:rPr>
              <a:t>e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280" dirty="0">
                <a:solidFill>
                  <a:srgbClr val="6E85B4"/>
                </a:solidFill>
              </a:rPr>
              <a:t>t</a:t>
            </a:r>
            <a:r>
              <a:rPr sz="3900" spc="-400" dirty="0">
                <a:solidFill>
                  <a:srgbClr val="6E85B4"/>
                </a:solidFill>
              </a:rPr>
              <a:t>a</a:t>
            </a:r>
            <a:r>
              <a:rPr sz="3900" spc="-265" dirty="0">
                <a:solidFill>
                  <a:srgbClr val="6E85B4"/>
                </a:solidFill>
              </a:rPr>
              <a:t>mb</a:t>
            </a:r>
            <a:r>
              <a:rPr sz="3900" spc="-275" dirty="0">
                <a:solidFill>
                  <a:srgbClr val="6E85B4"/>
                </a:solidFill>
              </a:rPr>
              <a:t>i</a:t>
            </a:r>
            <a:r>
              <a:rPr sz="3900" spc="-295" dirty="0">
                <a:solidFill>
                  <a:srgbClr val="6E85B4"/>
                </a:solidFill>
              </a:rPr>
              <a:t>é</a:t>
            </a:r>
            <a:r>
              <a:rPr sz="3900" spc="-315" dirty="0">
                <a:solidFill>
                  <a:srgbClr val="6E85B4"/>
                </a:solidFill>
              </a:rPr>
              <a:t>n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345" dirty="0">
                <a:solidFill>
                  <a:srgbClr val="6E85B4"/>
                </a:solidFill>
              </a:rPr>
              <a:t>h</a:t>
            </a:r>
            <a:r>
              <a:rPr sz="3900" spc="-400" dirty="0">
                <a:solidFill>
                  <a:srgbClr val="6E85B4"/>
                </a:solidFill>
              </a:rPr>
              <a:t>a</a:t>
            </a:r>
            <a:r>
              <a:rPr sz="3900" spc="-315" dirty="0">
                <a:solidFill>
                  <a:srgbClr val="6E85B4"/>
                </a:solidFill>
              </a:rPr>
              <a:t>n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290" dirty="0">
                <a:solidFill>
                  <a:srgbClr val="6E85B4"/>
                </a:solidFill>
              </a:rPr>
              <a:t>c</a:t>
            </a:r>
            <a:r>
              <a:rPr sz="3900" spc="-195" dirty="0">
                <a:solidFill>
                  <a:srgbClr val="6E85B4"/>
                </a:solidFill>
              </a:rPr>
              <a:t>o</a:t>
            </a:r>
            <a:r>
              <a:rPr sz="3900" spc="-345" dirty="0">
                <a:solidFill>
                  <a:srgbClr val="6E85B4"/>
                </a:solidFill>
              </a:rPr>
              <a:t>n</a:t>
            </a:r>
            <a:r>
              <a:rPr sz="3900" spc="-280" dirty="0">
                <a:solidFill>
                  <a:srgbClr val="6E85B4"/>
                </a:solidFill>
              </a:rPr>
              <a:t>t</a:t>
            </a:r>
            <a:r>
              <a:rPr sz="3900" spc="-345" dirty="0">
                <a:solidFill>
                  <a:srgbClr val="6E85B4"/>
                </a:solidFill>
              </a:rPr>
              <a:t>ri</a:t>
            </a:r>
            <a:r>
              <a:rPr sz="3900" spc="-240" dirty="0">
                <a:solidFill>
                  <a:srgbClr val="6E85B4"/>
                </a:solidFill>
              </a:rPr>
              <a:t>b</a:t>
            </a:r>
            <a:r>
              <a:rPr sz="3900" spc="-365" dirty="0">
                <a:solidFill>
                  <a:srgbClr val="6E85B4"/>
                </a:solidFill>
              </a:rPr>
              <a:t>u</a:t>
            </a:r>
            <a:r>
              <a:rPr sz="3900" spc="-275" dirty="0">
                <a:solidFill>
                  <a:srgbClr val="6E85B4"/>
                </a:solidFill>
              </a:rPr>
              <a:t>i</a:t>
            </a:r>
            <a:r>
              <a:rPr sz="3900" spc="-229" dirty="0">
                <a:solidFill>
                  <a:srgbClr val="6E85B4"/>
                </a:solidFill>
              </a:rPr>
              <a:t>d</a:t>
            </a:r>
            <a:r>
              <a:rPr sz="3900" spc="-195" dirty="0">
                <a:solidFill>
                  <a:srgbClr val="6E85B4"/>
                </a:solidFill>
              </a:rPr>
              <a:t>o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229" dirty="0">
                <a:solidFill>
                  <a:srgbClr val="6E85B4"/>
                </a:solidFill>
              </a:rPr>
              <a:t>d</a:t>
            </a:r>
            <a:r>
              <a:rPr sz="3900" spc="-295" dirty="0">
                <a:solidFill>
                  <a:srgbClr val="6E85B4"/>
                </a:solidFill>
              </a:rPr>
              <a:t>e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290" dirty="0">
                <a:solidFill>
                  <a:srgbClr val="6E85B4"/>
                </a:solidFill>
              </a:rPr>
              <a:t>m</a:t>
            </a:r>
            <a:r>
              <a:rPr sz="3900" spc="-400" dirty="0">
                <a:solidFill>
                  <a:srgbClr val="6E85B4"/>
                </a:solidFill>
              </a:rPr>
              <a:t>a</a:t>
            </a:r>
            <a:r>
              <a:rPr sz="3900" spc="-315" dirty="0">
                <a:solidFill>
                  <a:srgbClr val="6E85B4"/>
                </a:solidFill>
              </a:rPr>
              <a:t>n</a:t>
            </a:r>
            <a:r>
              <a:rPr sz="3900" spc="-295" dirty="0">
                <a:solidFill>
                  <a:srgbClr val="6E85B4"/>
                </a:solidFill>
              </a:rPr>
              <a:t>e</a:t>
            </a:r>
            <a:r>
              <a:rPr sz="3900" spc="-445" dirty="0">
                <a:solidFill>
                  <a:srgbClr val="6E85B4"/>
                </a:solidFill>
              </a:rPr>
              <a:t>r</a:t>
            </a:r>
            <a:r>
              <a:rPr sz="3900" spc="-265" dirty="0">
                <a:solidFill>
                  <a:srgbClr val="6E85B4"/>
                </a:solidFill>
              </a:rPr>
              <a:t>a  </a:t>
            </a:r>
            <a:r>
              <a:rPr sz="3900" spc="-300" dirty="0">
                <a:solidFill>
                  <a:srgbClr val="6E85B4"/>
                </a:solidFill>
              </a:rPr>
              <a:t>importante</a:t>
            </a:r>
            <a:endParaRPr sz="3900"/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900" spc="-295" dirty="0">
                <a:solidFill>
                  <a:srgbClr val="6E85B4"/>
                </a:solidFill>
              </a:rPr>
              <a:t>e</a:t>
            </a:r>
            <a:r>
              <a:rPr sz="3900" spc="-360" dirty="0">
                <a:solidFill>
                  <a:srgbClr val="6E85B4"/>
                </a:solidFill>
              </a:rPr>
              <a:t>s</a:t>
            </a:r>
            <a:r>
              <a:rPr sz="3900" spc="-280" dirty="0">
                <a:solidFill>
                  <a:srgbClr val="6E85B4"/>
                </a:solidFill>
              </a:rPr>
              <a:t>t</a:t>
            </a:r>
            <a:r>
              <a:rPr sz="3900" spc="-365" dirty="0">
                <a:solidFill>
                  <a:srgbClr val="6E85B4"/>
                </a:solidFill>
              </a:rPr>
              <a:t>u</a:t>
            </a:r>
            <a:r>
              <a:rPr sz="3900" spc="-229" dirty="0">
                <a:solidFill>
                  <a:srgbClr val="6E85B4"/>
                </a:solidFill>
              </a:rPr>
              <a:t>d</a:t>
            </a:r>
            <a:r>
              <a:rPr sz="3900" spc="-275" dirty="0">
                <a:solidFill>
                  <a:srgbClr val="6E85B4"/>
                </a:solidFill>
              </a:rPr>
              <a:t>i</a:t>
            </a:r>
            <a:r>
              <a:rPr sz="3900" spc="-400" dirty="0">
                <a:solidFill>
                  <a:srgbClr val="6E85B4"/>
                </a:solidFill>
              </a:rPr>
              <a:t>a</a:t>
            </a:r>
            <a:r>
              <a:rPr sz="3900" spc="-345" dirty="0">
                <a:solidFill>
                  <a:srgbClr val="6E85B4"/>
                </a:solidFill>
              </a:rPr>
              <a:t>n</a:t>
            </a:r>
            <a:r>
              <a:rPr sz="3900" spc="-290" dirty="0">
                <a:solidFill>
                  <a:srgbClr val="6E85B4"/>
                </a:solidFill>
              </a:rPr>
              <a:t>t</a:t>
            </a:r>
            <a:r>
              <a:rPr sz="3900" spc="-295" dirty="0">
                <a:solidFill>
                  <a:srgbClr val="6E85B4"/>
                </a:solidFill>
              </a:rPr>
              <a:t>e</a:t>
            </a:r>
            <a:r>
              <a:rPr sz="3900" spc="-360" dirty="0">
                <a:solidFill>
                  <a:srgbClr val="6E85B4"/>
                </a:solidFill>
              </a:rPr>
              <a:t>s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229" dirty="0">
                <a:solidFill>
                  <a:srgbClr val="6E85B4"/>
                </a:solidFill>
              </a:rPr>
              <a:t>d</a:t>
            </a:r>
            <a:r>
              <a:rPr sz="3900" spc="-295" dirty="0">
                <a:solidFill>
                  <a:srgbClr val="6E85B4"/>
                </a:solidFill>
              </a:rPr>
              <a:t>e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185" dirty="0">
                <a:solidFill>
                  <a:srgbClr val="6E85B4"/>
                </a:solidFill>
              </a:rPr>
              <a:t>l</a:t>
            </a:r>
            <a:r>
              <a:rPr sz="3900" spc="-400" dirty="0">
                <a:solidFill>
                  <a:srgbClr val="6E85B4"/>
                </a:solidFill>
              </a:rPr>
              <a:t>a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3900" spc="-50" dirty="0">
                <a:solidFill>
                  <a:srgbClr val="6E85B4"/>
                </a:solidFill>
              </a:rPr>
              <a:t>U</a:t>
            </a:r>
            <a:r>
              <a:rPr sz="3900" spc="-185" dirty="0">
                <a:solidFill>
                  <a:srgbClr val="6E85B4"/>
                </a:solidFill>
              </a:rPr>
              <a:t>SS</a:t>
            </a:r>
            <a:r>
              <a:rPr sz="3900" spc="-260" dirty="0">
                <a:solidFill>
                  <a:srgbClr val="6E85B4"/>
                </a:solidFill>
              </a:rPr>
              <a:t> </a:t>
            </a:r>
            <a:r>
              <a:rPr sz="2750" b="0" spc="1185" dirty="0">
                <a:solidFill>
                  <a:srgbClr val="6E85B4"/>
                </a:solidFill>
                <a:latin typeface="MS UI Gothic"/>
                <a:cs typeface="MS UI Gothic"/>
              </a:rPr>
              <a:t>✏</a:t>
            </a:r>
            <a:endParaRPr sz="27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49287"/>
            <a:ext cx="737806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340" dirty="0">
                <a:solidFill>
                  <a:srgbClr val="6E85B4"/>
                </a:solidFill>
              </a:rPr>
              <a:t>C</a:t>
            </a:r>
            <a:r>
              <a:rPr sz="5050" spc="-345" dirty="0">
                <a:solidFill>
                  <a:srgbClr val="6E85B4"/>
                </a:solidFill>
              </a:rPr>
              <a:t>o</a:t>
            </a:r>
            <a:r>
              <a:rPr sz="5050" spc="-390" dirty="0">
                <a:solidFill>
                  <a:srgbClr val="6E85B4"/>
                </a:solidFill>
              </a:rPr>
              <a:t>n</a:t>
            </a:r>
            <a:r>
              <a:rPr sz="5050" spc="-370" dirty="0">
                <a:solidFill>
                  <a:srgbClr val="6E85B4"/>
                </a:solidFill>
              </a:rPr>
              <a:t>t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365" dirty="0">
                <a:solidFill>
                  <a:srgbClr val="6E85B4"/>
                </a:solidFill>
              </a:rPr>
              <a:t>c</a:t>
            </a:r>
            <a:r>
              <a:rPr sz="5050" spc="-380" dirty="0">
                <a:solidFill>
                  <a:srgbClr val="6E85B4"/>
                </a:solidFill>
              </a:rPr>
              <a:t>t</a:t>
            </a:r>
            <a:r>
              <a:rPr sz="5050" spc="-270" dirty="0">
                <a:solidFill>
                  <a:srgbClr val="6E85B4"/>
                </a:solidFill>
              </a:rPr>
              <a:t>o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95" dirty="0">
                <a:solidFill>
                  <a:srgbClr val="6E85B4"/>
                </a:solidFill>
              </a:rPr>
              <a:t>c</a:t>
            </a:r>
            <a:r>
              <a:rPr sz="5050" spc="-350" dirty="0">
                <a:solidFill>
                  <a:srgbClr val="6E85B4"/>
                </a:solidFill>
              </a:rPr>
              <a:t>on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15" dirty="0">
                <a:solidFill>
                  <a:srgbClr val="6E85B4"/>
                </a:solidFill>
              </a:rPr>
              <a:t>p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459" dirty="0">
                <a:solidFill>
                  <a:srgbClr val="6E85B4"/>
                </a:solidFill>
              </a:rPr>
              <a:t>rt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365" dirty="0">
                <a:solidFill>
                  <a:srgbClr val="6E85B4"/>
                </a:solidFill>
              </a:rPr>
              <a:t>c</a:t>
            </a:r>
            <a:r>
              <a:rPr sz="5050" spc="-360" dirty="0">
                <a:solidFill>
                  <a:srgbClr val="6E85B4"/>
                </a:solidFill>
              </a:rPr>
              <a:t>i</a:t>
            </a:r>
            <a:r>
              <a:rPr sz="5050" spc="-315" dirty="0">
                <a:solidFill>
                  <a:srgbClr val="6E85B4"/>
                </a:solidFill>
              </a:rPr>
              <a:t>p</a:t>
            </a:r>
            <a:r>
              <a:rPr sz="5050" spc="-535" dirty="0">
                <a:solidFill>
                  <a:srgbClr val="6E85B4"/>
                </a:solidFill>
              </a:rPr>
              <a:t>a</a:t>
            </a:r>
            <a:r>
              <a:rPr sz="5050" spc="-465" dirty="0">
                <a:solidFill>
                  <a:srgbClr val="6E85B4"/>
                </a:solidFill>
              </a:rPr>
              <a:t>n</a:t>
            </a:r>
            <a:r>
              <a:rPr sz="5050" spc="-380" dirty="0">
                <a:solidFill>
                  <a:srgbClr val="6E85B4"/>
                </a:solidFill>
              </a:rPr>
              <a:t>t</a:t>
            </a:r>
            <a:r>
              <a:rPr sz="5050" spc="-400" dirty="0">
                <a:solidFill>
                  <a:srgbClr val="6E85B4"/>
                </a:solidFill>
              </a:rPr>
              <a:t>e</a:t>
            </a:r>
            <a:r>
              <a:rPr sz="5050" spc="-480" dirty="0">
                <a:solidFill>
                  <a:srgbClr val="6E85B4"/>
                </a:solidFill>
              </a:rPr>
              <a:t>s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1054100" y="1958975"/>
            <a:ext cx="2708910" cy="8064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50" spc="-30" dirty="0">
                <a:latin typeface="Tahoma"/>
                <a:cs typeface="Tahoma"/>
              </a:rPr>
              <a:t>1</a:t>
            </a:r>
            <a:r>
              <a:rPr sz="2250" spc="-80" dirty="0">
                <a:latin typeface="Tahoma"/>
                <a:cs typeface="Tahoma"/>
              </a:rPr>
              <a:t>.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120" dirty="0">
                <a:latin typeface="Tahoma"/>
                <a:cs typeface="Tahoma"/>
              </a:rPr>
              <a:t>Cor</a:t>
            </a:r>
            <a:r>
              <a:rPr sz="2250" spc="60" dirty="0">
                <a:latin typeface="Tahoma"/>
                <a:cs typeface="Tahoma"/>
              </a:rPr>
              <a:t>r</a:t>
            </a:r>
            <a:r>
              <a:rPr sz="2250" spc="110" dirty="0">
                <a:latin typeface="Tahoma"/>
                <a:cs typeface="Tahoma"/>
              </a:rPr>
              <a:t>eo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885" dirty="0">
                <a:latin typeface="Segoe UI Emoji"/>
                <a:cs typeface="Segoe UI Emoji"/>
              </a:rPr>
              <a:t>F📩</a:t>
            </a:r>
            <a:endParaRPr sz="225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250" spc="-30" dirty="0">
                <a:latin typeface="Tahoma"/>
                <a:cs typeface="Tahoma"/>
              </a:rPr>
              <a:t>1</a:t>
            </a:r>
            <a:r>
              <a:rPr sz="2250" spc="-80" dirty="0">
                <a:latin typeface="Tahoma"/>
                <a:cs typeface="Tahoma"/>
              </a:rPr>
              <a:t>.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Infog</a:t>
            </a:r>
            <a:r>
              <a:rPr sz="2250" spc="40" dirty="0">
                <a:latin typeface="Tahoma"/>
                <a:cs typeface="Tahoma"/>
              </a:rPr>
              <a:t>r</a:t>
            </a:r>
            <a:r>
              <a:rPr sz="2250" spc="70" dirty="0">
                <a:latin typeface="Tahoma"/>
                <a:cs typeface="Tahoma"/>
              </a:rPr>
              <a:t>afías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📊</a:t>
            </a:r>
            <a:r>
              <a:rPr sz="2250" spc="-35" dirty="0">
                <a:latin typeface="Segoe UI Emoji"/>
                <a:cs typeface="Segoe UI Emoji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🎨</a:t>
            </a:r>
            <a:endParaRPr sz="2250">
              <a:latin typeface="Segoe UI Emoji"/>
              <a:cs typeface="Segoe UI Emoj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152649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54317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32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33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39762"/>
            <a:ext cx="10575925" cy="19304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7580"/>
              </a:lnSpc>
              <a:spcBef>
                <a:spcPts val="40"/>
              </a:spcBef>
            </a:pPr>
            <a:r>
              <a:rPr spc="-470" dirty="0">
                <a:solidFill>
                  <a:srgbClr val="6E85B4"/>
                </a:solidFill>
              </a:rPr>
              <a:t>Y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585" dirty="0">
                <a:solidFill>
                  <a:srgbClr val="6E85B4"/>
                </a:solidFill>
              </a:rPr>
              <a:t>aho</a:t>
            </a:r>
            <a:r>
              <a:rPr spc="-455" dirty="0">
                <a:solidFill>
                  <a:srgbClr val="6E85B4"/>
                </a:solidFill>
              </a:rPr>
              <a:t>r</a:t>
            </a:r>
            <a:r>
              <a:rPr spc="-645" dirty="0">
                <a:solidFill>
                  <a:srgbClr val="6E85B4"/>
                </a:solidFill>
              </a:rPr>
              <a:t>a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570" dirty="0">
                <a:solidFill>
                  <a:srgbClr val="6E85B4"/>
                </a:solidFill>
              </a:rPr>
              <a:t>s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500" dirty="0">
                <a:solidFill>
                  <a:srgbClr val="6E85B4"/>
                </a:solidFill>
              </a:rPr>
              <a:t>v</a:t>
            </a:r>
            <a:r>
              <a:rPr spc="-434" dirty="0">
                <a:solidFill>
                  <a:srgbClr val="6E85B4"/>
                </a:solidFill>
              </a:rPr>
              <a:t>i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509" dirty="0">
                <a:solidFill>
                  <a:srgbClr val="6E85B4"/>
                </a:solidFill>
              </a:rPr>
              <a:t>n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585" dirty="0">
                <a:solidFill>
                  <a:srgbClr val="6E85B4"/>
                </a:solidFill>
              </a:rPr>
              <a:t>u</a:t>
            </a:r>
            <a:r>
              <a:rPr spc="-509" dirty="0">
                <a:solidFill>
                  <a:srgbClr val="6E85B4"/>
                </a:solidFill>
              </a:rPr>
              <a:t>n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645" dirty="0">
                <a:solidFill>
                  <a:srgbClr val="6E85B4"/>
                </a:solidFill>
              </a:rPr>
              <a:t>a</a:t>
            </a:r>
            <a:r>
              <a:rPr spc="-370" dirty="0">
                <a:solidFill>
                  <a:srgbClr val="6E85B4"/>
                </a:solidFill>
              </a:rPr>
              <a:t>p</a:t>
            </a:r>
            <a:r>
              <a:rPr spc="-509" dirty="0">
                <a:solidFill>
                  <a:srgbClr val="6E85B4"/>
                </a:solidFill>
              </a:rPr>
              <a:t>or</a:t>
            </a:r>
            <a:r>
              <a:rPr spc="-415" dirty="0">
                <a:solidFill>
                  <a:srgbClr val="6E85B4"/>
                </a:solidFill>
              </a:rPr>
              <a:t>t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490" dirty="0">
                <a:solidFill>
                  <a:srgbClr val="6E85B4"/>
                </a:solidFill>
              </a:rPr>
              <a:t>m</a:t>
            </a:r>
            <a:r>
              <a:rPr spc="-585" dirty="0">
                <a:solidFill>
                  <a:srgbClr val="6E85B4"/>
                </a:solidFill>
              </a:rPr>
              <a:t>u</a:t>
            </a:r>
            <a:r>
              <a:rPr spc="-195" dirty="0">
                <a:solidFill>
                  <a:srgbClr val="6E85B4"/>
                </a:solidFill>
              </a:rPr>
              <a:t>y  </a:t>
            </a:r>
            <a:r>
              <a:rPr spc="-505" dirty="0">
                <a:solidFill>
                  <a:srgbClr val="6E85B4"/>
                </a:solidFill>
              </a:rPr>
              <a:t>importante...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3070897"/>
            <a:ext cx="6052185" cy="2404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50" b="1" spc="-660" dirty="0">
                <a:solidFill>
                  <a:srgbClr val="6E85B4"/>
                </a:solidFill>
                <a:latin typeface="Tahoma"/>
                <a:cs typeface="Tahoma"/>
              </a:rPr>
              <a:t>¡</a:t>
            </a:r>
            <a:r>
              <a:rPr sz="6150" b="1" spc="-30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6150" b="1" spc="-295" dirty="0">
                <a:solidFill>
                  <a:srgbClr val="6E85B4"/>
                </a:solidFill>
                <a:latin typeface="Tahoma"/>
                <a:cs typeface="Tahoma"/>
              </a:rPr>
              <a:t>l</a:t>
            </a:r>
            <a:r>
              <a:rPr sz="6150" b="1" spc="-409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6150" b="1" spc="-375" dirty="0">
                <a:solidFill>
                  <a:srgbClr val="6E85B4"/>
                </a:solidFill>
                <a:latin typeface="Tahoma"/>
                <a:cs typeface="Tahoma"/>
              </a:rPr>
              <a:t>d</a:t>
            </a:r>
            <a:r>
              <a:rPr sz="6150" b="1" spc="-47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6150" b="1" spc="-409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6150" b="1" spc="-585" dirty="0">
                <a:solidFill>
                  <a:srgbClr val="6E85B4"/>
                </a:solidFill>
                <a:latin typeface="Tahoma"/>
                <a:cs typeface="Tahoma"/>
              </a:rPr>
              <a:t>u</a:t>
            </a:r>
            <a:r>
              <a:rPr sz="6150" b="1" spc="-570" dirty="0">
                <a:solidFill>
                  <a:srgbClr val="6E85B4"/>
                </a:solidFill>
                <a:latin typeface="Tahoma"/>
                <a:cs typeface="Tahoma"/>
              </a:rPr>
              <a:t>s</a:t>
            </a:r>
            <a:r>
              <a:rPr sz="6150" b="1" spc="-455" dirty="0">
                <a:solidFill>
                  <a:srgbClr val="6E85B4"/>
                </a:solidFill>
                <a:latin typeface="Tahoma"/>
                <a:cs typeface="Tahoma"/>
              </a:rPr>
              <a:t>t</a:t>
            </a:r>
            <a:r>
              <a:rPr sz="6150" b="1" spc="-47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6150" b="1" spc="-375" dirty="0">
                <a:solidFill>
                  <a:srgbClr val="6E85B4"/>
                </a:solidFill>
                <a:latin typeface="Tahoma"/>
                <a:cs typeface="Tahoma"/>
              </a:rPr>
              <a:t>d</a:t>
            </a:r>
            <a:r>
              <a:rPr sz="6150" b="1" spc="-475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6150" b="1" spc="-570" dirty="0">
                <a:solidFill>
                  <a:srgbClr val="6E85B4"/>
                </a:solidFill>
                <a:latin typeface="Tahoma"/>
                <a:cs typeface="Tahoma"/>
              </a:rPr>
              <a:t>s</a:t>
            </a:r>
            <a:r>
              <a:rPr sz="6150" b="1" spc="-580" dirty="0">
                <a:solidFill>
                  <a:srgbClr val="6E85B4"/>
                </a:solidFill>
                <a:latin typeface="Tahoma"/>
                <a:cs typeface="Tahoma"/>
              </a:rPr>
              <a:t>!</a:t>
            </a:r>
            <a:r>
              <a:rPr sz="6150" b="1" spc="-409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7050" spc="20470" dirty="0">
                <a:solidFill>
                  <a:srgbClr val="6E85B4"/>
                </a:solidFill>
                <a:latin typeface="Microsoft Sans Serif"/>
                <a:cs typeface="Microsoft Sans Serif"/>
              </a:rPr>
              <a:t>👏</a:t>
            </a:r>
            <a:endParaRPr sz="7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190"/>
              </a:spcBef>
            </a:pPr>
            <a:r>
              <a:rPr sz="5050" b="1" spc="-625" dirty="0">
                <a:solidFill>
                  <a:srgbClr val="6E85B4"/>
                </a:solidFill>
                <a:latin typeface="Tahoma"/>
                <a:cs typeface="Tahoma"/>
              </a:rPr>
              <a:t>¡</a:t>
            </a:r>
            <a:r>
              <a:rPr sz="5050" b="1" spc="-500" dirty="0">
                <a:solidFill>
                  <a:srgbClr val="6E85B4"/>
                </a:solidFill>
                <a:latin typeface="Tahoma"/>
                <a:cs typeface="Tahoma"/>
              </a:rPr>
              <a:t>V</a:t>
            </a:r>
            <a:r>
              <a:rPr sz="5050" b="1" spc="-535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5050" b="1" spc="-385" dirty="0">
                <a:solidFill>
                  <a:srgbClr val="6E85B4"/>
                </a:solidFill>
                <a:latin typeface="Tahoma"/>
                <a:cs typeface="Tahoma"/>
              </a:rPr>
              <a:t>mos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535" dirty="0">
                <a:solidFill>
                  <a:srgbClr val="6E85B4"/>
                </a:solidFill>
                <a:latin typeface="Tahoma"/>
                <a:cs typeface="Tahoma"/>
              </a:rPr>
              <a:t>a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470" dirty="0">
                <a:solidFill>
                  <a:srgbClr val="6E85B4"/>
                </a:solidFill>
                <a:latin typeface="Tahoma"/>
                <a:cs typeface="Tahoma"/>
              </a:rPr>
              <a:t>v</a:t>
            </a:r>
            <a:r>
              <a:rPr sz="5050" b="1" spc="-400" dirty="0">
                <a:solidFill>
                  <a:srgbClr val="6E85B4"/>
                </a:solidFill>
                <a:latin typeface="Tahoma"/>
                <a:cs typeface="Tahoma"/>
              </a:rPr>
              <a:t>e</a:t>
            </a:r>
            <a:r>
              <a:rPr sz="5050" b="1" spc="-545" dirty="0">
                <a:solidFill>
                  <a:srgbClr val="6E85B4"/>
                </a:solidFill>
                <a:latin typeface="Tahoma"/>
                <a:cs typeface="Tahoma"/>
              </a:rPr>
              <a:t>r</a:t>
            </a:r>
            <a:r>
              <a:rPr sz="5050" b="1" spc="-34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5050" b="1" spc="-395" dirty="0">
                <a:solidFill>
                  <a:srgbClr val="6E85B4"/>
                </a:solidFill>
                <a:latin typeface="Tahoma"/>
                <a:cs typeface="Tahoma"/>
              </a:rPr>
              <a:t>c</a:t>
            </a:r>
            <a:r>
              <a:rPr sz="5050" b="1" spc="-340" dirty="0">
                <a:solidFill>
                  <a:srgbClr val="6E85B4"/>
                </a:solidFill>
                <a:latin typeface="Tahoma"/>
                <a:cs typeface="Tahoma"/>
              </a:rPr>
              <a:t>óm</a:t>
            </a:r>
            <a:r>
              <a:rPr sz="5050" b="1" spc="-375" dirty="0">
                <a:solidFill>
                  <a:srgbClr val="6E85B4"/>
                </a:solidFill>
                <a:latin typeface="Tahoma"/>
                <a:cs typeface="Tahoma"/>
              </a:rPr>
              <a:t>o!</a:t>
            </a:r>
            <a:endParaRPr sz="5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099" y="444500"/>
            <a:ext cx="7919084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Tahoma"/>
              <a:buAutoNum type="arabicPeriod"/>
              <a:tabLst>
                <a:tab pos="317500" algn="l"/>
              </a:tabLst>
            </a:pPr>
            <a:r>
              <a:rPr sz="2250" b="1" spc="5" dirty="0">
                <a:solidFill>
                  <a:srgbClr val="08376A"/>
                </a:solidFill>
                <a:latin typeface="Tahoma"/>
                <a:cs typeface="Tahoma"/>
              </a:rPr>
              <a:t>Fuente</a:t>
            </a:r>
            <a:r>
              <a:rPr sz="2250" b="1" spc="-8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de</a:t>
            </a:r>
            <a:r>
              <a:rPr sz="2250" b="1" spc="-8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08376A"/>
                </a:solidFill>
                <a:latin typeface="Tahoma"/>
                <a:cs typeface="Tahoma"/>
              </a:rPr>
              <a:t>información</a:t>
            </a:r>
            <a:r>
              <a:rPr sz="2250" spc="5" dirty="0">
                <a:latin typeface="Tahoma"/>
                <a:cs typeface="Tahoma"/>
              </a:rPr>
              <a:t>: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encuesta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65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MOVID-IMPACT</a:t>
            </a:r>
            <a:endParaRPr sz="2250">
              <a:latin typeface="Tahoma"/>
              <a:cs typeface="Tahoma"/>
            </a:endParaRPr>
          </a:p>
          <a:p>
            <a:pPr marL="317500" indent="-304800">
              <a:lnSpc>
                <a:spcPct val="100000"/>
              </a:lnSpc>
              <a:spcBef>
                <a:spcPts val="2625"/>
              </a:spcBef>
              <a:buClr>
                <a:srgbClr val="000000"/>
              </a:buClr>
              <a:buFont typeface="Tahoma"/>
              <a:buAutoNum type="arabicPeriod"/>
              <a:tabLst>
                <a:tab pos="317500" algn="l"/>
              </a:tabLst>
            </a:pP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Análisis</a:t>
            </a:r>
            <a:r>
              <a:rPr sz="2250" b="1" spc="-10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estadístico</a:t>
            </a:r>
            <a:r>
              <a:rPr sz="2250" b="1" spc="-10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📊</a:t>
            </a:r>
            <a:endParaRPr sz="2250">
              <a:latin typeface="Segoe UI Emoji"/>
              <a:cs typeface="Segoe UI Emoji"/>
            </a:endParaRPr>
          </a:p>
          <a:p>
            <a:pPr marL="317500" indent="-304800">
              <a:lnSpc>
                <a:spcPct val="100000"/>
              </a:lnSpc>
              <a:spcBef>
                <a:spcPts val="2625"/>
              </a:spcBef>
              <a:buClr>
                <a:srgbClr val="000000"/>
              </a:buClr>
              <a:buFont typeface="Tahoma"/>
              <a:buAutoNum type="arabicPeriod"/>
              <a:tabLst>
                <a:tab pos="317500" algn="l"/>
              </a:tabLst>
            </a:pPr>
            <a:r>
              <a:rPr sz="2250" b="1" spc="20" dirty="0">
                <a:solidFill>
                  <a:srgbClr val="08376A"/>
                </a:solidFill>
                <a:latin typeface="Tahoma"/>
                <a:cs typeface="Tahoma"/>
              </a:rPr>
              <a:t>Aportar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con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información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relevante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para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la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pandemia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💪</a:t>
            </a:r>
            <a:endParaRPr sz="2250">
              <a:latin typeface="Segoe UI Emoji"/>
              <a:cs typeface="Segoe UI Emoj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34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49287"/>
            <a:ext cx="504253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1430" dirty="0">
                <a:solidFill>
                  <a:srgbClr val="6E85B4"/>
                </a:solidFill>
              </a:rPr>
              <a:t>1</a:t>
            </a:r>
            <a:r>
              <a:rPr sz="5050" spc="-480" dirty="0">
                <a:solidFill>
                  <a:srgbClr val="6E85B4"/>
                </a:solidFill>
              </a:rPr>
              <a:t>.</a:t>
            </a:r>
            <a:r>
              <a:rPr sz="5050" spc="-345" dirty="0">
                <a:solidFill>
                  <a:srgbClr val="6E85B4"/>
                </a:solidFill>
              </a:rPr>
              <a:t> </a:t>
            </a:r>
            <a:r>
              <a:rPr sz="5050" spc="-365" dirty="0">
                <a:solidFill>
                  <a:srgbClr val="6E85B4"/>
                </a:solidFill>
              </a:rPr>
              <a:t>M</a:t>
            </a:r>
            <a:r>
              <a:rPr sz="5050" spc="-80" dirty="0">
                <a:solidFill>
                  <a:srgbClr val="6E85B4"/>
                </a:solidFill>
              </a:rPr>
              <a:t>O</a:t>
            </a:r>
            <a:r>
              <a:rPr sz="5050" spc="-295" dirty="0">
                <a:solidFill>
                  <a:srgbClr val="6E85B4"/>
                </a:solidFill>
              </a:rPr>
              <a:t>V</a:t>
            </a:r>
            <a:r>
              <a:rPr sz="5050" spc="-620" dirty="0">
                <a:solidFill>
                  <a:srgbClr val="6E85B4"/>
                </a:solidFill>
              </a:rPr>
              <a:t>ID</a:t>
            </a:r>
            <a:r>
              <a:rPr sz="5050" spc="-55" dirty="0">
                <a:solidFill>
                  <a:srgbClr val="6E85B4"/>
                </a:solidFill>
              </a:rPr>
              <a:t>-</a:t>
            </a:r>
            <a:r>
              <a:rPr sz="5050" spc="-1095" dirty="0">
                <a:solidFill>
                  <a:srgbClr val="6E85B4"/>
                </a:solidFill>
              </a:rPr>
              <a:t>I</a:t>
            </a:r>
            <a:r>
              <a:rPr sz="5050" spc="-365" dirty="0">
                <a:solidFill>
                  <a:srgbClr val="6E85B4"/>
                </a:solidFill>
              </a:rPr>
              <a:t>M</a:t>
            </a:r>
            <a:r>
              <a:rPr sz="5050" spc="-545" dirty="0">
                <a:solidFill>
                  <a:srgbClr val="6E85B4"/>
                </a:solidFill>
              </a:rPr>
              <a:t>P</a:t>
            </a:r>
            <a:r>
              <a:rPr sz="5050" spc="-375" dirty="0">
                <a:solidFill>
                  <a:srgbClr val="6E85B4"/>
                </a:solidFill>
              </a:rPr>
              <a:t>A</a:t>
            </a:r>
            <a:r>
              <a:rPr sz="5050" spc="-280" dirty="0">
                <a:solidFill>
                  <a:srgbClr val="6E85B4"/>
                </a:solidFill>
              </a:rPr>
              <a:t>C</a:t>
            </a:r>
            <a:r>
              <a:rPr sz="5050" spc="-330" dirty="0">
                <a:solidFill>
                  <a:srgbClr val="6E85B4"/>
                </a:solidFill>
              </a:rPr>
              <a:t>T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000250"/>
            <a:ext cx="5467349" cy="3324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899" y="5702299"/>
            <a:ext cx="4516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https://movid-impact.netlify.app/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35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36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39762"/>
            <a:ext cx="7080884" cy="968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5" dirty="0">
                <a:solidFill>
                  <a:srgbClr val="6E85B4"/>
                </a:solidFill>
              </a:rPr>
              <a:t>2</a:t>
            </a:r>
            <a:r>
              <a:rPr spc="-580" dirty="0">
                <a:solidFill>
                  <a:srgbClr val="6E85B4"/>
                </a:solidFill>
              </a:rPr>
              <a:t>.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365" dirty="0">
                <a:solidFill>
                  <a:srgbClr val="6E85B4"/>
                </a:solidFill>
              </a:rPr>
              <a:t>A</a:t>
            </a:r>
            <a:r>
              <a:rPr spc="-509" dirty="0">
                <a:solidFill>
                  <a:srgbClr val="6E85B4"/>
                </a:solidFill>
              </a:rPr>
              <a:t>n</a:t>
            </a:r>
            <a:r>
              <a:rPr spc="-470" dirty="0">
                <a:solidFill>
                  <a:srgbClr val="6E85B4"/>
                </a:solidFill>
              </a:rPr>
              <a:t>ál</a:t>
            </a:r>
            <a:r>
              <a:rPr spc="-434" dirty="0">
                <a:solidFill>
                  <a:srgbClr val="6E85B4"/>
                </a:solidFill>
              </a:rPr>
              <a:t>i</a:t>
            </a:r>
            <a:r>
              <a:rPr spc="-570" dirty="0">
                <a:solidFill>
                  <a:srgbClr val="6E85B4"/>
                </a:solidFill>
              </a:rPr>
              <a:t>s</a:t>
            </a:r>
            <a:r>
              <a:rPr spc="-434" dirty="0">
                <a:solidFill>
                  <a:srgbClr val="6E85B4"/>
                </a:solidFill>
              </a:rPr>
              <a:t>i</a:t>
            </a:r>
            <a:r>
              <a:rPr spc="-570" dirty="0">
                <a:solidFill>
                  <a:srgbClr val="6E85B4"/>
                </a:solidFill>
              </a:rPr>
              <a:t>s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570" dirty="0">
                <a:solidFill>
                  <a:srgbClr val="6E85B4"/>
                </a:solidFill>
              </a:rPr>
              <a:t>s</a:t>
            </a:r>
            <a:r>
              <a:rPr spc="-445" dirty="0">
                <a:solidFill>
                  <a:srgbClr val="6E85B4"/>
                </a:solidFill>
              </a:rPr>
              <a:t>t</a:t>
            </a:r>
            <a:r>
              <a:rPr spc="-645" dirty="0">
                <a:solidFill>
                  <a:srgbClr val="6E85B4"/>
                </a:solidFill>
              </a:rPr>
              <a:t>a</a:t>
            </a:r>
            <a:r>
              <a:rPr spc="-375" dirty="0">
                <a:solidFill>
                  <a:srgbClr val="6E85B4"/>
                </a:solidFill>
              </a:rPr>
              <a:t>d</a:t>
            </a:r>
            <a:r>
              <a:rPr spc="-434" dirty="0">
                <a:solidFill>
                  <a:srgbClr val="6E85B4"/>
                </a:solidFill>
              </a:rPr>
              <a:t>í</a:t>
            </a:r>
            <a:r>
              <a:rPr spc="-570" dirty="0">
                <a:solidFill>
                  <a:srgbClr val="6E85B4"/>
                </a:solidFill>
              </a:rPr>
              <a:t>s</a:t>
            </a:r>
            <a:r>
              <a:rPr spc="-445" dirty="0">
                <a:solidFill>
                  <a:srgbClr val="6E85B4"/>
                </a:solidFill>
              </a:rPr>
              <a:t>t</a:t>
            </a:r>
            <a:r>
              <a:rPr spc="-434" dirty="0">
                <a:solidFill>
                  <a:srgbClr val="6E85B4"/>
                </a:solidFill>
              </a:rPr>
              <a:t>i</a:t>
            </a:r>
            <a:r>
              <a:rPr spc="-470" dirty="0">
                <a:solidFill>
                  <a:srgbClr val="6E85B4"/>
                </a:solidFill>
              </a:rPr>
              <a:t>c</a:t>
            </a:r>
            <a:r>
              <a:rPr spc="-320" dirty="0">
                <a:solidFill>
                  <a:srgbClr val="6E85B4"/>
                </a:solidFill>
              </a:rPr>
              <a:t>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39762"/>
            <a:ext cx="9094470" cy="19304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7580"/>
              </a:lnSpc>
              <a:spcBef>
                <a:spcPts val="40"/>
              </a:spcBef>
            </a:pPr>
            <a:r>
              <a:rPr spc="-580" dirty="0">
                <a:solidFill>
                  <a:srgbClr val="6E85B4"/>
                </a:solidFill>
              </a:rPr>
              <a:t>3.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365" dirty="0">
                <a:solidFill>
                  <a:srgbClr val="6E85B4"/>
                </a:solidFill>
              </a:rPr>
              <a:t>A</a:t>
            </a:r>
            <a:r>
              <a:rPr spc="-480" dirty="0">
                <a:solidFill>
                  <a:srgbClr val="6E85B4"/>
                </a:solidFill>
              </a:rPr>
              <a:t>por</a:t>
            </a:r>
            <a:r>
              <a:rPr spc="-365" dirty="0">
                <a:solidFill>
                  <a:srgbClr val="6E85B4"/>
                </a:solidFill>
              </a:rPr>
              <a:t>t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470" dirty="0">
                <a:solidFill>
                  <a:srgbClr val="6E85B4"/>
                </a:solidFill>
              </a:rPr>
              <a:t>c</a:t>
            </a:r>
            <a:r>
              <a:rPr spc="-415" dirty="0">
                <a:solidFill>
                  <a:srgbClr val="6E85B4"/>
                </a:solidFill>
              </a:rPr>
              <a:t>on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434" dirty="0">
                <a:solidFill>
                  <a:srgbClr val="6E85B4"/>
                </a:solidFill>
              </a:rPr>
              <a:t>i</a:t>
            </a:r>
            <a:r>
              <a:rPr spc="-545" dirty="0">
                <a:solidFill>
                  <a:srgbClr val="6E85B4"/>
                </a:solidFill>
              </a:rPr>
              <a:t>n</a:t>
            </a:r>
            <a:r>
              <a:rPr spc="-315" dirty="0">
                <a:solidFill>
                  <a:srgbClr val="6E85B4"/>
                </a:solidFill>
              </a:rPr>
              <a:t>f</a:t>
            </a:r>
            <a:r>
              <a:rPr spc="-525" dirty="0">
                <a:solidFill>
                  <a:srgbClr val="6E85B4"/>
                </a:solidFill>
              </a:rPr>
              <a:t>orma</a:t>
            </a:r>
            <a:r>
              <a:rPr spc="-434" dirty="0">
                <a:solidFill>
                  <a:srgbClr val="6E85B4"/>
                </a:solidFill>
              </a:rPr>
              <a:t>ci</a:t>
            </a:r>
            <a:r>
              <a:rPr spc="-305" dirty="0">
                <a:solidFill>
                  <a:srgbClr val="6E85B4"/>
                </a:solidFill>
              </a:rPr>
              <a:t>ón  </a:t>
            </a:r>
            <a:r>
              <a:rPr spc="-725" dirty="0">
                <a:solidFill>
                  <a:srgbClr val="6E85B4"/>
                </a:solidFill>
              </a:rPr>
              <a:t>r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330" dirty="0">
                <a:solidFill>
                  <a:srgbClr val="6E85B4"/>
                </a:solidFill>
              </a:rPr>
              <a:t>l</a:t>
            </a:r>
            <a:r>
              <a:rPr spc="-505" dirty="0">
                <a:solidFill>
                  <a:srgbClr val="6E85B4"/>
                </a:solidFill>
              </a:rPr>
              <a:t>e</a:t>
            </a:r>
            <a:r>
              <a:rPr spc="-535" dirty="0">
                <a:solidFill>
                  <a:srgbClr val="6E85B4"/>
                </a:solidFill>
              </a:rPr>
              <a:t>v</a:t>
            </a:r>
            <a:r>
              <a:rPr spc="-555" dirty="0">
                <a:solidFill>
                  <a:srgbClr val="6E85B4"/>
                </a:solidFill>
              </a:rPr>
              <a:t>a</a:t>
            </a:r>
            <a:r>
              <a:rPr spc="-640" dirty="0">
                <a:solidFill>
                  <a:srgbClr val="6E85B4"/>
                </a:solidFill>
              </a:rPr>
              <a:t>n</a:t>
            </a:r>
            <a:r>
              <a:rPr spc="-455" dirty="0">
                <a:solidFill>
                  <a:srgbClr val="6E85B4"/>
                </a:solidFill>
              </a:rPr>
              <a:t>t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370" dirty="0">
                <a:solidFill>
                  <a:srgbClr val="6E85B4"/>
                </a:solidFill>
              </a:rPr>
              <a:t>p</a:t>
            </a:r>
            <a:r>
              <a:rPr spc="-645" dirty="0">
                <a:solidFill>
                  <a:srgbClr val="6E85B4"/>
                </a:solidFill>
              </a:rPr>
              <a:t>a</a:t>
            </a:r>
            <a:r>
              <a:rPr spc="-705" dirty="0">
                <a:solidFill>
                  <a:srgbClr val="6E85B4"/>
                </a:solidFill>
              </a:rPr>
              <a:t>r</a:t>
            </a:r>
            <a:r>
              <a:rPr spc="-645" dirty="0">
                <a:solidFill>
                  <a:srgbClr val="6E85B4"/>
                </a:solidFill>
              </a:rPr>
              <a:t>a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295" dirty="0">
                <a:solidFill>
                  <a:srgbClr val="6E85B4"/>
                </a:solidFill>
              </a:rPr>
              <a:t>l</a:t>
            </a:r>
            <a:r>
              <a:rPr spc="-645" dirty="0">
                <a:solidFill>
                  <a:srgbClr val="6E85B4"/>
                </a:solidFill>
              </a:rPr>
              <a:t>a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370" dirty="0">
                <a:solidFill>
                  <a:srgbClr val="6E85B4"/>
                </a:solidFill>
              </a:rPr>
              <a:t>p</a:t>
            </a:r>
            <a:r>
              <a:rPr spc="-645" dirty="0">
                <a:solidFill>
                  <a:srgbClr val="6E85B4"/>
                </a:solidFill>
              </a:rPr>
              <a:t>a</a:t>
            </a:r>
            <a:r>
              <a:rPr spc="-509" dirty="0">
                <a:solidFill>
                  <a:srgbClr val="6E85B4"/>
                </a:solidFill>
              </a:rPr>
              <a:t>n</a:t>
            </a:r>
            <a:r>
              <a:rPr spc="-375" dirty="0">
                <a:solidFill>
                  <a:srgbClr val="6E85B4"/>
                </a:solidFill>
              </a:rPr>
              <a:t>d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455" dirty="0">
                <a:solidFill>
                  <a:srgbClr val="6E85B4"/>
                </a:solidFill>
              </a:rPr>
              <a:t>mi</a:t>
            </a:r>
            <a:r>
              <a:rPr spc="-645" dirty="0">
                <a:solidFill>
                  <a:srgbClr val="6E85B4"/>
                </a:solidFill>
              </a:rPr>
              <a:t>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328612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900" y="3140074"/>
            <a:ext cx="9845040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25" dirty="0">
                <a:latin typeface="Tahoma"/>
                <a:cs typeface="Tahoma"/>
              </a:rPr>
              <a:t>Que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tu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trabajo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la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Universidad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35" dirty="0">
                <a:latin typeface="Tahoma"/>
                <a:cs typeface="Tahoma"/>
              </a:rPr>
              <a:t>no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35" dirty="0">
                <a:latin typeface="Tahoma"/>
                <a:cs typeface="Tahoma"/>
              </a:rPr>
              <a:t>"quede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tirado"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en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tus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carpetas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📚📂</a:t>
            </a:r>
            <a:endParaRPr sz="225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2250" spc="65" dirty="0">
                <a:latin typeface="Tahoma"/>
                <a:cs typeface="Tahoma"/>
              </a:rPr>
              <a:t>Todo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el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esfuerzo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20" dirty="0">
                <a:latin typeface="Tahoma"/>
                <a:cs typeface="Tahoma"/>
              </a:rPr>
              <a:t>que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pones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en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tus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evaluaciones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puede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servir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algo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💪</a:t>
            </a:r>
            <a:endParaRPr sz="225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2250" spc="-85" dirty="0">
                <a:latin typeface="Tahoma"/>
                <a:cs typeface="Tahoma"/>
              </a:rPr>
              <a:t>¡Y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ser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difundido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en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nuest</a:t>
            </a:r>
            <a:r>
              <a:rPr sz="2250" spc="50" dirty="0">
                <a:latin typeface="Tahoma"/>
                <a:cs typeface="Tahoma"/>
              </a:rPr>
              <a:t>r</a:t>
            </a:r>
            <a:r>
              <a:rPr sz="2250" spc="135" dirty="0">
                <a:latin typeface="Tahoma"/>
                <a:cs typeface="Tahoma"/>
              </a:rPr>
              <a:t>o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sitio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web!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dirty="0">
                <a:latin typeface="Segoe UI Emoji"/>
                <a:cs typeface="Segoe UI Emoji"/>
              </a:rPr>
              <a:t>🌐</a:t>
            </a:r>
            <a:endParaRPr sz="2250">
              <a:latin typeface="Segoe UI Emoji"/>
              <a:cs typeface="Segoe UI Emoj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3962399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4638674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37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53900" cy="6486525"/>
          </a:xfrm>
          <a:custGeom>
            <a:avLst/>
            <a:gdLst/>
            <a:ahLst/>
            <a:cxnLst/>
            <a:rect l="l" t="t" r="r" b="b"/>
            <a:pathLst>
              <a:path w="12153900" h="6486525">
                <a:moveTo>
                  <a:pt x="12153899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3899" y="0"/>
                </a:lnTo>
                <a:lnTo>
                  <a:pt x="12153899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774" y="1273175"/>
            <a:ext cx="229235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0" spc="90" dirty="0">
                <a:solidFill>
                  <a:srgbClr val="FFFFFF"/>
                </a:solidFill>
                <a:latin typeface="Tahoma"/>
                <a:cs typeface="Tahoma"/>
              </a:rPr>
              <a:t>¡Muchas</a:t>
            </a:r>
            <a:r>
              <a:rPr sz="2250" b="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0" spc="15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250" b="0" spc="75" dirty="0">
                <a:solidFill>
                  <a:srgbClr val="FFFFFF"/>
                </a:solidFill>
                <a:latin typeface="Tahoma"/>
                <a:cs typeface="Tahoma"/>
              </a:rPr>
              <a:t>racias!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9660" y="1949450"/>
            <a:ext cx="29749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9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22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Tahoma"/>
                <a:cs typeface="Tahoma"/>
              </a:rPr>
              <a:t>más</a:t>
            </a:r>
            <a:r>
              <a:rPr sz="22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390" y="2830512"/>
            <a:ext cx="9205595" cy="2111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050" b="1" spc="-600" dirty="0">
                <a:solidFill>
                  <a:srgbClr val="66C2DA"/>
                </a:solidFill>
                <a:latin typeface="Tahoma"/>
                <a:cs typeface="Tahoma"/>
                <a:hlinkClick r:id="rId2"/>
              </a:rPr>
              <a:t>www.movid19.cl/</a:t>
            </a:r>
            <a:endParaRPr sz="5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290"/>
              </a:spcBef>
            </a:pPr>
            <a:r>
              <a:rPr sz="5050" b="1" spc="-5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h</a:t>
            </a:r>
            <a:r>
              <a:rPr sz="5050" b="1" spc="-3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tt</a:t>
            </a:r>
            <a:r>
              <a:rPr sz="5050" b="1" spc="-31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</a:t>
            </a:r>
            <a:r>
              <a:rPr sz="5050" b="1" spc="-4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s</a:t>
            </a:r>
            <a:r>
              <a:rPr sz="5050" b="1" spc="-74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:</a:t>
            </a:r>
            <a:r>
              <a:rPr sz="5050" b="1" spc="-116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/</a:t>
            </a:r>
            <a:r>
              <a:rPr sz="5050" b="1" spc="-4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50" b="1" spc="-4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m</a:t>
            </a:r>
            <a:r>
              <a:rPr sz="5050" b="1" spc="-3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o</a:t>
            </a:r>
            <a:r>
              <a:rPr sz="5050" b="1" spc="-4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v</a:t>
            </a:r>
            <a:r>
              <a:rPr sz="5050" b="1" spc="-36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</a:t>
            </a:r>
            <a:r>
              <a:rPr sz="5050" b="1" spc="-32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d</a:t>
            </a:r>
            <a:r>
              <a:rPr sz="5050" b="1" spc="-5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-</a:t>
            </a:r>
            <a:r>
              <a:rPr sz="5050" b="1" spc="-36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</a:t>
            </a:r>
            <a:r>
              <a:rPr sz="5050" b="1" spc="-40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m</a:t>
            </a:r>
            <a:r>
              <a:rPr sz="5050" b="1" spc="-31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</a:t>
            </a:r>
            <a:r>
              <a:rPr sz="5050" b="1" spc="-53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</a:t>
            </a:r>
            <a:r>
              <a:rPr sz="5050" b="1" spc="-36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c</a:t>
            </a:r>
            <a:r>
              <a:rPr sz="5050" b="1" spc="-3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t</a:t>
            </a:r>
            <a:r>
              <a:rPr sz="5050" b="1" spc="-4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.</a:t>
            </a:r>
            <a:r>
              <a:rPr sz="5050" b="1" spc="-43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n</a:t>
            </a:r>
            <a:r>
              <a:rPr sz="5050" b="1" spc="-4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e</a:t>
            </a:r>
            <a:r>
              <a:rPr sz="5050" b="1" spc="-37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t</a:t>
            </a:r>
            <a:r>
              <a:rPr sz="5050" b="1" spc="-24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l</a:t>
            </a:r>
            <a:r>
              <a:rPr sz="5050" b="1" spc="-36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i</a:t>
            </a:r>
            <a:r>
              <a:rPr sz="5050" b="1" spc="-229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f</a:t>
            </a:r>
            <a:r>
              <a:rPr sz="5050" b="1" spc="-40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y</a:t>
            </a:r>
            <a:r>
              <a:rPr sz="5050" b="1" spc="-48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.</a:t>
            </a:r>
            <a:r>
              <a:rPr sz="5050" b="1" spc="-53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a</a:t>
            </a:r>
            <a:r>
              <a:rPr sz="5050" b="1" spc="-31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pp</a:t>
            </a:r>
            <a:r>
              <a:rPr sz="5050" b="1" spc="-1165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/</a:t>
            </a:r>
            <a:endParaRPr sz="5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499" y="171450"/>
            <a:ext cx="2038349" cy="17145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38</a:t>
            </a:fld>
            <a:r>
              <a:rPr spc="-130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52375" cy="6486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6270" y="649287"/>
            <a:ext cx="436181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340" dirty="0"/>
              <a:t>C</a:t>
            </a:r>
            <a:r>
              <a:rPr sz="5050" spc="-570" dirty="0"/>
              <a:t>o</a:t>
            </a:r>
            <a:r>
              <a:rPr sz="5050" spc="-385" dirty="0"/>
              <a:t>V</a:t>
            </a:r>
            <a:r>
              <a:rPr sz="5050" spc="-55" dirty="0"/>
              <a:t>-</a:t>
            </a:r>
            <a:r>
              <a:rPr sz="5050" spc="-1095" dirty="0"/>
              <a:t>I</a:t>
            </a:r>
            <a:r>
              <a:rPr sz="5050" spc="-365" dirty="0"/>
              <a:t>M</a:t>
            </a:r>
            <a:r>
              <a:rPr sz="5050" spc="-545" dirty="0"/>
              <a:t>P</a:t>
            </a:r>
            <a:r>
              <a:rPr sz="5050" spc="-375" dirty="0"/>
              <a:t>A</a:t>
            </a:r>
            <a:r>
              <a:rPr sz="5050" spc="-280" dirty="0"/>
              <a:t>C</a:t>
            </a:r>
            <a:r>
              <a:rPr sz="5050" spc="-525" dirty="0"/>
              <a:t>T</a:t>
            </a:r>
            <a:r>
              <a:rPr sz="5050" spc="-55" dirty="0"/>
              <a:t>-</a:t>
            </a:r>
            <a:r>
              <a:rPr sz="5050" spc="-345" dirty="0"/>
              <a:t> </a:t>
            </a:r>
            <a:r>
              <a:rPr sz="5050" spc="-280" dirty="0"/>
              <a:t>C</a:t>
            </a:r>
            <a:endParaRPr sz="50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900"/>
              </a:lnSpc>
              <a:spcBef>
                <a:spcPts val="100"/>
              </a:spcBef>
            </a:pPr>
            <a:r>
              <a:rPr spc="95" dirty="0"/>
              <a:t>Coronavirus</a:t>
            </a:r>
            <a:r>
              <a:rPr spc="-114" dirty="0"/>
              <a:t> </a:t>
            </a:r>
            <a:r>
              <a:rPr spc="75" dirty="0"/>
              <a:t>Impact</a:t>
            </a:r>
            <a:r>
              <a:rPr spc="-114" dirty="0"/>
              <a:t> </a:t>
            </a:r>
            <a:r>
              <a:rPr spc="100" dirty="0"/>
              <a:t>Monitor:</a:t>
            </a:r>
            <a:r>
              <a:rPr spc="-114" dirty="0"/>
              <a:t> </a:t>
            </a:r>
            <a:r>
              <a:rPr spc="45" dirty="0"/>
              <a:t>Policy,</a:t>
            </a:r>
            <a:r>
              <a:rPr spc="-114" dirty="0"/>
              <a:t> </a:t>
            </a:r>
            <a:r>
              <a:rPr spc="40" dirty="0"/>
              <a:t>Access,</a:t>
            </a:r>
            <a:r>
              <a:rPr spc="-114" dirty="0"/>
              <a:t> </a:t>
            </a:r>
            <a:r>
              <a:rPr spc="100" dirty="0"/>
              <a:t>Control</a:t>
            </a:r>
            <a:r>
              <a:rPr spc="-114" dirty="0"/>
              <a:t> </a:t>
            </a:r>
            <a:r>
              <a:rPr spc="114" dirty="0"/>
              <a:t>and</a:t>
            </a:r>
            <a:r>
              <a:rPr spc="-114" dirty="0"/>
              <a:t> </a:t>
            </a:r>
            <a:r>
              <a:rPr spc="70" dirty="0"/>
              <a:t>Transectorial </a:t>
            </a:r>
            <a:r>
              <a:rPr spc="-685" dirty="0"/>
              <a:t> </a:t>
            </a:r>
            <a:r>
              <a:rPr spc="100" dirty="0"/>
              <a:t>Consequences</a:t>
            </a:r>
          </a:p>
          <a:p>
            <a:pPr algn="ctr">
              <a:lnSpc>
                <a:spcPct val="100000"/>
              </a:lnSpc>
              <a:spcBef>
                <a:spcPts val="2625"/>
              </a:spcBef>
            </a:pPr>
            <a:r>
              <a:rPr spc="50" dirty="0"/>
              <a:t>ANID-COVID</a:t>
            </a:r>
            <a:r>
              <a:rPr spc="-145" dirty="0"/>
              <a:t> </a:t>
            </a:r>
            <a:r>
              <a:rPr spc="55" dirty="0"/>
              <a:t>N°</a:t>
            </a:r>
            <a:r>
              <a:rPr spc="-140" dirty="0"/>
              <a:t> </a:t>
            </a:r>
            <a:r>
              <a:rPr spc="10" dirty="0"/>
              <a:t>960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26297" y="4483099"/>
            <a:ext cx="250190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900"/>
              </a:lnSpc>
              <a:spcBef>
                <a:spcPts val="100"/>
              </a:spcBef>
            </a:pPr>
            <a:r>
              <a:rPr sz="2250" spc="75" dirty="0">
                <a:solidFill>
                  <a:srgbClr val="FFFFFF"/>
                </a:solidFill>
                <a:latin typeface="Tahoma"/>
                <a:cs typeface="Tahoma"/>
              </a:rPr>
              <a:t>Valentina</a:t>
            </a:r>
            <a:r>
              <a:rPr sz="225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ahoma"/>
                <a:cs typeface="Tahoma"/>
              </a:rPr>
              <a:t>Andrade </a:t>
            </a:r>
            <a:r>
              <a:rPr sz="2250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spc="60" dirty="0">
                <a:solidFill>
                  <a:srgbClr val="66C2DA"/>
                </a:solidFill>
                <a:latin typeface="Tahoma"/>
                <a:cs typeface="Tahoma"/>
                <a:hlinkClick r:id="rId3"/>
              </a:rPr>
              <a:t>www.movid19.cl/</a:t>
            </a:r>
            <a:endParaRPr sz="2250">
              <a:latin typeface="Tahoma"/>
              <a:cs typeface="Tahoma"/>
            </a:endParaRPr>
          </a:p>
          <a:p>
            <a:pPr marR="66040" algn="ctr">
              <a:lnSpc>
                <a:spcPct val="100000"/>
              </a:lnSpc>
              <a:spcBef>
                <a:spcPts val="2625"/>
              </a:spcBef>
            </a:pPr>
            <a:r>
              <a:rPr sz="2250" i="1" spc="-40" dirty="0">
                <a:solidFill>
                  <a:srgbClr val="FFFFFF"/>
                </a:solidFill>
                <a:latin typeface="Arial"/>
                <a:cs typeface="Arial"/>
              </a:rPr>
              <a:t>Agosto,</a:t>
            </a:r>
            <a:r>
              <a:rPr sz="225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i="1" spc="-15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250" spc="-6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40032" y="6026149"/>
            <a:ext cx="836294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solidFill>
                  <a:srgbClr val="6E85B4"/>
                </a:solidFill>
                <a:latin typeface="Tahoma"/>
                <a:cs typeface="Tahoma"/>
              </a:rPr>
              <a:t>39</a:t>
            </a:r>
            <a:r>
              <a:rPr sz="2000" spc="-140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6E85B4"/>
                </a:solidFill>
                <a:latin typeface="Tahoma"/>
                <a:cs typeface="Tahoma"/>
              </a:rPr>
              <a:t>/</a:t>
            </a:r>
            <a:r>
              <a:rPr sz="2000" spc="-135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E85B4"/>
                </a:solidFill>
                <a:latin typeface="Tahoma"/>
                <a:cs typeface="Tahoma"/>
              </a:rPr>
              <a:t>39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53900" cy="6486525"/>
          </a:xfrm>
          <a:custGeom>
            <a:avLst/>
            <a:gdLst/>
            <a:ahLst/>
            <a:cxnLst/>
            <a:rect l="l" t="t" r="r" b="b"/>
            <a:pathLst>
              <a:path w="12153900" h="6486525">
                <a:moveTo>
                  <a:pt x="12153899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3899" y="0"/>
                </a:lnTo>
                <a:lnTo>
                  <a:pt x="12153899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9370" y="639762"/>
            <a:ext cx="3567429" cy="968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80" dirty="0"/>
              <a:t>MOVID-19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4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903" y="2135187"/>
            <a:ext cx="10789285" cy="1577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5050" b="1" spc="-175" dirty="0">
                <a:solidFill>
                  <a:srgbClr val="E9EDF1"/>
                </a:solidFill>
                <a:latin typeface="Tahoma"/>
                <a:cs typeface="Tahoma"/>
              </a:rPr>
              <a:t>U</a:t>
            </a:r>
            <a:r>
              <a:rPr sz="5050" b="1" spc="-430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315" dirty="0">
                <a:solidFill>
                  <a:srgbClr val="E9EDF1"/>
                </a:solidFill>
                <a:latin typeface="Tahoma"/>
                <a:cs typeface="Tahoma"/>
              </a:rPr>
              <a:t>p</a:t>
            </a:r>
            <a:r>
              <a:rPr sz="5050" b="1" spc="-600" dirty="0">
                <a:solidFill>
                  <a:srgbClr val="E9EDF1"/>
                </a:solidFill>
                <a:latin typeface="Tahoma"/>
                <a:cs typeface="Tahoma"/>
              </a:rPr>
              <a:t>r</a:t>
            </a:r>
            <a:r>
              <a:rPr sz="5050" b="1" spc="-330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r>
              <a:rPr sz="5050" b="1" spc="-305" dirty="0">
                <a:solidFill>
                  <a:srgbClr val="E9EDF1"/>
                </a:solidFill>
                <a:latin typeface="Tahoma"/>
                <a:cs typeface="Tahoma"/>
              </a:rPr>
              <a:t>y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365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5050" b="1" spc="-380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5050" b="1" spc="-270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315" dirty="0">
                <a:solidFill>
                  <a:srgbClr val="E9EDF1"/>
                </a:solidFill>
                <a:latin typeface="Tahoma"/>
                <a:cs typeface="Tahoma"/>
              </a:rPr>
              <a:t>q</a:t>
            </a:r>
            <a:r>
              <a:rPr sz="5050" b="1" spc="-490" dirty="0">
                <a:solidFill>
                  <a:srgbClr val="E9EDF1"/>
                </a:solidFill>
                <a:latin typeface="Tahoma"/>
                <a:cs typeface="Tahoma"/>
              </a:rPr>
              <a:t>u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465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5050" b="1" spc="-380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430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5050" b="1" spc="-320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545" dirty="0">
                <a:solidFill>
                  <a:srgbClr val="E9EDF1"/>
                </a:solidFill>
                <a:latin typeface="Tahoma"/>
                <a:cs typeface="Tahoma"/>
              </a:rPr>
              <a:t>r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245" dirty="0">
                <a:solidFill>
                  <a:srgbClr val="E9EDF1"/>
                </a:solidFill>
                <a:latin typeface="Tahoma"/>
                <a:cs typeface="Tahoma"/>
              </a:rPr>
              <a:t>l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630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5050" b="1" spc="-450" dirty="0">
                <a:solidFill>
                  <a:srgbClr val="E9EDF1"/>
                </a:solidFill>
                <a:latin typeface="Tahoma"/>
                <a:cs typeface="Tahoma"/>
              </a:rPr>
              <a:t>v</a:t>
            </a:r>
            <a:r>
              <a:rPr sz="5050" b="1" spc="-53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5050" b="1" spc="-430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5050" b="1" spc="-395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320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endParaRPr sz="50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5050" b="1" spc="-245" dirty="0">
                <a:solidFill>
                  <a:srgbClr val="E9EDF1"/>
                </a:solidFill>
                <a:latin typeface="Tahoma"/>
                <a:cs typeface="Tahoma"/>
              </a:rPr>
              <a:t>l</a:t>
            </a:r>
            <a:r>
              <a:rPr sz="5050" b="1" spc="-53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315" dirty="0">
                <a:solidFill>
                  <a:srgbClr val="E9EDF1"/>
                </a:solidFill>
                <a:latin typeface="Tahoma"/>
                <a:cs typeface="Tahoma"/>
              </a:rPr>
              <a:t>p</a:t>
            </a:r>
            <a:r>
              <a:rPr sz="5050" b="1" spc="-53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5050" b="1" spc="-430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5050" b="1" spc="-320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385" dirty="0">
                <a:solidFill>
                  <a:srgbClr val="E9EDF1"/>
                </a:solidFill>
                <a:latin typeface="Tahoma"/>
                <a:cs typeface="Tahoma"/>
              </a:rPr>
              <a:t>mi</a:t>
            </a:r>
            <a:r>
              <a:rPr sz="5050" b="1" spc="-53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5050" b="1" spc="-430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5050" b="1" spc="-345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5050" b="1" spc="-28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5050" b="1" spc="-465" dirty="0">
                <a:solidFill>
                  <a:srgbClr val="E9EDF1"/>
                </a:solidFill>
                <a:latin typeface="Tahoma"/>
                <a:cs typeface="Tahoma"/>
              </a:rPr>
              <a:t>h</a:t>
            </a:r>
            <a:r>
              <a:rPr sz="5050" b="1" spc="-360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5050" b="1" spc="-275" dirty="0">
                <a:solidFill>
                  <a:srgbClr val="E9EDF1"/>
                </a:solidFill>
                <a:latin typeface="Tahoma"/>
                <a:cs typeface="Tahoma"/>
              </a:rPr>
              <a:t>l</a:t>
            </a:r>
            <a:r>
              <a:rPr sz="5050" b="1" spc="-400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endParaRPr sz="5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73575">
              <a:lnSpc>
                <a:spcPct val="100000"/>
              </a:lnSpc>
              <a:spcBef>
                <a:spcPts val="135"/>
              </a:spcBef>
            </a:pPr>
            <a:r>
              <a:rPr spc="-1730" dirty="0"/>
              <a:t>1</a:t>
            </a:r>
            <a:r>
              <a:rPr spc="-580" dirty="0"/>
              <a:t>.</a:t>
            </a:r>
            <a:r>
              <a:rPr spc="-409" dirty="0"/>
              <a:t> </a:t>
            </a:r>
            <a:r>
              <a:rPr spc="-930" dirty="0"/>
              <a:t>¿</a:t>
            </a:r>
            <a:r>
              <a:rPr spc="-50" dirty="0"/>
              <a:t>Q</a:t>
            </a:r>
            <a:r>
              <a:rPr spc="-585" dirty="0"/>
              <a:t>u</a:t>
            </a:r>
            <a:r>
              <a:rPr spc="-434" dirty="0"/>
              <a:t>i</a:t>
            </a:r>
            <a:r>
              <a:rPr spc="-475" dirty="0"/>
              <a:t>é</a:t>
            </a:r>
            <a:r>
              <a:rPr spc="-509" dirty="0"/>
              <a:t>n</a:t>
            </a:r>
            <a:r>
              <a:rPr spc="-475" dirty="0"/>
              <a:t>e</a:t>
            </a:r>
            <a:r>
              <a:rPr spc="-570" dirty="0"/>
              <a:t>s</a:t>
            </a:r>
            <a:r>
              <a:rPr spc="-409" dirty="0"/>
              <a:t> </a:t>
            </a:r>
            <a:r>
              <a:rPr spc="-570" dirty="0"/>
              <a:t>s</a:t>
            </a:r>
            <a:r>
              <a:rPr spc="-370" dirty="0"/>
              <a:t>omo</a:t>
            </a:r>
            <a:r>
              <a:rPr spc="-750" dirty="0"/>
              <a:t>s</a:t>
            </a:r>
            <a:r>
              <a:rPr spc="-61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524" y="171449"/>
            <a:ext cx="1695449" cy="14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5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4975" y="171450"/>
            <a:ext cx="9782175" cy="5191125"/>
            <a:chOff x="1704975" y="171450"/>
            <a:chExt cx="9782175" cy="5191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5" y="438149"/>
              <a:ext cx="8743949" cy="49244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5525" y="171450"/>
              <a:ext cx="1571624" cy="14287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6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99" y="679965"/>
            <a:ext cx="122555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0"/>
              </a:lnSpc>
            </a:pPr>
            <a:r>
              <a:rPr sz="6150" b="1" spc="-1730" dirty="0">
                <a:solidFill>
                  <a:srgbClr val="6E85B4"/>
                </a:solidFill>
                <a:latin typeface="Tahoma"/>
                <a:cs typeface="Tahoma"/>
              </a:rPr>
              <a:t>1</a:t>
            </a:r>
            <a:r>
              <a:rPr sz="6150" b="1" spc="-580" dirty="0">
                <a:solidFill>
                  <a:srgbClr val="6E85B4"/>
                </a:solidFill>
                <a:latin typeface="Tahoma"/>
                <a:cs typeface="Tahoma"/>
              </a:rPr>
              <a:t>.</a:t>
            </a:r>
            <a:r>
              <a:rPr sz="6150" b="1" spc="-409" dirty="0">
                <a:solidFill>
                  <a:srgbClr val="6E85B4"/>
                </a:solidFill>
                <a:latin typeface="Tahoma"/>
                <a:cs typeface="Tahoma"/>
              </a:rPr>
              <a:t> </a:t>
            </a:r>
            <a:r>
              <a:rPr sz="6150" b="1" spc="-15" dirty="0">
                <a:solidFill>
                  <a:srgbClr val="6E85B4"/>
                </a:solidFill>
                <a:latin typeface="Tahoma"/>
                <a:cs typeface="Tahoma"/>
              </a:rPr>
              <a:t>Q</a:t>
            </a:r>
            <a:endParaRPr sz="61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8052" y="639762"/>
            <a:ext cx="4610735" cy="968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85" dirty="0">
                <a:solidFill>
                  <a:srgbClr val="6E85B4"/>
                </a:solidFill>
              </a:rPr>
              <a:t>u</a:t>
            </a:r>
            <a:r>
              <a:rPr spc="-434" dirty="0">
                <a:solidFill>
                  <a:srgbClr val="6E85B4"/>
                </a:solidFill>
              </a:rPr>
              <a:t>i</a:t>
            </a:r>
            <a:r>
              <a:rPr spc="-475" dirty="0">
                <a:solidFill>
                  <a:srgbClr val="6E85B4"/>
                </a:solidFill>
              </a:rPr>
              <a:t>é</a:t>
            </a:r>
            <a:r>
              <a:rPr spc="-509" dirty="0">
                <a:solidFill>
                  <a:srgbClr val="6E85B4"/>
                </a:solidFill>
              </a:rPr>
              <a:t>n</a:t>
            </a:r>
            <a:r>
              <a:rPr spc="-475" dirty="0">
                <a:solidFill>
                  <a:srgbClr val="6E85B4"/>
                </a:solidFill>
              </a:rPr>
              <a:t>e</a:t>
            </a:r>
            <a:r>
              <a:rPr spc="-570" dirty="0">
                <a:solidFill>
                  <a:srgbClr val="6E85B4"/>
                </a:solidFill>
              </a:rPr>
              <a:t>s</a:t>
            </a:r>
            <a:r>
              <a:rPr spc="-409" dirty="0">
                <a:solidFill>
                  <a:srgbClr val="6E85B4"/>
                </a:solidFill>
              </a:rPr>
              <a:t> </a:t>
            </a:r>
            <a:r>
              <a:rPr spc="-570" dirty="0">
                <a:solidFill>
                  <a:srgbClr val="6E85B4"/>
                </a:solidFill>
              </a:rPr>
              <a:t>s</a:t>
            </a:r>
            <a:r>
              <a:rPr spc="-420" dirty="0">
                <a:solidFill>
                  <a:srgbClr val="6E85B4"/>
                </a:solidFill>
              </a:rPr>
              <a:t>omos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324099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7900" y="2130425"/>
            <a:ext cx="9927590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250" spc="150" dirty="0">
                <a:latin typeface="Tahoma"/>
                <a:cs typeface="Tahoma"/>
              </a:rPr>
              <a:t>Un </a:t>
            </a:r>
            <a:r>
              <a:rPr sz="2250" spc="114" dirty="0">
                <a:latin typeface="Tahoma"/>
                <a:cs typeface="Tahoma"/>
              </a:rPr>
              <a:t>equipo </a:t>
            </a:r>
            <a:r>
              <a:rPr sz="2250" spc="90" dirty="0">
                <a:latin typeface="Tahoma"/>
                <a:cs typeface="Tahoma"/>
              </a:rPr>
              <a:t>interdisciplinario </a:t>
            </a:r>
            <a:r>
              <a:rPr sz="2250" spc="110" dirty="0">
                <a:latin typeface="Tahoma"/>
                <a:cs typeface="Tahoma"/>
              </a:rPr>
              <a:t>de </a:t>
            </a:r>
            <a:r>
              <a:rPr sz="2250" spc="10" dirty="0">
                <a:latin typeface="Tahoma"/>
                <a:cs typeface="Tahoma"/>
              </a:rPr>
              <a:t>36 </a:t>
            </a:r>
            <a:r>
              <a:rPr sz="2250" spc="75" dirty="0">
                <a:latin typeface="Tahoma"/>
                <a:cs typeface="Tahoma"/>
              </a:rPr>
              <a:t>investigadores/as: </a:t>
            </a:r>
            <a:r>
              <a:rPr sz="2250" spc="95" dirty="0">
                <a:latin typeface="Tahoma"/>
                <a:cs typeface="Tahoma"/>
              </a:rPr>
              <a:t>salud </a:t>
            </a:r>
            <a:r>
              <a:rPr sz="2250" spc="65" dirty="0">
                <a:latin typeface="Tahoma"/>
                <a:cs typeface="Tahoma"/>
              </a:rPr>
              <a:t>pública, </a:t>
            </a:r>
            <a:r>
              <a:rPr sz="2250" spc="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epidemiología,</a:t>
            </a:r>
            <a:r>
              <a:rPr sz="2250" spc="-9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sociología,</a:t>
            </a:r>
            <a:r>
              <a:rPr sz="2250" spc="-9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antropología,</a:t>
            </a:r>
            <a:r>
              <a:rPr sz="2250" spc="-9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economía,</a:t>
            </a:r>
            <a:r>
              <a:rPr sz="2250" spc="-9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estadística,</a:t>
            </a:r>
            <a:r>
              <a:rPr sz="2250" spc="-9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psicología.</a:t>
            </a:r>
            <a:endParaRPr sz="2250">
              <a:latin typeface="Tahoma"/>
              <a:cs typeface="Tahoma"/>
            </a:endParaRPr>
          </a:p>
          <a:p>
            <a:pPr marL="12700" marR="2981960">
              <a:lnSpc>
                <a:spcPct val="197200"/>
              </a:lnSpc>
            </a:pPr>
            <a:r>
              <a:rPr sz="2250" spc="85" dirty="0">
                <a:latin typeface="Tahoma"/>
                <a:cs typeface="Tahoma"/>
              </a:rPr>
              <a:t>Proyecto </a:t>
            </a:r>
            <a:r>
              <a:rPr sz="2250" spc="100" dirty="0">
                <a:latin typeface="Tahoma"/>
                <a:cs typeface="Tahoma"/>
              </a:rPr>
              <a:t>patrocinado </a:t>
            </a:r>
            <a:r>
              <a:rPr sz="2250" spc="130" dirty="0">
                <a:latin typeface="Tahoma"/>
                <a:cs typeface="Tahoma"/>
              </a:rPr>
              <a:t>por </a:t>
            </a:r>
            <a:r>
              <a:rPr sz="2250" b="1" spc="5" dirty="0">
                <a:solidFill>
                  <a:srgbClr val="08376A"/>
                </a:solidFill>
                <a:latin typeface="Tahoma"/>
                <a:cs typeface="Tahoma"/>
              </a:rPr>
              <a:t>la Universidad </a:t>
            </a:r>
            <a:r>
              <a:rPr sz="2250" b="1" dirty="0">
                <a:solidFill>
                  <a:srgbClr val="08376A"/>
                </a:solidFill>
                <a:latin typeface="Tahoma"/>
                <a:cs typeface="Tahoma"/>
              </a:rPr>
              <a:t>de </a:t>
            </a:r>
            <a:r>
              <a:rPr sz="2250" b="1" spc="-5" dirty="0">
                <a:solidFill>
                  <a:srgbClr val="08376A"/>
                </a:solidFill>
                <a:latin typeface="Tahoma"/>
                <a:cs typeface="Tahoma"/>
              </a:rPr>
              <a:t>Chile </a:t>
            </a:r>
            <a:r>
              <a:rPr sz="2250" b="1" spc="-64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Participan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académicos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distintas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casas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</a:t>
            </a:r>
            <a:r>
              <a:rPr sz="2250" spc="-12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estudio </a:t>
            </a:r>
            <a:r>
              <a:rPr sz="2250" spc="-68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Entre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ellas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¡la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profesora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b="1" spc="25" dirty="0">
                <a:solidFill>
                  <a:srgbClr val="08376A"/>
                </a:solidFill>
                <a:latin typeface="Tahoma"/>
                <a:cs typeface="Tahoma"/>
              </a:rPr>
              <a:t>M.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08376A"/>
                </a:solidFill>
                <a:latin typeface="Tahoma"/>
                <a:cs typeface="Tahoma"/>
              </a:rPr>
              <a:t>Monsalves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-20" dirty="0">
                <a:solidFill>
                  <a:srgbClr val="08376A"/>
                </a:solidFill>
                <a:latin typeface="Tahoma"/>
                <a:cs typeface="Tahoma"/>
              </a:rPr>
              <a:t>y</a:t>
            </a:r>
            <a:r>
              <a:rPr sz="2250" b="1" spc="-75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-225" dirty="0">
                <a:solidFill>
                  <a:srgbClr val="08376A"/>
                </a:solidFill>
                <a:latin typeface="Tahoma"/>
                <a:cs typeface="Tahoma"/>
              </a:rPr>
              <a:t>J.</a:t>
            </a:r>
            <a:r>
              <a:rPr sz="2250" b="1" spc="-70" dirty="0">
                <a:solidFill>
                  <a:srgbClr val="08376A"/>
                </a:solidFill>
                <a:latin typeface="Tahoma"/>
                <a:cs typeface="Tahoma"/>
              </a:rPr>
              <a:t> </a:t>
            </a:r>
            <a:r>
              <a:rPr sz="2250" b="1" spc="30" dirty="0">
                <a:solidFill>
                  <a:srgbClr val="08376A"/>
                </a:solidFill>
                <a:latin typeface="Tahoma"/>
                <a:cs typeface="Tahoma"/>
              </a:rPr>
              <a:t>Aubert</a:t>
            </a:r>
            <a:r>
              <a:rPr sz="2250" spc="30" dirty="0">
                <a:latin typeface="Tahoma"/>
                <a:cs typeface="Tahoma"/>
              </a:rPr>
              <a:t>!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339089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4067174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4743449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702" y="5432459"/>
            <a:ext cx="8356343" cy="6947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499" y="171450"/>
            <a:ext cx="1685924" cy="17144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7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53900" cy="6486525"/>
          </a:xfrm>
          <a:custGeom>
            <a:avLst/>
            <a:gdLst/>
            <a:ahLst/>
            <a:cxnLst/>
            <a:rect l="l" t="t" r="r" b="b"/>
            <a:pathLst>
              <a:path w="12153900" h="6486525">
                <a:moveTo>
                  <a:pt x="12153899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3899" y="0"/>
                </a:lnTo>
                <a:lnTo>
                  <a:pt x="12153899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5622" y="639762"/>
            <a:ext cx="9022715" cy="2892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ts val="7570"/>
              </a:lnSpc>
              <a:spcBef>
                <a:spcPts val="65"/>
              </a:spcBef>
            </a:pPr>
            <a:r>
              <a:rPr sz="6150" b="1" spc="-30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295" dirty="0">
                <a:solidFill>
                  <a:srgbClr val="E9EDF1"/>
                </a:solidFill>
                <a:latin typeface="Tahoma"/>
                <a:cs typeface="Tahoma"/>
              </a:rPr>
              <a:t>l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465" dirty="0">
                <a:solidFill>
                  <a:srgbClr val="E9EDF1"/>
                </a:solidFill>
                <a:latin typeface="Tahoma"/>
                <a:cs typeface="Tahoma"/>
              </a:rPr>
              <a:t>qui</a:t>
            </a:r>
            <a:r>
              <a:rPr sz="6150" b="1" spc="-345" dirty="0">
                <a:solidFill>
                  <a:srgbClr val="E9EDF1"/>
                </a:solidFill>
                <a:latin typeface="Tahoma"/>
                <a:cs typeface="Tahoma"/>
              </a:rPr>
              <a:t>po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550" dirty="0">
                <a:solidFill>
                  <a:srgbClr val="E9EDF1"/>
                </a:solidFill>
                <a:latin typeface="Tahoma"/>
                <a:cs typeface="Tahoma"/>
              </a:rPr>
              <a:t>h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390" dirty="0">
                <a:solidFill>
                  <a:srgbClr val="E9EDF1"/>
                </a:solidFill>
                <a:latin typeface="Tahoma"/>
                <a:cs typeface="Tahoma"/>
              </a:rPr>
              <a:t>b</a:t>
            </a:r>
            <a:r>
              <a:rPr sz="6150" b="1" spc="-585" dirty="0">
                <a:solidFill>
                  <a:srgbClr val="E9EDF1"/>
                </a:solidFill>
                <a:latin typeface="Tahoma"/>
                <a:cs typeface="Tahoma"/>
              </a:rPr>
              <a:t>u</a:t>
            </a:r>
            <a:r>
              <a:rPr sz="6150" b="1" spc="-57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r>
              <a:rPr sz="6150" b="1" spc="-434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6150" b="1" spc="-375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6150" b="1" spc="-204" dirty="0">
                <a:solidFill>
                  <a:srgbClr val="E9EDF1"/>
                </a:solidFill>
                <a:latin typeface="Tahoma"/>
                <a:cs typeface="Tahoma"/>
              </a:rPr>
              <a:t>o  </a:t>
            </a:r>
            <a:r>
              <a:rPr sz="6150" b="1" spc="-725" dirty="0">
                <a:solidFill>
                  <a:srgbClr val="E9EDF1"/>
                </a:solidFill>
                <a:latin typeface="Tahoma"/>
                <a:cs typeface="Tahoma"/>
              </a:rPr>
              <a:t>r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445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6150" b="1" spc="-725" dirty="0">
                <a:solidFill>
                  <a:srgbClr val="E9EDF1"/>
                </a:solidFill>
                <a:latin typeface="Tahoma"/>
                <a:cs typeface="Tahoma"/>
              </a:rPr>
              <a:t>r</a:t>
            </a:r>
            <a:r>
              <a:rPr sz="6150" b="1" spc="-420" dirty="0">
                <a:solidFill>
                  <a:srgbClr val="E9EDF1"/>
                </a:solidFill>
                <a:latin typeface="Tahoma"/>
                <a:cs typeface="Tahoma"/>
              </a:rPr>
              <a:t>oali</a:t>
            </a:r>
            <a:r>
              <a:rPr sz="6150" b="1" spc="-515" dirty="0">
                <a:solidFill>
                  <a:srgbClr val="E9EDF1"/>
                </a:solidFill>
                <a:latin typeface="Tahoma"/>
                <a:cs typeface="Tahoma"/>
              </a:rPr>
              <a:t>me</a:t>
            </a:r>
            <a:r>
              <a:rPr sz="6150" b="1" spc="-470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6150" b="1" spc="-445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6150" b="1" spc="-660" dirty="0">
                <a:solidFill>
                  <a:srgbClr val="E9EDF1"/>
                </a:solidFill>
                <a:latin typeface="Tahoma"/>
                <a:cs typeface="Tahoma"/>
              </a:rPr>
              <a:t>r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330" dirty="0">
                <a:solidFill>
                  <a:srgbClr val="E9EDF1"/>
                </a:solidFill>
                <a:latin typeface="Tahoma"/>
                <a:cs typeface="Tahoma"/>
              </a:rPr>
              <a:t>l</a:t>
            </a:r>
            <a:r>
              <a:rPr sz="6150" b="1" spc="-445" dirty="0">
                <a:solidFill>
                  <a:srgbClr val="E9EDF1"/>
                </a:solidFill>
                <a:latin typeface="Tahoma"/>
                <a:cs typeface="Tahoma"/>
              </a:rPr>
              <a:t>os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375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6150" b="1" spc="-434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6150" b="1" spc="-57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r>
              <a:rPr sz="6150" b="1" spc="-445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6150" b="1" spc="-434" dirty="0">
                <a:solidFill>
                  <a:srgbClr val="E9EDF1"/>
                </a:solidFill>
                <a:latin typeface="Tahoma"/>
                <a:cs typeface="Tahoma"/>
              </a:rPr>
              <a:t>i</a:t>
            </a:r>
            <a:r>
              <a:rPr sz="6150" b="1" spc="-555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6150" b="1" spc="-455" dirty="0">
                <a:solidFill>
                  <a:srgbClr val="E9EDF1"/>
                </a:solidFill>
                <a:latin typeface="Tahoma"/>
                <a:cs typeface="Tahoma"/>
              </a:rPr>
              <a:t>t</a:t>
            </a:r>
            <a:r>
              <a:rPr sz="6150" b="1" spc="-340" dirty="0">
                <a:solidFill>
                  <a:srgbClr val="E9EDF1"/>
                </a:solidFill>
                <a:latin typeface="Tahoma"/>
                <a:cs typeface="Tahoma"/>
              </a:rPr>
              <a:t>os  </a:t>
            </a:r>
            <a:r>
              <a:rPr sz="6150" b="1" spc="-520" dirty="0">
                <a:solidFill>
                  <a:srgbClr val="E9EDF1"/>
                </a:solidFill>
                <a:latin typeface="Tahoma"/>
                <a:cs typeface="Tahoma"/>
              </a:rPr>
              <a:t>ab</a:t>
            </a:r>
            <a:r>
              <a:rPr sz="6150" b="1" spc="-575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r>
              <a:rPr sz="6150" b="1" spc="-470" dirty="0">
                <a:solidFill>
                  <a:srgbClr val="E9EDF1"/>
                </a:solidFill>
                <a:latin typeface="Tahoma"/>
                <a:cs typeface="Tahoma"/>
              </a:rPr>
              <a:t>r</a:t>
            </a:r>
            <a:r>
              <a:rPr sz="6150" b="1" spc="-375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6150" b="1" spc="-725" dirty="0">
                <a:solidFill>
                  <a:srgbClr val="E9EDF1"/>
                </a:solidFill>
                <a:latin typeface="Tahoma"/>
                <a:cs typeface="Tahoma"/>
              </a:rPr>
              <a:t>aj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570" dirty="0">
                <a:solidFill>
                  <a:srgbClr val="E9EDF1"/>
                </a:solidFill>
                <a:latin typeface="Tahoma"/>
                <a:cs typeface="Tahoma"/>
              </a:rPr>
              <a:t>s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295" dirty="0">
                <a:solidFill>
                  <a:srgbClr val="E9EDF1"/>
                </a:solidFill>
                <a:latin typeface="Tahoma"/>
                <a:cs typeface="Tahoma"/>
              </a:rPr>
              <a:t>l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6150" b="1" spc="-409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6150" b="1" spc="-370" dirty="0">
                <a:solidFill>
                  <a:srgbClr val="E9EDF1"/>
                </a:solidFill>
                <a:latin typeface="Tahoma"/>
                <a:cs typeface="Tahoma"/>
              </a:rPr>
              <a:t>p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r>
              <a:rPr sz="6150" b="1" spc="-509" dirty="0">
                <a:solidFill>
                  <a:srgbClr val="E9EDF1"/>
                </a:solidFill>
                <a:latin typeface="Tahoma"/>
                <a:cs typeface="Tahoma"/>
              </a:rPr>
              <a:t>n</a:t>
            </a:r>
            <a:r>
              <a:rPr sz="6150" b="1" spc="-375" dirty="0">
                <a:solidFill>
                  <a:srgbClr val="E9EDF1"/>
                </a:solidFill>
                <a:latin typeface="Tahoma"/>
                <a:cs typeface="Tahoma"/>
              </a:rPr>
              <a:t>d</a:t>
            </a:r>
            <a:r>
              <a:rPr sz="6150" b="1" spc="-475" dirty="0">
                <a:solidFill>
                  <a:srgbClr val="E9EDF1"/>
                </a:solidFill>
                <a:latin typeface="Tahoma"/>
                <a:cs typeface="Tahoma"/>
              </a:rPr>
              <a:t>e</a:t>
            </a:r>
            <a:r>
              <a:rPr sz="6150" b="1" spc="-455" dirty="0">
                <a:solidFill>
                  <a:srgbClr val="E9EDF1"/>
                </a:solidFill>
                <a:latin typeface="Tahoma"/>
                <a:cs typeface="Tahoma"/>
              </a:rPr>
              <a:t>mi</a:t>
            </a:r>
            <a:r>
              <a:rPr sz="6150" b="1" spc="-645" dirty="0">
                <a:solidFill>
                  <a:srgbClr val="E9EDF1"/>
                </a:solidFill>
                <a:latin typeface="Tahoma"/>
                <a:cs typeface="Tahoma"/>
              </a:rPr>
              <a:t>a</a:t>
            </a:r>
            <a:endParaRPr sz="6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8764" y="4054614"/>
            <a:ext cx="254698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b="1" spc="-585" dirty="0">
                <a:solidFill>
                  <a:srgbClr val="E9EDF1"/>
                </a:solidFill>
                <a:latin typeface="Tahoma"/>
                <a:cs typeface="Tahoma"/>
              </a:rPr>
              <a:t>¿</a:t>
            </a:r>
            <a:r>
              <a:rPr sz="3900" b="1" spc="-250" dirty="0">
                <a:solidFill>
                  <a:srgbClr val="E9EDF1"/>
                </a:solidFill>
                <a:latin typeface="Tahoma"/>
                <a:cs typeface="Tahoma"/>
              </a:rPr>
              <a:t>C</a:t>
            </a:r>
            <a:r>
              <a:rPr sz="3900" b="1" spc="-240" dirty="0">
                <a:solidFill>
                  <a:srgbClr val="E9EDF1"/>
                </a:solidFill>
                <a:latin typeface="Tahoma"/>
                <a:cs typeface="Tahoma"/>
              </a:rPr>
              <a:t>óm</a:t>
            </a:r>
            <a:r>
              <a:rPr sz="3900" b="1" spc="-325" dirty="0">
                <a:solidFill>
                  <a:srgbClr val="E9EDF1"/>
                </a:solidFill>
                <a:latin typeface="Tahoma"/>
                <a:cs typeface="Tahoma"/>
              </a:rPr>
              <a:t>o</a:t>
            </a:r>
            <a:r>
              <a:rPr sz="3900" b="1" spc="-380" dirty="0">
                <a:solidFill>
                  <a:srgbClr val="E9EDF1"/>
                </a:solidFill>
                <a:latin typeface="Tahoma"/>
                <a:cs typeface="Tahoma"/>
              </a:rPr>
              <a:t>?</a:t>
            </a:r>
            <a:r>
              <a:rPr sz="3900" b="1" spc="-260" dirty="0">
                <a:solidFill>
                  <a:srgbClr val="E9EDF1"/>
                </a:solidFill>
                <a:latin typeface="Tahoma"/>
                <a:cs typeface="Tahoma"/>
              </a:rPr>
              <a:t> </a:t>
            </a:r>
            <a:r>
              <a:rPr sz="4500" spc="13960" dirty="0">
                <a:solidFill>
                  <a:srgbClr val="E9EDF1"/>
                </a:solidFill>
                <a:latin typeface="Microsoft Sans Serif"/>
                <a:cs typeface="Microsoft Sans Serif"/>
              </a:rPr>
              <a:t>🤔</a:t>
            </a:r>
            <a:endParaRPr sz="4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524" y="171450"/>
            <a:ext cx="1571624" cy="1428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499" y="171450"/>
            <a:ext cx="2038349" cy="1714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8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52630" cy="6486525"/>
          </a:xfrm>
          <a:custGeom>
            <a:avLst/>
            <a:gdLst/>
            <a:ahLst/>
            <a:cxnLst/>
            <a:rect l="l" t="t" r="r" b="b"/>
            <a:pathLst>
              <a:path w="12152630" h="6486525">
                <a:moveTo>
                  <a:pt x="12152375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12152375" y="0"/>
                </a:lnTo>
                <a:lnTo>
                  <a:pt x="12152375" y="6486524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57425"/>
            <a:ext cx="12152376" cy="4229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8375" y="649287"/>
            <a:ext cx="353758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1430" dirty="0"/>
              <a:t>1</a:t>
            </a:r>
            <a:r>
              <a:rPr sz="5050" spc="-480" dirty="0"/>
              <a:t>.</a:t>
            </a:r>
            <a:r>
              <a:rPr sz="5050" spc="-345" dirty="0"/>
              <a:t> </a:t>
            </a:r>
            <a:r>
              <a:rPr sz="5050" spc="-295" dirty="0"/>
              <a:t>E</a:t>
            </a:r>
            <a:r>
              <a:rPr sz="5050" spc="-465" dirty="0"/>
              <a:t>n</a:t>
            </a:r>
            <a:r>
              <a:rPr sz="5050" spc="-370" dirty="0"/>
              <a:t>t</a:t>
            </a:r>
            <a:r>
              <a:rPr sz="5050" spc="-600" dirty="0"/>
              <a:t>r</a:t>
            </a:r>
            <a:r>
              <a:rPr sz="5050" spc="-425" dirty="0"/>
              <a:t>e</a:t>
            </a:r>
            <a:r>
              <a:rPr sz="5050" spc="-420" dirty="0"/>
              <a:t>v</a:t>
            </a:r>
            <a:r>
              <a:rPr sz="5050" spc="-360" dirty="0"/>
              <a:t>i</a:t>
            </a:r>
            <a:r>
              <a:rPr sz="5050" spc="-480" dirty="0"/>
              <a:t>s</a:t>
            </a:r>
            <a:r>
              <a:rPr sz="5050" spc="-370" dirty="0"/>
              <a:t>t</a:t>
            </a:r>
            <a:r>
              <a:rPr sz="5050" spc="-535" dirty="0"/>
              <a:t>a</a:t>
            </a:r>
            <a:r>
              <a:rPr sz="5050" spc="-480" dirty="0"/>
              <a:t>s</a:t>
            </a:r>
            <a:endParaRPr sz="50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499" y="171450"/>
            <a:ext cx="1571624" cy="14287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20" dirty="0"/>
              <a:t>9</a:t>
            </a:fld>
            <a:r>
              <a:rPr spc="-135" dirty="0"/>
              <a:t> </a:t>
            </a:r>
            <a:r>
              <a:rPr spc="100" dirty="0"/>
              <a:t>/</a:t>
            </a:r>
            <a:r>
              <a:rPr spc="-130" dirty="0"/>
              <a:t> </a:t>
            </a:r>
            <a:r>
              <a:rPr spc="20" dirty="0"/>
              <a:t>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Personalizado</PresentationFormat>
  <Paragraphs>129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MS UI Gothic</vt:lpstr>
      <vt:lpstr>Arial</vt:lpstr>
      <vt:lpstr>Calibri</vt:lpstr>
      <vt:lpstr>Lucida Sans Unicode</vt:lpstr>
      <vt:lpstr>Microsoft Sans Serif</vt:lpstr>
      <vt:lpstr>Segoe UI Emoji</vt:lpstr>
      <vt:lpstr>Tahoma</vt:lpstr>
      <vt:lpstr>Office Theme</vt:lpstr>
      <vt:lpstr>Proyecto de vinculación</vt:lpstr>
      <vt:lpstr>0. Contexto</vt:lpstr>
      <vt:lpstr>Presentación de PowerPoint</vt:lpstr>
      <vt:lpstr>MOVID-19</vt:lpstr>
      <vt:lpstr>1. ¿Quiénes somos?</vt:lpstr>
      <vt:lpstr>Presentación de PowerPoint</vt:lpstr>
      <vt:lpstr>uiénes somos</vt:lpstr>
      <vt:lpstr>Presentación de PowerPoint</vt:lpstr>
      <vt:lpstr>1. Entrevistas</vt:lpstr>
      <vt:lpstr>2. Encuestas</vt:lpstr>
      <vt:lpstr>1. MOVID-19</vt:lpstr>
      <vt:lpstr>2. MOVID-IMPACT</vt:lpstr>
      <vt:lpstr>¡Pero antes de contarles más sobre  MOVID-IMPACT! 🤓</vt:lpstr>
      <vt:lpstr>Cada línea del equipo ha contribuido de distintas formas    </vt:lpstr>
      <vt:lpstr>3. Líneas de trabajo</vt:lpstr>
      <vt:lpstr>3.1 Acceso COVID-19 y no relacionado a  COVID-19</vt:lpstr>
      <vt:lpstr>Presentación de PowerPoint</vt:lpstr>
      <vt:lpstr>Presentación de PowerPoint</vt:lpstr>
      <vt:lpstr>3.1 Acceso COVID-19 y no COVID-19</vt:lpstr>
      <vt:lpstr>3.2 Social</vt:lpstr>
      <vt:lpstr>Presentación de PowerPoint</vt:lpstr>
      <vt:lpstr>Presentación de PowerPoint</vt:lpstr>
      <vt:lpstr>3.3 Impacto</vt:lpstr>
      <vt:lpstr>Presentación de PowerPoint</vt:lpstr>
      <vt:lpstr>Presentación de PowerPoint</vt:lpstr>
      <vt:lpstr>3.4 Indicadores</vt:lpstr>
      <vt:lpstr>Presentación de PowerPoint</vt:lpstr>
      <vt:lpstr>¿Todo eso? 😱</vt:lpstr>
      <vt:lpstr>Vinculación con el medio  </vt:lpstr>
      <vt:lpstr>Sitio participantes 🌐</vt:lpstr>
      <vt:lpstr>Donde también han contribuido de manera  importante estudiantes de la USS ✏</vt:lpstr>
      <vt:lpstr>Contacto con participantes</vt:lpstr>
      <vt:lpstr>Y ahora se viene un aporte muy  importante...</vt:lpstr>
      <vt:lpstr>Presentación de PowerPoint</vt:lpstr>
      <vt:lpstr>1. MOVID-IMPACT</vt:lpstr>
      <vt:lpstr>2. Análisis estadístico</vt:lpstr>
      <vt:lpstr>3. Aporte con información  relevante para la pandemia</vt:lpstr>
      <vt:lpstr>¡Muchas gracias!</vt:lpstr>
      <vt:lpstr>CoV-IMPACT-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vinculación</dc:title>
  <dc:creator>Valentina Andrade</dc:creator>
  <cp:lastModifiedBy>Valentina Rocío Andrade De La Horra (valentinaandrade)</cp:lastModifiedBy>
  <cp:revision>1</cp:revision>
  <dcterms:created xsi:type="dcterms:W3CDTF">2021-11-02T13:14:23Z</dcterms:created>
  <dcterms:modified xsi:type="dcterms:W3CDTF">2021-11-02T13:14:04Z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2021-11-02T00:00:00Z</vt:filetime>
  </property>
</Properties>
</file>