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13716000" cy="24384000"/>
  <p:embeddedFontLst>
    <p:embeddedFont>
      <p:font typeface="Arial Black" panose="020B0A04020102020204" pitchFamily="34" charset="0"/>
      <p:regular r:id="rId8"/>
      <p:bold r:id="rId9"/>
    </p:embeddedFont>
    <p:embeddedFont>
      <p:font typeface="EB Garamond"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FOTGNReIe1DhisanOtcyYfVc7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671D9-4FB6-440E-9B28-47436C649C62}" v="11" dt="2025-03-28T21:09:57.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68" y="-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microsoft.com/office/2015/10/relationships/revisionInfo" Target="revisionInfo.xml"/><Relationship Id="rId5" Type="http://schemas.openxmlformats.org/officeDocument/2006/relationships/slide" Target="slides/slide4.xml"/><Relationship Id="rId23" Type="http://schemas.microsoft.com/office/2016/11/relationships/changesInfo" Target="changesInfos/changesInfo1.xml"/><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Sinha" userId="eb776f2669224471" providerId="LiveId" clId="{32C671D9-4FB6-440E-9B28-47436C649C62}"/>
    <pc:docChg chg="undo redo custSel modSld">
      <pc:chgData name="Prakhar Sinha" userId="eb776f2669224471" providerId="LiveId" clId="{32C671D9-4FB6-440E-9B28-47436C649C62}" dt="2025-03-28T21:14:20.506" v="147" actId="1076"/>
      <pc:docMkLst>
        <pc:docMk/>
      </pc:docMkLst>
      <pc:sldChg chg="addSp modSp mod">
        <pc:chgData name="Prakhar Sinha" userId="eb776f2669224471" providerId="LiveId" clId="{32C671D9-4FB6-440E-9B28-47436C649C62}" dt="2025-03-28T21:01:09.835" v="5" actId="14100"/>
        <pc:sldMkLst>
          <pc:docMk/>
          <pc:sldMk cId="0" sldId="257"/>
        </pc:sldMkLst>
        <pc:spChg chg="mod">
          <ac:chgData name="Prakhar Sinha" userId="eb776f2669224471" providerId="LiveId" clId="{32C671D9-4FB6-440E-9B28-47436C649C62}" dt="2025-03-28T21:00:38.554" v="2" actId="20577"/>
          <ac:spMkLst>
            <pc:docMk/>
            <pc:sldMk cId="0" sldId="257"/>
            <ac:spMk id="245" creationId="{00000000-0000-0000-0000-000000000000}"/>
          </ac:spMkLst>
        </pc:spChg>
        <pc:graphicFrameChg chg="add mod modGraphic">
          <ac:chgData name="Prakhar Sinha" userId="eb776f2669224471" providerId="LiveId" clId="{32C671D9-4FB6-440E-9B28-47436C649C62}" dt="2025-03-28T21:01:09.835" v="5" actId="14100"/>
          <ac:graphicFrameMkLst>
            <pc:docMk/>
            <pc:sldMk cId="0" sldId="257"/>
            <ac:graphicFrameMk id="2" creationId="{B3FF5F87-3B8C-46BC-300A-B1A2DE785F6C}"/>
          </ac:graphicFrameMkLst>
        </pc:graphicFrameChg>
      </pc:sldChg>
      <pc:sldChg chg="addSp delSp modSp mod">
        <pc:chgData name="Prakhar Sinha" userId="eb776f2669224471" providerId="LiveId" clId="{32C671D9-4FB6-440E-9B28-47436C649C62}" dt="2025-03-28T21:06:20.506" v="37"/>
        <pc:sldMkLst>
          <pc:docMk/>
          <pc:sldMk cId="0" sldId="258"/>
        </pc:sldMkLst>
        <pc:spChg chg="mod">
          <ac:chgData name="Prakhar Sinha" userId="eb776f2669224471" providerId="LiveId" clId="{32C671D9-4FB6-440E-9B28-47436C649C62}" dt="2025-03-28T21:05:04.224" v="32" actId="20577"/>
          <ac:spMkLst>
            <pc:docMk/>
            <pc:sldMk cId="0" sldId="258"/>
            <ac:spMk id="252" creationId="{00000000-0000-0000-0000-000000000000}"/>
          </ac:spMkLst>
        </pc:spChg>
        <pc:spChg chg="mod">
          <ac:chgData name="Prakhar Sinha" userId="eb776f2669224471" providerId="LiveId" clId="{32C671D9-4FB6-440E-9B28-47436C649C62}" dt="2025-03-28T21:01:38.730" v="9" actId="20577"/>
          <ac:spMkLst>
            <pc:docMk/>
            <pc:sldMk cId="0" sldId="258"/>
            <ac:spMk id="253" creationId="{00000000-0000-0000-0000-000000000000}"/>
          </ac:spMkLst>
        </pc:spChg>
        <pc:spChg chg="del">
          <ac:chgData name="Prakhar Sinha" userId="eb776f2669224471" providerId="LiveId" clId="{32C671D9-4FB6-440E-9B28-47436C649C62}" dt="2025-03-28T21:04:50.754" v="26" actId="478"/>
          <ac:spMkLst>
            <pc:docMk/>
            <pc:sldMk cId="0" sldId="258"/>
            <ac:spMk id="254" creationId="{00000000-0000-0000-0000-000000000000}"/>
          </ac:spMkLst>
        </pc:spChg>
        <pc:graphicFrameChg chg="add mod modGraphic">
          <ac:chgData name="Prakhar Sinha" userId="eb776f2669224471" providerId="LiveId" clId="{32C671D9-4FB6-440E-9B28-47436C649C62}" dt="2025-03-28T21:01:59.934" v="14"/>
          <ac:graphicFrameMkLst>
            <pc:docMk/>
            <pc:sldMk cId="0" sldId="258"/>
            <ac:graphicFrameMk id="2" creationId="{CBEBF36A-A809-5BFF-5371-230DC7A96831}"/>
          </ac:graphicFrameMkLst>
        </pc:graphicFrameChg>
        <pc:graphicFrameChg chg="add mod">
          <ac:chgData name="Prakhar Sinha" userId="eb776f2669224471" providerId="LiveId" clId="{32C671D9-4FB6-440E-9B28-47436C649C62}" dt="2025-03-28T21:06:20.506" v="37"/>
          <ac:graphicFrameMkLst>
            <pc:docMk/>
            <pc:sldMk cId="0" sldId="258"/>
            <ac:graphicFrameMk id="3" creationId="{131510DC-8A11-7944-883B-7CA11F679B72}"/>
          </ac:graphicFrameMkLst>
        </pc:graphicFrameChg>
      </pc:sldChg>
      <pc:sldChg chg="addSp modSp mod">
        <pc:chgData name="Prakhar Sinha" userId="eb776f2669224471" providerId="LiveId" clId="{32C671D9-4FB6-440E-9B28-47436C649C62}" dt="2025-03-28T21:05:45.845" v="36" actId="14100"/>
        <pc:sldMkLst>
          <pc:docMk/>
          <pc:sldMk cId="0" sldId="259"/>
        </pc:sldMkLst>
        <pc:spChg chg="mod">
          <ac:chgData name="Prakhar Sinha" userId="eb776f2669224471" providerId="LiveId" clId="{32C671D9-4FB6-440E-9B28-47436C649C62}" dt="2025-03-28T21:05:35.944" v="33" actId="20577"/>
          <ac:spMkLst>
            <pc:docMk/>
            <pc:sldMk cId="0" sldId="259"/>
            <ac:spMk id="262" creationId="{00000000-0000-0000-0000-000000000000}"/>
          </ac:spMkLst>
        </pc:spChg>
        <pc:graphicFrameChg chg="add mod modGraphic">
          <ac:chgData name="Prakhar Sinha" userId="eb776f2669224471" providerId="LiveId" clId="{32C671D9-4FB6-440E-9B28-47436C649C62}" dt="2025-03-28T21:05:45.845" v="36" actId="14100"/>
          <ac:graphicFrameMkLst>
            <pc:docMk/>
            <pc:sldMk cId="0" sldId="259"/>
            <ac:graphicFrameMk id="2" creationId="{182E7996-B75E-D8D0-27C8-F861714D4623}"/>
          </ac:graphicFrameMkLst>
        </pc:graphicFrameChg>
      </pc:sldChg>
      <pc:sldChg chg="addSp delSp modSp mod">
        <pc:chgData name="Prakhar Sinha" userId="eb776f2669224471" providerId="LiveId" clId="{32C671D9-4FB6-440E-9B28-47436C649C62}" dt="2025-03-28T21:14:20.506" v="147" actId="1076"/>
        <pc:sldMkLst>
          <pc:docMk/>
          <pc:sldMk cId="0" sldId="260"/>
        </pc:sldMkLst>
        <pc:spChg chg="add">
          <ac:chgData name="Prakhar Sinha" userId="eb776f2669224471" providerId="LiveId" clId="{32C671D9-4FB6-440E-9B28-47436C649C62}" dt="2025-03-28T21:09:51.701" v="39"/>
          <ac:spMkLst>
            <pc:docMk/>
            <pc:sldMk cId="0" sldId="260"/>
            <ac:spMk id="2" creationId="{3AA0BF4A-D9BD-03ED-EE8F-D8DDFE36F5DA}"/>
          </ac:spMkLst>
        </pc:spChg>
        <pc:spChg chg="add">
          <ac:chgData name="Prakhar Sinha" userId="eb776f2669224471" providerId="LiveId" clId="{32C671D9-4FB6-440E-9B28-47436C649C62}" dt="2025-03-28T21:09:55.654" v="41"/>
          <ac:spMkLst>
            <pc:docMk/>
            <pc:sldMk cId="0" sldId="260"/>
            <ac:spMk id="3" creationId="{836D0395-A540-42BF-7B6D-645EB151C9AF}"/>
          </ac:spMkLst>
        </pc:spChg>
        <pc:spChg chg="mod">
          <ac:chgData name="Prakhar Sinha" userId="eb776f2669224471" providerId="LiveId" clId="{32C671D9-4FB6-440E-9B28-47436C649C62}" dt="2025-03-28T21:14:20.506" v="147" actId="1076"/>
          <ac:spMkLst>
            <pc:docMk/>
            <pc:sldMk cId="0" sldId="260"/>
            <ac:spMk id="270" creationId="{00000000-0000-0000-0000-000000000000}"/>
          </ac:spMkLst>
        </pc:spChg>
        <pc:spChg chg="del">
          <ac:chgData name="Prakhar Sinha" userId="eb776f2669224471" providerId="LiveId" clId="{32C671D9-4FB6-440E-9B28-47436C649C62}" dt="2025-03-28T21:09:19.504" v="38" actId="478"/>
          <ac:spMkLst>
            <pc:docMk/>
            <pc:sldMk cId="0" sldId="260"/>
            <ac:spMk id="2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4: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7"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7"/>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7"/>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7"/>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7"/>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12"/>
        <p:cNvGrpSpPr/>
        <p:nvPr/>
      </p:nvGrpSpPr>
      <p:grpSpPr>
        <a:xfrm>
          <a:off x="0" y="0"/>
          <a:ext cx="0" cy="0"/>
          <a:chOff x="0" y="0"/>
          <a:chExt cx="0" cy="0"/>
        </a:xfrm>
      </p:grpSpPr>
      <p:sp>
        <p:nvSpPr>
          <p:cNvPr id="113" name="Google Shape;113;p16"/>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4" name="Google Shape;114;p16"/>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5" name="Google Shape;115;p16"/>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6" name="Google Shape;116;p16"/>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7" name="Google Shape;117;p16"/>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8" name="Google Shape;118;p16"/>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1" name="Google Shape;121;p16"/>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16"/>
          <p:cNvSpPr>
            <a:spLocks noGrp="1"/>
          </p:cNvSpPr>
          <p:nvPr>
            <p:ph type="pic" idx="2"/>
          </p:nvPr>
        </p:nvSpPr>
        <p:spPr>
          <a:xfrm>
            <a:off x="1339134" y="2111058"/>
            <a:ext cx="704088" cy="704088"/>
          </a:xfrm>
          <a:prstGeom prst="ellipse">
            <a:avLst/>
          </a:prstGeom>
          <a:solidFill>
            <a:schemeClr val="accent1"/>
          </a:solidFill>
          <a:ln>
            <a:noFill/>
          </a:ln>
        </p:spPr>
      </p:sp>
      <p:sp>
        <p:nvSpPr>
          <p:cNvPr id="123" name="Google Shape;123;p16"/>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6"/>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16"/>
          <p:cNvSpPr>
            <a:spLocks noGrp="1"/>
          </p:cNvSpPr>
          <p:nvPr>
            <p:ph type="pic" idx="5"/>
          </p:nvPr>
        </p:nvSpPr>
        <p:spPr>
          <a:xfrm>
            <a:off x="3554707" y="2111058"/>
            <a:ext cx="704088" cy="704088"/>
          </a:xfrm>
          <a:prstGeom prst="ellipse">
            <a:avLst/>
          </a:prstGeom>
          <a:solidFill>
            <a:schemeClr val="accent3"/>
          </a:solidFill>
          <a:ln>
            <a:noFill/>
          </a:ln>
        </p:spPr>
      </p:sp>
      <p:sp>
        <p:nvSpPr>
          <p:cNvPr id="126" name="Google Shape;126;p16"/>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6"/>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16"/>
          <p:cNvSpPr>
            <a:spLocks noGrp="1"/>
          </p:cNvSpPr>
          <p:nvPr>
            <p:ph type="pic" idx="8"/>
          </p:nvPr>
        </p:nvSpPr>
        <p:spPr>
          <a:xfrm>
            <a:off x="5770280" y="2111058"/>
            <a:ext cx="704088" cy="704088"/>
          </a:xfrm>
          <a:prstGeom prst="ellipse">
            <a:avLst/>
          </a:prstGeom>
          <a:solidFill>
            <a:schemeClr val="accent1"/>
          </a:solidFill>
          <a:ln>
            <a:noFill/>
          </a:ln>
        </p:spPr>
      </p:sp>
      <p:sp>
        <p:nvSpPr>
          <p:cNvPr id="129" name="Google Shape;129;p16"/>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6"/>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p16"/>
          <p:cNvSpPr>
            <a:spLocks noGrp="1"/>
          </p:cNvSpPr>
          <p:nvPr>
            <p:ph type="pic" idx="14"/>
          </p:nvPr>
        </p:nvSpPr>
        <p:spPr>
          <a:xfrm>
            <a:off x="7985853" y="2111058"/>
            <a:ext cx="704088" cy="704088"/>
          </a:xfrm>
          <a:prstGeom prst="ellipse">
            <a:avLst/>
          </a:prstGeom>
          <a:solidFill>
            <a:schemeClr val="accent3"/>
          </a:solidFill>
          <a:ln>
            <a:noFill/>
          </a:ln>
        </p:spPr>
      </p:sp>
      <p:sp>
        <p:nvSpPr>
          <p:cNvPr id="132" name="Google Shape;132;p16"/>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6"/>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16"/>
          <p:cNvSpPr>
            <a:spLocks noGrp="1"/>
          </p:cNvSpPr>
          <p:nvPr>
            <p:ph type="pic" idx="17"/>
          </p:nvPr>
        </p:nvSpPr>
        <p:spPr>
          <a:xfrm>
            <a:off x="10201425" y="2111058"/>
            <a:ext cx="704088" cy="704088"/>
          </a:xfrm>
          <a:prstGeom prst="ellipse">
            <a:avLst/>
          </a:prstGeom>
          <a:solidFill>
            <a:schemeClr val="accent1"/>
          </a:solidFill>
          <a:ln>
            <a:noFill/>
          </a:ln>
        </p:spPr>
      </p:sp>
      <p:sp>
        <p:nvSpPr>
          <p:cNvPr id="135" name="Google Shape;135;p16"/>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36"/>
        <p:cNvGrpSpPr/>
        <p:nvPr/>
      </p:nvGrpSpPr>
      <p:grpSpPr>
        <a:xfrm>
          <a:off x="0" y="0"/>
          <a:ext cx="0" cy="0"/>
          <a:chOff x="0" y="0"/>
          <a:chExt cx="0" cy="0"/>
        </a:xfrm>
      </p:grpSpPr>
      <p:sp>
        <p:nvSpPr>
          <p:cNvPr id="137" name="Google Shape;137;p17"/>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8" name="Google Shape;138;p17"/>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9" name="Google Shape;139;p17"/>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0" name="Google Shape;140;p17"/>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2" name="Google Shape;142;p17"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3" name="Google Shape;143;p17"/>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17"/>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5" name="Google Shape;145;p17"/>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p17"/>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7" name="Google Shape;147;p17"/>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8" name="Google Shape;148;p17"/>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7"/>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7"/>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7"/>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7"/>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53" name="Google Shape;153;p17"/>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18"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57" name="Google Shape;157;p18"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58" name="Google Shape;158;p18"/>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59" name="Google Shape;159;p18"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60" name="Google Shape;160;p18"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61" name="Google Shape;161;p18"/>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18"/>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8"/>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4" name="Google Shape;164;p18"/>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1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19"/>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0" name="Google Shape;170;p19"/>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1" name="Google Shape;171;p19"/>
          <p:cNvSpPr>
            <a:spLocks noGrp="1"/>
          </p:cNvSpPr>
          <p:nvPr>
            <p:ph type="pic" idx="2"/>
          </p:nvPr>
        </p:nvSpPr>
        <p:spPr>
          <a:xfrm>
            <a:off x="1911096" y="2258568"/>
            <a:ext cx="932688" cy="932688"/>
          </a:xfrm>
          <a:prstGeom prst="ellipse">
            <a:avLst/>
          </a:prstGeom>
          <a:solidFill>
            <a:schemeClr val="accent3"/>
          </a:solidFill>
          <a:ln>
            <a:noFill/>
          </a:ln>
        </p:spPr>
      </p:sp>
      <p:sp>
        <p:nvSpPr>
          <p:cNvPr id="172" name="Google Shape;172;p19"/>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19"/>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4" name="Google Shape;174;p19"/>
          <p:cNvSpPr>
            <a:spLocks noGrp="1"/>
          </p:cNvSpPr>
          <p:nvPr>
            <p:ph type="pic" idx="5"/>
          </p:nvPr>
        </p:nvSpPr>
        <p:spPr>
          <a:xfrm>
            <a:off x="5641848" y="2258568"/>
            <a:ext cx="932688" cy="932688"/>
          </a:xfrm>
          <a:prstGeom prst="ellipse">
            <a:avLst/>
          </a:prstGeom>
          <a:solidFill>
            <a:schemeClr val="accent1"/>
          </a:solidFill>
          <a:ln>
            <a:noFill/>
          </a:ln>
        </p:spPr>
      </p:sp>
      <p:sp>
        <p:nvSpPr>
          <p:cNvPr id="175" name="Google Shape;175;p19"/>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19"/>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7" name="Google Shape;177;p19"/>
          <p:cNvSpPr>
            <a:spLocks noGrp="1"/>
          </p:cNvSpPr>
          <p:nvPr>
            <p:ph type="pic" idx="8"/>
          </p:nvPr>
        </p:nvSpPr>
        <p:spPr>
          <a:xfrm>
            <a:off x="9290304" y="2258568"/>
            <a:ext cx="932688" cy="932688"/>
          </a:xfrm>
          <a:prstGeom prst="ellipse">
            <a:avLst/>
          </a:prstGeom>
          <a:solidFill>
            <a:schemeClr val="accent4"/>
          </a:solidFill>
          <a:ln>
            <a:noFill/>
          </a:ln>
        </p:spPr>
      </p:sp>
      <p:sp>
        <p:nvSpPr>
          <p:cNvPr id="178" name="Google Shape;178;p19"/>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79"/>
        <p:cNvGrpSpPr/>
        <p:nvPr/>
      </p:nvGrpSpPr>
      <p:grpSpPr>
        <a:xfrm>
          <a:off x="0" y="0"/>
          <a:ext cx="0" cy="0"/>
          <a:chOff x="0" y="0"/>
          <a:chExt cx="0" cy="0"/>
        </a:xfrm>
      </p:grpSpPr>
      <p:sp>
        <p:nvSpPr>
          <p:cNvPr id="180" name="Google Shape;180;p20"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1" name="Google Shape;181;p20"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2" name="Google Shape;182;p20"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3" name="Google Shape;183;p20"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84" name="Google Shape;184;p20"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185" name="Google Shape;185;p20"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6" name="Google Shape;186;p20"/>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0"/>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89" name="Google Shape;189;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190"/>
        <p:cNvGrpSpPr/>
        <p:nvPr/>
      </p:nvGrpSpPr>
      <p:grpSpPr>
        <a:xfrm>
          <a:off x="0" y="0"/>
          <a:ext cx="0" cy="0"/>
          <a:chOff x="0" y="0"/>
          <a:chExt cx="0" cy="0"/>
        </a:xfrm>
      </p:grpSpPr>
      <p:sp>
        <p:nvSpPr>
          <p:cNvPr id="191" name="Google Shape;191;p21"/>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2" name="Google Shape;192;p21"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3" name="Google Shape;193;p21"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194" name="Google Shape;194;p21"/>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1"/>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6"/>
        <p:cNvGrpSpPr/>
        <p:nvPr/>
      </p:nvGrpSpPr>
      <p:grpSpPr>
        <a:xfrm>
          <a:off x="0" y="0"/>
          <a:ext cx="0" cy="0"/>
          <a:chOff x="0" y="0"/>
          <a:chExt cx="0" cy="0"/>
        </a:xfrm>
      </p:grpSpPr>
      <p:sp>
        <p:nvSpPr>
          <p:cNvPr id="197" name="Google Shape;197;p22"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8" name="Google Shape;198;p22"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99" name="Google Shape;199;p22"/>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0" name="Google Shape;200;p22"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1" name="Google Shape;201;p22"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2" name="Google Shape;202;p2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4" name="Google Shape;204;p22"/>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22"/>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2"/>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7"/>
        <p:cNvGrpSpPr/>
        <p:nvPr/>
      </p:nvGrpSpPr>
      <p:grpSpPr>
        <a:xfrm>
          <a:off x="0" y="0"/>
          <a:ext cx="0" cy="0"/>
          <a:chOff x="0" y="0"/>
          <a:chExt cx="0" cy="0"/>
        </a:xfrm>
      </p:grpSpPr>
      <p:sp>
        <p:nvSpPr>
          <p:cNvPr id="208" name="Google Shape;208;p23"/>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9" name="Google Shape;209;p23"/>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0" name="Google Shape;210;p23"/>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23"/>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3"/>
        <p:cNvGrpSpPr/>
        <p:nvPr/>
      </p:nvGrpSpPr>
      <p:grpSpPr>
        <a:xfrm>
          <a:off x="0" y="0"/>
          <a:ext cx="0" cy="0"/>
          <a:chOff x="0" y="0"/>
          <a:chExt cx="0" cy="0"/>
        </a:xfrm>
      </p:grpSpPr>
      <p:sp>
        <p:nvSpPr>
          <p:cNvPr id="214" name="Google Shape;214;p24"/>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24"/>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6" name="Google Shape;216;p2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25"/>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2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16"/>
        <p:cNvGrpSpPr/>
        <p:nvPr/>
      </p:nvGrpSpPr>
      <p:grpSpPr>
        <a:xfrm>
          <a:off x="0" y="0"/>
          <a:ext cx="0" cy="0"/>
          <a:chOff x="0" y="0"/>
          <a:chExt cx="0" cy="0"/>
        </a:xfrm>
      </p:grpSpPr>
      <p:sp>
        <p:nvSpPr>
          <p:cNvPr id="17" name="Google Shape;17;p8"/>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 name="Google Shape;18;p8"/>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26"/>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6"/>
          <p:cNvSpPr>
            <a:spLocks noGrp="1"/>
          </p:cNvSpPr>
          <p:nvPr>
            <p:ph type="pic" idx="2"/>
          </p:nvPr>
        </p:nvSpPr>
        <p:spPr>
          <a:xfrm>
            <a:off x="5183188" y="987425"/>
            <a:ext cx="6172200" cy="4873625"/>
          </a:xfrm>
          <a:prstGeom prst="rect">
            <a:avLst/>
          </a:prstGeom>
          <a:noFill/>
          <a:ln>
            <a:noFill/>
          </a:ln>
        </p:spPr>
      </p:sp>
      <p:sp>
        <p:nvSpPr>
          <p:cNvPr id="229" name="Google Shape;229;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2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9"/>
          <p:cNvGrpSpPr/>
          <p:nvPr/>
        </p:nvGrpSpPr>
        <p:grpSpPr>
          <a:xfrm>
            <a:off x="6452303" y="3405019"/>
            <a:ext cx="5739697" cy="3467971"/>
            <a:chOff x="5009037" y="2525712"/>
            <a:chExt cx="7170193" cy="4332288"/>
          </a:xfrm>
        </p:grpSpPr>
        <p:sp>
          <p:nvSpPr>
            <p:cNvPr id="24" name="Google Shape;24;p9"/>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5" name="Google Shape;25;p9"/>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26" name="Google Shape;26;p9"/>
          <p:cNvGrpSpPr/>
          <p:nvPr/>
        </p:nvGrpSpPr>
        <p:grpSpPr>
          <a:xfrm rot="10800000">
            <a:off x="6465610" y="0"/>
            <a:ext cx="5739697" cy="3467971"/>
            <a:chOff x="5183405" y="2678112"/>
            <a:chExt cx="7170193" cy="4332288"/>
          </a:xfrm>
        </p:grpSpPr>
        <p:sp>
          <p:nvSpPr>
            <p:cNvPr id="27" name="Google Shape;27;p9"/>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8" name="Google Shape;28;p9"/>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29" name="Google Shape;29;p9"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0" name="Google Shape;30;p9"/>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32"/>
        <p:cNvGrpSpPr/>
        <p:nvPr/>
      </p:nvGrpSpPr>
      <p:grpSpPr>
        <a:xfrm>
          <a:off x="0" y="0"/>
          <a:ext cx="0" cy="0"/>
          <a:chOff x="0" y="0"/>
          <a:chExt cx="0" cy="0"/>
        </a:xfrm>
      </p:grpSpPr>
      <p:sp>
        <p:nvSpPr>
          <p:cNvPr id="33" name="Google Shape;33;p10"/>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4" name="Google Shape;34;p10"/>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5" name="Google Shape;35;p10"/>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6" name="Google Shape;36;p10"/>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0"/>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0" name="Google Shape;40;p10"/>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1"/>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3" name="Google Shape;43;p11"/>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4" name="Google Shape;44;p11"/>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5" name="Google Shape;45;p11"/>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6" name="Google Shape;46;p11"/>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7" name="Google Shape;47;p11"/>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8" name="Google Shape;48;p11"/>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50"/>
        <p:cNvGrpSpPr/>
        <p:nvPr/>
      </p:nvGrpSpPr>
      <p:grpSpPr>
        <a:xfrm>
          <a:off x="0" y="0"/>
          <a:ext cx="0" cy="0"/>
          <a:chOff x="0" y="0"/>
          <a:chExt cx="0" cy="0"/>
        </a:xfrm>
      </p:grpSpPr>
      <p:sp>
        <p:nvSpPr>
          <p:cNvPr id="51" name="Google Shape;51;p12"/>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2" name="Google Shape;52;p12"/>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2" name="Google Shape;62;p13"/>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3" name="Google Shape;63;p13"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4" name="Google Shape;64;p13"/>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5" name="Google Shape;65;p13"/>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6" name="Google Shape;66;p1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67"/>
        <p:cNvGrpSpPr/>
        <p:nvPr/>
      </p:nvGrpSpPr>
      <p:grpSpPr>
        <a:xfrm>
          <a:off x="0" y="0"/>
          <a:ext cx="0" cy="0"/>
          <a:chOff x="0" y="0"/>
          <a:chExt cx="0" cy="0"/>
        </a:xfrm>
      </p:grpSpPr>
      <p:sp>
        <p:nvSpPr>
          <p:cNvPr id="68" name="Google Shape;68;p14"/>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69" name="Google Shape;69;p14"/>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14"/>
          <p:cNvSpPr>
            <a:spLocks noGrp="1"/>
          </p:cNvSpPr>
          <p:nvPr>
            <p:ph type="pic" idx="2"/>
          </p:nvPr>
        </p:nvSpPr>
        <p:spPr>
          <a:xfrm>
            <a:off x="758905" y="2392023"/>
            <a:ext cx="2596896" cy="2596896"/>
          </a:xfrm>
          <a:prstGeom prst="rect">
            <a:avLst/>
          </a:prstGeom>
          <a:solidFill>
            <a:srgbClr val="E3E5BC"/>
          </a:solidFill>
          <a:ln>
            <a:noFill/>
          </a:ln>
        </p:spPr>
      </p:sp>
      <p:sp>
        <p:nvSpPr>
          <p:cNvPr id="73" name="Google Shape;73;p14"/>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4"/>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a:spLocks noGrp="1"/>
          </p:cNvSpPr>
          <p:nvPr>
            <p:ph type="pic" idx="4"/>
          </p:nvPr>
        </p:nvSpPr>
        <p:spPr>
          <a:xfrm>
            <a:off x="3517361" y="2392619"/>
            <a:ext cx="2596896" cy="2596896"/>
          </a:xfrm>
          <a:prstGeom prst="rect">
            <a:avLst/>
          </a:prstGeom>
          <a:solidFill>
            <a:srgbClr val="E3E5BC"/>
          </a:solidFill>
          <a:ln>
            <a:noFill/>
          </a:ln>
        </p:spPr>
      </p:sp>
      <p:sp>
        <p:nvSpPr>
          <p:cNvPr id="76" name="Google Shape;76;p14"/>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4"/>
          <p:cNvSpPr>
            <a:spLocks noGrp="1"/>
          </p:cNvSpPr>
          <p:nvPr>
            <p:ph type="pic" idx="7"/>
          </p:nvPr>
        </p:nvSpPr>
        <p:spPr>
          <a:xfrm>
            <a:off x="6275817" y="2393215"/>
            <a:ext cx="2596896" cy="2596896"/>
          </a:xfrm>
          <a:prstGeom prst="rect">
            <a:avLst/>
          </a:prstGeom>
          <a:solidFill>
            <a:srgbClr val="E3E5BC"/>
          </a:solidFill>
          <a:ln>
            <a:noFill/>
          </a:ln>
        </p:spPr>
      </p:sp>
      <p:sp>
        <p:nvSpPr>
          <p:cNvPr id="79" name="Google Shape;79;p14"/>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4"/>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a:spLocks noGrp="1"/>
          </p:cNvSpPr>
          <p:nvPr>
            <p:ph type="pic" idx="13"/>
          </p:nvPr>
        </p:nvSpPr>
        <p:spPr>
          <a:xfrm>
            <a:off x="9034272" y="2393215"/>
            <a:ext cx="2596896" cy="2596896"/>
          </a:xfrm>
          <a:prstGeom prst="rect">
            <a:avLst/>
          </a:prstGeom>
          <a:solidFill>
            <a:srgbClr val="E3E5BC"/>
          </a:solidFill>
          <a:ln>
            <a:noFill/>
          </a:ln>
        </p:spPr>
      </p:sp>
      <p:sp>
        <p:nvSpPr>
          <p:cNvPr id="82" name="Google Shape;82;p14"/>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4"/>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8" name="Google Shape;88;p15"/>
          <p:cNvSpPr>
            <a:spLocks noGrp="1"/>
          </p:cNvSpPr>
          <p:nvPr>
            <p:ph type="pic" idx="2"/>
          </p:nvPr>
        </p:nvSpPr>
        <p:spPr>
          <a:xfrm>
            <a:off x="1271016" y="1545336"/>
            <a:ext cx="2029968" cy="1828800"/>
          </a:xfrm>
          <a:prstGeom prst="rect">
            <a:avLst/>
          </a:prstGeom>
          <a:solidFill>
            <a:srgbClr val="E3E5BC"/>
          </a:solidFill>
          <a:ln>
            <a:noFill/>
          </a:ln>
        </p:spPr>
      </p:sp>
      <p:sp>
        <p:nvSpPr>
          <p:cNvPr id="89" name="Google Shape;89;p15"/>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5"/>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5"/>
          <p:cNvSpPr>
            <a:spLocks noGrp="1"/>
          </p:cNvSpPr>
          <p:nvPr>
            <p:ph type="pic" idx="4"/>
          </p:nvPr>
        </p:nvSpPr>
        <p:spPr>
          <a:xfrm>
            <a:off x="1271016" y="4144264"/>
            <a:ext cx="2029968" cy="1828800"/>
          </a:xfrm>
          <a:prstGeom prst="rect">
            <a:avLst/>
          </a:prstGeom>
          <a:solidFill>
            <a:srgbClr val="E3E5BC"/>
          </a:solidFill>
          <a:ln>
            <a:noFill/>
          </a:ln>
        </p:spPr>
      </p:sp>
      <p:sp>
        <p:nvSpPr>
          <p:cNvPr id="92" name="Google Shape;92;p15"/>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5"/>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5"/>
          <p:cNvSpPr>
            <a:spLocks noGrp="1"/>
          </p:cNvSpPr>
          <p:nvPr>
            <p:ph type="pic" idx="7"/>
          </p:nvPr>
        </p:nvSpPr>
        <p:spPr>
          <a:xfrm>
            <a:off x="3828288" y="1545336"/>
            <a:ext cx="2029968" cy="1828800"/>
          </a:xfrm>
          <a:prstGeom prst="rect">
            <a:avLst/>
          </a:prstGeom>
          <a:solidFill>
            <a:srgbClr val="E3E5BC"/>
          </a:solidFill>
          <a:ln>
            <a:noFill/>
          </a:ln>
        </p:spPr>
      </p:sp>
      <p:sp>
        <p:nvSpPr>
          <p:cNvPr id="95" name="Google Shape;95;p15"/>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5"/>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5"/>
          <p:cNvSpPr>
            <a:spLocks noGrp="1"/>
          </p:cNvSpPr>
          <p:nvPr>
            <p:ph type="pic" idx="13"/>
          </p:nvPr>
        </p:nvSpPr>
        <p:spPr>
          <a:xfrm>
            <a:off x="3828288" y="4144264"/>
            <a:ext cx="2029968" cy="1828800"/>
          </a:xfrm>
          <a:prstGeom prst="rect">
            <a:avLst/>
          </a:prstGeom>
          <a:solidFill>
            <a:srgbClr val="E3E5BC"/>
          </a:solidFill>
          <a:ln>
            <a:noFill/>
          </a:ln>
        </p:spPr>
      </p:sp>
      <p:sp>
        <p:nvSpPr>
          <p:cNvPr id="98" name="Google Shape;98;p15"/>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5"/>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5"/>
          <p:cNvSpPr>
            <a:spLocks noGrp="1"/>
          </p:cNvSpPr>
          <p:nvPr>
            <p:ph type="pic" idx="16"/>
          </p:nvPr>
        </p:nvSpPr>
        <p:spPr>
          <a:xfrm>
            <a:off x="6385560" y="1545336"/>
            <a:ext cx="2029968" cy="1828800"/>
          </a:xfrm>
          <a:prstGeom prst="rect">
            <a:avLst/>
          </a:prstGeom>
          <a:solidFill>
            <a:srgbClr val="E3E5BC"/>
          </a:solidFill>
          <a:ln>
            <a:noFill/>
          </a:ln>
        </p:spPr>
      </p:sp>
      <p:sp>
        <p:nvSpPr>
          <p:cNvPr id="101" name="Google Shape;101;p15"/>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5"/>
          <p:cNvSpPr>
            <a:spLocks noGrp="1"/>
          </p:cNvSpPr>
          <p:nvPr>
            <p:ph type="pic" idx="19"/>
          </p:nvPr>
        </p:nvSpPr>
        <p:spPr>
          <a:xfrm>
            <a:off x="6385560" y="4144264"/>
            <a:ext cx="2029968" cy="1828800"/>
          </a:xfrm>
          <a:prstGeom prst="rect">
            <a:avLst/>
          </a:prstGeom>
          <a:solidFill>
            <a:srgbClr val="E3E5BC"/>
          </a:solidFill>
          <a:ln>
            <a:noFill/>
          </a:ln>
        </p:spPr>
      </p:sp>
      <p:sp>
        <p:nvSpPr>
          <p:cNvPr id="104" name="Google Shape;104;p15"/>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5"/>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5"/>
          <p:cNvSpPr>
            <a:spLocks noGrp="1"/>
          </p:cNvSpPr>
          <p:nvPr>
            <p:ph type="pic" idx="22"/>
          </p:nvPr>
        </p:nvSpPr>
        <p:spPr>
          <a:xfrm>
            <a:off x="8942832" y="1545336"/>
            <a:ext cx="2029968" cy="1828800"/>
          </a:xfrm>
          <a:prstGeom prst="rect">
            <a:avLst/>
          </a:prstGeom>
          <a:solidFill>
            <a:srgbClr val="E3E5BC"/>
          </a:solidFill>
          <a:ln>
            <a:noFill/>
          </a:ln>
        </p:spPr>
      </p:sp>
      <p:sp>
        <p:nvSpPr>
          <p:cNvPr id="107" name="Google Shape;107;p15"/>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5"/>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5"/>
          <p:cNvSpPr>
            <a:spLocks noGrp="1"/>
          </p:cNvSpPr>
          <p:nvPr>
            <p:ph type="pic" idx="25"/>
          </p:nvPr>
        </p:nvSpPr>
        <p:spPr>
          <a:xfrm>
            <a:off x="8942832" y="4144264"/>
            <a:ext cx="2029968" cy="1828800"/>
          </a:xfrm>
          <a:prstGeom prst="rect">
            <a:avLst/>
          </a:prstGeom>
          <a:solidFill>
            <a:srgbClr val="E3E5BC"/>
          </a:solidFill>
          <a:ln>
            <a:noFill/>
          </a:ln>
        </p:spPr>
      </p:sp>
      <p:sp>
        <p:nvSpPr>
          <p:cNvPr id="110" name="Google Shape;110;p15"/>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5"/>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
          <p:cNvSpPr txBox="1">
            <a:spLocks noGrp="1"/>
          </p:cNvSpPr>
          <p:nvPr>
            <p:ph type="ctrTitle"/>
          </p:nvPr>
        </p:nvSpPr>
        <p:spPr>
          <a:xfrm>
            <a:off x="2781301" y="1984248"/>
            <a:ext cx="6772274" cy="1225296"/>
          </a:xfrm>
          <a:prstGeom prst="rect">
            <a:avLst/>
          </a:prstGeom>
          <a:noFill/>
          <a:ln>
            <a:noFill/>
          </a:ln>
        </p:spPr>
        <p:txBody>
          <a:bodyPr spcFirstLastPara="1" wrap="square" lIns="91425" tIns="0" rIns="91425" bIns="45700" anchor="t" anchorCtr="0">
            <a:noAutofit/>
          </a:bodyPr>
          <a:lstStyle/>
          <a:p>
            <a:pPr marL="0" lvl="0" indent="0" algn="ctr" rtl="0">
              <a:lnSpc>
                <a:spcPct val="110795"/>
              </a:lnSpc>
              <a:spcBef>
                <a:spcPts val="0"/>
              </a:spcBef>
              <a:spcAft>
                <a:spcPts val="0"/>
              </a:spcAft>
              <a:buClr>
                <a:schemeClr val="accent6"/>
              </a:buClr>
              <a:buSzPts val="4400"/>
              <a:buFont typeface="Arial Black"/>
              <a:buNone/>
            </a:pPr>
            <a:r>
              <a:rPr lang="en-US"/>
              <a:t>BIGTECHCOMPANY</a:t>
            </a:r>
            <a:endParaRPr/>
          </a:p>
        </p:txBody>
      </p:sp>
      <p:sp>
        <p:nvSpPr>
          <p:cNvPr id="237" name="Google Shape;237;p1"/>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6"/>
              </a:buClr>
              <a:buSzPts val="2400"/>
              <a:buNone/>
            </a:pPr>
            <a:r>
              <a:rPr lang="en-US"/>
              <a:t>Financial Overview</a:t>
            </a:r>
            <a:endParaRPr/>
          </a:p>
          <a:p>
            <a:pPr marL="0" lvl="0" indent="0" algn="ctr" rtl="0">
              <a:lnSpc>
                <a:spcPct val="100000"/>
              </a:lnSpc>
              <a:spcBef>
                <a:spcPts val="360"/>
              </a:spcBef>
              <a:spcAft>
                <a:spcPts val="0"/>
              </a:spcAft>
              <a:buClr>
                <a:schemeClr val="accent6"/>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QUARTERLY PERFORMANCE</a:t>
            </a:r>
            <a:endParaRPr/>
          </a:p>
        </p:txBody>
      </p:sp>
      <p:sp>
        <p:nvSpPr>
          <p:cNvPr id="243" name="Google Shape;243;p2"/>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sp>
        <p:nvSpPr>
          <p:cNvPr id="244" name="Google Shape;244;p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245" name="Google Shape;245;p2"/>
          <p:cNvSpPr/>
          <p:nvPr/>
        </p:nvSpPr>
        <p:spPr>
          <a:xfrm>
            <a:off x="1191768" y="1864659"/>
            <a:ext cx="9753600" cy="4536141"/>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IN" dirty="0"/>
          </a:p>
        </p:txBody>
      </p:sp>
      <p:graphicFrame>
        <p:nvGraphicFramePr>
          <p:cNvPr id="2" name="Table 1">
            <a:extLst>
              <a:ext uri="{FF2B5EF4-FFF2-40B4-BE49-F238E27FC236}">
                <a16:creationId xmlns:a16="http://schemas.microsoft.com/office/drawing/2014/main" id="{B3FF5F87-3B8C-46BC-300A-B1A2DE785F6C}"/>
              </a:ext>
            </a:extLst>
          </p:cNvPr>
          <p:cNvGraphicFramePr>
            <a:graphicFrameLocks noGrp="1"/>
          </p:cNvGraphicFramePr>
          <p:nvPr>
            <p:extLst>
              <p:ext uri="{D42A27DB-BD31-4B8C-83A1-F6EECF244321}">
                <p14:modId xmlns:p14="http://schemas.microsoft.com/office/powerpoint/2010/main" val="3586134490"/>
              </p:ext>
            </p:extLst>
          </p:nvPr>
        </p:nvGraphicFramePr>
        <p:xfrm>
          <a:off x="1191769" y="1864658"/>
          <a:ext cx="9753602" cy="4536144"/>
        </p:xfrm>
        <a:graphic>
          <a:graphicData uri="http://schemas.openxmlformats.org/drawingml/2006/table">
            <a:tbl>
              <a:tblPr/>
              <a:tblGrid>
                <a:gridCol w="2011172">
                  <a:extLst>
                    <a:ext uri="{9D8B030D-6E8A-4147-A177-3AD203B41FA5}">
                      <a16:colId xmlns:a16="http://schemas.microsoft.com/office/drawing/2014/main" val="4058825460"/>
                    </a:ext>
                  </a:extLst>
                </a:gridCol>
                <a:gridCol w="860270">
                  <a:extLst>
                    <a:ext uri="{9D8B030D-6E8A-4147-A177-3AD203B41FA5}">
                      <a16:colId xmlns:a16="http://schemas.microsoft.com/office/drawing/2014/main" val="1480912282"/>
                    </a:ext>
                  </a:extLst>
                </a:gridCol>
                <a:gridCol w="860270">
                  <a:extLst>
                    <a:ext uri="{9D8B030D-6E8A-4147-A177-3AD203B41FA5}">
                      <a16:colId xmlns:a16="http://schemas.microsoft.com/office/drawing/2014/main" val="2415052201"/>
                    </a:ext>
                  </a:extLst>
                </a:gridCol>
                <a:gridCol w="860270">
                  <a:extLst>
                    <a:ext uri="{9D8B030D-6E8A-4147-A177-3AD203B41FA5}">
                      <a16:colId xmlns:a16="http://schemas.microsoft.com/office/drawing/2014/main" val="2722994953"/>
                    </a:ext>
                  </a:extLst>
                </a:gridCol>
                <a:gridCol w="860270">
                  <a:extLst>
                    <a:ext uri="{9D8B030D-6E8A-4147-A177-3AD203B41FA5}">
                      <a16:colId xmlns:a16="http://schemas.microsoft.com/office/drawing/2014/main" val="2798334713"/>
                    </a:ext>
                  </a:extLst>
                </a:gridCol>
                <a:gridCol w="860270">
                  <a:extLst>
                    <a:ext uri="{9D8B030D-6E8A-4147-A177-3AD203B41FA5}">
                      <a16:colId xmlns:a16="http://schemas.microsoft.com/office/drawing/2014/main" val="77370985"/>
                    </a:ext>
                  </a:extLst>
                </a:gridCol>
                <a:gridCol w="860270">
                  <a:extLst>
                    <a:ext uri="{9D8B030D-6E8A-4147-A177-3AD203B41FA5}">
                      <a16:colId xmlns:a16="http://schemas.microsoft.com/office/drawing/2014/main" val="2087544733"/>
                    </a:ext>
                  </a:extLst>
                </a:gridCol>
                <a:gridCol w="860270">
                  <a:extLst>
                    <a:ext uri="{9D8B030D-6E8A-4147-A177-3AD203B41FA5}">
                      <a16:colId xmlns:a16="http://schemas.microsoft.com/office/drawing/2014/main" val="359678910"/>
                    </a:ext>
                  </a:extLst>
                </a:gridCol>
                <a:gridCol w="860270">
                  <a:extLst>
                    <a:ext uri="{9D8B030D-6E8A-4147-A177-3AD203B41FA5}">
                      <a16:colId xmlns:a16="http://schemas.microsoft.com/office/drawing/2014/main" val="157342306"/>
                    </a:ext>
                  </a:extLst>
                </a:gridCol>
                <a:gridCol w="860270">
                  <a:extLst>
                    <a:ext uri="{9D8B030D-6E8A-4147-A177-3AD203B41FA5}">
                      <a16:colId xmlns:a16="http://schemas.microsoft.com/office/drawing/2014/main" val="4252762199"/>
                    </a:ext>
                  </a:extLst>
                </a:gridCol>
              </a:tblGrid>
              <a:tr h="252008">
                <a:tc>
                  <a:txBody>
                    <a:bodyPr/>
                    <a:lstStyle/>
                    <a:p>
                      <a:pPr algn="l" fontAlgn="b"/>
                      <a:r>
                        <a:rPr lang="en-IN" sz="1200" b="1" i="0" u="none" strike="noStrike">
                          <a:solidFill>
                            <a:srgbClr val="000000"/>
                          </a:solidFill>
                          <a:effectLst/>
                          <a:latin typeface="Calibri" panose="020F0502020204030204" pitchFamily="34" charset="0"/>
                        </a:rPr>
                        <a:t>BigTechCompany</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none" strike="noStrike">
                          <a:solidFill>
                            <a:srgbClr val="000000"/>
                          </a:solidFill>
                          <a:effectLst/>
                          <a:latin typeface="Calibri" panose="020F0502020204030204" pitchFamily="34" charset="0"/>
                        </a:rPr>
                        <a:t>Q1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212721794"/>
                  </a:ext>
                </a:extLst>
              </a:tr>
              <a:tr h="252008">
                <a:tc>
                  <a:txBody>
                    <a:bodyPr/>
                    <a:lstStyle/>
                    <a:p>
                      <a:pPr algn="l" fontAlgn="b"/>
                      <a:r>
                        <a:rPr lang="en-IN" sz="1200" b="1" i="0" u="sng" strike="noStrike">
                          <a:solidFill>
                            <a:srgbClr val="000000"/>
                          </a:solidFill>
                          <a:effectLst/>
                          <a:latin typeface="Calibri" panose="020F0502020204030204" pitchFamily="34" charset="0"/>
                        </a:rPr>
                        <a:t>($ in thousands)</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extLst>
                  <a:ext uri="{0D108BD9-81ED-4DB2-BD59-A6C34878D82A}">
                    <a16:rowId xmlns:a16="http://schemas.microsoft.com/office/drawing/2014/main" val="2159639658"/>
                  </a:ext>
                </a:extLst>
              </a:tr>
              <a:tr h="252008">
                <a:tc>
                  <a:txBody>
                    <a:bodyPr/>
                    <a:lstStyle/>
                    <a:p>
                      <a:pPr algn="l" fontAlgn="b"/>
                      <a:r>
                        <a:rPr lang="en-IN" sz="1200" b="1" i="0" u="none" strike="noStrike">
                          <a:solidFill>
                            <a:srgbClr val="000000"/>
                          </a:solidFill>
                          <a:effectLst/>
                          <a:latin typeface="Calibri" panose="020F0502020204030204" pitchFamily="34" charset="0"/>
                        </a:rPr>
                        <a:t>Revenues</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$5,01,430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$5,13,924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$5,23,843</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$5,39,652</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$5,50,744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$5,57,910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$5,54,791</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$5,49,644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$5,71,305</a:t>
                      </a:r>
                    </a:p>
                  </a:txBody>
                  <a:tcPr marL="6350" marR="6350" marT="6350" marB="0" anchor="b">
                    <a:lnL>
                      <a:noFill/>
                    </a:lnL>
                    <a:lnR>
                      <a:noFill/>
                    </a:lnR>
                    <a:lnT>
                      <a:noFill/>
                    </a:lnT>
                    <a:lnB>
                      <a:noFill/>
                    </a:lnB>
                    <a:solidFill>
                      <a:srgbClr val="ECECEC"/>
                    </a:solidFill>
                  </a:tcPr>
                </a:tc>
                <a:extLst>
                  <a:ext uri="{0D108BD9-81ED-4DB2-BD59-A6C34878D82A}">
                    <a16:rowId xmlns:a16="http://schemas.microsoft.com/office/drawing/2014/main" val="3714351928"/>
                  </a:ext>
                </a:extLst>
              </a:tr>
              <a:tr h="252008">
                <a:tc>
                  <a:txBody>
                    <a:bodyPr/>
                    <a:lstStyle/>
                    <a:p>
                      <a:pPr algn="l" fontAlgn="b"/>
                      <a:r>
                        <a:rPr lang="en-IN" sz="1200" b="0" i="1" u="none" strike="noStrike">
                          <a:solidFill>
                            <a:srgbClr val="000000"/>
                          </a:solidFill>
                          <a:effectLst/>
                          <a:latin typeface="Calibri" panose="020F0502020204030204" pitchFamily="34" charset="0"/>
                        </a:rPr>
                        <a:t>Quarterly Growth</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noFill/>
                  </a:tcPr>
                </a:tc>
                <a:extLst>
                  <a:ext uri="{0D108BD9-81ED-4DB2-BD59-A6C34878D82A}">
                    <a16:rowId xmlns:a16="http://schemas.microsoft.com/office/drawing/2014/main" val="2633927281"/>
                  </a:ext>
                </a:extLst>
              </a:tr>
              <a:tr h="252008">
                <a:tc>
                  <a:txBody>
                    <a:bodyPr/>
                    <a:lstStyle/>
                    <a:p>
                      <a:pPr algn="l" fontAlgn="b"/>
                      <a:r>
                        <a:rPr lang="en-IN" sz="12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r>
                        <a:rPr lang="en-IN" sz="1200" b="0" i="1"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82314563"/>
                  </a:ext>
                </a:extLst>
              </a:tr>
              <a:tr h="252008">
                <a:tc>
                  <a:txBody>
                    <a:bodyPr/>
                    <a:lstStyle/>
                    <a:p>
                      <a:pPr algn="l" fontAlgn="b"/>
                      <a:r>
                        <a:rPr lang="en-IN" sz="1200" b="1" i="0" u="none" strike="noStrike">
                          <a:solidFill>
                            <a:srgbClr val="000000"/>
                          </a:solidFill>
                          <a:effectLst/>
                          <a:latin typeface="Calibri" panose="020F0502020204030204" pitchFamily="34" charset="0"/>
                        </a:rPr>
                        <a:t>Operating Income (EBITDA)</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$1,37,190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$1,29,334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$1,22,868</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$44,224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$46,027</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$50,179</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$46,392</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$47,175</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$48,109</a:t>
                      </a:r>
                    </a:p>
                  </a:txBody>
                  <a:tcPr marL="6350" marR="6350" marT="6350" marB="0" anchor="b">
                    <a:lnL>
                      <a:noFill/>
                    </a:lnL>
                    <a:lnR>
                      <a:noFill/>
                    </a:lnR>
                    <a:lnT>
                      <a:noFill/>
                    </a:lnT>
                    <a:lnB>
                      <a:noFill/>
                    </a:lnB>
                    <a:solidFill>
                      <a:srgbClr val="ECECEC"/>
                    </a:solidFill>
                  </a:tcPr>
                </a:tc>
                <a:extLst>
                  <a:ext uri="{0D108BD9-81ED-4DB2-BD59-A6C34878D82A}">
                    <a16:rowId xmlns:a16="http://schemas.microsoft.com/office/drawing/2014/main" val="2833739257"/>
                  </a:ext>
                </a:extLst>
              </a:tr>
              <a:tr h="252008">
                <a:tc>
                  <a:txBody>
                    <a:bodyPr/>
                    <a:lstStyle/>
                    <a:p>
                      <a:pPr algn="l" fontAlgn="b"/>
                      <a:r>
                        <a:rPr lang="en-IN" sz="1200" b="0" i="1" u="none" strike="noStrike">
                          <a:solidFill>
                            <a:srgbClr val="000000"/>
                          </a:solidFill>
                          <a:effectLst/>
                          <a:latin typeface="Calibri" panose="020F0502020204030204" pitchFamily="34" charset="0"/>
                        </a:rPr>
                        <a:t>Quarterly Growth</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-5%</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-64%</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extLst>
                  <a:ext uri="{0D108BD9-81ED-4DB2-BD59-A6C34878D82A}">
                    <a16:rowId xmlns:a16="http://schemas.microsoft.com/office/drawing/2014/main" val="2380684382"/>
                  </a:ext>
                </a:extLst>
              </a:tr>
              <a:tr h="252008">
                <a:tc>
                  <a:txBody>
                    <a:bodyPr/>
                    <a:lstStyle/>
                    <a:p>
                      <a:pPr algn="l" fontAlgn="b"/>
                      <a:r>
                        <a:rPr lang="en-IN" sz="12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r>
                        <a:rPr lang="en-IN" sz="1200" b="0" i="1"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786920097"/>
                  </a:ext>
                </a:extLst>
              </a:tr>
              <a:tr h="252008">
                <a:tc>
                  <a:txBody>
                    <a:bodyPr/>
                    <a:lstStyle/>
                    <a:p>
                      <a:pPr algn="l" fontAlgn="b"/>
                      <a:r>
                        <a:rPr lang="en-IN" sz="1200" b="1" i="0" u="none" strike="noStrike">
                          <a:solidFill>
                            <a:srgbClr val="000000"/>
                          </a:solidFill>
                          <a:effectLst/>
                          <a:latin typeface="Calibri" panose="020F0502020204030204" pitchFamily="34" charset="0"/>
                        </a:rPr>
                        <a:t>Net Income</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$1,19,470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$94,711</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$1,01,435</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$42,520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$1,11,821</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$1,00,867</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$97,877</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$3,870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$1,02,019</a:t>
                      </a:r>
                    </a:p>
                  </a:txBody>
                  <a:tcPr marL="6350" marR="6350" marT="6350" marB="0" anchor="b">
                    <a:lnL>
                      <a:noFill/>
                    </a:lnL>
                    <a:lnR>
                      <a:noFill/>
                    </a:lnR>
                    <a:lnT>
                      <a:noFill/>
                    </a:lnT>
                    <a:lnB>
                      <a:noFill/>
                    </a:lnB>
                    <a:solidFill>
                      <a:srgbClr val="ECECEC"/>
                    </a:solidFill>
                  </a:tcPr>
                </a:tc>
                <a:extLst>
                  <a:ext uri="{0D108BD9-81ED-4DB2-BD59-A6C34878D82A}">
                    <a16:rowId xmlns:a16="http://schemas.microsoft.com/office/drawing/2014/main" val="1978898142"/>
                  </a:ext>
                </a:extLst>
              </a:tr>
              <a:tr h="252008">
                <a:tc>
                  <a:txBody>
                    <a:bodyPr/>
                    <a:lstStyle/>
                    <a:p>
                      <a:pPr algn="l" fontAlgn="b"/>
                      <a:r>
                        <a:rPr lang="en-IN" sz="1200" b="0" i="1" u="none" strike="noStrike">
                          <a:solidFill>
                            <a:srgbClr val="000000"/>
                          </a:solidFill>
                          <a:effectLst/>
                          <a:latin typeface="Calibri" panose="020F0502020204030204" pitchFamily="34" charset="0"/>
                        </a:rPr>
                        <a:t>Quarterly Growth</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2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-21%</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7%</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-58%</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163%</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-10%</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IN" sz="1200" b="0" i="1" u="none" strike="noStrike">
                          <a:solidFill>
                            <a:srgbClr val="000000"/>
                          </a:solidFill>
                          <a:effectLst/>
                          <a:latin typeface="Calibri" panose="020F0502020204030204" pitchFamily="34" charset="0"/>
                        </a:rPr>
                        <a:t>2536%</a:t>
                      </a:r>
                    </a:p>
                  </a:txBody>
                  <a:tcPr marL="6350" marR="6350" marT="6350" marB="0" anchor="b">
                    <a:lnL>
                      <a:noFill/>
                    </a:lnL>
                    <a:lnR>
                      <a:noFill/>
                    </a:lnR>
                    <a:lnT>
                      <a:noFill/>
                    </a:lnT>
                    <a:lnB>
                      <a:noFill/>
                    </a:lnB>
                    <a:noFill/>
                  </a:tcPr>
                </a:tc>
                <a:extLst>
                  <a:ext uri="{0D108BD9-81ED-4DB2-BD59-A6C34878D82A}">
                    <a16:rowId xmlns:a16="http://schemas.microsoft.com/office/drawing/2014/main" val="2648821502"/>
                  </a:ext>
                </a:extLst>
              </a:tr>
              <a:tr h="252008">
                <a:tc>
                  <a:txBody>
                    <a:bodyPr/>
                    <a:lstStyle/>
                    <a:p>
                      <a:pPr algn="l" fontAlgn="b"/>
                      <a:r>
                        <a:rPr lang="en-IN" sz="1200" b="1" i="0" u="none" strike="noStrike">
                          <a:solidFill>
                            <a:srgbClr val="000000"/>
                          </a:solidFill>
                          <a:effectLst/>
                          <a:latin typeface="Calibri" panose="020F0502020204030204" pitchFamily="34" charset="0"/>
                        </a:rPr>
                        <a:t>Net Income per Share</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$3.85</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$3.05</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$3.27</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$1.37</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$3.60</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$3.24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$3.14</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$0.12</a:t>
                      </a:r>
                    </a:p>
                  </a:txBody>
                  <a:tcPr marL="6350" marR="6350" marT="6350" marB="0" anchor="b">
                    <a:lnL>
                      <a:noFill/>
                    </a:lnL>
                    <a:lnR>
                      <a:noFill/>
                    </a:lnR>
                    <a:lnT>
                      <a:noFill/>
                    </a:lnT>
                    <a:lnB>
                      <a:noFill/>
                    </a:lnB>
                    <a:solidFill>
                      <a:srgbClr val="ECECEC"/>
                    </a:solidFill>
                  </a:tcPr>
                </a:tc>
                <a:tc>
                  <a:txBody>
                    <a:bodyPr/>
                    <a:lstStyle/>
                    <a:p>
                      <a:pPr algn="r" fontAlgn="b"/>
                      <a:r>
                        <a:rPr lang="en-IN" sz="1200" b="0" i="0" u="none" strike="noStrike">
                          <a:solidFill>
                            <a:srgbClr val="000000"/>
                          </a:solidFill>
                          <a:effectLst/>
                          <a:latin typeface="Calibri" panose="020F0502020204030204" pitchFamily="34" charset="0"/>
                        </a:rPr>
                        <a:t>$3.27</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4154503563"/>
                  </a:ext>
                </a:extLst>
              </a:tr>
              <a:tr h="252008">
                <a:tc>
                  <a:txBody>
                    <a:bodyPr/>
                    <a:lstStyle/>
                    <a:p>
                      <a:pPr algn="l" fontAlgn="b"/>
                      <a:r>
                        <a:rPr lang="en-IN" sz="12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IN" sz="12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3902166"/>
                  </a:ext>
                </a:extLst>
              </a:tr>
              <a:tr h="252008">
                <a:tc>
                  <a:txBody>
                    <a:bodyPr/>
                    <a:lstStyle/>
                    <a:p>
                      <a:pPr algn="l" fontAlgn="b"/>
                      <a:r>
                        <a:rPr lang="en-IN" sz="1200" b="1" i="0" u="none" strike="noStrike">
                          <a:solidFill>
                            <a:srgbClr val="000000"/>
                          </a:solidFill>
                          <a:effectLst/>
                          <a:latin typeface="Calibri" panose="020F0502020204030204" pitchFamily="34" charset="0"/>
                        </a:rPr>
                        <a:t>Free Cash Flow (FCF)</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$48,416</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-$12,253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-$7,438</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-$39,848</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$56,118</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$891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$33,030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$23,259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$56,812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8145885"/>
                  </a:ext>
                </a:extLst>
              </a:tr>
              <a:tr h="252008">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7275714"/>
                  </a:ext>
                </a:extLst>
              </a:tr>
              <a:tr h="252008">
                <a:tc>
                  <a:txBody>
                    <a:bodyPr/>
                    <a:lstStyle/>
                    <a:p>
                      <a:pPr algn="l" fontAlgn="b"/>
                      <a:r>
                        <a:rPr lang="en-IN" sz="1200" b="1" i="0" u="sng" strike="noStrike">
                          <a:solidFill>
                            <a:srgbClr val="000000"/>
                          </a:solidFill>
                          <a:effectLst/>
                          <a:latin typeface="Calibri" panose="020F0502020204030204" pitchFamily="34" charset="0"/>
                        </a:rPr>
                        <a:t>Financial Metrics</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Q1 2021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Q2 2021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Q3 2021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Q4 2021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Q1 2022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Q2 2022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Q3 2022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Q4 2022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1" i="0" u="sng" strike="noStrike">
                          <a:solidFill>
                            <a:srgbClr val="000000"/>
                          </a:solidFill>
                          <a:effectLst/>
                          <a:latin typeface="Calibri" panose="020F0502020204030204" pitchFamily="34" charset="0"/>
                        </a:rPr>
                        <a:t>Q1 2023</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983505122"/>
                  </a:ext>
                </a:extLst>
              </a:tr>
              <a:tr h="252008">
                <a:tc>
                  <a:txBody>
                    <a:bodyPr/>
                    <a:lstStyle/>
                    <a:p>
                      <a:pPr algn="l" fontAlgn="b"/>
                      <a:r>
                        <a:rPr lang="en-IN" sz="1200" b="0" i="0" u="none" strike="noStrike">
                          <a:solidFill>
                            <a:srgbClr val="000000"/>
                          </a:solidFill>
                          <a:effectLst/>
                          <a:latin typeface="Calibri" panose="020F0502020204030204" pitchFamily="34" charset="0"/>
                        </a:rPr>
                        <a:t>EBITDA Margin</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27%</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23%</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extLst>
                  <a:ext uri="{0D108BD9-81ED-4DB2-BD59-A6C34878D82A}">
                    <a16:rowId xmlns:a16="http://schemas.microsoft.com/office/drawing/2014/main" val="179422354"/>
                  </a:ext>
                </a:extLst>
              </a:tr>
              <a:tr h="252008">
                <a:tc>
                  <a:txBody>
                    <a:bodyPr/>
                    <a:lstStyle/>
                    <a:p>
                      <a:pPr algn="l" fontAlgn="b"/>
                      <a:r>
                        <a:rPr lang="en-IN" sz="1200" b="0" i="0" u="none" strike="noStrike">
                          <a:solidFill>
                            <a:srgbClr val="000000"/>
                          </a:solidFill>
                          <a:effectLst/>
                          <a:latin typeface="Calibri" panose="020F0502020204030204" pitchFamily="34" charset="0"/>
                        </a:rPr>
                        <a:t>Net Income Margin</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24%</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19%</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20%</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extLst>
                  <a:ext uri="{0D108BD9-81ED-4DB2-BD59-A6C34878D82A}">
                    <a16:rowId xmlns:a16="http://schemas.microsoft.com/office/drawing/2014/main" val="1939859207"/>
                  </a:ext>
                </a:extLst>
              </a:tr>
              <a:tr h="252008">
                <a:tc>
                  <a:txBody>
                    <a:bodyPr/>
                    <a:lstStyle/>
                    <a:p>
                      <a:pPr algn="l" fontAlgn="b"/>
                      <a:r>
                        <a:rPr lang="en-IN" sz="1200" b="0" i="0" u="none" strike="noStrike">
                          <a:solidFill>
                            <a:srgbClr val="000000"/>
                          </a:solidFill>
                          <a:effectLst/>
                          <a:latin typeface="Calibri" panose="020F0502020204030204" pitchFamily="34" charset="0"/>
                        </a:rPr>
                        <a:t>FCF per Diluted Share</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$1.52</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-$0.38</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-$0.23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-$1.25</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$1.76</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$0.03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$1.04</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$0.73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Calibri" panose="020F0502020204030204" pitchFamily="34" charset="0"/>
                        </a:rPr>
                        <a:t>$1.80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635464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CUSTOMER TRENDS</a:t>
            </a:r>
            <a:endParaRPr/>
          </a:p>
        </p:txBody>
      </p:sp>
      <p:sp>
        <p:nvSpPr>
          <p:cNvPr id="251" name="Google Shape;251;p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252" name="Google Shape;252;p3"/>
          <p:cNvSpPr txBox="1"/>
          <p:nvPr/>
        </p:nvSpPr>
        <p:spPr>
          <a:xfrm>
            <a:off x="965420" y="1399601"/>
            <a:ext cx="10671048" cy="20466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Key Takeaways:</a:t>
            </a:r>
            <a:endParaRPr dirty="0"/>
          </a:p>
          <a:p>
            <a:pPr marL="285750" marR="0" lvl="0" indent="-285750" algn="l" rtl="0">
              <a:spcBef>
                <a:spcPts val="1000"/>
              </a:spcBef>
              <a:spcAft>
                <a:spcPts val="0"/>
              </a:spcAft>
              <a:buClr>
                <a:schemeClr val="dk1"/>
              </a:buClr>
              <a:buSzPts val="1400"/>
              <a:buFont typeface="Noto Sans Symbols"/>
              <a:buChar char="▪"/>
            </a:pPr>
            <a:r>
              <a:rPr lang="en-US" dirty="0"/>
              <a:t>When the subscription price went up from $33 to $34 in early 2022, a lot more users left, with churn peaking at 30.5% in Q2. This suggests the price hike might have pushed some users away.</a:t>
            </a:r>
            <a:endParaRPr dirty="0"/>
          </a:p>
          <a:p>
            <a:pPr marL="285750" marR="0" lvl="0" indent="-285750" algn="l" rtl="0">
              <a:spcBef>
                <a:spcPts val="1000"/>
              </a:spcBef>
              <a:spcAft>
                <a:spcPts val="0"/>
              </a:spcAft>
              <a:buClr>
                <a:schemeClr val="dk1"/>
              </a:buClr>
              <a:buSzPts val="1400"/>
              <a:buFont typeface="Noto Sans Symbols"/>
              <a:buChar char="▪"/>
            </a:pPr>
            <a:r>
              <a:rPr lang="en-US" dirty="0"/>
              <a:t>Overall, user numbers have been climbing, especially in Q1 2023, where new sign-ups outweighed cancellations, leading to a solid 10% growth.</a:t>
            </a:r>
            <a:endParaRPr dirty="0"/>
          </a:p>
          <a:p>
            <a:pPr marL="285750" marR="0" lvl="0" indent="-285750" algn="l" rtl="0">
              <a:spcBef>
                <a:spcPts val="1000"/>
              </a:spcBef>
              <a:spcAft>
                <a:spcPts val="0"/>
              </a:spcAft>
              <a:buClr>
                <a:schemeClr val="dk1"/>
              </a:buClr>
              <a:buSzPts val="1400"/>
              <a:buFont typeface="Noto Sans Symbols"/>
              <a:buChar char="▪"/>
            </a:pPr>
            <a:r>
              <a:rPr lang="en-US" dirty="0"/>
              <a:t>Churn was all over the place, spiking in mid 2022 but getting much better by early 2023. This could mean the company figured out ways to keep users around.</a:t>
            </a:r>
            <a:endParaRPr dirty="0"/>
          </a:p>
        </p:txBody>
      </p:sp>
      <p:sp>
        <p:nvSpPr>
          <p:cNvPr id="253" name="Google Shape;253;p3"/>
          <p:cNvSpPr/>
          <p:nvPr/>
        </p:nvSpPr>
        <p:spPr>
          <a:xfrm>
            <a:off x="1488141" y="3587771"/>
            <a:ext cx="9215718" cy="2877671"/>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55" name="Google Shape;255;p3"/>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graphicFrame>
        <p:nvGraphicFramePr>
          <p:cNvPr id="2" name="Table 1">
            <a:extLst>
              <a:ext uri="{FF2B5EF4-FFF2-40B4-BE49-F238E27FC236}">
                <a16:creationId xmlns:a16="http://schemas.microsoft.com/office/drawing/2014/main" id="{CBEBF36A-A809-5BFF-5371-230DC7A96831}"/>
              </a:ext>
            </a:extLst>
          </p:cNvPr>
          <p:cNvGraphicFramePr>
            <a:graphicFrameLocks noGrp="1"/>
          </p:cNvGraphicFramePr>
          <p:nvPr>
            <p:extLst>
              <p:ext uri="{D42A27DB-BD31-4B8C-83A1-F6EECF244321}">
                <p14:modId xmlns:p14="http://schemas.microsoft.com/office/powerpoint/2010/main" val="2633004653"/>
              </p:ext>
            </p:extLst>
          </p:nvPr>
        </p:nvGraphicFramePr>
        <p:xfrm>
          <a:off x="1488141" y="3587770"/>
          <a:ext cx="9215714" cy="2877669"/>
        </p:xfrm>
        <a:graphic>
          <a:graphicData uri="http://schemas.openxmlformats.org/drawingml/2006/table">
            <a:tbl>
              <a:tblPr/>
              <a:tblGrid>
                <a:gridCol w="2739467">
                  <a:extLst>
                    <a:ext uri="{9D8B030D-6E8A-4147-A177-3AD203B41FA5}">
                      <a16:colId xmlns:a16="http://schemas.microsoft.com/office/drawing/2014/main" val="2146643120"/>
                    </a:ext>
                  </a:extLst>
                </a:gridCol>
                <a:gridCol w="719583">
                  <a:extLst>
                    <a:ext uri="{9D8B030D-6E8A-4147-A177-3AD203B41FA5}">
                      <a16:colId xmlns:a16="http://schemas.microsoft.com/office/drawing/2014/main" val="720797924"/>
                    </a:ext>
                  </a:extLst>
                </a:gridCol>
                <a:gridCol w="719583">
                  <a:extLst>
                    <a:ext uri="{9D8B030D-6E8A-4147-A177-3AD203B41FA5}">
                      <a16:colId xmlns:a16="http://schemas.microsoft.com/office/drawing/2014/main" val="1286139399"/>
                    </a:ext>
                  </a:extLst>
                </a:gridCol>
                <a:gridCol w="719583">
                  <a:extLst>
                    <a:ext uri="{9D8B030D-6E8A-4147-A177-3AD203B41FA5}">
                      <a16:colId xmlns:a16="http://schemas.microsoft.com/office/drawing/2014/main" val="3061754967"/>
                    </a:ext>
                  </a:extLst>
                </a:gridCol>
                <a:gridCol w="719583">
                  <a:extLst>
                    <a:ext uri="{9D8B030D-6E8A-4147-A177-3AD203B41FA5}">
                      <a16:colId xmlns:a16="http://schemas.microsoft.com/office/drawing/2014/main" val="3992608610"/>
                    </a:ext>
                  </a:extLst>
                </a:gridCol>
                <a:gridCol w="719583">
                  <a:extLst>
                    <a:ext uri="{9D8B030D-6E8A-4147-A177-3AD203B41FA5}">
                      <a16:colId xmlns:a16="http://schemas.microsoft.com/office/drawing/2014/main" val="559442178"/>
                    </a:ext>
                  </a:extLst>
                </a:gridCol>
                <a:gridCol w="719583">
                  <a:extLst>
                    <a:ext uri="{9D8B030D-6E8A-4147-A177-3AD203B41FA5}">
                      <a16:colId xmlns:a16="http://schemas.microsoft.com/office/drawing/2014/main" val="1962682092"/>
                    </a:ext>
                  </a:extLst>
                </a:gridCol>
                <a:gridCol w="719583">
                  <a:extLst>
                    <a:ext uri="{9D8B030D-6E8A-4147-A177-3AD203B41FA5}">
                      <a16:colId xmlns:a16="http://schemas.microsoft.com/office/drawing/2014/main" val="549969737"/>
                    </a:ext>
                  </a:extLst>
                </a:gridCol>
                <a:gridCol w="719583">
                  <a:extLst>
                    <a:ext uri="{9D8B030D-6E8A-4147-A177-3AD203B41FA5}">
                      <a16:colId xmlns:a16="http://schemas.microsoft.com/office/drawing/2014/main" val="1568548828"/>
                    </a:ext>
                  </a:extLst>
                </a:gridCol>
                <a:gridCol w="719583">
                  <a:extLst>
                    <a:ext uri="{9D8B030D-6E8A-4147-A177-3AD203B41FA5}">
                      <a16:colId xmlns:a16="http://schemas.microsoft.com/office/drawing/2014/main" val="1249458118"/>
                    </a:ext>
                  </a:extLst>
                </a:gridCol>
              </a:tblGrid>
              <a:tr h="228153">
                <a:tc>
                  <a:txBody>
                    <a:bodyPr/>
                    <a:lstStyle/>
                    <a:p>
                      <a:pPr algn="l" fontAlgn="b"/>
                      <a:r>
                        <a:rPr lang="en-IN" sz="1200" b="0" i="0" u="none" strike="noStrike" dirty="0">
                          <a:solidFill>
                            <a:srgbClr val="000000"/>
                          </a:solidFill>
                          <a:effectLst/>
                          <a:latin typeface="Calibri" panose="020F0502020204030204" pitchFamily="34" charset="0"/>
                        </a:rPr>
                        <a:t>Customer Trends</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Q4</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Q1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990456165"/>
                  </a:ext>
                </a:extLst>
              </a:tr>
              <a:tr h="228153">
                <a:tc>
                  <a:txBody>
                    <a:bodyPr/>
                    <a:lstStyle/>
                    <a:p>
                      <a:pPr algn="l" fontAlgn="b"/>
                      <a:r>
                        <a:rPr lang="en-IN" sz="1200" b="0" i="0" u="sng" strike="noStrike">
                          <a:solidFill>
                            <a:srgbClr val="000000"/>
                          </a:solidFill>
                          <a:effectLst/>
                          <a:latin typeface="Calibri" panose="020F0502020204030204" pitchFamily="34" charset="0"/>
                        </a:rPr>
                        <a:t>#s in thousands</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2023</a:t>
                      </a:r>
                    </a:p>
                  </a:txBody>
                  <a:tcPr marL="6350" marR="6350" marT="6350" marB="0" anchor="b">
                    <a:lnL>
                      <a:noFill/>
                    </a:lnL>
                    <a:lnR>
                      <a:noFill/>
                    </a:lnR>
                    <a:lnT>
                      <a:noFill/>
                    </a:lnT>
                    <a:lnB>
                      <a:noFill/>
                    </a:lnB>
                    <a:noFill/>
                  </a:tcPr>
                </a:tc>
                <a:extLst>
                  <a:ext uri="{0D108BD9-81ED-4DB2-BD59-A6C34878D82A}">
                    <a16:rowId xmlns:a16="http://schemas.microsoft.com/office/drawing/2014/main" val="4161060165"/>
                  </a:ext>
                </a:extLst>
              </a:tr>
              <a:tr h="213433">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497219457"/>
                  </a:ext>
                </a:extLst>
              </a:tr>
              <a:tr h="213433">
                <a:tc>
                  <a:txBody>
                    <a:bodyPr/>
                    <a:lstStyle/>
                    <a:p>
                      <a:pPr algn="l" fontAlgn="b"/>
                      <a:r>
                        <a:rPr lang="en-IN" sz="1100" b="0" i="0" u="none" strike="noStrike">
                          <a:solidFill>
                            <a:srgbClr val="000000"/>
                          </a:solidFill>
                          <a:effectLst/>
                          <a:latin typeface="Calibri" panose="020F0502020204030204" pitchFamily="34" charset="0"/>
                        </a:rPr>
                        <a:t>Cost of Subscription (Quarterly)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6350" marR="6350" marT="6350" marB="0" anchor="b">
                    <a:lnL>
                      <a:noFill/>
                    </a:lnL>
                    <a:lnR>
                      <a:noFill/>
                    </a:lnR>
                    <a:lnT>
                      <a:noFill/>
                    </a:lnT>
                    <a:lnB>
                      <a:noFill/>
                    </a:lnB>
                    <a:noFill/>
                  </a:tcPr>
                </a:tc>
                <a:extLst>
                  <a:ext uri="{0D108BD9-81ED-4DB2-BD59-A6C34878D82A}">
                    <a16:rowId xmlns:a16="http://schemas.microsoft.com/office/drawing/2014/main" val="740486142"/>
                  </a:ext>
                </a:extLst>
              </a:tr>
              <a:tr h="213433">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338880535"/>
                  </a:ext>
                </a:extLst>
              </a:tr>
              <a:tr h="213433">
                <a:tc>
                  <a:txBody>
                    <a:bodyPr/>
                    <a:lstStyle/>
                    <a:p>
                      <a:pPr algn="l" fontAlgn="b"/>
                      <a:r>
                        <a:rPr lang="en-US" sz="1100" b="0" i="0" u="none" strike="noStrike">
                          <a:solidFill>
                            <a:srgbClr val="000000"/>
                          </a:solidFill>
                          <a:effectLst/>
                          <a:latin typeface="Calibri" panose="020F0502020204030204" pitchFamily="34" charset="0"/>
                        </a:rPr>
                        <a:t>Number of Users (Beginning of Period)</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15,195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15,573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15,874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16,353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16,198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16,409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16,317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16,166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16,803 </a:t>
                      </a:r>
                    </a:p>
                  </a:txBody>
                  <a:tcPr marL="6350" marR="6350" marT="6350" marB="0" anchor="b">
                    <a:lnL>
                      <a:noFill/>
                    </a:lnL>
                    <a:lnR>
                      <a:noFill/>
                    </a:lnR>
                    <a:lnT>
                      <a:noFill/>
                    </a:lnT>
                    <a:lnB>
                      <a:noFill/>
                    </a:lnB>
                    <a:noFill/>
                  </a:tcPr>
                </a:tc>
                <a:extLst>
                  <a:ext uri="{0D108BD9-81ED-4DB2-BD59-A6C34878D82A}">
                    <a16:rowId xmlns:a16="http://schemas.microsoft.com/office/drawing/2014/main" val="1292073306"/>
                  </a:ext>
                </a:extLst>
              </a:tr>
              <a:tr h="213433">
                <a:tc>
                  <a:txBody>
                    <a:bodyPr/>
                    <a:lstStyle/>
                    <a:p>
                      <a:pPr algn="l" fontAlgn="b"/>
                      <a:r>
                        <a:rPr lang="en-IN" sz="1100" b="0" i="0" u="none" strike="noStrike">
                          <a:solidFill>
                            <a:srgbClr val="000000"/>
                          </a:solidFill>
                          <a:effectLst/>
                          <a:latin typeface="Calibri" panose="020F0502020204030204" pitchFamily="34" charset="0"/>
                        </a:rPr>
                        <a:t>Customer Attrition</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89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200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204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444 </a:t>
                      </a:r>
                    </a:p>
                  </a:txBody>
                  <a:tcPr marL="6350" marR="6350" marT="6350"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          2,446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5,000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1,655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1,244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322 </a:t>
                      </a:r>
                    </a:p>
                  </a:txBody>
                  <a:tcPr marL="6350" marR="6350" marT="6350" marB="0" anchor="b">
                    <a:lnL>
                      <a:noFill/>
                    </a:lnL>
                    <a:lnR>
                      <a:noFill/>
                    </a:lnR>
                    <a:lnT>
                      <a:noFill/>
                    </a:lnT>
                    <a:lnB>
                      <a:noFill/>
                    </a:lnB>
                    <a:noFill/>
                  </a:tcPr>
                </a:tc>
                <a:extLst>
                  <a:ext uri="{0D108BD9-81ED-4DB2-BD59-A6C34878D82A}">
                    <a16:rowId xmlns:a16="http://schemas.microsoft.com/office/drawing/2014/main" val="297561832"/>
                  </a:ext>
                </a:extLst>
              </a:tr>
              <a:tr h="213433">
                <a:tc>
                  <a:txBody>
                    <a:bodyPr/>
                    <a:lstStyle/>
                    <a:p>
                      <a:pPr algn="l" fontAlgn="b"/>
                      <a:r>
                        <a:rPr lang="en-IN" sz="1100" b="0" i="0" u="none" strike="noStrike">
                          <a:solidFill>
                            <a:srgbClr val="000000"/>
                          </a:solidFill>
                          <a:effectLst/>
                          <a:latin typeface="Calibri" panose="020F0502020204030204" pitchFamily="34" charset="0"/>
                        </a:rPr>
                        <a:t>New Users</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468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501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683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289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2,657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4,908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1,504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1,881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1,965 </a:t>
                      </a:r>
                    </a:p>
                  </a:txBody>
                  <a:tcPr marL="6350" marR="6350" marT="6350" marB="0" anchor="b">
                    <a:lnL>
                      <a:noFill/>
                    </a:lnL>
                    <a:lnR>
                      <a:noFill/>
                    </a:lnR>
                    <a:lnT>
                      <a:noFill/>
                    </a:lnT>
                    <a:lnB>
                      <a:noFill/>
                    </a:lnB>
                    <a:noFill/>
                  </a:tcPr>
                </a:tc>
                <a:extLst>
                  <a:ext uri="{0D108BD9-81ED-4DB2-BD59-A6C34878D82A}">
                    <a16:rowId xmlns:a16="http://schemas.microsoft.com/office/drawing/2014/main" val="879954498"/>
                  </a:ext>
                </a:extLst>
              </a:tr>
              <a:tr h="213433">
                <a:tc>
                  <a:txBody>
                    <a:bodyPr/>
                    <a:lstStyle/>
                    <a:p>
                      <a:pPr algn="l" fontAlgn="b"/>
                      <a:r>
                        <a:rPr lang="en-US" sz="1100" b="0" i="0" u="none" strike="noStrike">
                          <a:solidFill>
                            <a:srgbClr val="000000"/>
                          </a:solidFill>
                          <a:effectLst/>
                          <a:latin typeface="Calibri" panose="020F0502020204030204" pitchFamily="34" charset="0"/>
                        </a:rPr>
                        <a:t>Number of Users (End of Period)</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15,573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15,874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16,353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16,198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16,409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16,317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16,166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16,803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18,446 </a:t>
                      </a:r>
                    </a:p>
                  </a:txBody>
                  <a:tcPr marL="6350" marR="6350" marT="6350" marB="0" anchor="b">
                    <a:lnL>
                      <a:noFill/>
                    </a:lnL>
                    <a:lnR>
                      <a:noFill/>
                    </a:lnR>
                    <a:lnT>
                      <a:noFill/>
                    </a:lnT>
                    <a:lnB>
                      <a:noFill/>
                    </a:lnB>
                    <a:noFill/>
                  </a:tcPr>
                </a:tc>
                <a:extLst>
                  <a:ext uri="{0D108BD9-81ED-4DB2-BD59-A6C34878D82A}">
                    <a16:rowId xmlns:a16="http://schemas.microsoft.com/office/drawing/2014/main" val="20310204"/>
                  </a:ext>
                </a:extLst>
              </a:tr>
              <a:tr h="231833">
                <a:tc>
                  <a:txBody>
                    <a:bodyPr/>
                    <a:lstStyle/>
                    <a:p>
                      <a:pPr algn="l" fontAlgn="b"/>
                      <a:r>
                        <a:rPr lang="en-IN" sz="1100" b="0" i="1" u="none" strike="noStrike">
                          <a:solidFill>
                            <a:srgbClr val="000000"/>
                          </a:solidFill>
                          <a:effectLst/>
                          <a:latin typeface="Calibri" panose="020F0502020204030204" pitchFamily="34" charset="0"/>
                        </a:rPr>
                        <a:t>Change in # of Users</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-1%</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10%</a:t>
                      </a:r>
                    </a:p>
                  </a:txBody>
                  <a:tcPr marL="6350" marR="6350" marT="6350" marB="0" anchor="b">
                    <a:lnL>
                      <a:noFill/>
                    </a:lnL>
                    <a:lnR>
                      <a:noFill/>
                    </a:lnR>
                    <a:lnT>
                      <a:noFill/>
                    </a:lnT>
                    <a:lnB>
                      <a:noFill/>
                    </a:lnB>
                    <a:noFill/>
                  </a:tcPr>
                </a:tc>
                <a:extLst>
                  <a:ext uri="{0D108BD9-81ED-4DB2-BD59-A6C34878D82A}">
                    <a16:rowId xmlns:a16="http://schemas.microsoft.com/office/drawing/2014/main" val="1020284895"/>
                  </a:ext>
                </a:extLst>
              </a:tr>
              <a:tr h="231833">
                <a:tc>
                  <a:txBody>
                    <a:bodyPr/>
                    <a:lstStyle/>
                    <a:p>
                      <a:pPr algn="l" fontAlgn="b"/>
                      <a:r>
                        <a:rPr lang="en-IN"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1"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r>
                        <a:rPr lang="en-IN" sz="1100" b="0" i="1"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546995490"/>
                  </a:ext>
                </a:extLst>
              </a:tr>
              <a:tr h="231833">
                <a:tc>
                  <a:txBody>
                    <a:bodyPr/>
                    <a:lstStyle/>
                    <a:p>
                      <a:pPr algn="l" fontAlgn="b"/>
                      <a:r>
                        <a:rPr lang="en-IN" sz="1100" b="0" i="0" u="none" strike="noStrike">
                          <a:solidFill>
                            <a:srgbClr val="000000"/>
                          </a:solidFill>
                          <a:effectLst/>
                          <a:latin typeface="Calibri" panose="020F0502020204030204" pitchFamily="34" charset="0"/>
                        </a:rPr>
                        <a:t>Net Change in Customers</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379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301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479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(155)</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211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(92)</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(151)</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637 </a:t>
                      </a:r>
                    </a:p>
                  </a:txBody>
                  <a:tcPr marL="6350" marR="6350" marT="635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1,643 </a:t>
                      </a:r>
                    </a:p>
                  </a:txBody>
                  <a:tcPr marL="6350" marR="6350" marT="6350" marB="0" anchor="b">
                    <a:lnL>
                      <a:noFill/>
                    </a:lnL>
                    <a:lnR>
                      <a:noFill/>
                    </a:lnR>
                    <a:lnT>
                      <a:noFill/>
                    </a:lnT>
                    <a:lnB>
                      <a:noFill/>
                    </a:lnB>
                    <a:noFill/>
                  </a:tcPr>
                </a:tc>
                <a:extLst>
                  <a:ext uri="{0D108BD9-81ED-4DB2-BD59-A6C34878D82A}">
                    <a16:rowId xmlns:a16="http://schemas.microsoft.com/office/drawing/2014/main" val="4286856565"/>
                  </a:ext>
                </a:extLst>
              </a:tr>
              <a:tr h="231833">
                <a:tc>
                  <a:txBody>
                    <a:bodyPr/>
                    <a:lstStyle/>
                    <a:p>
                      <a:pPr algn="l" fontAlgn="b"/>
                      <a:r>
                        <a:rPr lang="en-IN" sz="1100" b="0" i="0" u="none" strike="noStrike">
                          <a:solidFill>
                            <a:srgbClr val="000000"/>
                          </a:solidFill>
                          <a:effectLst/>
                          <a:latin typeface="Calibri" panose="020F0502020204030204" pitchFamily="34" charset="0"/>
                        </a:rPr>
                        <a:t>Churn Rate</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0.6%</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dirty="0">
                          <a:solidFill>
                            <a:srgbClr val="000000"/>
                          </a:solidFill>
                          <a:effectLst/>
                          <a:latin typeface="Calibri" panose="020F0502020204030204" pitchFamily="34" charset="0"/>
                        </a:rPr>
                        <a:t>2.7%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30.5%</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10.1%</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IN" sz="1100" b="0" i="0" u="none" strike="noStrike" dirty="0">
                          <a:solidFill>
                            <a:srgbClr val="000000"/>
                          </a:solidFill>
                          <a:effectLst/>
                          <a:latin typeface="Calibri" panose="020F0502020204030204" pitchFamily="34" charset="0"/>
                        </a:rPr>
                        <a:t>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38488553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PROJECTIONS</a:t>
            </a:r>
            <a:endParaRPr/>
          </a:p>
        </p:txBody>
      </p:sp>
      <p:sp>
        <p:nvSpPr>
          <p:cNvPr id="261" name="Google Shape;261;p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262" name="Google Shape;262;p4"/>
          <p:cNvSpPr/>
          <p:nvPr/>
        </p:nvSpPr>
        <p:spPr>
          <a:xfrm>
            <a:off x="1191768" y="1864659"/>
            <a:ext cx="9753600" cy="4536141"/>
          </a:xfrm>
          <a:prstGeom prst="rect">
            <a:avLst/>
          </a:prstGeom>
          <a:solidFill>
            <a:schemeClr val="accent1"/>
          </a:solidFill>
          <a:ln w="12700" cap="flat" cmpd="sng">
            <a:solidFill>
              <a:srgbClr val="B295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63" name="Google Shape;263;p4"/>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graphicFrame>
        <p:nvGraphicFramePr>
          <p:cNvPr id="2" name="Table 1">
            <a:extLst>
              <a:ext uri="{FF2B5EF4-FFF2-40B4-BE49-F238E27FC236}">
                <a16:creationId xmlns:a16="http://schemas.microsoft.com/office/drawing/2014/main" id="{182E7996-B75E-D8D0-27C8-F861714D4623}"/>
              </a:ext>
            </a:extLst>
          </p:cNvPr>
          <p:cNvGraphicFramePr>
            <a:graphicFrameLocks noGrp="1"/>
          </p:cNvGraphicFramePr>
          <p:nvPr>
            <p:extLst>
              <p:ext uri="{D42A27DB-BD31-4B8C-83A1-F6EECF244321}">
                <p14:modId xmlns:p14="http://schemas.microsoft.com/office/powerpoint/2010/main" val="3581811289"/>
              </p:ext>
            </p:extLst>
          </p:nvPr>
        </p:nvGraphicFramePr>
        <p:xfrm>
          <a:off x="1191768" y="1864659"/>
          <a:ext cx="9753601" cy="4536144"/>
        </p:xfrm>
        <a:graphic>
          <a:graphicData uri="http://schemas.openxmlformats.org/drawingml/2006/table">
            <a:tbl>
              <a:tblPr/>
              <a:tblGrid>
                <a:gridCol w="2999925">
                  <a:extLst>
                    <a:ext uri="{9D8B030D-6E8A-4147-A177-3AD203B41FA5}">
                      <a16:colId xmlns:a16="http://schemas.microsoft.com/office/drawing/2014/main" val="3114704780"/>
                    </a:ext>
                  </a:extLst>
                </a:gridCol>
                <a:gridCol w="1292276">
                  <a:extLst>
                    <a:ext uri="{9D8B030D-6E8A-4147-A177-3AD203B41FA5}">
                      <a16:colId xmlns:a16="http://schemas.microsoft.com/office/drawing/2014/main" val="746176576"/>
                    </a:ext>
                  </a:extLst>
                </a:gridCol>
                <a:gridCol w="1092280">
                  <a:extLst>
                    <a:ext uri="{9D8B030D-6E8A-4147-A177-3AD203B41FA5}">
                      <a16:colId xmlns:a16="http://schemas.microsoft.com/office/drawing/2014/main" val="1741542140"/>
                    </a:ext>
                  </a:extLst>
                </a:gridCol>
                <a:gridCol w="1092280">
                  <a:extLst>
                    <a:ext uri="{9D8B030D-6E8A-4147-A177-3AD203B41FA5}">
                      <a16:colId xmlns:a16="http://schemas.microsoft.com/office/drawing/2014/main" val="2281842326"/>
                    </a:ext>
                  </a:extLst>
                </a:gridCol>
                <a:gridCol w="1092280">
                  <a:extLst>
                    <a:ext uri="{9D8B030D-6E8A-4147-A177-3AD203B41FA5}">
                      <a16:colId xmlns:a16="http://schemas.microsoft.com/office/drawing/2014/main" val="3676617771"/>
                    </a:ext>
                  </a:extLst>
                </a:gridCol>
                <a:gridCol w="1092280">
                  <a:extLst>
                    <a:ext uri="{9D8B030D-6E8A-4147-A177-3AD203B41FA5}">
                      <a16:colId xmlns:a16="http://schemas.microsoft.com/office/drawing/2014/main" val="169750441"/>
                    </a:ext>
                  </a:extLst>
                </a:gridCol>
                <a:gridCol w="1092280">
                  <a:extLst>
                    <a:ext uri="{9D8B030D-6E8A-4147-A177-3AD203B41FA5}">
                      <a16:colId xmlns:a16="http://schemas.microsoft.com/office/drawing/2014/main" val="3087296700"/>
                    </a:ext>
                  </a:extLst>
                </a:gridCol>
              </a:tblGrid>
              <a:tr h="283509">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FY </a:t>
                      </a:r>
                    </a:p>
                  </a:txBody>
                  <a:tcPr marL="6350" marR="6350" marT="6350" marB="0" anchor="b">
                    <a:lnL>
                      <a:noFill/>
                    </a:lnL>
                    <a:lnR>
                      <a:noFill/>
                    </a:lnR>
                    <a:lnT>
                      <a:noFill/>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FY</a:t>
                      </a:r>
                    </a:p>
                  </a:txBody>
                  <a:tcPr marL="6350" marR="6350" marT="6350" marB="0" anchor="b">
                    <a:lnL>
                      <a:noFill/>
                    </a:lnL>
                    <a:lnR>
                      <a:noFill/>
                    </a:lnR>
                    <a:lnT>
                      <a:noFill/>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FY</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FY</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IN" sz="1200" b="0" i="0" u="none" strike="noStrike">
                          <a:solidFill>
                            <a:srgbClr val="000000"/>
                          </a:solidFill>
                          <a:effectLst/>
                          <a:latin typeface="Calibri" panose="020F0502020204030204" pitchFamily="34" charset="0"/>
                        </a:rPr>
                        <a:t>FY</a:t>
                      </a:r>
                    </a:p>
                  </a:txBody>
                  <a:tcPr marL="6350" marR="6350" marT="6350" marB="0" anchor="b">
                    <a:lnL>
                      <a:noFill/>
                    </a:lnL>
                    <a:lnR>
                      <a:noFill/>
                    </a:lnR>
                    <a:lnT>
                      <a:noFill/>
                    </a:lnT>
                    <a:lnB>
                      <a:noFill/>
                    </a:lnB>
                    <a:noFill/>
                  </a:tcPr>
                </a:tc>
                <a:tc>
                  <a:txBody>
                    <a:bodyPr/>
                    <a:lstStyle/>
                    <a:p>
                      <a:pPr algn="ctr" fontAlgn="b"/>
                      <a:r>
                        <a:rPr lang="en-IN" sz="1200" b="0" i="1" u="none" strike="noStrike">
                          <a:solidFill>
                            <a:srgbClr val="000000"/>
                          </a:solidFill>
                          <a:effectLst/>
                          <a:latin typeface="Calibri" panose="020F0502020204030204" pitchFamily="34" charset="0"/>
                        </a:rPr>
                        <a:t>2020-2024E</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4080774923"/>
                  </a:ext>
                </a:extLst>
              </a:tr>
              <a:tr h="283509">
                <a:tc>
                  <a:txBody>
                    <a:bodyPr/>
                    <a:lstStyle/>
                    <a:p>
                      <a:pPr algn="l" fontAlgn="b"/>
                      <a:r>
                        <a:rPr lang="en-IN" sz="1200" b="0" i="0" u="sng" strike="noStrike">
                          <a:solidFill>
                            <a:srgbClr val="000000"/>
                          </a:solidFill>
                          <a:effectLst/>
                          <a:latin typeface="Calibri" panose="020F0502020204030204" pitchFamily="34" charset="0"/>
                        </a:rPr>
                        <a:t>c</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2020</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2022</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2023E</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IN" sz="1200" b="0" i="0" u="sng" strike="noStrike">
                          <a:solidFill>
                            <a:srgbClr val="000000"/>
                          </a:solidFill>
                          <a:effectLst/>
                          <a:latin typeface="Calibri" panose="020F0502020204030204" pitchFamily="34" charset="0"/>
                        </a:rPr>
                        <a:t>2024E</a:t>
                      </a:r>
                    </a:p>
                  </a:txBody>
                  <a:tcPr marL="6350" marR="6350" marT="6350" marB="0" anchor="b">
                    <a:lnL>
                      <a:noFill/>
                    </a:lnL>
                    <a:lnR>
                      <a:noFill/>
                    </a:lnR>
                    <a:lnT>
                      <a:noFill/>
                    </a:lnT>
                    <a:lnB>
                      <a:noFill/>
                    </a:lnB>
                    <a:noFill/>
                  </a:tcPr>
                </a:tc>
                <a:tc>
                  <a:txBody>
                    <a:bodyPr/>
                    <a:lstStyle/>
                    <a:p>
                      <a:pPr algn="ctr" fontAlgn="b"/>
                      <a:r>
                        <a:rPr lang="en-IN" sz="1200" b="0" i="1" u="sng" strike="noStrike">
                          <a:solidFill>
                            <a:srgbClr val="000000"/>
                          </a:solidFill>
                          <a:effectLst/>
                          <a:latin typeface="Calibri" panose="020F0502020204030204" pitchFamily="34" charset="0"/>
                        </a:rPr>
                        <a:t>CAGR</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187306780"/>
                  </a:ext>
                </a:extLst>
              </a:tr>
              <a:tr h="283509">
                <a:tc>
                  <a:txBody>
                    <a:bodyPr/>
                    <a:lstStyle/>
                    <a:p>
                      <a:pPr algn="l" fontAlgn="b"/>
                      <a:r>
                        <a:rPr lang="en-IN" sz="1200" b="1" i="0" u="none" strike="noStrike">
                          <a:solidFill>
                            <a:srgbClr val="000000"/>
                          </a:solidFill>
                          <a:effectLst/>
                          <a:latin typeface="Calibri" panose="020F0502020204030204" pitchFamily="34" charset="0"/>
                        </a:rPr>
                        <a:t>Revenues</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$19,99,444</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$20,78,849</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$22,13,089</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$22,85,221</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$26,28,004</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7.07%</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3119627153"/>
                  </a:ext>
                </a:extLst>
              </a:tr>
              <a:tr h="283509">
                <a:tc>
                  <a:txBody>
                    <a:bodyPr/>
                    <a:lstStyle/>
                    <a:p>
                      <a:pPr algn="l" fontAlgn="b"/>
                      <a:r>
                        <a:rPr lang="en-IN" sz="1200" b="0" i="1" u="none" strike="noStrike">
                          <a:solidFill>
                            <a:srgbClr val="000000"/>
                          </a:solidFill>
                          <a:effectLst/>
                          <a:latin typeface="Calibri" panose="020F0502020204030204" pitchFamily="34" charset="0"/>
                        </a:rPr>
                        <a:t>Annual Growth</a:t>
                      </a: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15%</a:t>
                      </a:r>
                    </a:p>
                  </a:txBody>
                  <a:tcPr marL="6350" marR="6350" marT="6350" marB="0" anchor="b">
                    <a:lnL>
                      <a:noFill/>
                    </a:lnL>
                    <a:lnR>
                      <a:noFill/>
                    </a:lnR>
                    <a:lnT>
                      <a:noFill/>
                    </a:lnT>
                    <a:lnB>
                      <a:noFill/>
                    </a:lnB>
                    <a:noFill/>
                  </a:tcPr>
                </a:tc>
                <a:tc>
                  <a:txBody>
                    <a:bodyPr/>
                    <a:lstStyle/>
                    <a:p>
                      <a:pPr algn="l" fontAlgn="b"/>
                      <a:r>
                        <a:rPr lang="en-IN" sz="1100" b="0" i="1"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4175653849"/>
                  </a:ext>
                </a:extLst>
              </a:tr>
              <a:tr h="283509">
                <a:tc>
                  <a:txBody>
                    <a:bodyPr/>
                    <a:lstStyle/>
                    <a:p>
                      <a:pPr algn="l" fontAlgn="b"/>
                      <a:r>
                        <a:rPr lang="en-IN" sz="1200" b="1" i="0" u="none" strike="noStrike">
                          <a:solidFill>
                            <a:srgbClr val="000000"/>
                          </a:solidFill>
                          <a:effectLst/>
                          <a:latin typeface="Calibri" panose="020F0502020204030204" pitchFamily="34" charset="0"/>
                        </a:rPr>
                        <a:t>Operating Income (EBITDA)</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$3,71,461</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$4,33,616</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$3,94,298</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$4,80,009</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$5,28,010</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9.19%</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1408833199"/>
                  </a:ext>
                </a:extLst>
              </a:tr>
              <a:tr h="283509">
                <a:tc>
                  <a:txBody>
                    <a:bodyPr/>
                    <a:lstStyle/>
                    <a:p>
                      <a:pPr algn="l" fontAlgn="b"/>
                      <a:r>
                        <a:rPr lang="en-IN" sz="1200" b="0" i="1" u="none" strike="noStrike">
                          <a:solidFill>
                            <a:srgbClr val="000000"/>
                          </a:solidFill>
                          <a:effectLst/>
                          <a:latin typeface="Calibri" panose="020F0502020204030204" pitchFamily="34" charset="0"/>
                        </a:rPr>
                        <a:t>Annual Growth</a:t>
                      </a: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17%</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22%</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10%</a:t>
                      </a:r>
                    </a:p>
                  </a:txBody>
                  <a:tcPr marL="6350" marR="6350" marT="6350" marB="0" anchor="b">
                    <a:lnL>
                      <a:noFill/>
                    </a:lnL>
                    <a:lnR>
                      <a:noFill/>
                    </a:lnR>
                    <a:lnT>
                      <a:noFill/>
                    </a:lnT>
                    <a:lnB>
                      <a:noFill/>
                    </a:lnB>
                    <a:noFill/>
                  </a:tcPr>
                </a:tc>
                <a:tc>
                  <a:txBody>
                    <a:bodyPr/>
                    <a:lstStyle/>
                    <a:p>
                      <a:pPr algn="l" fontAlgn="b"/>
                      <a:r>
                        <a:rPr lang="en-IN" sz="1100" b="0" i="1"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447521108"/>
                  </a:ext>
                </a:extLst>
              </a:tr>
              <a:tr h="283509">
                <a:tc>
                  <a:txBody>
                    <a:bodyPr/>
                    <a:lstStyle/>
                    <a:p>
                      <a:pPr algn="l" fontAlgn="b"/>
                      <a:r>
                        <a:rPr lang="en-IN" sz="1200" b="1" i="0" u="none" strike="noStrike">
                          <a:solidFill>
                            <a:srgbClr val="000000"/>
                          </a:solidFill>
                          <a:effectLst/>
                          <a:latin typeface="Calibri" panose="020F0502020204030204" pitchFamily="34" charset="0"/>
                        </a:rPr>
                        <a:t>Net Income</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$2,47,641</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$3,58,136</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$3,14,435</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$4,08,075</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$3,75,429</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10.96%</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2779208359"/>
                  </a:ext>
                </a:extLst>
              </a:tr>
              <a:tr h="283509">
                <a:tc>
                  <a:txBody>
                    <a:bodyPr/>
                    <a:lstStyle/>
                    <a:p>
                      <a:pPr algn="l" fontAlgn="b"/>
                      <a:r>
                        <a:rPr lang="en-IN" sz="1200" b="0" i="1" u="none" strike="noStrike">
                          <a:solidFill>
                            <a:srgbClr val="000000"/>
                          </a:solidFill>
                          <a:effectLst/>
                          <a:latin typeface="Calibri" panose="020F0502020204030204" pitchFamily="34" charset="0"/>
                        </a:rPr>
                        <a:t>Annual Growth</a:t>
                      </a: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45%</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-12%</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30%</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noFill/>
                  </a:tcPr>
                </a:tc>
                <a:tc>
                  <a:txBody>
                    <a:bodyPr/>
                    <a:lstStyle/>
                    <a:p>
                      <a:pPr algn="l" fontAlgn="b"/>
                      <a:r>
                        <a:rPr lang="en-IN" sz="1100" b="0" i="1"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3162750892"/>
                  </a:ext>
                </a:extLst>
              </a:tr>
              <a:tr h="283509">
                <a:tc>
                  <a:txBody>
                    <a:bodyPr/>
                    <a:lstStyle/>
                    <a:p>
                      <a:pPr algn="l" fontAlgn="b"/>
                      <a:r>
                        <a:rPr lang="en-IN" sz="1200" b="1" i="0" u="none" strike="noStrike">
                          <a:solidFill>
                            <a:srgbClr val="000000"/>
                          </a:solidFill>
                          <a:effectLst/>
                          <a:latin typeface="Calibri" panose="020F0502020204030204" pitchFamily="34" charset="0"/>
                        </a:rPr>
                        <a:t>Net Income per Share</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$12.11</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$11.55</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$10.11</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$13.09</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$12.05</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-0.13%</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3829327165"/>
                  </a:ext>
                </a:extLst>
              </a:tr>
              <a:tr h="283509">
                <a:tc>
                  <a:txBody>
                    <a:bodyPr/>
                    <a:lstStyle/>
                    <a:p>
                      <a:pPr algn="l" fontAlgn="b"/>
                      <a:r>
                        <a:rPr lang="en-IN" sz="1200" b="1" i="0" u="none" strike="noStrike">
                          <a:solidFill>
                            <a:srgbClr val="000000"/>
                          </a:solidFill>
                          <a:effectLst/>
                          <a:latin typeface="Calibri" panose="020F0502020204030204" pitchFamily="34" charset="0"/>
                        </a:rPr>
                        <a:t>Free Cash Flow (FCF)</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$755</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-$11,123</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$1,13,297</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$2,27,248</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$2,22,703</a:t>
                      </a:r>
                    </a:p>
                  </a:txBody>
                  <a:tcPr marL="6350" marR="6350" marT="6350" marB="0" anchor="b">
                    <a:lnL>
                      <a:noFill/>
                    </a:lnL>
                    <a:lnR>
                      <a:noFill/>
                    </a:lnR>
                    <a:lnT>
                      <a:noFill/>
                    </a:lnT>
                    <a:lnB>
                      <a:noFill/>
                    </a:lnB>
                    <a:noFill/>
                  </a:tcPr>
                </a:tc>
                <a:tc>
                  <a:txBody>
                    <a:bodyPr/>
                    <a:lstStyle/>
                    <a:p>
                      <a:pPr algn="r" fontAlgn="b"/>
                      <a:r>
                        <a:rPr lang="en-IN" sz="1100" b="0" i="1" u="none" strike="noStrike">
                          <a:solidFill>
                            <a:srgbClr val="000000"/>
                          </a:solidFill>
                          <a:effectLst/>
                          <a:latin typeface="Calibri" panose="020F0502020204030204" pitchFamily="34" charset="0"/>
                        </a:rPr>
                        <a:t>314.42%</a:t>
                      </a:r>
                    </a:p>
                  </a:txBody>
                  <a:tcPr marL="6350" marR="6350" marT="6350" marB="0" anchor="b">
                    <a:lnL>
                      <a:noFill/>
                    </a:lnL>
                    <a:lnR>
                      <a:noFill/>
                    </a:lnR>
                    <a:lnT>
                      <a:noFill/>
                    </a:lnT>
                    <a:lnB>
                      <a:noFill/>
                    </a:lnB>
                    <a:solidFill>
                      <a:srgbClr val="D9E2F3"/>
                    </a:solidFill>
                  </a:tcPr>
                </a:tc>
                <a:extLst>
                  <a:ext uri="{0D108BD9-81ED-4DB2-BD59-A6C34878D82A}">
                    <a16:rowId xmlns:a16="http://schemas.microsoft.com/office/drawing/2014/main" val="3196128698"/>
                  </a:ext>
                </a:extLst>
              </a:tr>
              <a:tr h="283509">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extLst>
                  <a:ext uri="{0D108BD9-81ED-4DB2-BD59-A6C34878D82A}">
                    <a16:rowId xmlns:a16="http://schemas.microsoft.com/office/drawing/2014/main" val="2091908614"/>
                  </a:ext>
                </a:extLst>
              </a:tr>
              <a:tr h="283509">
                <a:tc>
                  <a:txBody>
                    <a:bodyPr/>
                    <a:lstStyle/>
                    <a:p>
                      <a:pPr algn="l" fontAlgn="b"/>
                      <a:r>
                        <a:rPr lang="en-IN" sz="1200" b="1" i="0" u="sng" strike="noStrike">
                          <a:solidFill>
                            <a:srgbClr val="000000"/>
                          </a:solidFill>
                          <a:effectLst/>
                          <a:latin typeface="Calibri" panose="020F0502020204030204" pitchFamily="34" charset="0"/>
                        </a:rPr>
                        <a:t>Financial Metrics</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IN" sz="12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872723617"/>
                  </a:ext>
                </a:extLst>
              </a:tr>
              <a:tr h="283509">
                <a:tc>
                  <a:txBody>
                    <a:bodyPr/>
                    <a:lstStyle/>
                    <a:p>
                      <a:pPr algn="l" fontAlgn="b"/>
                      <a:r>
                        <a:rPr lang="en-IN" sz="1200" b="0" i="0" u="none" strike="noStrike">
                          <a:solidFill>
                            <a:srgbClr val="000000"/>
                          </a:solidFill>
                          <a:effectLst/>
                          <a:latin typeface="Calibri" panose="020F0502020204030204" pitchFamily="34" charset="0"/>
                        </a:rPr>
                        <a:t>EBITDA Margin</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19%</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21%</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21%</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extLst>
                  <a:ext uri="{0D108BD9-81ED-4DB2-BD59-A6C34878D82A}">
                    <a16:rowId xmlns:a16="http://schemas.microsoft.com/office/drawing/2014/main" val="3642672826"/>
                  </a:ext>
                </a:extLst>
              </a:tr>
              <a:tr h="283509">
                <a:tc>
                  <a:txBody>
                    <a:bodyPr/>
                    <a:lstStyle/>
                    <a:p>
                      <a:pPr algn="l" fontAlgn="b"/>
                      <a:r>
                        <a:rPr lang="en-IN" sz="1200" b="0" i="0" u="none" strike="noStrike">
                          <a:solidFill>
                            <a:srgbClr val="000000"/>
                          </a:solidFill>
                          <a:effectLst/>
                          <a:latin typeface="Calibri" panose="020F0502020204030204" pitchFamily="34" charset="0"/>
                        </a:rPr>
                        <a:t>Net Income Margin</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17%</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extLst>
                  <a:ext uri="{0D108BD9-81ED-4DB2-BD59-A6C34878D82A}">
                    <a16:rowId xmlns:a16="http://schemas.microsoft.com/office/drawing/2014/main" val="2395826246"/>
                  </a:ext>
                </a:extLst>
              </a:tr>
              <a:tr h="283509">
                <a:tc>
                  <a:txBody>
                    <a:bodyPr/>
                    <a:lstStyle/>
                    <a:p>
                      <a:pPr algn="l" fontAlgn="b"/>
                      <a:r>
                        <a:rPr lang="en-IN" sz="1200" b="0" i="0" u="none" strike="noStrike">
                          <a:solidFill>
                            <a:srgbClr val="000000"/>
                          </a:solidFill>
                          <a:effectLst/>
                          <a:latin typeface="Calibri" panose="020F0502020204030204" pitchFamily="34" charset="0"/>
                        </a:rPr>
                        <a:t>Debt / EBITDA</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2.7x</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2.4x</a:t>
                      </a:r>
                    </a:p>
                  </a:txBody>
                  <a:tcPr marL="6350" marR="6350" marT="6350" marB="0" anchor="b">
                    <a:lnL>
                      <a:noFill/>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2.5x</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2.0x</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200" b="0" i="0" u="none" strike="noStrike">
                          <a:solidFill>
                            <a:srgbClr val="000000"/>
                          </a:solidFill>
                          <a:effectLst/>
                          <a:latin typeface="Calibri" panose="020F0502020204030204" pitchFamily="34" charset="0"/>
                        </a:rPr>
                        <a:t>1.9x</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013871686"/>
                  </a:ext>
                </a:extLst>
              </a:tr>
              <a:tr h="283509">
                <a:tc>
                  <a:txBody>
                    <a:bodyPr/>
                    <a:lstStyle/>
                    <a:p>
                      <a:pPr algn="l" fontAlgn="b"/>
                      <a:r>
                        <a:rPr lang="en-IN" sz="1200" b="0" i="0" u="none" strike="noStrike">
                          <a:solidFill>
                            <a:srgbClr val="000000"/>
                          </a:solidFill>
                          <a:effectLst/>
                          <a:latin typeface="Calibri" panose="020F0502020204030204" pitchFamily="34" charset="0"/>
                        </a:rPr>
                        <a:t>FCF per Diluted Share</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$0.03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-$0.35</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$3.58</a:t>
                      </a: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$7.18</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$7.03</a:t>
                      </a: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5315313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CONCLUSIONS</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270" name="Google Shape;270;p5"/>
          <p:cNvSpPr txBox="1"/>
          <p:nvPr/>
        </p:nvSpPr>
        <p:spPr>
          <a:xfrm>
            <a:off x="209734" y="1318062"/>
            <a:ext cx="11787772" cy="55399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Calibri"/>
                <a:ea typeface="Calibri"/>
                <a:cs typeface="Calibri"/>
                <a:sym typeface="Calibri"/>
              </a:rPr>
              <a:t>Company Highlights</a:t>
            </a:r>
            <a:endParaRPr dirty="0"/>
          </a:p>
          <a:p>
            <a:pPr marL="285750" marR="0" lvl="0" indent="-285750" algn="l" rtl="0">
              <a:spcBef>
                <a:spcPts val="600"/>
              </a:spcBef>
              <a:spcAft>
                <a:spcPts val="0"/>
              </a:spcAft>
              <a:buClr>
                <a:schemeClr val="dk1"/>
              </a:buClr>
              <a:buSzPts val="1400"/>
              <a:buFont typeface="Noto Sans Symbols"/>
              <a:buChar char="▪"/>
            </a:pPr>
            <a:r>
              <a:rPr lang="en-US" dirty="0"/>
              <a:t>The company's revenues have shown a consistent increase from Q1 2021 ($5.01 billion) to Q1 2023 ($5.71 billion). However, there were slight declines in Q3 and Q4 2022, suggesting minor volatility in short-term performance.</a:t>
            </a:r>
          </a:p>
          <a:p>
            <a:pPr marL="285750" marR="0" lvl="0" indent="-285750" algn="l" rtl="0">
              <a:spcBef>
                <a:spcPts val="600"/>
              </a:spcBef>
              <a:spcAft>
                <a:spcPts val="0"/>
              </a:spcAft>
              <a:buClr>
                <a:schemeClr val="dk1"/>
              </a:buClr>
              <a:buSzPts val="1400"/>
              <a:buFont typeface="Noto Sans Symbols"/>
              <a:buChar char="▪"/>
            </a:pPr>
            <a:r>
              <a:rPr lang="en-US" dirty="0"/>
              <a:t>Free Cash Flow (FCF) has fluctuated significantly, with negative values in Q2, Q3, and Q4 of 2021, but a strong recovery in Q1 2022 and Q1 2023 ($56 million and $56.8 million, respectively). This suggests improved liquidity and cash generation.</a:t>
            </a:r>
          </a:p>
          <a:p>
            <a:pPr marL="285750" marR="0" lvl="0" indent="-285750" algn="l" rtl="0">
              <a:spcBef>
                <a:spcPts val="600"/>
              </a:spcBef>
              <a:spcAft>
                <a:spcPts val="0"/>
              </a:spcAft>
              <a:buClr>
                <a:schemeClr val="dk1"/>
              </a:buClr>
              <a:buSzPts val="1400"/>
              <a:buFont typeface="Noto Sans Symbols"/>
              <a:buChar char="▪"/>
            </a:pPr>
            <a:r>
              <a:rPr lang="en-US" dirty="0"/>
              <a:t>EBITDA has dropped significantly in Q4 2021 ($44.2 million) compared to earlier quarters. The industry benchmark for debt/EBITDA is 4.0x, and while we lack direct debt data, declining EBITDA could impact leverage ratios.</a:t>
            </a:r>
          </a:p>
          <a:p>
            <a:pPr marR="0" lvl="0" algn="l" rtl="0">
              <a:spcBef>
                <a:spcPts val="600"/>
              </a:spcBef>
              <a:spcAft>
                <a:spcPts val="0"/>
              </a:spcAft>
              <a:buClr>
                <a:schemeClr val="dk1"/>
              </a:buClr>
              <a:buSzPts val="1400"/>
            </a:pPr>
            <a:r>
              <a:rPr lang="en-US" sz="1400" b="1" dirty="0">
                <a:solidFill>
                  <a:schemeClr val="dk1"/>
                </a:solidFill>
                <a:latin typeface="Calibri"/>
                <a:ea typeface="Calibri"/>
                <a:cs typeface="Calibri"/>
                <a:sym typeface="Calibri"/>
              </a:rPr>
              <a:t>Areas of Concern</a:t>
            </a:r>
            <a:endParaRPr dirty="0"/>
          </a:p>
          <a:p>
            <a:pPr marL="285750" marR="0" lvl="0" indent="-285750" algn="l" rtl="0">
              <a:spcBef>
                <a:spcPts val="600"/>
              </a:spcBef>
              <a:spcAft>
                <a:spcPts val="0"/>
              </a:spcAft>
              <a:buClr>
                <a:schemeClr val="dk1"/>
              </a:buClr>
              <a:buSzPts val="1400"/>
              <a:buFont typeface="Noto Sans Symbols"/>
              <a:buChar char="▪"/>
            </a:pPr>
            <a:r>
              <a:rPr lang="en-US" dirty="0"/>
              <a:t>The company’s net income has been highly volatile, showing steep declines in Q4 2021 (-58%) and Q4 2022 (-96%), followed by significant rebounds in Q1 2022 (163%) and Q1 2023 (2536%). This suggests inconsistency in profitability.</a:t>
            </a:r>
            <a:endParaRPr dirty="0"/>
          </a:p>
          <a:p>
            <a:pPr marL="285750" marR="0" lvl="0" indent="-285750" algn="l" rtl="0">
              <a:spcBef>
                <a:spcPts val="600"/>
              </a:spcBef>
              <a:spcAft>
                <a:spcPts val="0"/>
              </a:spcAft>
              <a:buClr>
                <a:schemeClr val="dk1"/>
              </a:buClr>
              <a:buSzPts val="1400"/>
              <a:buFont typeface="Noto Sans Symbols"/>
              <a:buChar char="▪"/>
            </a:pPr>
            <a:r>
              <a:rPr lang="en-US" dirty="0"/>
              <a:t>EBITDA and net income margins have been relatively low compared to earlier periods, especially in Q4 2021 and Q4 2022, where profitability dropped sharply. This indicates high operational costs in certain quarters.</a:t>
            </a:r>
            <a:endParaRPr dirty="0"/>
          </a:p>
          <a:p>
            <a:pPr marL="285750" indent="-285750">
              <a:spcBef>
                <a:spcPts val="600"/>
              </a:spcBef>
              <a:buClr>
                <a:schemeClr val="dk1"/>
              </a:buClr>
              <a:buSzPts val="1400"/>
              <a:buFont typeface="Noto Sans Symbols"/>
              <a:buChar char="▪"/>
            </a:pPr>
            <a:r>
              <a:rPr lang="en-US" dirty="0"/>
              <a:t>The company's EBITDA margin has significantly declined from 27% in Q1 2021 to around 8-9% in 2022-2023, far below the industry benchmark of 39%. This is a major concern as it indicates reduced profitability and efficiency.</a:t>
            </a:r>
          </a:p>
          <a:p>
            <a:pPr marL="0" marR="0" lvl="0" indent="0" algn="l" rtl="0">
              <a:spcBef>
                <a:spcPts val="600"/>
              </a:spcBef>
              <a:spcAft>
                <a:spcPts val="0"/>
              </a:spcAft>
              <a:buNone/>
            </a:pPr>
            <a:r>
              <a:rPr lang="en-US" sz="1400" b="1" dirty="0">
                <a:solidFill>
                  <a:schemeClr val="dk1"/>
                </a:solidFill>
                <a:latin typeface="Calibri"/>
                <a:ea typeface="Calibri"/>
                <a:cs typeface="Calibri"/>
                <a:sym typeface="Calibri"/>
              </a:rPr>
              <a:t>Recommendation</a:t>
            </a:r>
            <a:endParaRPr dirty="0"/>
          </a:p>
          <a:p>
            <a:pPr marL="285750" marR="0" lvl="0" indent="-285750" algn="l" rtl="0">
              <a:spcBef>
                <a:spcPts val="600"/>
              </a:spcBef>
              <a:spcAft>
                <a:spcPts val="0"/>
              </a:spcAft>
              <a:buClr>
                <a:schemeClr val="dk1"/>
              </a:buClr>
              <a:buSzPts val="1400"/>
              <a:buFont typeface="Noto Sans Symbols"/>
              <a:buChar char="▪"/>
            </a:pPr>
            <a:r>
              <a:rPr lang="en-US" dirty="0"/>
              <a:t>The company should clarify the reasons behind the sharp fluctuations in earnings, especially the drastic decline in Q4 2022 and its subsequent recovery.</a:t>
            </a:r>
            <a:endParaRPr dirty="0"/>
          </a:p>
          <a:p>
            <a:pPr marL="285750" marR="0" lvl="0" indent="-285750" algn="l" rtl="0">
              <a:spcBef>
                <a:spcPts val="600"/>
              </a:spcBef>
              <a:spcAft>
                <a:spcPts val="0"/>
              </a:spcAft>
              <a:buClr>
                <a:schemeClr val="dk1"/>
              </a:buClr>
              <a:buSzPts val="1400"/>
              <a:buFont typeface="Noto Sans Symbols"/>
              <a:buChar char="▪"/>
            </a:pPr>
            <a:r>
              <a:rPr lang="en-US" dirty="0"/>
              <a:t>Given the volatile earnings and significantly lower EBITDA margins than the industry average, a partnership with Stargaze should be approached cautiously. Further financial stability analysis is needed before committing.</a:t>
            </a:r>
            <a:endParaRPr dirty="0"/>
          </a:p>
          <a:p>
            <a:pPr marL="285750" marR="0" lvl="0" indent="-196850" algn="l" rtl="0">
              <a:spcBef>
                <a:spcPts val="60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a:p>
            <a:pPr marL="285750" marR="0" lvl="0" indent="-196850" algn="l" rtl="0">
              <a:spcBef>
                <a:spcPts val="60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p:txBody>
      </p:sp>
      <p:sp>
        <p:nvSpPr>
          <p:cNvPr id="272" name="Google Shape;272;p5"/>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1127</Words>
  <Application>Microsoft Office PowerPoint</Application>
  <PresentationFormat>Widescreen</PresentationFormat>
  <Paragraphs>374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 Black</vt:lpstr>
      <vt:lpstr>Arial</vt:lpstr>
      <vt:lpstr>EB Garamond</vt:lpstr>
      <vt:lpstr>Calibri</vt:lpstr>
      <vt:lpstr>Noto Sans Symbols</vt:lpstr>
      <vt:lpstr>Office Theme</vt:lpstr>
      <vt:lpstr>BIGTECHCOMPANY</vt:lpstr>
      <vt:lpstr>QUARTERLY PERFORMANCE</vt:lpstr>
      <vt:lpstr>CUSTOMER TRENDS</vt:lpstr>
      <vt:lpstr>PROJECTIONS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BIGTECHCOMPANY</dc:title>
  <dc:creator>Stephanie Rodgers</dc:creator>
  <cp:lastModifiedBy>Prakhar Sinha</cp:lastModifiedBy>
  <cp:revision>1</cp:revision>
  <dcterms:created xsi:type="dcterms:W3CDTF">2023-05-19T18:17:16Z</dcterms:created>
  <dcterms:modified xsi:type="dcterms:W3CDTF">2025-03-28T21:14:21Z</dcterms:modified>
</cp:coreProperties>
</file>