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436C0-D15C-423E-B27E-51B23CF673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78E4264-AF60-444D-A4BE-3A56ACAD989B}">
      <dgm:prSet/>
      <dgm:spPr/>
      <dgm:t>
        <a:bodyPr/>
        <a:lstStyle/>
        <a:p>
          <a:r>
            <a:rPr lang="en-US"/>
            <a:t>For people working in real estate industry</a:t>
          </a:r>
        </a:p>
      </dgm:t>
    </dgm:pt>
    <dgm:pt modelId="{23F2EE15-51DC-4D02-9D06-CB7C28D5A3A8}" type="parTrans" cxnId="{2C1438ED-FB96-4DD4-9BE7-5202599CE351}">
      <dgm:prSet/>
      <dgm:spPr/>
      <dgm:t>
        <a:bodyPr/>
        <a:lstStyle/>
        <a:p>
          <a:endParaRPr lang="en-US"/>
        </a:p>
      </dgm:t>
    </dgm:pt>
    <dgm:pt modelId="{A8BFFC9D-BA1E-4A0B-BB4F-DD5F59AF9ED3}" type="sibTrans" cxnId="{2C1438ED-FB96-4DD4-9BE7-5202599CE351}">
      <dgm:prSet/>
      <dgm:spPr/>
      <dgm:t>
        <a:bodyPr/>
        <a:lstStyle/>
        <a:p>
          <a:endParaRPr lang="en-US"/>
        </a:p>
      </dgm:t>
    </dgm:pt>
    <dgm:pt modelId="{F6984B49-D8FE-406E-912B-DB6152509042}">
      <dgm:prSet/>
      <dgm:spPr/>
      <dgm:t>
        <a:bodyPr/>
        <a:lstStyle/>
        <a:p>
          <a:r>
            <a:rPr lang="en-US"/>
            <a:t>For investors</a:t>
          </a:r>
        </a:p>
      </dgm:t>
    </dgm:pt>
    <dgm:pt modelId="{092F7837-2F11-4FAB-86A7-86560C305722}" type="parTrans" cxnId="{C2644997-191B-4CC0-8DE8-A7F2FE116A0E}">
      <dgm:prSet/>
      <dgm:spPr/>
      <dgm:t>
        <a:bodyPr/>
        <a:lstStyle/>
        <a:p>
          <a:endParaRPr lang="en-US"/>
        </a:p>
      </dgm:t>
    </dgm:pt>
    <dgm:pt modelId="{EFBD3010-D284-4351-B7C7-2123C2ED43C4}" type="sibTrans" cxnId="{C2644997-191B-4CC0-8DE8-A7F2FE116A0E}">
      <dgm:prSet/>
      <dgm:spPr/>
      <dgm:t>
        <a:bodyPr/>
        <a:lstStyle/>
        <a:p>
          <a:endParaRPr lang="en-US"/>
        </a:p>
      </dgm:t>
    </dgm:pt>
    <dgm:pt modelId="{BCE20AD0-58E3-4B8D-907E-8D8E49BE8BCE}">
      <dgm:prSet/>
      <dgm:spPr/>
      <dgm:t>
        <a:bodyPr/>
        <a:lstStyle/>
        <a:p>
          <a:r>
            <a:rPr lang="en-US"/>
            <a:t>For regular people planning on buying or selling house</a:t>
          </a:r>
        </a:p>
      </dgm:t>
    </dgm:pt>
    <dgm:pt modelId="{3A0C083B-EEAA-4E62-934C-86BE3EF9CDD4}" type="parTrans" cxnId="{0A82E270-2651-46DB-B861-C32E51448701}">
      <dgm:prSet/>
      <dgm:spPr/>
      <dgm:t>
        <a:bodyPr/>
        <a:lstStyle/>
        <a:p>
          <a:endParaRPr lang="en-US"/>
        </a:p>
      </dgm:t>
    </dgm:pt>
    <dgm:pt modelId="{81C6FE23-EBEC-4E32-B25E-C27E54EDC22B}" type="sibTrans" cxnId="{0A82E270-2651-46DB-B861-C32E51448701}">
      <dgm:prSet/>
      <dgm:spPr/>
      <dgm:t>
        <a:bodyPr/>
        <a:lstStyle/>
        <a:p>
          <a:endParaRPr lang="en-US"/>
        </a:p>
      </dgm:t>
    </dgm:pt>
    <dgm:pt modelId="{EC6C0079-88AA-4A2C-A09C-07E760C74AF6}">
      <dgm:prSet/>
      <dgm:spPr/>
      <dgm:t>
        <a:bodyPr/>
        <a:lstStyle/>
        <a:p>
          <a:r>
            <a:rPr lang="en-US"/>
            <a:t>Real Estate price prediction and analysis is a crucial field of research</a:t>
          </a:r>
        </a:p>
      </dgm:t>
    </dgm:pt>
    <dgm:pt modelId="{6284E7F9-2C10-40A4-A9AA-06C259B3A748}" type="parTrans" cxnId="{F6E728C4-376A-402B-8103-9162FDD14551}">
      <dgm:prSet/>
      <dgm:spPr/>
      <dgm:t>
        <a:bodyPr/>
        <a:lstStyle/>
        <a:p>
          <a:endParaRPr lang="en-US"/>
        </a:p>
      </dgm:t>
    </dgm:pt>
    <dgm:pt modelId="{DDEEB13E-1B0A-45CF-A855-252DE6827D27}" type="sibTrans" cxnId="{F6E728C4-376A-402B-8103-9162FDD14551}">
      <dgm:prSet/>
      <dgm:spPr/>
      <dgm:t>
        <a:bodyPr/>
        <a:lstStyle/>
        <a:p>
          <a:endParaRPr lang="en-US"/>
        </a:p>
      </dgm:t>
    </dgm:pt>
    <dgm:pt modelId="{FE41DDA3-5601-4B60-AA13-1F97E498BAB7}" type="pres">
      <dgm:prSet presAssocID="{9CF436C0-D15C-423E-B27E-51B23CF6731C}" presName="linear" presStyleCnt="0">
        <dgm:presLayoutVars>
          <dgm:animLvl val="lvl"/>
          <dgm:resizeHandles val="exact"/>
        </dgm:presLayoutVars>
      </dgm:prSet>
      <dgm:spPr/>
    </dgm:pt>
    <dgm:pt modelId="{15341AFC-ACE1-41D9-9C65-1374D533C7CF}" type="pres">
      <dgm:prSet presAssocID="{D78E4264-AF60-444D-A4BE-3A56ACAD989B}" presName="parentText" presStyleLbl="node1" presStyleIdx="0" presStyleCnt="4">
        <dgm:presLayoutVars>
          <dgm:chMax val="0"/>
          <dgm:bulletEnabled val="1"/>
        </dgm:presLayoutVars>
      </dgm:prSet>
      <dgm:spPr/>
    </dgm:pt>
    <dgm:pt modelId="{5932E33D-F411-4FFF-8E93-609B498EE46C}" type="pres">
      <dgm:prSet presAssocID="{A8BFFC9D-BA1E-4A0B-BB4F-DD5F59AF9ED3}" presName="spacer" presStyleCnt="0"/>
      <dgm:spPr/>
    </dgm:pt>
    <dgm:pt modelId="{93CFD662-C222-46F9-AC4D-D11F026D5596}" type="pres">
      <dgm:prSet presAssocID="{F6984B49-D8FE-406E-912B-DB6152509042}" presName="parentText" presStyleLbl="node1" presStyleIdx="1" presStyleCnt="4">
        <dgm:presLayoutVars>
          <dgm:chMax val="0"/>
          <dgm:bulletEnabled val="1"/>
        </dgm:presLayoutVars>
      </dgm:prSet>
      <dgm:spPr/>
    </dgm:pt>
    <dgm:pt modelId="{B70345B5-8307-44C7-B393-748F90BDC2F4}" type="pres">
      <dgm:prSet presAssocID="{EFBD3010-D284-4351-B7C7-2123C2ED43C4}" presName="spacer" presStyleCnt="0"/>
      <dgm:spPr/>
    </dgm:pt>
    <dgm:pt modelId="{0F0086CF-8F19-4100-9BBA-F64C4B586AA1}" type="pres">
      <dgm:prSet presAssocID="{BCE20AD0-58E3-4B8D-907E-8D8E49BE8BCE}" presName="parentText" presStyleLbl="node1" presStyleIdx="2" presStyleCnt="4">
        <dgm:presLayoutVars>
          <dgm:chMax val="0"/>
          <dgm:bulletEnabled val="1"/>
        </dgm:presLayoutVars>
      </dgm:prSet>
      <dgm:spPr/>
    </dgm:pt>
    <dgm:pt modelId="{19AC8EAD-46F9-4C68-A4AE-B84E53E9381B}" type="pres">
      <dgm:prSet presAssocID="{81C6FE23-EBEC-4E32-B25E-C27E54EDC22B}" presName="spacer" presStyleCnt="0"/>
      <dgm:spPr/>
    </dgm:pt>
    <dgm:pt modelId="{7F49682A-5D72-46FE-AE2F-061D2860BAE4}" type="pres">
      <dgm:prSet presAssocID="{EC6C0079-88AA-4A2C-A09C-07E760C74AF6}" presName="parentText" presStyleLbl="node1" presStyleIdx="3" presStyleCnt="4">
        <dgm:presLayoutVars>
          <dgm:chMax val="0"/>
          <dgm:bulletEnabled val="1"/>
        </dgm:presLayoutVars>
      </dgm:prSet>
      <dgm:spPr/>
    </dgm:pt>
  </dgm:ptLst>
  <dgm:cxnLst>
    <dgm:cxn modelId="{B2E8913B-6E25-4864-A534-AA57A2A2A7DC}" type="presOf" srcId="{F6984B49-D8FE-406E-912B-DB6152509042}" destId="{93CFD662-C222-46F9-AC4D-D11F026D5596}" srcOrd="0" destOrd="0" presId="urn:microsoft.com/office/officeart/2005/8/layout/vList2"/>
    <dgm:cxn modelId="{B73CB441-4F04-4D57-BF11-10E6B3236032}" type="presOf" srcId="{BCE20AD0-58E3-4B8D-907E-8D8E49BE8BCE}" destId="{0F0086CF-8F19-4100-9BBA-F64C4B586AA1}" srcOrd="0" destOrd="0" presId="urn:microsoft.com/office/officeart/2005/8/layout/vList2"/>
    <dgm:cxn modelId="{0A82E270-2651-46DB-B861-C32E51448701}" srcId="{9CF436C0-D15C-423E-B27E-51B23CF6731C}" destId="{BCE20AD0-58E3-4B8D-907E-8D8E49BE8BCE}" srcOrd="2" destOrd="0" parTransId="{3A0C083B-EEAA-4E62-934C-86BE3EF9CDD4}" sibTransId="{81C6FE23-EBEC-4E32-B25E-C27E54EDC22B}"/>
    <dgm:cxn modelId="{9ADBFC8E-F1E6-4190-8AA8-4D89F8ADF30F}" type="presOf" srcId="{EC6C0079-88AA-4A2C-A09C-07E760C74AF6}" destId="{7F49682A-5D72-46FE-AE2F-061D2860BAE4}" srcOrd="0" destOrd="0" presId="urn:microsoft.com/office/officeart/2005/8/layout/vList2"/>
    <dgm:cxn modelId="{C2644997-191B-4CC0-8DE8-A7F2FE116A0E}" srcId="{9CF436C0-D15C-423E-B27E-51B23CF6731C}" destId="{F6984B49-D8FE-406E-912B-DB6152509042}" srcOrd="1" destOrd="0" parTransId="{092F7837-2F11-4FAB-86A7-86560C305722}" sibTransId="{EFBD3010-D284-4351-B7C7-2123C2ED43C4}"/>
    <dgm:cxn modelId="{968CA6A7-5DEA-4C42-A652-39FDF5E53555}" type="presOf" srcId="{9CF436C0-D15C-423E-B27E-51B23CF6731C}" destId="{FE41DDA3-5601-4B60-AA13-1F97E498BAB7}" srcOrd="0" destOrd="0" presId="urn:microsoft.com/office/officeart/2005/8/layout/vList2"/>
    <dgm:cxn modelId="{32CAD1AE-0B91-40C8-812A-F8B98013A42C}" type="presOf" srcId="{D78E4264-AF60-444D-A4BE-3A56ACAD989B}" destId="{15341AFC-ACE1-41D9-9C65-1374D533C7CF}" srcOrd="0" destOrd="0" presId="urn:microsoft.com/office/officeart/2005/8/layout/vList2"/>
    <dgm:cxn modelId="{F6E728C4-376A-402B-8103-9162FDD14551}" srcId="{9CF436C0-D15C-423E-B27E-51B23CF6731C}" destId="{EC6C0079-88AA-4A2C-A09C-07E760C74AF6}" srcOrd="3" destOrd="0" parTransId="{6284E7F9-2C10-40A4-A9AA-06C259B3A748}" sibTransId="{DDEEB13E-1B0A-45CF-A855-252DE6827D27}"/>
    <dgm:cxn modelId="{2C1438ED-FB96-4DD4-9BE7-5202599CE351}" srcId="{9CF436C0-D15C-423E-B27E-51B23CF6731C}" destId="{D78E4264-AF60-444D-A4BE-3A56ACAD989B}" srcOrd="0" destOrd="0" parTransId="{23F2EE15-51DC-4D02-9D06-CB7C28D5A3A8}" sibTransId="{A8BFFC9D-BA1E-4A0B-BB4F-DD5F59AF9ED3}"/>
    <dgm:cxn modelId="{DC1BF26A-611B-4173-B975-8CF7DA71A34A}" type="presParOf" srcId="{FE41DDA3-5601-4B60-AA13-1F97E498BAB7}" destId="{15341AFC-ACE1-41D9-9C65-1374D533C7CF}" srcOrd="0" destOrd="0" presId="urn:microsoft.com/office/officeart/2005/8/layout/vList2"/>
    <dgm:cxn modelId="{5900C64A-1334-4C6E-8962-4202440E1D06}" type="presParOf" srcId="{FE41DDA3-5601-4B60-AA13-1F97E498BAB7}" destId="{5932E33D-F411-4FFF-8E93-609B498EE46C}" srcOrd="1" destOrd="0" presId="urn:microsoft.com/office/officeart/2005/8/layout/vList2"/>
    <dgm:cxn modelId="{0211B1D2-D14C-40A3-9C00-041D0804F255}" type="presParOf" srcId="{FE41DDA3-5601-4B60-AA13-1F97E498BAB7}" destId="{93CFD662-C222-46F9-AC4D-D11F026D5596}" srcOrd="2" destOrd="0" presId="urn:microsoft.com/office/officeart/2005/8/layout/vList2"/>
    <dgm:cxn modelId="{3BC50DE1-2E93-4BEA-8E08-9798DE6C6AF1}" type="presParOf" srcId="{FE41DDA3-5601-4B60-AA13-1F97E498BAB7}" destId="{B70345B5-8307-44C7-B393-748F90BDC2F4}" srcOrd="3" destOrd="0" presId="urn:microsoft.com/office/officeart/2005/8/layout/vList2"/>
    <dgm:cxn modelId="{590C6A39-ADB9-469D-B89B-ECDF23AA6136}" type="presParOf" srcId="{FE41DDA3-5601-4B60-AA13-1F97E498BAB7}" destId="{0F0086CF-8F19-4100-9BBA-F64C4B586AA1}" srcOrd="4" destOrd="0" presId="urn:microsoft.com/office/officeart/2005/8/layout/vList2"/>
    <dgm:cxn modelId="{D7C8F74D-4878-4C14-BC16-D86BAD9BF8EB}" type="presParOf" srcId="{FE41DDA3-5601-4B60-AA13-1F97E498BAB7}" destId="{19AC8EAD-46F9-4C68-A4AE-B84E53E9381B}" srcOrd="5" destOrd="0" presId="urn:microsoft.com/office/officeart/2005/8/layout/vList2"/>
    <dgm:cxn modelId="{9EB021B8-8FF3-4403-BC97-4C92B43CDEA5}" type="presParOf" srcId="{FE41DDA3-5601-4B60-AA13-1F97E498BAB7}" destId="{7F49682A-5D72-46FE-AE2F-061D2860BAE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921F8B-8D7E-41DA-8013-9C8770E9381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F566F3C-8E45-496C-87EC-596FBFAC3F8E}">
      <dgm:prSet/>
      <dgm:spPr/>
      <dgm:t>
        <a:bodyPr/>
        <a:lstStyle/>
        <a:p>
          <a:r>
            <a:rPr lang="en-US"/>
            <a:t>The dataset has 13 features: CRIM, ZN, INDUS, CHAS, NOX, RM, AGE, DIS, RAD, TAX, PTRATIO, LSTAT, and MEDV. </a:t>
          </a:r>
        </a:p>
      </dgm:t>
    </dgm:pt>
    <dgm:pt modelId="{73261418-4F9C-457E-B1C2-F09473F12BC3}" type="parTrans" cxnId="{B7D4A996-8AB5-49B0-B857-632CCDFB97A2}">
      <dgm:prSet/>
      <dgm:spPr/>
      <dgm:t>
        <a:bodyPr/>
        <a:lstStyle/>
        <a:p>
          <a:endParaRPr lang="en-US"/>
        </a:p>
      </dgm:t>
    </dgm:pt>
    <dgm:pt modelId="{0C4ADDE6-EF41-46EF-BDA8-163A27F419CF}" type="sibTrans" cxnId="{B7D4A996-8AB5-49B0-B857-632CCDFB97A2}">
      <dgm:prSet/>
      <dgm:spPr/>
      <dgm:t>
        <a:bodyPr/>
        <a:lstStyle/>
        <a:p>
          <a:endParaRPr lang="en-US"/>
        </a:p>
      </dgm:t>
    </dgm:pt>
    <dgm:pt modelId="{674BE7C2-D5B7-4FE3-9F84-C8640EB15D93}">
      <dgm:prSet/>
      <dgm:spPr/>
      <dgm:t>
        <a:bodyPr/>
        <a:lstStyle/>
        <a:p>
          <a:r>
            <a:rPr lang="en-US"/>
            <a:t>CRIM: per capita crime rate by town </a:t>
          </a:r>
        </a:p>
      </dgm:t>
    </dgm:pt>
    <dgm:pt modelId="{8184FE24-E012-48BF-B8CF-FD8876EB5581}" type="parTrans" cxnId="{F25194DA-B116-400F-9860-9F4DC9F0AE35}">
      <dgm:prSet/>
      <dgm:spPr/>
      <dgm:t>
        <a:bodyPr/>
        <a:lstStyle/>
        <a:p>
          <a:endParaRPr lang="en-US"/>
        </a:p>
      </dgm:t>
    </dgm:pt>
    <dgm:pt modelId="{3E964A2D-D98C-4C4C-9DB5-B0F0AE6DE385}" type="sibTrans" cxnId="{F25194DA-B116-400F-9860-9F4DC9F0AE35}">
      <dgm:prSet/>
      <dgm:spPr/>
      <dgm:t>
        <a:bodyPr/>
        <a:lstStyle/>
        <a:p>
          <a:endParaRPr lang="en-US"/>
        </a:p>
      </dgm:t>
    </dgm:pt>
    <dgm:pt modelId="{ACA40DD9-617C-4413-B770-71C2804FEFEA}">
      <dgm:prSet/>
      <dgm:spPr/>
      <dgm:t>
        <a:bodyPr/>
        <a:lstStyle/>
        <a:p>
          <a:r>
            <a:rPr lang="en-US"/>
            <a:t>ZN: proportion of residential land zoned for lots over 25,000 sq.ft. </a:t>
          </a:r>
        </a:p>
      </dgm:t>
    </dgm:pt>
    <dgm:pt modelId="{6A87F29D-A782-4EEF-A56E-EC9CE151DABE}" type="parTrans" cxnId="{AF1543A7-7BD8-49B2-9DBF-6ABE9F714941}">
      <dgm:prSet/>
      <dgm:spPr/>
      <dgm:t>
        <a:bodyPr/>
        <a:lstStyle/>
        <a:p>
          <a:endParaRPr lang="en-US"/>
        </a:p>
      </dgm:t>
    </dgm:pt>
    <dgm:pt modelId="{BA5C7A51-466D-4321-90C4-D9780AA03B8A}" type="sibTrans" cxnId="{AF1543A7-7BD8-49B2-9DBF-6ABE9F714941}">
      <dgm:prSet/>
      <dgm:spPr/>
      <dgm:t>
        <a:bodyPr/>
        <a:lstStyle/>
        <a:p>
          <a:endParaRPr lang="en-US"/>
        </a:p>
      </dgm:t>
    </dgm:pt>
    <dgm:pt modelId="{88E5D9A6-DA10-4452-B8DA-9947BACEC5C7}">
      <dgm:prSet/>
      <dgm:spPr/>
      <dgm:t>
        <a:bodyPr/>
        <a:lstStyle/>
        <a:p>
          <a:r>
            <a:rPr lang="en-US"/>
            <a:t>INDUS: proportion of non-retail business acres per town </a:t>
          </a:r>
        </a:p>
      </dgm:t>
    </dgm:pt>
    <dgm:pt modelId="{D94DBCD3-D895-486E-AB90-8AF315F666BA}" type="parTrans" cxnId="{13A149AF-8858-4372-A5D3-1E1E1374B462}">
      <dgm:prSet/>
      <dgm:spPr/>
      <dgm:t>
        <a:bodyPr/>
        <a:lstStyle/>
        <a:p>
          <a:endParaRPr lang="en-US"/>
        </a:p>
      </dgm:t>
    </dgm:pt>
    <dgm:pt modelId="{A8A2C192-3968-4F3F-9C7A-D5A6EFD3D5B4}" type="sibTrans" cxnId="{13A149AF-8858-4372-A5D3-1E1E1374B462}">
      <dgm:prSet/>
      <dgm:spPr/>
      <dgm:t>
        <a:bodyPr/>
        <a:lstStyle/>
        <a:p>
          <a:endParaRPr lang="en-US"/>
        </a:p>
      </dgm:t>
    </dgm:pt>
    <dgm:pt modelId="{D0985039-0EBB-490C-813D-6890D3682268}">
      <dgm:prSet/>
      <dgm:spPr/>
      <dgm:t>
        <a:bodyPr/>
        <a:lstStyle/>
        <a:p>
          <a:r>
            <a:rPr lang="en-US"/>
            <a:t>CHAS: Charles River dummy variable (1 if tract bounds river; 0 otherwise) </a:t>
          </a:r>
        </a:p>
      </dgm:t>
    </dgm:pt>
    <dgm:pt modelId="{433D0D6A-F61C-4E93-953F-376B4D74B627}" type="parTrans" cxnId="{3E197D54-E745-4FAF-BEF4-5D3871F0AB72}">
      <dgm:prSet/>
      <dgm:spPr/>
      <dgm:t>
        <a:bodyPr/>
        <a:lstStyle/>
        <a:p>
          <a:endParaRPr lang="en-US"/>
        </a:p>
      </dgm:t>
    </dgm:pt>
    <dgm:pt modelId="{30D44A3C-2E8D-4C25-8510-C113F303B140}" type="sibTrans" cxnId="{3E197D54-E745-4FAF-BEF4-5D3871F0AB72}">
      <dgm:prSet/>
      <dgm:spPr/>
      <dgm:t>
        <a:bodyPr/>
        <a:lstStyle/>
        <a:p>
          <a:endParaRPr lang="en-US"/>
        </a:p>
      </dgm:t>
    </dgm:pt>
    <dgm:pt modelId="{65745DEA-2FC6-4C7B-B2FC-05AAF52F149C}">
      <dgm:prSet/>
      <dgm:spPr/>
      <dgm:t>
        <a:bodyPr/>
        <a:lstStyle/>
        <a:p>
          <a:r>
            <a:rPr lang="en-US"/>
            <a:t>NOX: nitric oxides concentration (parts per 10 million) </a:t>
          </a:r>
        </a:p>
      </dgm:t>
    </dgm:pt>
    <dgm:pt modelId="{654E45B5-3C49-446C-8774-2DB445091A57}" type="parTrans" cxnId="{E84A1760-16E1-4C70-9833-B9714D665141}">
      <dgm:prSet/>
      <dgm:spPr/>
      <dgm:t>
        <a:bodyPr/>
        <a:lstStyle/>
        <a:p>
          <a:endParaRPr lang="en-US"/>
        </a:p>
      </dgm:t>
    </dgm:pt>
    <dgm:pt modelId="{F7ABBB8E-7E51-453F-BB65-8CCD4691154D}" type="sibTrans" cxnId="{E84A1760-16E1-4C70-9833-B9714D665141}">
      <dgm:prSet/>
      <dgm:spPr/>
      <dgm:t>
        <a:bodyPr/>
        <a:lstStyle/>
        <a:p>
          <a:endParaRPr lang="en-US"/>
        </a:p>
      </dgm:t>
    </dgm:pt>
    <dgm:pt modelId="{9C595B4B-E38E-4C2A-B840-EAE86020B4B1}">
      <dgm:prSet/>
      <dgm:spPr/>
      <dgm:t>
        <a:bodyPr/>
        <a:lstStyle/>
        <a:p>
          <a:r>
            <a:rPr lang="en-US"/>
            <a:t>RM: average number of rooms per dwelling </a:t>
          </a:r>
        </a:p>
      </dgm:t>
    </dgm:pt>
    <dgm:pt modelId="{BD2F2E01-D350-4CD4-B71E-F38FBD977859}" type="parTrans" cxnId="{50667383-B153-4B4A-86F9-CE899A0CAD2C}">
      <dgm:prSet/>
      <dgm:spPr/>
      <dgm:t>
        <a:bodyPr/>
        <a:lstStyle/>
        <a:p>
          <a:endParaRPr lang="en-US"/>
        </a:p>
      </dgm:t>
    </dgm:pt>
    <dgm:pt modelId="{C9CC3223-50D1-4FF5-8FC6-76A9DBA9735A}" type="sibTrans" cxnId="{50667383-B153-4B4A-86F9-CE899A0CAD2C}">
      <dgm:prSet/>
      <dgm:spPr/>
      <dgm:t>
        <a:bodyPr/>
        <a:lstStyle/>
        <a:p>
          <a:endParaRPr lang="en-US"/>
        </a:p>
      </dgm:t>
    </dgm:pt>
    <dgm:pt modelId="{F2F269EA-E179-4585-82DC-8D123DA4388C}">
      <dgm:prSet/>
      <dgm:spPr/>
      <dgm:t>
        <a:bodyPr/>
        <a:lstStyle/>
        <a:p>
          <a:r>
            <a:rPr lang="en-US"/>
            <a:t>AGE: age and proportion of owner-occupied units built </a:t>
          </a:r>
        </a:p>
      </dgm:t>
    </dgm:pt>
    <dgm:pt modelId="{22FA4359-23BC-4C97-A0A6-5A152EBC53A6}" type="parTrans" cxnId="{D4E71E5E-DBEF-4E64-AB1F-5A4EC9B43734}">
      <dgm:prSet/>
      <dgm:spPr/>
      <dgm:t>
        <a:bodyPr/>
        <a:lstStyle/>
        <a:p>
          <a:endParaRPr lang="en-US"/>
        </a:p>
      </dgm:t>
    </dgm:pt>
    <dgm:pt modelId="{5A166D29-7B98-43AB-A04B-14DCEBE3579D}" type="sibTrans" cxnId="{D4E71E5E-DBEF-4E64-AB1F-5A4EC9B43734}">
      <dgm:prSet/>
      <dgm:spPr/>
      <dgm:t>
        <a:bodyPr/>
        <a:lstStyle/>
        <a:p>
          <a:endParaRPr lang="en-US"/>
        </a:p>
      </dgm:t>
    </dgm:pt>
    <dgm:pt modelId="{2600A6B6-B356-48DA-8162-FA5B0684AB02}">
      <dgm:prSet/>
      <dgm:spPr/>
      <dgm:t>
        <a:bodyPr/>
        <a:lstStyle/>
        <a:p>
          <a:r>
            <a:rPr lang="en-US"/>
            <a:t>DIS: weighted distances to five Boston employment centres </a:t>
          </a:r>
        </a:p>
      </dgm:t>
    </dgm:pt>
    <dgm:pt modelId="{F4D3FF1A-DBCF-4B79-B44E-D7A556AF364B}" type="parTrans" cxnId="{2BBE78A3-7994-4BE4-9628-15BA395B63BE}">
      <dgm:prSet/>
      <dgm:spPr/>
      <dgm:t>
        <a:bodyPr/>
        <a:lstStyle/>
        <a:p>
          <a:endParaRPr lang="en-US"/>
        </a:p>
      </dgm:t>
    </dgm:pt>
    <dgm:pt modelId="{8581843A-E524-450B-96BC-5BAB5C080EBC}" type="sibTrans" cxnId="{2BBE78A3-7994-4BE4-9628-15BA395B63BE}">
      <dgm:prSet/>
      <dgm:spPr/>
      <dgm:t>
        <a:bodyPr/>
        <a:lstStyle/>
        <a:p>
          <a:endParaRPr lang="en-US"/>
        </a:p>
      </dgm:t>
    </dgm:pt>
    <dgm:pt modelId="{7FBF7D31-E032-47A0-8B5D-7B14BB9A85E0}">
      <dgm:prSet/>
      <dgm:spPr/>
      <dgm:t>
        <a:bodyPr/>
        <a:lstStyle/>
        <a:p>
          <a:r>
            <a:rPr lang="en-US"/>
            <a:t>RAD: index of accessibility to radial highways </a:t>
          </a:r>
        </a:p>
      </dgm:t>
    </dgm:pt>
    <dgm:pt modelId="{D751C798-D0EC-4494-950B-1EC33F700742}" type="parTrans" cxnId="{9C4F5516-53C5-4371-B29F-37C223E23DF8}">
      <dgm:prSet/>
      <dgm:spPr/>
      <dgm:t>
        <a:bodyPr/>
        <a:lstStyle/>
        <a:p>
          <a:endParaRPr lang="en-US"/>
        </a:p>
      </dgm:t>
    </dgm:pt>
    <dgm:pt modelId="{DB83A773-71AC-4A9A-B552-5EA880122882}" type="sibTrans" cxnId="{9C4F5516-53C5-4371-B29F-37C223E23DF8}">
      <dgm:prSet/>
      <dgm:spPr/>
      <dgm:t>
        <a:bodyPr/>
        <a:lstStyle/>
        <a:p>
          <a:endParaRPr lang="en-US"/>
        </a:p>
      </dgm:t>
    </dgm:pt>
    <dgm:pt modelId="{3FA4D6F6-F2C5-4477-A5C3-4D599502C0D7}">
      <dgm:prSet/>
      <dgm:spPr/>
      <dgm:t>
        <a:bodyPr/>
        <a:lstStyle/>
        <a:p>
          <a:r>
            <a:rPr lang="en-US"/>
            <a:t>TAX: full-value property-tax rate per $10,000 </a:t>
          </a:r>
        </a:p>
      </dgm:t>
    </dgm:pt>
    <dgm:pt modelId="{37EC908B-80A8-45E4-9BC5-F5B481883963}" type="parTrans" cxnId="{D7BB8259-F8F2-4157-9C93-D110141EF1AD}">
      <dgm:prSet/>
      <dgm:spPr/>
      <dgm:t>
        <a:bodyPr/>
        <a:lstStyle/>
        <a:p>
          <a:endParaRPr lang="en-US"/>
        </a:p>
      </dgm:t>
    </dgm:pt>
    <dgm:pt modelId="{723A694B-EC53-4133-A2E5-ADC39A705F2E}" type="sibTrans" cxnId="{D7BB8259-F8F2-4157-9C93-D110141EF1AD}">
      <dgm:prSet/>
      <dgm:spPr/>
      <dgm:t>
        <a:bodyPr/>
        <a:lstStyle/>
        <a:p>
          <a:endParaRPr lang="en-US"/>
        </a:p>
      </dgm:t>
    </dgm:pt>
    <dgm:pt modelId="{78CA32A4-247A-4C4D-A771-EFF671536B00}">
      <dgm:prSet/>
      <dgm:spPr/>
      <dgm:t>
        <a:bodyPr/>
        <a:lstStyle/>
        <a:p>
          <a:r>
            <a:rPr lang="en-US"/>
            <a:t>PTRATIO: pupil-teacher ratio by town </a:t>
          </a:r>
        </a:p>
      </dgm:t>
    </dgm:pt>
    <dgm:pt modelId="{29107161-6B1C-4F23-A62B-640E1EDBF075}" type="parTrans" cxnId="{F1D3C8EB-E6DE-4ADE-A705-D9E80F28E342}">
      <dgm:prSet/>
      <dgm:spPr/>
      <dgm:t>
        <a:bodyPr/>
        <a:lstStyle/>
        <a:p>
          <a:endParaRPr lang="en-US"/>
        </a:p>
      </dgm:t>
    </dgm:pt>
    <dgm:pt modelId="{A5A7EB76-D181-4715-AD87-C42EA36EAC9C}" type="sibTrans" cxnId="{F1D3C8EB-E6DE-4ADE-A705-D9E80F28E342}">
      <dgm:prSet/>
      <dgm:spPr/>
      <dgm:t>
        <a:bodyPr/>
        <a:lstStyle/>
        <a:p>
          <a:endParaRPr lang="en-US"/>
        </a:p>
      </dgm:t>
    </dgm:pt>
    <dgm:pt modelId="{4EFB8D8B-6B6E-4EB8-8A30-6A66D22CDD0B}">
      <dgm:prSet/>
      <dgm:spPr/>
      <dgm:t>
        <a:bodyPr/>
        <a:lstStyle/>
        <a:p>
          <a:r>
            <a:rPr lang="en-US"/>
            <a:t>LSTAT: % lower status of the population </a:t>
          </a:r>
        </a:p>
      </dgm:t>
    </dgm:pt>
    <dgm:pt modelId="{E04A8C6A-098D-43A0-87B3-1D4796FD19BA}" type="parTrans" cxnId="{61833129-45C2-4D74-A31E-1D5B41EAF275}">
      <dgm:prSet/>
      <dgm:spPr/>
      <dgm:t>
        <a:bodyPr/>
        <a:lstStyle/>
        <a:p>
          <a:endParaRPr lang="en-US"/>
        </a:p>
      </dgm:t>
    </dgm:pt>
    <dgm:pt modelId="{1CA15462-8BAB-41F4-A496-5F1F87ABF454}" type="sibTrans" cxnId="{61833129-45C2-4D74-A31E-1D5B41EAF275}">
      <dgm:prSet/>
      <dgm:spPr/>
      <dgm:t>
        <a:bodyPr/>
        <a:lstStyle/>
        <a:p>
          <a:endParaRPr lang="en-US"/>
        </a:p>
      </dgm:t>
    </dgm:pt>
    <dgm:pt modelId="{8F635AF7-1628-4A74-BDAC-C61CD7E9F2A6}">
      <dgm:prSet/>
      <dgm:spPr/>
      <dgm:t>
        <a:bodyPr/>
        <a:lstStyle/>
        <a:p>
          <a:r>
            <a:rPr lang="en-US"/>
            <a:t>MEDV: Median value of owner-occupied homes in $1000's</a:t>
          </a:r>
        </a:p>
      </dgm:t>
    </dgm:pt>
    <dgm:pt modelId="{BE13DC79-24E7-4B9F-9CAC-9571F2834008}" type="parTrans" cxnId="{BA3A530A-BBBB-49B2-BAF2-2E291059A44E}">
      <dgm:prSet/>
      <dgm:spPr/>
      <dgm:t>
        <a:bodyPr/>
        <a:lstStyle/>
        <a:p>
          <a:endParaRPr lang="en-US"/>
        </a:p>
      </dgm:t>
    </dgm:pt>
    <dgm:pt modelId="{F0576530-C6B7-42FC-B6D5-DE8715BC5A41}" type="sibTrans" cxnId="{BA3A530A-BBBB-49B2-BAF2-2E291059A44E}">
      <dgm:prSet/>
      <dgm:spPr/>
      <dgm:t>
        <a:bodyPr/>
        <a:lstStyle/>
        <a:p>
          <a:endParaRPr lang="en-US"/>
        </a:p>
      </dgm:t>
    </dgm:pt>
    <dgm:pt modelId="{FA9D673E-E369-4752-8460-4E79C8F72096}" type="pres">
      <dgm:prSet presAssocID="{7B921F8B-8D7E-41DA-8013-9C8770E93817}" presName="vert0" presStyleCnt="0">
        <dgm:presLayoutVars>
          <dgm:dir/>
          <dgm:animOne val="branch"/>
          <dgm:animLvl val="lvl"/>
        </dgm:presLayoutVars>
      </dgm:prSet>
      <dgm:spPr/>
    </dgm:pt>
    <dgm:pt modelId="{14A05A43-579E-42B2-AD2E-A5683DAF692E}" type="pres">
      <dgm:prSet presAssocID="{DF566F3C-8E45-496C-87EC-596FBFAC3F8E}" presName="thickLine" presStyleLbl="alignNode1" presStyleIdx="0" presStyleCnt="1"/>
      <dgm:spPr/>
    </dgm:pt>
    <dgm:pt modelId="{9B985C59-2A54-421E-8866-56BDDBCF1923}" type="pres">
      <dgm:prSet presAssocID="{DF566F3C-8E45-496C-87EC-596FBFAC3F8E}" presName="horz1" presStyleCnt="0"/>
      <dgm:spPr/>
    </dgm:pt>
    <dgm:pt modelId="{841FB9ED-2E45-465D-B44C-B9C3751B11E4}" type="pres">
      <dgm:prSet presAssocID="{DF566F3C-8E45-496C-87EC-596FBFAC3F8E}" presName="tx1" presStyleLbl="revTx" presStyleIdx="0" presStyleCnt="14"/>
      <dgm:spPr/>
    </dgm:pt>
    <dgm:pt modelId="{02828EF9-CA82-494A-A594-B81CFC46DC77}" type="pres">
      <dgm:prSet presAssocID="{DF566F3C-8E45-496C-87EC-596FBFAC3F8E}" presName="vert1" presStyleCnt="0"/>
      <dgm:spPr/>
    </dgm:pt>
    <dgm:pt modelId="{C4FAF26B-A4E0-4D08-8E4C-404C7FA3E64B}" type="pres">
      <dgm:prSet presAssocID="{674BE7C2-D5B7-4FE3-9F84-C8640EB15D93}" presName="vertSpace2a" presStyleCnt="0"/>
      <dgm:spPr/>
    </dgm:pt>
    <dgm:pt modelId="{95127046-7C8A-4BF8-B506-FE6D7066E11F}" type="pres">
      <dgm:prSet presAssocID="{674BE7C2-D5B7-4FE3-9F84-C8640EB15D93}" presName="horz2" presStyleCnt="0"/>
      <dgm:spPr/>
    </dgm:pt>
    <dgm:pt modelId="{B6A4CD81-5863-4701-B5C0-0B3203D19ACA}" type="pres">
      <dgm:prSet presAssocID="{674BE7C2-D5B7-4FE3-9F84-C8640EB15D93}" presName="horzSpace2" presStyleCnt="0"/>
      <dgm:spPr/>
    </dgm:pt>
    <dgm:pt modelId="{2EAAC14B-6A63-40B3-8DF7-C0728B959B22}" type="pres">
      <dgm:prSet presAssocID="{674BE7C2-D5B7-4FE3-9F84-C8640EB15D93}" presName="tx2" presStyleLbl="revTx" presStyleIdx="1" presStyleCnt="14"/>
      <dgm:spPr/>
    </dgm:pt>
    <dgm:pt modelId="{EB106DBC-BC75-47FD-9D23-151061110839}" type="pres">
      <dgm:prSet presAssocID="{674BE7C2-D5B7-4FE3-9F84-C8640EB15D93}" presName="vert2" presStyleCnt="0"/>
      <dgm:spPr/>
    </dgm:pt>
    <dgm:pt modelId="{2A595789-0A64-4371-815A-9A30CF85AA62}" type="pres">
      <dgm:prSet presAssocID="{674BE7C2-D5B7-4FE3-9F84-C8640EB15D93}" presName="thinLine2b" presStyleLbl="callout" presStyleIdx="0" presStyleCnt="13"/>
      <dgm:spPr/>
    </dgm:pt>
    <dgm:pt modelId="{696FEB61-217B-4CCE-A788-9DCF60025500}" type="pres">
      <dgm:prSet presAssocID="{674BE7C2-D5B7-4FE3-9F84-C8640EB15D93}" presName="vertSpace2b" presStyleCnt="0"/>
      <dgm:spPr/>
    </dgm:pt>
    <dgm:pt modelId="{E1E55F5A-3170-49F7-8A57-802E6B2321A0}" type="pres">
      <dgm:prSet presAssocID="{ACA40DD9-617C-4413-B770-71C2804FEFEA}" presName="horz2" presStyleCnt="0"/>
      <dgm:spPr/>
    </dgm:pt>
    <dgm:pt modelId="{6B48799F-9A6F-443E-B7F4-A727FAF26598}" type="pres">
      <dgm:prSet presAssocID="{ACA40DD9-617C-4413-B770-71C2804FEFEA}" presName="horzSpace2" presStyleCnt="0"/>
      <dgm:spPr/>
    </dgm:pt>
    <dgm:pt modelId="{9A618072-6CDE-4735-9FD2-7B30EC3BF328}" type="pres">
      <dgm:prSet presAssocID="{ACA40DD9-617C-4413-B770-71C2804FEFEA}" presName="tx2" presStyleLbl="revTx" presStyleIdx="2" presStyleCnt="14"/>
      <dgm:spPr/>
    </dgm:pt>
    <dgm:pt modelId="{AEB59CD2-4E1D-4E4C-A084-79E8D075A5AA}" type="pres">
      <dgm:prSet presAssocID="{ACA40DD9-617C-4413-B770-71C2804FEFEA}" presName="vert2" presStyleCnt="0"/>
      <dgm:spPr/>
    </dgm:pt>
    <dgm:pt modelId="{D7AF2F39-091B-4C40-8D21-815CFFD6BAC5}" type="pres">
      <dgm:prSet presAssocID="{ACA40DD9-617C-4413-B770-71C2804FEFEA}" presName="thinLine2b" presStyleLbl="callout" presStyleIdx="1" presStyleCnt="13"/>
      <dgm:spPr/>
    </dgm:pt>
    <dgm:pt modelId="{4F3F71AA-46E1-47C0-B465-0FA7773E8734}" type="pres">
      <dgm:prSet presAssocID="{ACA40DD9-617C-4413-B770-71C2804FEFEA}" presName="vertSpace2b" presStyleCnt="0"/>
      <dgm:spPr/>
    </dgm:pt>
    <dgm:pt modelId="{5829BAE9-A3E5-4402-8D24-33A752A8EEBC}" type="pres">
      <dgm:prSet presAssocID="{88E5D9A6-DA10-4452-B8DA-9947BACEC5C7}" presName="horz2" presStyleCnt="0"/>
      <dgm:spPr/>
    </dgm:pt>
    <dgm:pt modelId="{428D029B-0B9D-4600-93B4-47DF89E59603}" type="pres">
      <dgm:prSet presAssocID="{88E5D9A6-DA10-4452-B8DA-9947BACEC5C7}" presName="horzSpace2" presStyleCnt="0"/>
      <dgm:spPr/>
    </dgm:pt>
    <dgm:pt modelId="{75C4868C-DFA0-478F-A9E1-B9D5F0547B38}" type="pres">
      <dgm:prSet presAssocID="{88E5D9A6-DA10-4452-B8DA-9947BACEC5C7}" presName="tx2" presStyleLbl="revTx" presStyleIdx="3" presStyleCnt="14"/>
      <dgm:spPr/>
    </dgm:pt>
    <dgm:pt modelId="{BB57B09B-C82E-4020-A326-17C4C90B5496}" type="pres">
      <dgm:prSet presAssocID="{88E5D9A6-DA10-4452-B8DA-9947BACEC5C7}" presName="vert2" presStyleCnt="0"/>
      <dgm:spPr/>
    </dgm:pt>
    <dgm:pt modelId="{ECD80819-0D03-4537-8D32-5B58902B1A21}" type="pres">
      <dgm:prSet presAssocID="{88E5D9A6-DA10-4452-B8DA-9947BACEC5C7}" presName="thinLine2b" presStyleLbl="callout" presStyleIdx="2" presStyleCnt="13"/>
      <dgm:spPr/>
    </dgm:pt>
    <dgm:pt modelId="{0061A8B2-3535-4C1B-9CC2-170CEB9F40EE}" type="pres">
      <dgm:prSet presAssocID="{88E5D9A6-DA10-4452-B8DA-9947BACEC5C7}" presName="vertSpace2b" presStyleCnt="0"/>
      <dgm:spPr/>
    </dgm:pt>
    <dgm:pt modelId="{6EE24DCE-2C73-4879-8559-DB16E8B134B4}" type="pres">
      <dgm:prSet presAssocID="{D0985039-0EBB-490C-813D-6890D3682268}" presName="horz2" presStyleCnt="0"/>
      <dgm:spPr/>
    </dgm:pt>
    <dgm:pt modelId="{43FE0EB8-8244-426B-AE55-5214CFAE261E}" type="pres">
      <dgm:prSet presAssocID="{D0985039-0EBB-490C-813D-6890D3682268}" presName="horzSpace2" presStyleCnt="0"/>
      <dgm:spPr/>
    </dgm:pt>
    <dgm:pt modelId="{B97BF5DA-EE65-442F-AD1C-5FCE961C8B05}" type="pres">
      <dgm:prSet presAssocID="{D0985039-0EBB-490C-813D-6890D3682268}" presName="tx2" presStyleLbl="revTx" presStyleIdx="4" presStyleCnt="14"/>
      <dgm:spPr/>
    </dgm:pt>
    <dgm:pt modelId="{1D96F71F-D1CF-462C-B229-7C74EA8663FD}" type="pres">
      <dgm:prSet presAssocID="{D0985039-0EBB-490C-813D-6890D3682268}" presName="vert2" presStyleCnt="0"/>
      <dgm:spPr/>
    </dgm:pt>
    <dgm:pt modelId="{6C187169-FF37-412C-8FB3-6C84AA9116B9}" type="pres">
      <dgm:prSet presAssocID="{D0985039-0EBB-490C-813D-6890D3682268}" presName="thinLine2b" presStyleLbl="callout" presStyleIdx="3" presStyleCnt="13"/>
      <dgm:spPr/>
    </dgm:pt>
    <dgm:pt modelId="{84E7594F-F0FB-43C5-B974-BE88F8B7E05D}" type="pres">
      <dgm:prSet presAssocID="{D0985039-0EBB-490C-813D-6890D3682268}" presName="vertSpace2b" presStyleCnt="0"/>
      <dgm:spPr/>
    </dgm:pt>
    <dgm:pt modelId="{5021C65D-86DA-4928-8E9F-483D95B39F89}" type="pres">
      <dgm:prSet presAssocID="{65745DEA-2FC6-4C7B-B2FC-05AAF52F149C}" presName="horz2" presStyleCnt="0"/>
      <dgm:spPr/>
    </dgm:pt>
    <dgm:pt modelId="{C3446755-7701-4C2F-9F3D-A8B2025804B0}" type="pres">
      <dgm:prSet presAssocID="{65745DEA-2FC6-4C7B-B2FC-05AAF52F149C}" presName="horzSpace2" presStyleCnt="0"/>
      <dgm:spPr/>
    </dgm:pt>
    <dgm:pt modelId="{E88C57E3-23FB-4E3A-8C1A-AC1DE05B9445}" type="pres">
      <dgm:prSet presAssocID="{65745DEA-2FC6-4C7B-B2FC-05AAF52F149C}" presName="tx2" presStyleLbl="revTx" presStyleIdx="5" presStyleCnt="14"/>
      <dgm:spPr/>
    </dgm:pt>
    <dgm:pt modelId="{77E0C088-24BC-4EFC-85C3-492479CF9A54}" type="pres">
      <dgm:prSet presAssocID="{65745DEA-2FC6-4C7B-B2FC-05AAF52F149C}" presName="vert2" presStyleCnt="0"/>
      <dgm:spPr/>
    </dgm:pt>
    <dgm:pt modelId="{30C21E5F-F3F9-4ADF-8118-D112A13FBB4D}" type="pres">
      <dgm:prSet presAssocID="{65745DEA-2FC6-4C7B-B2FC-05AAF52F149C}" presName="thinLine2b" presStyleLbl="callout" presStyleIdx="4" presStyleCnt="13"/>
      <dgm:spPr/>
    </dgm:pt>
    <dgm:pt modelId="{C24AC4FB-266F-435B-8114-58BA0EFF7895}" type="pres">
      <dgm:prSet presAssocID="{65745DEA-2FC6-4C7B-B2FC-05AAF52F149C}" presName="vertSpace2b" presStyleCnt="0"/>
      <dgm:spPr/>
    </dgm:pt>
    <dgm:pt modelId="{26C93FBA-A522-4E92-8232-84029D59ABBB}" type="pres">
      <dgm:prSet presAssocID="{9C595B4B-E38E-4C2A-B840-EAE86020B4B1}" presName="horz2" presStyleCnt="0"/>
      <dgm:spPr/>
    </dgm:pt>
    <dgm:pt modelId="{594F940F-ECFD-47C5-8574-42F9FC7BABB5}" type="pres">
      <dgm:prSet presAssocID="{9C595B4B-E38E-4C2A-B840-EAE86020B4B1}" presName="horzSpace2" presStyleCnt="0"/>
      <dgm:spPr/>
    </dgm:pt>
    <dgm:pt modelId="{4CC83D17-87B1-4103-8DC1-AB0933B4CB26}" type="pres">
      <dgm:prSet presAssocID="{9C595B4B-E38E-4C2A-B840-EAE86020B4B1}" presName="tx2" presStyleLbl="revTx" presStyleIdx="6" presStyleCnt="14"/>
      <dgm:spPr/>
    </dgm:pt>
    <dgm:pt modelId="{6AD22B97-C135-4A63-8234-9FA98DB2DDD0}" type="pres">
      <dgm:prSet presAssocID="{9C595B4B-E38E-4C2A-B840-EAE86020B4B1}" presName="vert2" presStyleCnt="0"/>
      <dgm:spPr/>
    </dgm:pt>
    <dgm:pt modelId="{8A03FF80-4129-417E-9B2D-AFDC0E278D81}" type="pres">
      <dgm:prSet presAssocID="{9C595B4B-E38E-4C2A-B840-EAE86020B4B1}" presName="thinLine2b" presStyleLbl="callout" presStyleIdx="5" presStyleCnt="13"/>
      <dgm:spPr/>
    </dgm:pt>
    <dgm:pt modelId="{C95D1F1D-F8E7-4015-B08C-8C211120DE3D}" type="pres">
      <dgm:prSet presAssocID="{9C595B4B-E38E-4C2A-B840-EAE86020B4B1}" presName="vertSpace2b" presStyleCnt="0"/>
      <dgm:spPr/>
    </dgm:pt>
    <dgm:pt modelId="{64BEE879-D125-452A-8799-0ED3686CF264}" type="pres">
      <dgm:prSet presAssocID="{F2F269EA-E179-4585-82DC-8D123DA4388C}" presName="horz2" presStyleCnt="0"/>
      <dgm:spPr/>
    </dgm:pt>
    <dgm:pt modelId="{7FDC5697-F66E-4D40-AA59-4915905ABB6E}" type="pres">
      <dgm:prSet presAssocID="{F2F269EA-E179-4585-82DC-8D123DA4388C}" presName="horzSpace2" presStyleCnt="0"/>
      <dgm:spPr/>
    </dgm:pt>
    <dgm:pt modelId="{1AABD896-DB53-4149-BBEF-5A82F3F06224}" type="pres">
      <dgm:prSet presAssocID="{F2F269EA-E179-4585-82DC-8D123DA4388C}" presName="tx2" presStyleLbl="revTx" presStyleIdx="7" presStyleCnt="14"/>
      <dgm:spPr/>
    </dgm:pt>
    <dgm:pt modelId="{D24D4084-9DA6-4A00-8D08-C36BDFD925B3}" type="pres">
      <dgm:prSet presAssocID="{F2F269EA-E179-4585-82DC-8D123DA4388C}" presName="vert2" presStyleCnt="0"/>
      <dgm:spPr/>
    </dgm:pt>
    <dgm:pt modelId="{68BBB3C1-9B76-417C-9F2B-FED74DB5D4B8}" type="pres">
      <dgm:prSet presAssocID="{F2F269EA-E179-4585-82DC-8D123DA4388C}" presName="thinLine2b" presStyleLbl="callout" presStyleIdx="6" presStyleCnt="13"/>
      <dgm:spPr/>
    </dgm:pt>
    <dgm:pt modelId="{0375BB06-BA84-406A-8BB4-948A53D1EAAA}" type="pres">
      <dgm:prSet presAssocID="{F2F269EA-E179-4585-82DC-8D123DA4388C}" presName="vertSpace2b" presStyleCnt="0"/>
      <dgm:spPr/>
    </dgm:pt>
    <dgm:pt modelId="{40DF2677-BE74-445C-A128-5483AA80A45B}" type="pres">
      <dgm:prSet presAssocID="{2600A6B6-B356-48DA-8162-FA5B0684AB02}" presName="horz2" presStyleCnt="0"/>
      <dgm:spPr/>
    </dgm:pt>
    <dgm:pt modelId="{553F1333-30B6-4789-9BA7-488F0C8FD6F8}" type="pres">
      <dgm:prSet presAssocID="{2600A6B6-B356-48DA-8162-FA5B0684AB02}" presName="horzSpace2" presStyleCnt="0"/>
      <dgm:spPr/>
    </dgm:pt>
    <dgm:pt modelId="{D3A88F83-AFCE-4C8F-810B-BF20A67F43C8}" type="pres">
      <dgm:prSet presAssocID="{2600A6B6-B356-48DA-8162-FA5B0684AB02}" presName="tx2" presStyleLbl="revTx" presStyleIdx="8" presStyleCnt="14"/>
      <dgm:spPr/>
    </dgm:pt>
    <dgm:pt modelId="{CFA50A0C-7F9F-4F0E-B07E-A932368832B0}" type="pres">
      <dgm:prSet presAssocID="{2600A6B6-B356-48DA-8162-FA5B0684AB02}" presName="vert2" presStyleCnt="0"/>
      <dgm:spPr/>
    </dgm:pt>
    <dgm:pt modelId="{0A74833C-F6D2-4526-A466-5517B4D04D69}" type="pres">
      <dgm:prSet presAssocID="{2600A6B6-B356-48DA-8162-FA5B0684AB02}" presName="thinLine2b" presStyleLbl="callout" presStyleIdx="7" presStyleCnt="13"/>
      <dgm:spPr/>
    </dgm:pt>
    <dgm:pt modelId="{9894AD90-C24D-4845-B75E-E8358AE7212E}" type="pres">
      <dgm:prSet presAssocID="{2600A6B6-B356-48DA-8162-FA5B0684AB02}" presName="vertSpace2b" presStyleCnt="0"/>
      <dgm:spPr/>
    </dgm:pt>
    <dgm:pt modelId="{B58A5831-4C2C-4CE7-ABE4-27A4808303E9}" type="pres">
      <dgm:prSet presAssocID="{7FBF7D31-E032-47A0-8B5D-7B14BB9A85E0}" presName="horz2" presStyleCnt="0"/>
      <dgm:spPr/>
    </dgm:pt>
    <dgm:pt modelId="{E390DF64-47C3-47A0-9734-D05BDA001970}" type="pres">
      <dgm:prSet presAssocID="{7FBF7D31-E032-47A0-8B5D-7B14BB9A85E0}" presName="horzSpace2" presStyleCnt="0"/>
      <dgm:spPr/>
    </dgm:pt>
    <dgm:pt modelId="{B0FACD03-A7C9-45DE-8406-75C626D2F5FF}" type="pres">
      <dgm:prSet presAssocID="{7FBF7D31-E032-47A0-8B5D-7B14BB9A85E0}" presName="tx2" presStyleLbl="revTx" presStyleIdx="9" presStyleCnt="14"/>
      <dgm:spPr/>
    </dgm:pt>
    <dgm:pt modelId="{86076582-7F81-4DC7-8620-5E4E40C6AC1B}" type="pres">
      <dgm:prSet presAssocID="{7FBF7D31-E032-47A0-8B5D-7B14BB9A85E0}" presName="vert2" presStyleCnt="0"/>
      <dgm:spPr/>
    </dgm:pt>
    <dgm:pt modelId="{B5593862-0F3C-42E8-94B9-6E99FFD4DC22}" type="pres">
      <dgm:prSet presAssocID="{7FBF7D31-E032-47A0-8B5D-7B14BB9A85E0}" presName="thinLine2b" presStyleLbl="callout" presStyleIdx="8" presStyleCnt="13"/>
      <dgm:spPr/>
    </dgm:pt>
    <dgm:pt modelId="{A4A9B899-C89E-4AB9-B2E3-BB258F535512}" type="pres">
      <dgm:prSet presAssocID="{7FBF7D31-E032-47A0-8B5D-7B14BB9A85E0}" presName="vertSpace2b" presStyleCnt="0"/>
      <dgm:spPr/>
    </dgm:pt>
    <dgm:pt modelId="{A39DEAA8-2262-4AF7-9A4E-2641113EE48F}" type="pres">
      <dgm:prSet presAssocID="{3FA4D6F6-F2C5-4477-A5C3-4D599502C0D7}" presName="horz2" presStyleCnt="0"/>
      <dgm:spPr/>
    </dgm:pt>
    <dgm:pt modelId="{609863DE-14EF-4E3C-A356-0CB1F212F2B4}" type="pres">
      <dgm:prSet presAssocID="{3FA4D6F6-F2C5-4477-A5C3-4D599502C0D7}" presName="horzSpace2" presStyleCnt="0"/>
      <dgm:spPr/>
    </dgm:pt>
    <dgm:pt modelId="{3F32838A-26FD-4332-87B8-AFB6720B8570}" type="pres">
      <dgm:prSet presAssocID="{3FA4D6F6-F2C5-4477-A5C3-4D599502C0D7}" presName="tx2" presStyleLbl="revTx" presStyleIdx="10" presStyleCnt="14"/>
      <dgm:spPr/>
    </dgm:pt>
    <dgm:pt modelId="{DC2DB1BB-15C5-4AEA-A4E7-DB655776F24F}" type="pres">
      <dgm:prSet presAssocID="{3FA4D6F6-F2C5-4477-A5C3-4D599502C0D7}" presName="vert2" presStyleCnt="0"/>
      <dgm:spPr/>
    </dgm:pt>
    <dgm:pt modelId="{3296A0CB-0690-46DF-9DC3-9F83A4FB3D4D}" type="pres">
      <dgm:prSet presAssocID="{3FA4D6F6-F2C5-4477-A5C3-4D599502C0D7}" presName="thinLine2b" presStyleLbl="callout" presStyleIdx="9" presStyleCnt="13"/>
      <dgm:spPr/>
    </dgm:pt>
    <dgm:pt modelId="{BFD720E7-57BC-4487-B3A7-C0021F8A6949}" type="pres">
      <dgm:prSet presAssocID="{3FA4D6F6-F2C5-4477-A5C3-4D599502C0D7}" presName="vertSpace2b" presStyleCnt="0"/>
      <dgm:spPr/>
    </dgm:pt>
    <dgm:pt modelId="{5AD73A37-6EA1-4F6C-9656-05E0278CE803}" type="pres">
      <dgm:prSet presAssocID="{78CA32A4-247A-4C4D-A771-EFF671536B00}" presName="horz2" presStyleCnt="0"/>
      <dgm:spPr/>
    </dgm:pt>
    <dgm:pt modelId="{459EBB38-B20A-462A-BACB-2727B38062CC}" type="pres">
      <dgm:prSet presAssocID="{78CA32A4-247A-4C4D-A771-EFF671536B00}" presName="horzSpace2" presStyleCnt="0"/>
      <dgm:spPr/>
    </dgm:pt>
    <dgm:pt modelId="{AD1FB99E-F86F-4522-AD78-80D00C03C624}" type="pres">
      <dgm:prSet presAssocID="{78CA32A4-247A-4C4D-A771-EFF671536B00}" presName="tx2" presStyleLbl="revTx" presStyleIdx="11" presStyleCnt="14"/>
      <dgm:spPr/>
    </dgm:pt>
    <dgm:pt modelId="{3D14E207-F152-4D18-A105-6672A67BAB94}" type="pres">
      <dgm:prSet presAssocID="{78CA32A4-247A-4C4D-A771-EFF671536B00}" presName="vert2" presStyleCnt="0"/>
      <dgm:spPr/>
    </dgm:pt>
    <dgm:pt modelId="{6C2801C8-9632-4F91-A4FE-48C972323393}" type="pres">
      <dgm:prSet presAssocID="{78CA32A4-247A-4C4D-A771-EFF671536B00}" presName="thinLine2b" presStyleLbl="callout" presStyleIdx="10" presStyleCnt="13"/>
      <dgm:spPr/>
    </dgm:pt>
    <dgm:pt modelId="{29CF9C2C-DDEB-4490-90F4-414014BA5166}" type="pres">
      <dgm:prSet presAssocID="{78CA32A4-247A-4C4D-A771-EFF671536B00}" presName="vertSpace2b" presStyleCnt="0"/>
      <dgm:spPr/>
    </dgm:pt>
    <dgm:pt modelId="{72F6AD55-E6E3-49A0-872D-2E0BCAC0DB73}" type="pres">
      <dgm:prSet presAssocID="{4EFB8D8B-6B6E-4EB8-8A30-6A66D22CDD0B}" presName="horz2" presStyleCnt="0"/>
      <dgm:spPr/>
    </dgm:pt>
    <dgm:pt modelId="{E60A8476-BEBD-43F5-86D6-5155D271805D}" type="pres">
      <dgm:prSet presAssocID="{4EFB8D8B-6B6E-4EB8-8A30-6A66D22CDD0B}" presName="horzSpace2" presStyleCnt="0"/>
      <dgm:spPr/>
    </dgm:pt>
    <dgm:pt modelId="{20E93F51-04B1-4BF2-B14A-1802E34CE174}" type="pres">
      <dgm:prSet presAssocID="{4EFB8D8B-6B6E-4EB8-8A30-6A66D22CDD0B}" presName="tx2" presStyleLbl="revTx" presStyleIdx="12" presStyleCnt="14"/>
      <dgm:spPr/>
    </dgm:pt>
    <dgm:pt modelId="{CDE1C022-A313-4DCC-AD7A-9D6AE8651C25}" type="pres">
      <dgm:prSet presAssocID="{4EFB8D8B-6B6E-4EB8-8A30-6A66D22CDD0B}" presName="vert2" presStyleCnt="0"/>
      <dgm:spPr/>
    </dgm:pt>
    <dgm:pt modelId="{7ED5CC33-4065-4927-A607-B5CAEBBD0F25}" type="pres">
      <dgm:prSet presAssocID="{4EFB8D8B-6B6E-4EB8-8A30-6A66D22CDD0B}" presName="thinLine2b" presStyleLbl="callout" presStyleIdx="11" presStyleCnt="13"/>
      <dgm:spPr/>
    </dgm:pt>
    <dgm:pt modelId="{7450FB7A-6047-42E2-85D2-1C142FA1E0DD}" type="pres">
      <dgm:prSet presAssocID="{4EFB8D8B-6B6E-4EB8-8A30-6A66D22CDD0B}" presName="vertSpace2b" presStyleCnt="0"/>
      <dgm:spPr/>
    </dgm:pt>
    <dgm:pt modelId="{360DF024-DAA1-4635-ABD5-D4DADFC93EF4}" type="pres">
      <dgm:prSet presAssocID="{8F635AF7-1628-4A74-BDAC-C61CD7E9F2A6}" presName="horz2" presStyleCnt="0"/>
      <dgm:spPr/>
    </dgm:pt>
    <dgm:pt modelId="{FF7FE00C-6FDF-491D-815A-BD60355BD4E1}" type="pres">
      <dgm:prSet presAssocID="{8F635AF7-1628-4A74-BDAC-C61CD7E9F2A6}" presName="horzSpace2" presStyleCnt="0"/>
      <dgm:spPr/>
    </dgm:pt>
    <dgm:pt modelId="{0427248E-D0DE-4A96-B3D1-ECC553CD9EBE}" type="pres">
      <dgm:prSet presAssocID="{8F635AF7-1628-4A74-BDAC-C61CD7E9F2A6}" presName="tx2" presStyleLbl="revTx" presStyleIdx="13" presStyleCnt="14"/>
      <dgm:spPr/>
    </dgm:pt>
    <dgm:pt modelId="{8B0D87AE-3574-4D9E-805B-E70C23EEBBDD}" type="pres">
      <dgm:prSet presAssocID="{8F635AF7-1628-4A74-BDAC-C61CD7E9F2A6}" presName="vert2" presStyleCnt="0"/>
      <dgm:spPr/>
    </dgm:pt>
    <dgm:pt modelId="{746D4956-F054-4F65-9371-F19EFAD1FDDC}" type="pres">
      <dgm:prSet presAssocID="{8F635AF7-1628-4A74-BDAC-C61CD7E9F2A6}" presName="thinLine2b" presStyleLbl="callout" presStyleIdx="12" presStyleCnt="13"/>
      <dgm:spPr/>
    </dgm:pt>
    <dgm:pt modelId="{2F9B0CEE-71CC-4C35-BC2E-1F6FEEF4F5BA}" type="pres">
      <dgm:prSet presAssocID="{8F635AF7-1628-4A74-BDAC-C61CD7E9F2A6}" presName="vertSpace2b" presStyleCnt="0"/>
      <dgm:spPr/>
    </dgm:pt>
  </dgm:ptLst>
  <dgm:cxnLst>
    <dgm:cxn modelId="{AF053C09-EB2E-4428-B9A8-5AA3A4388A2B}" type="presOf" srcId="{4EFB8D8B-6B6E-4EB8-8A30-6A66D22CDD0B}" destId="{20E93F51-04B1-4BF2-B14A-1802E34CE174}" srcOrd="0" destOrd="0" presId="urn:microsoft.com/office/officeart/2008/layout/LinedList"/>
    <dgm:cxn modelId="{BA3A530A-BBBB-49B2-BAF2-2E291059A44E}" srcId="{DF566F3C-8E45-496C-87EC-596FBFAC3F8E}" destId="{8F635AF7-1628-4A74-BDAC-C61CD7E9F2A6}" srcOrd="12" destOrd="0" parTransId="{BE13DC79-24E7-4B9F-9CAC-9571F2834008}" sibTransId="{F0576530-C6B7-42FC-B6D5-DE8715BC5A41}"/>
    <dgm:cxn modelId="{C23B2C13-B573-4D08-95DA-A810CE052D67}" type="presOf" srcId="{9C595B4B-E38E-4C2A-B840-EAE86020B4B1}" destId="{4CC83D17-87B1-4103-8DC1-AB0933B4CB26}" srcOrd="0" destOrd="0" presId="urn:microsoft.com/office/officeart/2008/layout/LinedList"/>
    <dgm:cxn modelId="{9C4F5516-53C5-4371-B29F-37C223E23DF8}" srcId="{DF566F3C-8E45-496C-87EC-596FBFAC3F8E}" destId="{7FBF7D31-E032-47A0-8B5D-7B14BB9A85E0}" srcOrd="8" destOrd="0" parTransId="{D751C798-D0EC-4494-950B-1EC33F700742}" sibTransId="{DB83A773-71AC-4A9A-B552-5EA880122882}"/>
    <dgm:cxn modelId="{34001F1C-9A9B-470F-AF90-9AE1DE756D79}" type="presOf" srcId="{DF566F3C-8E45-496C-87EC-596FBFAC3F8E}" destId="{841FB9ED-2E45-465D-B44C-B9C3751B11E4}" srcOrd="0" destOrd="0" presId="urn:microsoft.com/office/officeart/2008/layout/LinedList"/>
    <dgm:cxn modelId="{30DDFE1E-B82B-451D-9D74-4635D495E802}" type="presOf" srcId="{78CA32A4-247A-4C4D-A771-EFF671536B00}" destId="{AD1FB99E-F86F-4522-AD78-80D00C03C624}" srcOrd="0" destOrd="0" presId="urn:microsoft.com/office/officeart/2008/layout/LinedList"/>
    <dgm:cxn modelId="{61833129-45C2-4D74-A31E-1D5B41EAF275}" srcId="{DF566F3C-8E45-496C-87EC-596FBFAC3F8E}" destId="{4EFB8D8B-6B6E-4EB8-8A30-6A66D22CDD0B}" srcOrd="11" destOrd="0" parTransId="{E04A8C6A-098D-43A0-87B3-1D4796FD19BA}" sibTransId="{1CA15462-8BAB-41F4-A496-5F1F87ABF454}"/>
    <dgm:cxn modelId="{B451E535-EB03-4B71-A420-36FEB9B6E448}" type="presOf" srcId="{674BE7C2-D5B7-4FE3-9F84-C8640EB15D93}" destId="{2EAAC14B-6A63-40B3-8DF7-C0728B959B22}" srcOrd="0" destOrd="0" presId="urn:microsoft.com/office/officeart/2008/layout/LinedList"/>
    <dgm:cxn modelId="{3C8F883B-F631-4286-B6E0-816EE03A1401}" type="presOf" srcId="{8F635AF7-1628-4A74-BDAC-C61CD7E9F2A6}" destId="{0427248E-D0DE-4A96-B3D1-ECC553CD9EBE}" srcOrd="0" destOrd="0" presId="urn:microsoft.com/office/officeart/2008/layout/LinedList"/>
    <dgm:cxn modelId="{D4E71E5E-DBEF-4E64-AB1F-5A4EC9B43734}" srcId="{DF566F3C-8E45-496C-87EC-596FBFAC3F8E}" destId="{F2F269EA-E179-4585-82DC-8D123DA4388C}" srcOrd="6" destOrd="0" parTransId="{22FA4359-23BC-4C97-A0A6-5A152EBC53A6}" sibTransId="{5A166D29-7B98-43AB-A04B-14DCEBE3579D}"/>
    <dgm:cxn modelId="{E84A1760-16E1-4C70-9833-B9714D665141}" srcId="{DF566F3C-8E45-496C-87EC-596FBFAC3F8E}" destId="{65745DEA-2FC6-4C7B-B2FC-05AAF52F149C}" srcOrd="4" destOrd="0" parTransId="{654E45B5-3C49-446C-8774-2DB445091A57}" sibTransId="{F7ABBB8E-7E51-453F-BB65-8CCD4691154D}"/>
    <dgm:cxn modelId="{72F4B542-EE20-430A-AFE3-B3F3A72BFF30}" type="presOf" srcId="{3FA4D6F6-F2C5-4477-A5C3-4D599502C0D7}" destId="{3F32838A-26FD-4332-87B8-AFB6720B8570}" srcOrd="0" destOrd="0" presId="urn:microsoft.com/office/officeart/2008/layout/LinedList"/>
    <dgm:cxn modelId="{9B94BA66-D9DA-4A29-AE55-337239FCB85B}" type="presOf" srcId="{D0985039-0EBB-490C-813D-6890D3682268}" destId="{B97BF5DA-EE65-442F-AD1C-5FCE961C8B05}" srcOrd="0" destOrd="0" presId="urn:microsoft.com/office/officeart/2008/layout/LinedList"/>
    <dgm:cxn modelId="{3E197D54-E745-4FAF-BEF4-5D3871F0AB72}" srcId="{DF566F3C-8E45-496C-87EC-596FBFAC3F8E}" destId="{D0985039-0EBB-490C-813D-6890D3682268}" srcOrd="3" destOrd="0" parTransId="{433D0D6A-F61C-4E93-953F-376B4D74B627}" sibTransId="{30D44A3C-2E8D-4C25-8510-C113F303B140}"/>
    <dgm:cxn modelId="{D7BB8259-F8F2-4157-9C93-D110141EF1AD}" srcId="{DF566F3C-8E45-496C-87EC-596FBFAC3F8E}" destId="{3FA4D6F6-F2C5-4477-A5C3-4D599502C0D7}" srcOrd="9" destOrd="0" parTransId="{37EC908B-80A8-45E4-9BC5-F5B481883963}" sibTransId="{723A694B-EC53-4133-A2E5-ADC39A705F2E}"/>
    <dgm:cxn modelId="{50667383-B153-4B4A-86F9-CE899A0CAD2C}" srcId="{DF566F3C-8E45-496C-87EC-596FBFAC3F8E}" destId="{9C595B4B-E38E-4C2A-B840-EAE86020B4B1}" srcOrd="5" destOrd="0" parTransId="{BD2F2E01-D350-4CD4-B71E-F38FBD977859}" sibTransId="{C9CC3223-50D1-4FF5-8FC6-76A9DBA9735A}"/>
    <dgm:cxn modelId="{120F1B85-E8FF-4F23-A5C0-F719FB022E43}" type="presOf" srcId="{F2F269EA-E179-4585-82DC-8D123DA4388C}" destId="{1AABD896-DB53-4149-BBEF-5A82F3F06224}" srcOrd="0" destOrd="0" presId="urn:microsoft.com/office/officeart/2008/layout/LinedList"/>
    <dgm:cxn modelId="{B7D4A996-8AB5-49B0-B857-632CCDFB97A2}" srcId="{7B921F8B-8D7E-41DA-8013-9C8770E93817}" destId="{DF566F3C-8E45-496C-87EC-596FBFAC3F8E}" srcOrd="0" destOrd="0" parTransId="{73261418-4F9C-457E-B1C2-F09473F12BC3}" sibTransId="{0C4ADDE6-EF41-46EF-BDA8-163A27F419CF}"/>
    <dgm:cxn modelId="{09DBA19B-B9FE-4DAD-BB15-47C421F0D7B7}" type="presOf" srcId="{65745DEA-2FC6-4C7B-B2FC-05AAF52F149C}" destId="{E88C57E3-23FB-4E3A-8C1A-AC1DE05B9445}" srcOrd="0" destOrd="0" presId="urn:microsoft.com/office/officeart/2008/layout/LinedList"/>
    <dgm:cxn modelId="{2BBE78A3-7994-4BE4-9628-15BA395B63BE}" srcId="{DF566F3C-8E45-496C-87EC-596FBFAC3F8E}" destId="{2600A6B6-B356-48DA-8162-FA5B0684AB02}" srcOrd="7" destOrd="0" parTransId="{F4D3FF1A-DBCF-4B79-B44E-D7A556AF364B}" sibTransId="{8581843A-E524-450B-96BC-5BAB5C080EBC}"/>
    <dgm:cxn modelId="{AF1543A7-7BD8-49B2-9DBF-6ABE9F714941}" srcId="{DF566F3C-8E45-496C-87EC-596FBFAC3F8E}" destId="{ACA40DD9-617C-4413-B770-71C2804FEFEA}" srcOrd="1" destOrd="0" parTransId="{6A87F29D-A782-4EEF-A56E-EC9CE151DABE}" sibTransId="{BA5C7A51-466D-4321-90C4-D9780AA03B8A}"/>
    <dgm:cxn modelId="{13A149AF-8858-4372-A5D3-1E1E1374B462}" srcId="{DF566F3C-8E45-496C-87EC-596FBFAC3F8E}" destId="{88E5D9A6-DA10-4452-B8DA-9947BACEC5C7}" srcOrd="2" destOrd="0" parTransId="{D94DBCD3-D895-486E-AB90-8AF315F666BA}" sibTransId="{A8A2C192-3968-4F3F-9C7A-D5A6EFD3D5B4}"/>
    <dgm:cxn modelId="{1131D3C3-2E48-443E-B316-214A51783EBF}" type="presOf" srcId="{7FBF7D31-E032-47A0-8B5D-7B14BB9A85E0}" destId="{B0FACD03-A7C9-45DE-8406-75C626D2F5FF}" srcOrd="0" destOrd="0" presId="urn:microsoft.com/office/officeart/2008/layout/LinedList"/>
    <dgm:cxn modelId="{2750F6C3-529F-4789-BC5D-3976B2118A85}" type="presOf" srcId="{88E5D9A6-DA10-4452-B8DA-9947BACEC5C7}" destId="{75C4868C-DFA0-478F-A9E1-B9D5F0547B38}" srcOrd="0" destOrd="0" presId="urn:microsoft.com/office/officeart/2008/layout/LinedList"/>
    <dgm:cxn modelId="{66BCA0CA-01B8-481A-96C3-81D2DA735410}" type="presOf" srcId="{ACA40DD9-617C-4413-B770-71C2804FEFEA}" destId="{9A618072-6CDE-4735-9FD2-7B30EC3BF328}" srcOrd="0" destOrd="0" presId="urn:microsoft.com/office/officeart/2008/layout/LinedList"/>
    <dgm:cxn modelId="{F25194DA-B116-400F-9860-9F4DC9F0AE35}" srcId="{DF566F3C-8E45-496C-87EC-596FBFAC3F8E}" destId="{674BE7C2-D5B7-4FE3-9F84-C8640EB15D93}" srcOrd="0" destOrd="0" parTransId="{8184FE24-E012-48BF-B8CF-FD8876EB5581}" sibTransId="{3E964A2D-D98C-4C4C-9DB5-B0F0AE6DE385}"/>
    <dgm:cxn modelId="{86616DE5-60B0-4576-A958-7024BCA33AB8}" type="presOf" srcId="{7B921F8B-8D7E-41DA-8013-9C8770E93817}" destId="{FA9D673E-E369-4752-8460-4E79C8F72096}" srcOrd="0" destOrd="0" presId="urn:microsoft.com/office/officeart/2008/layout/LinedList"/>
    <dgm:cxn modelId="{F1D3C8EB-E6DE-4ADE-A705-D9E80F28E342}" srcId="{DF566F3C-8E45-496C-87EC-596FBFAC3F8E}" destId="{78CA32A4-247A-4C4D-A771-EFF671536B00}" srcOrd="10" destOrd="0" parTransId="{29107161-6B1C-4F23-A62B-640E1EDBF075}" sibTransId="{A5A7EB76-D181-4715-AD87-C42EA36EAC9C}"/>
    <dgm:cxn modelId="{55881CF9-535B-47A2-84E1-6A378B4CB1C6}" type="presOf" srcId="{2600A6B6-B356-48DA-8162-FA5B0684AB02}" destId="{D3A88F83-AFCE-4C8F-810B-BF20A67F43C8}" srcOrd="0" destOrd="0" presId="urn:microsoft.com/office/officeart/2008/layout/LinedList"/>
    <dgm:cxn modelId="{FF1A4D89-7022-4A26-8592-F292F1D99839}" type="presParOf" srcId="{FA9D673E-E369-4752-8460-4E79C8F72096}" destId="{14A05A43-579E-42B2-AD2E-A5683DAF692E}" srcOrd="0" destOrd="0" presId="urn:microsoft.com/office/officeart/2008/layout/LinedList"/>
    <dgm:cxn modelId="{AB82CF86-7C9B-4735-87AD-CDC0BAC25ECE}" type="presParOf" srcId="{FA9D673E-E369-4752-8460-4E79C8F72096}" destId="{9B985C59-2A54-421E-8866-56BDDBCF1923}" srcOrd="1" destOrd="0" presId="urn:microsoft.com/office/officeart/2008/layout/LinedList"/>
    <dgm:cxn modelId="{3F5FD64D-A2AC-4206-9D94-74989B4F5E4C}" type="presParOf" srcId="{9B985C59-2A54-421E-8866-56BDDBCF1923}" destId="{841FB9ED-2E45-465D-B44C-B9C3751B11E4}" srcOrd="0" destOrd="0" presId="urn:microsoft.com/office/officeart/2008/layout/LinedList"/>
    <dgm:cxn modelId="{BC6C58CB-8701-410A-9A92-BF713349FEA5}" type="presParOf" srcId="{9B985C59-2A54-421E-8866-56BDDBCF1923}" destId="{02828EF9-CA82-494A-A594-B81CFC46DC77}" srcOrd="1" destOrd="0" presId="urn:microsoft.com/office/officeart/2008/layout/LinedList"/>
    <dgm:cxn modelId="{DC23F5A0-6F05-4101-BE1C-35F48026AD82}" type="presParOf" srcId="{02828EF9-CA82-494A-A594-B81CFC46DC77}" destId="{C4FAF26B-A4E0-4D08-8E4C-404C7FA3E64B}" srcOrd="0" destOrd="0" presId="urn:microsoft.com/office/officeart/2008/layout/LinedList"/>
    <dgm:cxn modelId="{C6BC5FB1-CEBB-4584-89A6-B6BC90264672}" type="presParOf" srcId="{02828EF9-CA82-494A-A594-B81CFC46DC77}" destId="{95127046-7C8A-4BF8-B506-FE6D7066E11F}" srcOrd="1" destOrd="0" presId="urn:microsoft.com/office/officeart/2008/layout/LinedList"/>
    <dgm:cxn modelId="{920C64F9-101B-4070-A24C-3A38C54F6E96}" type="presParOf" srcId="{95127046-7C8A-4BF8-B506-FE6D7066E11F}" destId="{B6A4CD81-5863-4701-B5C0-0B3203D19ACA}" srcOrd="0" destOrd="0" presId="urn:microsoft.com/office/officeart/2008/layout/LinedList"/>
    <dgm:cxn modelId="{E3F100EC-2AF3-45E8-AE86-8E2DE1186C4A}" type="presParOf" srcId="{95127046-7C8A-4BF8-B506-FE6D7066E11F}" destId="{2EAAC14B-6A63-40B3-8DF7-C0728B959B22}" srcOrd="1" destOrd="0" presId="urn:microsoft.com/office/officeart/2008/layout/LinedList"/>
    <dgm:cxn modelId="{187AB813-4F75-4FE6-8964-06CEF59B8750}" type="presParOf" srcId="{95127046-7C8A-4BF8-B506-FE6D7066E11F}" destId="{EB106DBC-BC75-47FD-9D23-151061110839}" srcOrd="2" destOrd="0" presId="urn:microsoft.com/office/officeart/2008/layout/LinedList"/>
    <dgm:cxn modelId="{B087C8EB-3D37-4634-8C84-B4B427B9CA75}" type="presParOf" srcId="{02828EF9-CA82-494A-A594-B81CFC46DC77}" destId="{2A595789-0A64-4371-815A-9A30CF85AA62}" srcOrd="2" destOrd="0" presId="urn:microsoft.com/office/officeart/2008/layout/LinedList"/>
    <dgm:cxn modelId="{3D032946-7400-4F75-9CDE-A6BA589AA941}" type="presParOf" srcId="{02828EF9-CA82-494A-A594-B81CFC46DC77}" destId="{696FEB61-217B-4CCE-A788-9DCF60025500}" srcOrd="3" destOrd="0" presId="urn:microsoft.com/office/officeart/2008/layout/LinedList"/>
    <dgm:cxn modelId="{564C11BE-DB7F-4999-9923-BB3CD50E999E}" type="presParOf" srcId="{02828EF9-CA82-494A-A594-B81CFC46DC77}" destId="{E1E55F5A-3170-49F7-8A57-802E6B2321A0}" srcOrd="4" destOrd="0" presId="urn:microsoft.com/office/officeart/2008/layout/LinedList"/>
    <dgm:cxn modelId="{E29D5523-FDDB-4AB2-BCC3-FD59B05243FF}" type="presParOf" srcId="{E1E55F5A-3170-49F7-8A57-802E6B2321A0}" destId="{6B48799F-9A6F-443E-B7F4-A727FAF26598}" srcOrd="0" destOrd="0" presId="urn:microsoft.com/office/officeart/2008/layout/LinedList"/>
    <dgm:cxn modelId="{CE7F6BF1-BBEB-408F-8F1B-5AF85EC1741D}" type="presParOf" srcId="{E1E55F5A-3170-49F7-8A57-802E6B2321A0}" destId="{9A618072-6CDE-4735-9FD2-7B30EC3BF328}" srcOrd="1" destOrd="0" presId="urn:microsoft.com/office/officeart/2008/layout/LinedList"/>
    <dgm:cxn modelId="{DB164A0E-ED21-4144-936B-F210228BCDEC}" type="presParOf" srcId="{E1E55F5A-3170-49F7-8A57-802E6B2321A0}" destId="{AEB59CD2-4E1D-4E4C-A084-79E8D075A5AA}" srcOrd="2" destOrd="0" presId="urn:microsoft.com/office/officeart/2008/layout/LinedList"/>
    <dgm:cxn modelId="{DDFE8C97-0B0B-46EF-B422-C850438A6289}" type="presParOf" srcId="{02828EF9-CA82-494A-A594-B81CFC46DC77}" destId="{D7AF2F39-091B-4C40-8D21-815CFFD6BAC5}" srcOrd="5" destOrd="0" presId="urn:microsoft.com/office/officeart/2008/layout/LinedList"/>
    <dgm:cxn modelId="{22105B0D-DD22-4D36-8AC0-7AAF445F8EF9}" type="presParOf" srcId="{02828EF9-CA82-494A-A594-B81CFC46DC77}" destId="{4F3F71AA-46E1-47C0-B465-0FA7773E8734}" srcOrd="6" destOrd="0" presId="urn:microsoft.com/office/officeart/2008/layout/LinedList"/>
    <dgm:cxn modelId="{D37570BC-AD08-4D0F-A063-AA4DBF8FB9DE}" type="presParOf" srcId="{02828EF9-CA82-494A-A594-B81CFC46DC77}" destId="{5829BAE9-A3E5-4402-8D24-33A752A8EEBC}" srcOrd="7" destOrd="0" presId="urn:microsoft.com/office/officeart/2008/layout/LinedList"/>
    <dgm:cxn modelId="{763B1770-9930-45AF-96AF-6E356EBF2439}" type="presParOf" srcId="{5829BAE9-A3E5-4402-8D24-33A752A8EEBC}" destId="{428D029B-0B9D-4600-93B4-47DF89E59603}" srcOrd="0" destOrd="0" presId="urn:microsoft.com/office/officeart/2008/layout/LinedList"/>
    <dgm:cxn modelId="{B7911197-8D31-473F-ADEC-E346F66FDC25}" type="presParOf" srcId="{5829BAE9-A3E5-4402-8D24-33A752A8EEBC}" destId="{75C4868C-DFA0-478F-A9E1-B9D5F0547B38}" srcOrd="1" destOrd="0" presId="urn:microsoft.com/office/officeart/2008/layout/LinedList"/>
    <dgm:cxn modelId="{39408A77-315B-4F64-95F9-E294954570F9}" type="presParOf" srcId="{5829BAE9-A3E5-4402-8D24-33A752A8EEBC}" destId="{BB57B09B-C82E-4020-A326-17C4C90B5496}" srcOrd="2" destOrd="0" presId="urn:microsoft.com/office/officeart/2008/layout/LinedList"/>
    <dgm:cxn modelId="{2ED0ED70-7D75-4535-A164-77AC4AE0CDFE}" type="presParOf" srcId="{02828EF9-CA82-494A-A594-B81CFC46DC77}" destId="{ECD80819-0D03-4537-8D32-5B58902B1A21}" srcOrd="8" destOrd="0" presId="urn:microsoft.com/office/officeart/2008/layout/LinedList"/>
    <dgm:cxn modelId="{D232D759-230D-432E-B961-185B88338FEC}" type="presParOf" srcId="{02828EF9-CA82-494A-A594-B81CFC46DC77}" destId="{0061A8B2-3535-4C1B-9CC2-170CEB9F40EE}" srcOrd="9" destOrd="0" presId="urn:microsoft.com/office/officeart/2008/layout/LinedList"/>
    <dgm:cxn modelId="{50330E6D-159E-4870-90AA-EF2C23AFF9E3}" type="presParOf" srcId="{02828EF9-CA82-494A-A594-B81CFC46DC77}" destId="{6EE24DCE-2C73-4879-8559-DB16E8B134B4}" srcOrd="10" destOrd="0" presId="urn:microsoft.com/office/officeart/2008/layout/LinedList"/>
    <dgm:cxn modelId="{3E8D8DDC-E7B0-49BF-B650-E000DE118601}" type="presParOf" srcId="{6EE24DCE-2C73-4879-8559-DB16E8B134B4}" destId="{43FE0EB8-8244-426B-AE55-5214CFAE261E}" srcOrd="0" destOrd="0" presId="urn:microsoft.com/office/officeart/2008/layout/LinedList"/>
    <dgm:cxn modelId="{0D5F768B-DFE2-4AC5-9E37-3FCD0B07D420}" type="presParOf" srcId="{6EE24DCE-2C73-4879-8559-DB16E8B134B4}" destId="{B97BF5DA-EE65-442F-AD1C-5FCE961C8B05}" srcOrd="1" destOrd="0" presId="urn:microsoft.com/office/officeart/2008/layout/LinedList"/>
    <dgm:cxn modelId="{90C7E349-BC6B-43F6-B607-B379522E1064}" type="presParOf" srcId="{6EE24DCE-2C73-4879-8559-DB16E8B134B4}" destId="{1D96F71F-D1CF-462C-B229-7C74EA8663FD}" srcOrd="2" destOrd="0" presId="urn:microsoft.com/office/officeart/2008/layout/LinedList"/>
    <dgm:cxn modelId="{DFE39DDF-3576-4E88-9DFD-8AF427803B21}" type="presParOf" srcId="{02828EF9-CA82-494A-A594-B81CFC46DC77}" destId="{6C187169-FF37-412C-8FB3-6C84AA9116B9}" srcOrd="11" destOrd="0" presId="urn:microsoft.com/office/officeart/2008/layout/LinedList"/>
    <dgm:cxn modelId="{3CF4CD71-723D-4061-9096-7A077D6BECB3}" type="presParOf" srcId="{02828EF9-CA82-494A-A594-B81CFC46DC77}" destId="{84E7594F-F0FB-43C5-B974-BE88F8B7E05D}" srcOrd="12" destOrd="0" presId="urn:microsoft.com/office/officeart/2008/layout/LinedList"/>
    <dgm:cxn modelId="{39ED6A6E-1CE2-481F-897A-3DD0EAEC201C}" type="presParOf" srcId="{02828EF9-CA82-494A-A594-B81CFC46DC77}" destId="{5021C65D-86DA-4928-8E9F-483D95B39F89}" srcOrd="13" destOrd="0" presId="urn:microsoft.com/office/officeart/2008/layout/LinedList"/>
    <dgm:cxn modelId="{BFE43BD3-BB49-4392-AD8C-2A77AC75B627}" type="presParOf" srcId="{5021C65D-86DA-4928-8E9F-483D95B39F89}" destId="{C3446755-7701-4C2F-9F3D-A8B2025804B0}" srcOrd="0" destOrd="0" presId="urn:microsoft.com/office/officeart/2008/layout/LinedList"/>
    <dgm:cxn modelId="{3836034C-756E-4CD8-AAEC-3F44267D71D0}" type="presParOf" srcId="{5021C65D-86DA-4928-8E9F-483D95B39F89}" destId="{E88C57E3-23FB-4E3A-8C1A-AC1DE05B9445}" srcOrd="1" destOrd="0" presId="urn:microsoft.com/office/officeart/2008/layout/LinedList"/>
    <dgm:cxn modelId="{7020724E-8816-46D2-9299-EEC2710A060E}" type="presParOf" srcId="{5021C65D-86DA-4928-8E9F-483D95B39F89}" destId="{77E0C088-24BC-4EFC-85C3-492479CF9A54}" srcOrd="2" destOrd="0" presId="urn:microsoft.com/office/officeart/2008/layout/LinedList"/>
    <dgm:cxn modelId="{72EA2005-46A2-4DF2-B5DE-70B8933564EE}" type="presParOf" srcId="{02828EF9-CA82-494A-A594-B81CFC46DC77}" destId="{30C21E5F-F3F9-4ADF-8118-D112A13FBB4D}" srcOrd="14" destOrd="0" presId="urn:microsoft.com/office/officeart/2008/layout/LinedList"/>
    <dgm:cxn modelId="{5F645446-9148-44D8-9397-2D26910B029B}" type="presParOf" srcId="{02828EF9-CA82-494A-A594-B81CFC46DC77}" destId="{C24AC4FB-266F-435B-8114-58BA0EFF7895}" srcOrd="15" destOrd="0" presId="urn:microsoft.com/office/officeart/2008/layout/LinedList"/>
    <dgm:cxn modelId="{04616135-4131-4CD5-B46C-DF4692B35FBE}" type="presParOf" srcId="{02828EF9-CA82-494A-A594-B81CFC46DC77}" destId="{26C93FBA-A522-4E92-8232-84029D59ABBB}" srcOrd="16" destOrd="0" presId="urn:microsoft.com/office/officeart/2008/layout/LinedList"/>
    <dgm:cxn modelId="{E5349BB7-4362-46A5-BC61-07BE9DD36488}" type="presParOf" srcId="{26C93FBA-A522-4E92-8232-84029D59ABBB}" destId="{594F940F-ECFD-47C5-8574-42F9FC7BABB5}" srcOrd="0" destOrd="0" presId="urn:microsoft.com/office/officeart/2008/layout/LinedList"/>
    <dgm:cxn modelId="{AB219E2C-3E44-4238-8224-002DB274F863}" type="presParOf" srcId="{26C93FBA-A522-4E92-8232-84029D59ABBB}" destId="{4CC83D17-87B1-4103-8DC1-AB0933B4CB26}" srcOrd="1" destOrd="0" presId="urn:microsoft.com/office/officeart/2008/layout/LinedList"/>
    <dgm:cxn modelId="{6C7E92D0-D047-4DF3-BA43-394C3AB8EB1C}" type="presParOf" srcId="{26C93FBA-A522-4E92-8232-84029D59ABBB}" destId="{6AD22B97-C135-4A63-8234-9FA98DB2DDD0}" srcOrd="2" destOrd="0" presId="urn:microsoft.com/office/officeart/2008/layout/LinedList"/>
    <dgm:cxn modelId="{930D0581-BA42-4660-A298-36F384F159E3}" type="presParOf" srcId="{02828EF9-CA82-494A-A594-B81CFC46DC77}" destId="{8A03FF80-4129-417E-9B2D-AFDC0E278D81}" srcOrd="17" destOrd="0" presId="urn:microsoft.com/office/officeart/2008/layout/LinedList"/>
    <dgm:cxn modelId="{6279F004-72DF-46EC-94A7-7B1E523DBD75}" type="presParOf" srcId="{02828EF9-CA82-494A-A594-B81CFC46DC77}" destId="{C95D1F1D-F8E7-4015-B08C-8C211120DE3D}" srcOrd="18" destOrd="0" presId="urn:microsoft.com/office/officeart/2008/layout/LinedList"/>
    <dgm:cxn modelId="{6CB64FB8-FB03-4751-A626-0B880788290E}" type="presParOf" srcId="{02828EF9-CA82-494A-A594-B81CFC46DC77}" destId="{64BEE879-D125-452A-8799-0ED3686CF264}" srcOrd="19" destOrd="0" presId="urn:microsoft.com/office/officeart/2008/layout/LinedList"/>
    <dgm:cxn modelId="{97A11ED1-C00F-4680-9FC0-34602A03C1C4}" type="presParOf" srcId="{64BEE879-D125-452A-8799-0ED3686CF264}" destId="{7FDC5697-F66E-4D40-AA59-4915905ABB6E}" srcOrd="0" destOrd="0" presId="urn:microsoft.com/office/officeart/2008/layout/LinedList"/>
    <dgm:cxn modelId="{C565CF23-3552-4040-8C44-FC6D91B864DF}" type="presParOf" srcId="{64BEE879-D125-452A-8799-0ED3686CF264}" destId="{1AABD896-DB53-4149-BBEF-5A82F3F06224}" srcOrd="1" destOrd="0" presId="urn:microsoft.com/office/officeart/2008/layout/LinedList"/>
    <dgm:cxn modelId="{FAFCA422-161A-4A25-858F-9D7476ECF8E3}" type="presParOf" srcId="{64BEE879-D125-452A-8799-0ED3686CF264}" destId="{D24D4084-9DA6-4A00-8D08-C36BDFD925B3}" srcOrd="2" destOrd="0" presId="urn:microsoft.com/office/officeart/2008/layout/LinedList"/>
    <dgm:cxn modelId="{1093293A-B028-4223-BBEB-C667BF52A0D1}" type="presParOf" srcId="{02828EF9-CA82-494A-A594-B81CFC46DC77}" destId="{68BBB3C1-9B76-417C-9F2B-FED74DB5D4B8}" srcOrd="20" destOrd="0" presId="urn:microsoft.com/office/officeart/2008/layout/LinedList"/>
    <dgm:cxn modelId="{5A3D2F74-1459-4FEA-BEBF-4A19734224EC}" type="presParOf" srcId="{02828EF9-CA82-494A-A594-B81CFC46DC77}" destId="{0375BB06-BA84-406A-8BB4-948A53D1EAAA}" srcOrd="21" destOrd="0" presId="urn:microsoft.com/office/officeart/2008/layout/LinedList"/>
    <dgm:cxn modelId="{F50B6A6A-EAEE-4474-9097-7D40DDC85279}" type="presParOf" srcId="{02828EF9-CA82-494A-A594-B81CFC46DC77}" destId="{40DF2677-BE74-445C-A128-5483AA80A45B}" srcOrd="22" destOrd="0" presId="urn:microsoft.com/office/officeart/2008/layout/LinedList"/>
    <dgm:cxn modelId="{0ED255B6-E08F-4D55-B11C-35F29A7C183F}" type="presParOf" srcId="{40DF2677-BE74-445C-A128-5483AA80A45B}" destId="{553F1333-30B6-4789-9BA7-488F0C8FD6F8}" srcOrd="0" destOrd="0" presId="urn:microsoft.com/office/officeart/2008/layout/LinedList"/>
    <dgm:cxn modelId="{41BA208A-72B9-45A5-B5FF-B019BA1CA0EE}" type="presParOf" srcId="{40DF2677-BE74-445C-A128-5483AA80A45B}" destId="{D3A88F83-AFCE-4C8F-810B-BF20A67F43C8}" srcOrd="1" destOrd="0" presId="urn:microsoft.com/office/officeart/2008/layout/LinedList"/>
    <dgm:cxn modelId="{33D047D5-4E7C-4FB6-B978-BEDAFEC6AB22}" type="presParOf" srcId="{40DF2677-BE74-445C-A128-5483AA80A45B}" destId="{CFA50A0C-7F9F-4F0E-B07E-A932368832B0}" srcOrd="2" destOrd="0" presId="urn:microsoft.com/office/officeart/2008/layout/LinedList"/>
    <dgm:cxn modelId="{0DDA71AD-8A99-4220-99F0-3ECC6DB59FA5}" type="presParOf" srcId="{02828EF9-CA82-494A-A594-B81CFC46DC77}" destId="{0A74833C-F6D2-4526-A466-5517B4D04D69}" srcOrd="23" destOrd="0" presId="urn:microsoft.com/office/officeart/2008/layout/LinedList"/>
    <dgm:cxn modelId="{3A391667-F6CD-4245-9FAC-5E7B101B7DA1}" type="presParOf" srcId="{02828EF9-CA82-494A-A594-B81CFC46DC77}" destId="{9894AD90-C24D-4845-B75E-E8358AE7212E}" srcOrd="24" destOrd="0" presId="urn:microsoft.com/office/officeart/2008/layout/LinedList"/>
    <dgm:cxn modelId="{A5192851-5EE9-44FD-8C95-2C167298AF76}" type="presParOf" srcId="{02828EF9-CA82-494A-A594-B81CFC46DC77}" destId="{B58A5831-4C2C-4CE7-ABE4-27A4808303E9}" srcOrd="25" destOrd="0" presId="urn:microsoft.com/office/officeart/2008/layout/LinedList"/>
    <dgm:cxn modelId="{447EAC0F-0574-4E66-95DF-37E51ED89895}" type="presParOf" srcId="{B58A5831-4C2C-4CE7-ABE4-27A4808303E9}" destId="{E390DF64-47C3-47A0-9734-D05BDA001970}" srcOrd="0" destOrd="0" presId="urn:microsoft.com/office/officeart/2008/layout/LinedList"/>
    <dgm:cxn modelId="{CD800FB9-67AF-448F-BFF6-FD845A9B23FF}" type="presParOf" srcId="{B58A5831-4C2C-4CE7-ABE4-27A4808303E9}" destId="{B0FACD03-A7C9-45DE-8406-75C626D2F5FF}" srcOrd="1" destOrd="0" presId="urn:microsoft.com/office/officeart/2008/layout/LinedList"/>
    <dgm:cxn modelId="{45BC2C95-752D-4681-9544-4AE84372B427}" type="presParOf" srcId="{B58A5831-4C2C-4CE7-ABE4-27A4808303E9}" destId="{86076582-7F81-4DC7-8620-5E4E40C6AC1B}" srcOrd="2" destOrd="0" presId="urn:microsoft.com/office/officeart/2008/layout/LinedList"/>
    <dgm:cxn modelId="{993B69B5-722D-4CEB-A0FD-55231B33A6D3}" type="presParOf" srcId="{02828EF9-CA82-494A-A594-B81CFC46DC77}" destId="{B5593862-0F3C-42E8-94B9-6E99FFD4DC22}" srcOrd="26" destOrd="0" presId="urn:microsoft.com/office/officeart/2008/layout/LinedList"/>
    <dgm:cxn modelId="{4C3A2A39-A727-4FD9-B138-C418AF801F87}" type="presParOf" srcId="{02828EF9-CA82-494A-A594-B81CFC46DC77}" destId="{A4A9B899-C89E-4AB9-B2E3-BB258F535512}" srcOrd="27" destOrd="0" presId="urn:microsoft.com/office/officeart/2008/layout/LinedList"/>
    <dgm:cxn modelId="{EF3731FF-E66F-4768-8B9E-D8B710BB74D3}" type="presParOf" srcId="{02828EF9-CA82-494A-A594-B81CFC46DC77}" destId="{A39DEAA8-2262-4AF7-9A4E-2641113EE48F}" srcOrd="28" destOrd="0" presId="urn:microsoft.com/office/officeart/2008/layout/LinedList"/>
    <dgm:cxn modelId="{011F1441-188E-433F-9A93-4CDC5D2A5317}" type="presParOf" srcId="{A39DEAA8-2262-4AF7-9A4E-2641113EE48F}" destId="{609863DE-14EF-4E3C-A356-0CB1F212F2B4}" srcOrd="0" destOrd="0" presId="urn:microsoft.com/office/officeart/2008/layout/LinedList"/>
    <dgm:cxn modelId="{FD04FCDE-0B41-43FF-9554-296812F98908}" type="presParOf" srcId="{A39DEAA8-2262-4AF7-9A4E-2641113EE48F}" destId="{3F32838A-26FD-4332-87B8-AFB6720B8570}" srcOrd="1" destOrd="0" presId="urn:microsoft.com/office/officeart/2008/layout/LinedList"/>
    <dgm:cxn modelId="{0EF2A1E7-A513-47CF-BFA2-91FADEBE6F58}" type="presParOf" srcId="{A39DEAA8-2262-4AF7-9A4E-2641113EE48F}" destId="{DC2DB1BB-15C5-4AEA-A4E7-DB655776F24F}" srcOrd="2" destOrd="0" presId="urn:microsoft.com/office/officeart/2008/layout/LinedList"/>
    <dgm:cxn modelId="{F02E8E69-BAA2-4660-889D-88C160A6AF13}" type="presParOf" srcId="{02828EF9-CA82-494A-A594-B81CFC46DC77}" destId="{3296A0CB-0690-46DF-9DC3-9F83A4FB3D4D}" srcOrd="29" destOrd="0" presId="urn:microsoft.com/office/officeart/2008/layout/LinedList"/>
    <dgm:cxn modelId="{F09810A2-9D2E-4B4B-90CD-378B164B72D4}" type="presParOf" srcId="{02828EF9-CA82-494A-A594-B81CFC46DC77}" destId="{BFD720E7-57BC-4487-B3A7-C0021F8A6949}" srcOrd="30" destOrd="0" presId="urn:microsoft.com/office/officeart/2008/layout/LinedList"/>
    <dgm:cxn modelId="{9B183816-C38B-476C-AB26-D7A6D610CCA9}" type="presParOf" srcId="{02828EF9-CA82-494A-A594-B81CFC46DC77}" destId="{5AD73A37-6EA1-4F6C-9656-05E0278CE803}" srcOrd="31" destOrd="0" presId="urn:microsoft.com/office/officeart/2008/layout/LinedList"/>
    <dgm:cxn modelId="{F83F9E21-C3BA-4DA1-A687-5B79CFF86AAC}" type="presParOf" srcId="{5AD73A37-6EA1-4F6C-9656-05E0278CE803}" destId="{459EBB38-B20A-462A-BACB-2727B38062CC}" srcOrd="0" destOrd="0" presId="urn:microsoft.com/office/officeart/2008/layout/LinedList"/>
    <dgm:cxn modelId="{8927FDCF-B7F3-4707-9CCA-595DD55414A2}" type="presParOf" srcId="{5AD73A37-6EA1-4F6C-9656-05E0278CE803}" destId="{AD1FB99E-F86F-4522-AD78-80D00C03C624}" srcOrd="1" destOrd="0" presId="urn:microsoft.com/office/officeart/2008/layout/LinedList"/>
    <dgm:cxn modelId="{18E1F5B9-9F6D-4E41-8E21-629470B39149}" type="presParOf" srcId="{5AD73A37-6EA1-4F6C-9656-05E0278CE803}" destId="{3D14E207-F152-4D18-A105-6672A67BAB94}" srcOrd="2" destOrd="0" presId="urn:microsoft.com/office/officeart/2008/layout/LinedList"/>
    <dgm:cxn modelId="{1282AC1D-FCD6-4FA4-9A27-2CA3349DBF9A}" type="presParOf" srcId="{02828EF9-CA82-494A-A594-B81CFC46DC77}" destId="{6C2801C8-9632-4F91-A4FE-48C972323393}" srcOrd="32" destOrd="0" presId="urn:microsoft.com/office/officeart/2008/layout/LinedList"/>
    <dgm:cxn modelId="{67F7DE71-3344-4A25-9FB5-1FB99F410F4E}" type="presParOf" srcId="{02828EF9-CA82-494A-A594-B81CFC46DC77}" destId="{29CF9C2C-DDEB-4490-90F4-414014BA5166}" srcOrd="33" destOrd="0" presId="urn:microsoft.com/office/officeart/2008/layout/LinedList"/>
    <dgm:cxn modelId="{AEB1F1A6-4186-46C5-BD6C-9185A10FE931}" type="presParOf" srcId="{02828EF9-CA82-494A-A594-B81CFC46DC77}" destId="{72F6AD55-E6E3-49A0-872D-2E0BCAC0DB73}" srcOrd="34" destOrd="0" presId="urn:microsoft.com/office/officeart/2008/layout/LinedList"/>
    <dgm:cxn modelId="{EDACD230-48E0-4427-97D9-9D8D80A63620}" type="presParOf" srcId="{72F6AD55-E6E3-49A0-872D-2E0BCAC0DB73}" destId="{E60A8476-BEBD-43F5-86D6-5155D271805D}" srcOrd="0" destOrd="0" presId="urn:microsoft.com/office/officeart/2008/layout/LinedList"/>
    <dgm:cxn modelId="{2C62CAA0-BE09-4839-9C56-566FE9EABD10}" type="presParOf" srcId="{72F6AD55-E6E3-49A0-872D-2E0BCAC0DB73}" destId="{20E93F51-04B1-4BF2-B14A-1802E34CE174}" srcOrd="1" destOrd="0" presId="urn:microsoft.com/office/officeart/2008/layout/LinedList"/>
    <dgm:cxn modelId="{5B159852-1659-4472-8F8B-B22BD5B425DD}" type="presParOf" srcId="{72F6AD55-E6E3-49A0-872D-2E0BCAC0DB73}" destId="{CDE1C022-A313-4DCC-AD7A-9D6AE8651C25}" srcOrd="2" destOrd="0" presId="urn:microsoft.com/office/officeart/2008/layout/LinedList"/>
    <dgm:cxn modelId="{764D7AC2-6314-46A4-8F4F-BAAB7D30C178}" type="presParOf" srcId="{02828EF9-CA82-494A-A594-B81CFC46DC77}" destId="{7ED5CC33-4065-4927-A607-B5CAEBBD0F25}" srcOrd="35" destOrd="0" presId="urn:microsoft.com/office/officeart/2008/layout/LinedList"/>
    <dgm:cxn modelId="{3825CF00-62A9-48C6-9E8E-CEA34CF7C225}" type="presParOf" srcId="{02828EF9-CA82-494A-A594-B81CFC46DC77}" destId="{7450FB7A-6047-42E2-85D2-1C142FA1E0DD}" srcOrd="36" destOrd="0" presId="urn:microsoft.com/office/officeart/2008/layout/LinedList"/>
    <dgm:cxn modelId="{EE2AF668-D3B7-4EF7-B92E-F139203DA78A}" type="presParOf" srcId="{02828EF9-CA82-494A-A594-B81CFC46DC77}" destId="{360DF024-DAA1-4635-ABD5-D4DADFC93EF4}" srcOrd="37" destOrd="0" presId="urn:microsoft.com/office/officeart/2008/layout/LinedList"/>
    <dgm:cxn modelId="{884CFFBE-42FF-4195-8747-A58A983066AC}" type="presParOf" srcId="{360DF024-DAA1-4635-ABD5-D4DADFC93EF4}" destId="{FF7FE00C-6FDF-491D-815A-BD60355BD4E1}" srcOrd="0" destOrd="0" presId="urn:microsoft.com/office/officeart/2008/layout/LinedList"/>
    <dgm:cxn modelId="{D3FF5606-8563-4E29-8338-A966F9598E3D}" type="presParOf" srcId="{360DF024-DAA1-4635-ABD5-D4DADFC93EF4}" destId="{0427248E-D0DE-4A96-B3D1-ECC553CD9EBE}" srcOrd="1" destOrd="0" presId="urn:microsoft.com/office/officeart/2008/layout/LinedList"/>
    <dgm:cxn modelId="{89342084-BF25-40BA-862E-2A36A203DDBD}" type="presParOf" srcId="{360DF024-DAA1-4635-ABD5-D4DADFC93EF4}" destId="{8B0D87AE-3574-4D9E-805B-E70C23EEBBDD}" srcOrd="2" destOrd="0" presId="urn:microsoft.com/office/officeart/2008/layout/LinedList"/>
    <dgm:cxn modelId="{7577786C-E7A7-4155-ABD0-7FB1E59247D8}" type="presParOf" srcId="{02828EF9-CA82-494A-A594-B81CFC46DC77}" destId="{746D4956-F054-4F65-9371-F19EFAD1FDDC}" srcOrd="38" destOrd="0" presId="urn:microsoft.com/office/officeart/2008/layout/LinedList"/>
    <dgm:cxn modelId="{0F420859-309F-4D12-855E-25FE269D36CA}" type="presParOf" srcId="{02828EF9-CA82-494A-A594-B81CFC46DC77}" destId="{2F9B0CEE-71CC-4C35-BC2E-1F6FEEF4F5BA}" srcOrd="3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41AFC-ACE1-41D9-9C65-1374D533C7CF}">
      <dsp:nvSpPr>
        <dsp:cNvPr id="0" name=""/>
        <dsp:cNvSpPr/>
      </dsp:nvSpPr>
      <dsp:spPr>
        <a:xfrm>
          <a:off x="0" y="11599"/>
          <a:ext cx="6112645" cy="1042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For people working in real estate industry</a:t>
          </a:r>
        </a:p>
      </dsp:txBody>
      <dsp:txXfrm>
        <a:off x="50889" y="62488"/>
        <a:ext cx="6010867" cy="940692"/>
      </dsp:txXfrm>
    </dsp:sp>
    <dsp:sp modelId="{93CFD662-C222-46F9-AC4D-D11F026D5596}">
      <dsp:nvSpPr>
        <dsp:cNvPr id="0" name=""/>
        <dsp:cNvSpPr/>
      </dsp:nvSpPr>
      <dsp:spPr>
        <a:xfrm>
          <a:off x="0" y="1131829"/>
          <a:ext cx="6112645" cy="1042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For investors</a:t>
          </a:r>
        </a:p>
      </dsp:txBody>
      <dsp:txXfrm>
        <a:off x="50889" y="1182718"/>
        <a:ext cx="6010867" cy="940692"/>
      </dsp:txXfrm>
    </dsp:sp>
    <dsp:sp modelId="{0F0086CF-8F19-4100-9BBA-F64C4B586AA1}">
      <dsp:nvSpPr>
        <dsp:cNvPr id="0" name=""/>
        <dsp:cNvSpPr/>
      </dsp:nvSpPr>
      <dsp:spPr>
        <a:xfrm>
          <a:off x="0" y="2252059"/>
          <a:ext cx="6112645" cy="1042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For regular people planning on buying or selling house</a:t>
          </a:r>
        </a:p>
      </dsp:txBody>
      <dsp:txXfrm>
        <a:off x="50889" y="2302948"/>
        <a:ext cx="6010867" cy="940692"/>
      </dsp:txXfrm>
    </dsp:sp>
    <dsp:sp modelId="{7F49682A-5D72-46FE-AE2F-061D2860BAE4}">
      <dsp:nvSpPr>
        <dsp:cNvPr id="0" name=""/>
        <dsp:cNvSpPr/>
      </dsp:nvSpPr>
      <dsp:spPr>
        <a:xfrm>
          <a:off x="0" y="3372289"/>
          <a:ext cx="6112645" cy="1042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Real Estate price prediction and analysis is a crucial field of research</a:t>
          </a:r>
        </a:p>
      </dsp:txBody>
      <dsp:txXfrm>
        <a:off x="50889" y="3423178"/>
        <a:ext cx="6010867" cy="940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05A43-579E-42B2-AD2E-A5683DAF692E}">
      <dsp:nvSpPr>
        <dsp:cNvPr id="0" name=""/>
        <dsp:cNvSpPr/>
      </dsp:nvSpPr>
      <dsp:spPr>
        <a:xfrm>
          <a:off x="0" y="0"/>
          <a:ext cx="94869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1FB9ED-2E45-465D-B44C-B9C3751B11E4}">
      <dsp:nvSpPr>
        <dsp:cNvPr id="0" name=""/>
        <dsp:cNvSpPr/>
      </dsp:nvSpPr>
      <dsp:spPr>
        <a:xfrm>
          <a:off x="0" y="0"/>
          <a:ext cx="1897380" cy="391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dataset has 13 features: CRIM, ZN, INDUS, CHAS, NOX, RM, AGE, DIS, RAD, TAX, PTRATIO, LSTAT, and MEDV. </a:t>
          </a:r>
        </a:p>
      </dsp:txBody>
      <dsp:txXfrm>
        <a:off x="0" y="0"/>
        <a:ext cx="1897380" cy="3918098"/>
      </dsp:txXfrm>
    </dsp:sp>
    <dsp:sp modelId="{2EAAC14B-6A63-40B3-8DF7-C0728B959B22}">
      <dsp:nvSpPr>
        <dsp:cNvPr id="0" name=""/>
        <dsp:cNvSpPr/>
      </dsp:nvSpPr>
      <dsp:spPr>
        <a:xfrm>
          <a:off x="2039683" y="14276"/>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CRIM: per capita crime rate by town </a:t>
          </a:r>
        </a:p>
      </dsp:txBody>
      <dsp:txXfrm>
        <a:off x="2039683" y="14276"/>
        <a:ext cx="7447217" cy="285535"/>
      </dsp:txXfrm>
    </dsp:sp>
    <dsp:sp modelId="{2A595789-0A64-4371-815A-9A30CF85AA62}">
      <dsp:nvSpPr>
        <dsp:cNvPr id="0" name=""/>
        <dsp:cNvSpPr/>
      </dsp:nvSpPr>
      <dsp:spPr>
        <a:xfrm>
          <a:off x="1897380" y="299811"/>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18072-6CDE-4735-9FD2-7B30EC3BF328}">
      <dsp:nvSpPr>
        <dsp:cNvPr id="0" name=""/>
        <dsp:cNvSpPr/>
      </dsp:nvSpPr>
      <dsp:spPr>
        <a:xfrm>
          <a:off x="2039683" y="314088"/>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ZN: proportion of residential land zoned for lots over 25,000 sq.ft. </a:t>
          </a:r>
        </a:p>
      </dsp:txBody>
      <dsp:txXfrm>
        <a:off x="2039683" y="314088"/>
        <a:ext cx="7447217" cy="285535"/>
      </dsp:txXfrm>
    </dsp:sp>
    <dsp:sp modelId="{D7AF2F39-091B-4C40-8D21-815CFFD6BAC5}">
      <dsp:nvSpPr>
        <dsp:cNvPr id="0" name=""/>
        <dsp:cNvSpPr/>
      </dsp:nvSpPr>
      <dsp:spPr>
        <a:xfrm>
          <a:off x="1897380" y="599623"/>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C4868C-DFA0-478F-A9E1-B9D5F0547B38}">
      <dsp:nvSpPr>
        <dsp:cNvPr id="0" name=""/>
        <dsp:cNvSpPr/>
      </dsp:nvSpPr>
      <dsp:spPr>
        <a:xfrm>
          <a:off x="2039683" y="613900"/>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INDUS: proportion of non-retail business acres per town </a:t>
          </a:r>
        </a:p>
      </dsp:txBody>
      <dsp:txXfrm>
        <a:off x="2039683" y="613900"/>
        <a:ext cx="7447217" cy="285535"/>
      </dsp:txXfrm>
    </dsp:sp>
    <dsp:sp modelId="{ECD80819-0D03-4537-8D32-5B58902B1A21}">
      <dsp:nvSpPr>
        <dsp:cNvPr id="0" name=""/>
        <dsp:cNvSpPr/>
      </dsp:nvSpPr>
      <dsp:spPr>
        <a:xfrm>
          <a:off x="1897380" y="899435"/>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7BF5DA-EE65-442F-AD1C-5FCE961C8B05}">
      <dsp:nvSpPr>
        <dsp:cNvPr id="0" name=""/>
        <dsp:cNvSpPr/>
      </dsp:nvSpPr>
      <dsp:spPr>
        <a:xfrm>
          <a:off x="2039683" y="913712"/>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CHAS: Charles River dummy variable (1 if tract bounds river; 0 otherwise) </a:t>
          </a:r>
        </a:p>
      </dsp:txBody>
      <dsp:txXfrm>
        <a:off x="2039683" y="913712"/>
        <a:ext cx="7447217" cy="285535"/>
      </dsp:txXfrm>
    </dsp:sp>
    <dsp:sp modelId="{6C187169-FF37-412C-8FB3-6C84AA9116B9}">
      <dsp:nvSpPr>
        <dsp:cNvPr id="0" name=""/>
        <dsp:cNvSpPr/>
      </dsp:nvSpPr>
      <dsp:spPr>
        <a:xfrm>
          <a:off x="1897380" y="1199247"/>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8C57E3-23FB-4E3A-8C1A-AC1DE05B9445}">
      <dsp:nvSpPr>
        <dsp:cNvPr id="0" name=""/>
        <dsp:cNvSpPr/>
      </dsp:nvSpPr>
      <dsp:spPr>
        <a:xfrm>
          <a:off x="2039683" y="1213524"/>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NOX: nitric oxides concentration (parts per 10 million) </a:t>
          </a:r>
        </a:p>
      </dsp:txBody>
      <dsp:txXfrm>
        <a:off x="2039683" y="1213524"/>
        <a:ext cx="7447217" cy="285535"/>
      </dsp:txXfrm>
    </dsp:sp>
    <dsp:sp modelId="{30C21E5F-F3F9-4ADF-8118-D112A13FBB4D}">
      <dsp:nvSpPr>
        <dsp:cNvPr id="0" name=""/>
        <dsp:cNvSpPr/>
      </dsp:nvSpPr>
      <dsp:spPr>
        <a:xfrm>
          <a:off x="1897380" y="1499059"/>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C83D17-87B1-4103-8DC1-AB0933B4CB26}">
      <dsp:nvSpPr>
        <dsp:cNvPr id="0" name=""/>
        <dsp:cNvSpPr/>
      </dsp:nvSpPr>
      <dsp:spPr>
        <a:xfrm>
          <a:off x="2039683" y="1513336"/>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RM: average number of rooms per dwelling </a:t>
          </a:r>
        </a:p>
      </dsp:txBody>
      <dsp:txXfrm>
        <a:off x="2039683" y="1513336"/>
        <a:ext cx="7447217" cy="285535"/>
      </dsp:txXfrm>
    </dsp:sp>
    <dsp:sp modelId="{8A03FF80-4129-417E-9B2D-AFDC0E278D81}">
      <dsp:nvSpPr>
        <dsp:cNvPr id="0" name=""/>
        <dsp:cNvSpPr/>
      </dsp:nvSpPr>
      <dsp:spPr>
        <a:xfrm>
          <a:off x="1897380" y="1798871"/>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ABD896-DB53-4149-BBEF-5A82F3F06224}">
      <dsp:nvSpPr>
        <dsp:cNvPr id="0" name=""/>
        <dsp:cNvSpPr/>
      </dsp:nvSpPr>
      <dsp:spPr>
        <a:xfrm>
          <a:off x="2039683" y="1813148"/>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AGE: age and proportion of owner-occupied units built </a:t>
          </a:r>
        </a:p>
      </dsp:txBody>
      <dsp:txXfrm>
        <a:off x="2039683" y="1813148"/>
        <a:ext cx="7447217" cy="285535"/>
      </dsp:txXfrm>
    </dsp:sp>
    <dsp:sp modelId="{68BBB3C1-9B76-417C-9F2B-FED74DB5D4B8}">
      <dsp:nvSpPr>
        <dsp:cNvPr id="0" name=""/>
        <dsp:cNvSpPr/>
      </dsp:nvSpPr>
      <dsp:spPr>
        <a:xfrm>
          <a:off x="1897380" y="2098683"/>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A88F83-AFCE-4C8F-810B-BF20A67F43C8}">
      <dsp:nvSpPr>
        <dsp:cNvPr id="0" name=""/>
        <dsp:cNvSpPr/>
      </dsp:nvSpPr>
      <dsp:spPr>
        <a:xfrm>
          <a:off x="2039683" y="2112960"/>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DIS: weighted distances to five Boston employment centres </a:t>
          </a:r>
        </a:p>
      </dsp:txBody>
      <dsp:txXfrm>
        <a:off x="2039683" y="2112960"/>
        <a:ext cx="7447217" cy="285535"/>
      </dsp:txXfrm>
    </dsp:sp>
    <dsp:sp modelId="{0A74833C-F6D2-4526-A466-5517B4D04D69}">
      <dsp:nvSpPr>
        <dsp:cNvPr id="0" name=""/>
        <dsp:cNvSpPr/>
      </dsp:nvSpPr>
      <dsp:spPr>
        <a:xfrm>
          <a:off x="1897380" y="2398495"/>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FACD03-A7C9-45DE-8406-75C626D2F5FF}">
      <dsp:nvSpPr>
        <dsp:cNvPr id="0" name=""/>
        <dsp:cNvSpPr/>
      </dsp:nvSpPr>
      <dsp:spPr>
        <a:xfrm>
          <a:off x="2039683" y="2412772"/>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RAD: index of accessibility to radial highways </a:t>
          </a:r>
        </a:p>
      </dsp:txBody>
      <dsp:txXfrm>
        <a:off x="2039683" y="2412772"/>
        <a:ext cx="7447217" cy="285535"/>
      </dsp:txXfrm>
    </dsp:sp>
    <dsp:sp modelId="{B5593862-0F3C-42E8-94B9-6E99FFD4DC22}">
      <dsp:nvSpPr>
        <dsp:cNvPr id="0" name=""/>
        <dsp:cNvSpPr/>
      </dsp:nvSpPr>
      <dsp:spPr>
        <a:xfrm>
          <a:off x="1897380" y="2698307"/>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32838A-26FD-4332-87B8-AFB6720B8570}">
      <dsp:nvSpPr>
        <dsp:cNvPr id="0" name=""/>
        <dsp:cNvSpPr/>
      </dsp:nvSpPr>
      <dsp:spPr>
        <a:xfrm>
          <a:off x="2039683" y="2712584"/>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TAX: full-value property-tax rate per $10,000 </a:t>
          </a:r>
        </a:p>
      </dsp:txBody>
      <dsp:txXfrm>
        <a:off x="2039683" y="2712584"/>
        <a:ext cx="7447217" cy="285535"/>
      </dsp:txXfrm>
    </dsp:sp>
    <dsp:sp modelId="{3296A0CB-0690-46DF-9DC3-9F83A4FB3D4D}">
      <dsp:nvSpPr>
        <dsp:cNvPr id="0" name=""/>
        <dsp:cNvSpPr/>
      </dsp:nvSpPr>
      <dsp:spPr>
        <a:xfrm>
          <a:off x="1897380" y="2998119"/>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1FB99E-F86F-4522-AD78-80D00C03C624}">
      <dsp:nvSpPr>
        <dsp:cNvPr id="0" name=""/>
        <dsp:cNvSpPr/>
      </dsp:nvSpPr>
      <dsp:spPr>
        <a:xfrm>
          <a:off x="2039683" y="3012396"/>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PTRATIO: pupil-teacher ratio by town </a:t>
          </a:r>
        </a:p>
      </dsp:txBody>
      <dsp:txXfrm>
        <a:off x="2039683" y="3012396"/>
        <a:ext cx="7447217" cy="285535"/>
      </dsp:txXfrm>
    </dsp:sp>
    <dsp:sp modelId="{6C2801C8-9632-4F91-A4FE-48C972323393}">
      <dsp:nvSpPr>
        <dsp:cNvPr id="0" name=""/>
        <dsp:cNvSpPr/>
      </dsp:nvSpPr>
      <dsp:spPr>
        <a:xfrm>
          <a:off x="1897380" y="3297931"/>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E93F51-04B1-4BF2-B14A-1802E34CE174}">
      <dsp:nvSpPr>
        <dsp:cNvPr id="0" name=""/>
        <dsp:cNvSpPr/>
      </dsp:nvSpPr>
      <dsp:spPr>
        <a:xfrm>
          <a:off x="2039683" y="3312208"/>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LSTAT: % lower status of the population </a:t>
          </a:r>
        </a:p>
      </dsp:txBody>
      <dsp:txXfrm>
        <a:off x="2039683" y="3312208"/>
        <a:ext cx="7447217" cy="285535"/>
      </dsp:txXfrm>
    </dsp:sp>
    <dsp:sp modelId="{7ED5CC33-4065-4927-A607-B5CAEBBD0F25}">
      <dsp:nvSpPr>
        <dsp:cNvPr id="0" name=""/>
        <dsp:cNvSpPr/>
      </dsp:nvSpPr>
      <dsp:spPr>
        <a:xfrm>
          <a:off x="1897380" y="3597743"/>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27248E-D0DE-4A96-B3D1-ECC553CD9EBE}">
      <dsp:nvSpPr>
        <dsp:cNvPr id="0" name=""/>
        <dsp:cNvSpPr/>
      </dsp:nvSpPr>
      <dsp:spPr>
        <a:xfrm>
          <a:off x="2039683" y="3612020"/>
          <a:ext cx="7447217" cy="28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MEDV: Median value of owner-occupied homes in $1000's</a:t>
          </a:r>
        </a:p>
      </dsp:txBody>
      <dsp:txXfrm>
        <a:off x="2039683" y="3612020"/>
        <a:ext cx="7447217" cy="285535"/>
      </dsp:txXfrm>
    </dsp:sp>
    <dsp:sp modelId="{746D4956-F054-4F65-9371-F19EFAD1FDDC}">
      <dsp:nvSpPr>
        <dsp:cNvPr id="0" name=""/>
        <dsp:cNvSpPr/>
      </dsp:nvSpPr>
      <dsp:spPr>
        <a:xfrm>
          <a:off x="1897380" y="3897555"/>
          <a:ext cx="75895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5/12/2023</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3422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5/12/2023</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7679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5/12/2023</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153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5/12/2023</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4072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5/12/2023</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550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5/12/2023</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4887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5/12/2023</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4420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5/12/2023</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8148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5/12/2023</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7301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5/12/2023</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957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5/12/2023</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878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5/12/2023</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58734813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F79830C-29B9-4A3F-AD08-CA742B8DD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95F9E2-09E7-4B3C-90CF-8A938F730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1386" y="0"/>
            <a:ext cx="4676108"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D1C82-D78A-036A-D5B5-04274B189D30}"/>
              </a:ext>
            </a:extLst>
          </p:cNvPr>
          <p:cNvSpPr>
            <a:spLocks noGrp="1"/>
          </p:cNvSpPr>
          <p:nvPr>
            <p:ph type="ctrTitle"/>
          </p:nvPr>
        </p:nvSpPr>
        <p:spPr>
          <a:xfrm>
            <a:off x="4370363" y="1371599"/>
            <a:ext cx="3498166" cy="2360429"/>
          </a:xfrm>
        </p:spPr>
        <p:txBody>
          <a:bodyPr>
            <a:normAutofit/>
          </a:bodyPr>
          <a:lstStyle/>
          <a:p>
            <a:r>
              <a:rPr lang="en-US" sz="3300">
                <a:solidFill>
                  <a:schemeClr val="bg2"/>
                </a:solidFill>
              </a:rPr>
              <a:t>Real Estate Price Prediction and Analysis</a:t>
            </a:r>
            <a:endParaRPr lang="LID4096" sz="3300">
              <a:solidFill>
                <a:schemeClr val="bg2"/>
              </a:solidFill>
            </a:endParaRPr>
          </a:p>
        </p:txBody>
      </p:sp>
      <p:sp>
        <p:nvSpPr>
          <p:cNvPr id="3" name="Subtitle 2">
            <a:extLst>
              <a:ext uri="{FF2B5EF4-FFF2-40B4-BE49-F238E27FC236}">
                <a16:creationId xmlns:a16="http://schemas.microsoft.com/office/drawing/2014/main" id="{5E9101F1-8593-A8C4-DB0E-956FFA1CA65C}"/>
              </a:ext>
            </a:extLst>
          </p:cNvPr>
          <p:cNvSpPr>
            <a:spLocks noGrp="1"/>
          </p:cNvSpPr>
          <p:nvPr>
            <p:ph type="subTitle" idx="1"/>
          </p:nvPr>
        </p:nvSpPr>
        <p:spPr>
          <a:xfrm>
            <a:off x="4762501" y="4114800"/>
            <a:ext cx="2705100" cy="1371600"/>
          </a:xfrm>
        </p:spPr>
        <p:txBody>
          <a:bodyPr>
            <a:normAutofit/>
          </a:bodyPr>
          <a:lstStyle/>
          <a:p>
            <a:r>
              <a:rPr lang="en-US" dirty="0">
                <a:solidFill>
                  <a:schemeClr val="bg1"/>
                </a:solidFill>
              </a:rPr>
              <a:t>Bolatbekov Adilet</a:t>
            </a:r>
          </a:p>
          <a:p>
            <a:r>
              <a:rPr lang="en-US" dirty="0" err="1">
                <a:solidFill>
                  <a:schemeClr val="bg1"/>
                </a:solidFill>
              </a:rPr>
              <a:t>Muratbek</a:t>
            </a:r>
            <a:r>
              <a:rPr lang="en-US" dirty="0">
                <a:solidFill>
                  <a:schemeClr val="bg1"/>
                </a:solidFill>
              </a:rPr>
              <a:t> </a:t>
            </a:r>
            <a:r>
              <a:rPr lang="en-US" dirty="0" err="1">
                <a:solidFill>
                  <a:schemeClr val="bg1"/>
                </a:solidFill>
              </a:rPr>
              <a:t>Darmen</a:t>
            </a:r>
            <a:endParaRPr lang="LID4096" dirty="0">
              <a:solidFill>
                <a:schemeClr val="bg1"/>
              </a:solidFill>
            </a:endParaRPr>
          </a:p>
        </p:txBody>
      </p:sp>
      <p:pic>
        <p:nvPicPr>
          <p:cNvPr id="7" name="Picture 6" descr="A house with money bag and coins falling&#10;&#10;Description automatically generated with low confidence">
            <a:extLst>
              <a:ext uri="{FF2B5EF4-FFF2-40B4-BE49-F238E27FC236}">
                <a16:creationId xmlns:a16="http://schemas.microsoft.com/office/drawing/2014/main" id="{E61C1651-0BDA-08B5-A53C-A237BEC19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86095"/>
            <a:ext cx="2705099" cy="2285808"/>
          </a:xfrm>
          <a:prstGeom prst="rect">
            <a:avLst/>
          </a:prstGeom>
        </p:spPr>
      </p:pic>
      <p:pic>
        <p:nvPicPr>
          <p:cNvPr id="5" name="Picture 4" descr="A picture containing sketch, clipart, illustration, drawing&#10;&#10;Description automatically generated">
            <a:extLst>
              <a:ext uri="{FF2B5EF4-FFF2-40B4-BE49-F238E27FC236}">
                <a16:creationId xmlns:a16="http://schemas.microsoft.com/office/drawing/2014/main" id="{2A9C8436-3E4E-463E-C235-D2766C033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381" y="2270599"/>
            <a:ext cx="3478930" cy="2316801"/>
          </a:xfrm>
          <a:prstGeom prst="rect">
            <a:avLst/>
          </a:prstGeom>
        </p:spPr>
      </p:pic>
    </p:spTree>
    <p:extLst>
      <p:ext uri="{BB962C8B-B14F-4D97-AF65-F5344CB8AC3E}">
        <p14:creationId xmlns:p14="http://schemas.microsoft.com/office/powerpoint/2010/main" val="414066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ands shaking hands near a house&#10;&#10;Description automatically generated with low confidence">
            <a:extLst>
              <a:ext uri="{FF2B5EF4-FFF2-40B4-BE49-F238E27FC236}">
                <a16:creationId xmlns:a16="http://schemas.microsoft.com/office/drawing/2014/main" id="{DB847854-877C-7E91-6771-5A875D44E68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775855" y="0"/>
            <a:ext cx="10640290" cy="6858000"/>
          </a:xfrm>
          <a:prstGeom prst="rect">
            <a:avLst/>
          </a:prstGeom>
        </p:spPr>
      </p:pic>
      <p:sp>
        <p:nvSpPr>
          <p:cNvPr id="2" name="Title 1">
            <a:extLst>
              <a:ext uri="{FF2B5EF4-FFF2-40B4-BE49-F238E27FC236}">
                <a16:creationId xmlns:a16="http://schemas.microsoft.com/office/drawing/2014/main" id="{802CD819-7BEB-E4FF-14B7-4DC85B35A513}"/>
              </a:ext>
            </a:extLst>
          </p:cNvPr>
          <p:cNvSpPr>
            <a:spLocks noGrp="1"/>
          </p:cNvSpPr>
          <p:nvPr>
            <p:ph type="title"/>
          </p:nvPr>
        </p:nvSpPr>
        <p:spPr/>
        <p:txBody>
          <a:bodyPr/>
          <a:lstStyle/>
          <a:p>
            <a:r>
              <a:rPr lang="en-US" dirty="0"/>
              <a:t>conclusion</a:t>
            </a:r>
            <a:endParaRPr lang="LID4096" dirty="0"/>
          </a:p>
        </p:txBody>
      </p:sp>
      <p:sp>
        <p:nvSpPr>
          <p:cNvPr id="3" name="Content Placeholder 2">
            <a:extLst>
              <a:ext uri="{FF2B5EF4-FFF2-40B4-BE49-F238E27FC236}">
                <a16:creationId xmlns:a16="http://schemas.microsoft.com/office/drawing/2014/main" id="{CDF742F7-5012-6561-6CC8-4091D5D82ED6}"/>
              </a:ext>
            </a:extLst>
          </p:cNvPr>
          <p:cNvSpPr>
            <a:spLocks noGrp="1"/>
          </p:cNvSpPr>
          <p:nvPr>
            <p:ph idx="1"/>
          </p:nvPr>
        </p:nvSpPr>
        <p:spPr/>
        <p:txBody>
          <a:bodyPr>
            <a:normAutofit fontScale="70000" lnSpcReduction="20000"/>
          </a:bodyPr>
          <a:lstStyle/>
          <a:p>
            <a:r>
              <a:rPr lang="en-US" dirty="0"/>
              <a:t>Objective: To pinpoint the most significant elements that have an effect on the median price of owner-occupied homes in Boston </a:t>
            </a:r>
          </a:p>
          <a:p>
            <a:r>
              <a:rPr lang="en-US" dirty="0"/>
              <a:t>Pre-processing: Selected important attributes and removed certain data points to prevent inaccurate findings </a:t>
            </a:r>
          </a:p>
          <a:p>
            <a:r>
              <a:rPr lang="en-US" dirty="0"/>
              <a:t>Frameworks: </a:t>
            </a:r>
            <a:r>
              <a:rPr lang="en-US" dirty="0" err="1"/>
              <a:t>numpy</a:t>
            </a:r>
            <a:r>
              <a:rPr lang="en-US" dirty="0"/>
              <a:t>, pandas, matplotlib, seaborn, and scikit-learn </a:t>
            </a:r>
          </a:p>
          <a:p>
            <a:r>
              <a:rPr lang="en-US" dirty="0"/>
              <a:t>Methodologies: Exploratory data analysis (EDA), statistical analysis, and predictive modeling </a:t>
            </a:r>
          </a:p>
          <a:p>
            <a:r>
              <a:rPr lang="en-US" dirty="0"/>
              <a:t>Checks: Missing values, dataset distribution, and visualization to find patterns, trends, and outliers </a:t>
            </a:r>
          </a:p>
          <a:p>
            <a:r>
              <a:rPr lang="en-US" dirty="0"/>
              <a:t>Findings: Factors that significantly influence the median price of owner-occupied residences in Boston include the number of rooms, percentage of lower socioeconomic population, student-teacher ratio, and weighted distances to job areas </a:t>
            </a:r>
          </a:p>
          <a:p>
            <a:r>
              <a:rPr lang="en-US" dirty="0"/>
              <a:t>Machine learning model: Created a trustworthy model using scikit-learn to precisely forecast median prices </a:t>
            </a:r>
          </a:p>
          <a:p>
            <a:r>
              <a:rPr lang="en-US" dirty="0"/>
              <a:t>Implications: Our work offers insightful information and a solid framework for future research, examinations, and prediction models aimed at enhancing Boston's housing accessibility and affordability.</a:t>
            </a:r>
            <a:endParaRPr lang="LID4096" dirty="0"/>
          </a:p>
        </p:txBody>
      </p:sp>
    </p:spTree>
    <p:extLst>
      <p:ext uri="{BB962C8B-B14F-4D97-AF65-F5344CB8AC3E}">
        <p14:creationId xmlns:p14="http://schemas.microsoft.com/office/powerpoint/2010/main" val="145658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05FCA8-CAF1-4D74-BE46-814EE60FB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9F8A0E-73C7-4105-8A62-6AA318E6D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0"/>
            <a:ext cx="74295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B2058-CE07-6A57-9CEE-B422D2AAB876}"/>
              </a:ext>
            </a:extLst>
          </p:cNvPr>
          <p:cNvSpPr>
            <a:spLocks noGrp="1"/>
          </p:cNvSpPr>
          <p:nvPr>
            <p:ph type="title"/>
          </p:nvPr>
        </p:nvSpPr>
        <p:spPr>
          <a:xfrm>
            <a:off x="5410199" y="524218"/>
            <a:ext cx="6112645" cy="1014827"/>
          </a:xfrm>
        </p:spPr>
        <p:txBody>
          <a:bodyPr>
            <a:normAutofit/>
          </a:bodyPr>
          <a:lstStyle/>
          <a:p>
            <a:pPr algn="ctr"/>
            <a:r>
              <a:rPr lang="en-US" dirty="0"/>
              <a:t>Important for</a:t>
            </a:r>
            <a:endParaRPr lang="LID4096"/>
          </a:p>
        </p:txBody>
      </p:sp>
      <p:pic>
        <p:nvPicPr>
          <p:cNvPr id="7" name="Picture 6" descr="A red and white for sale sign&#10;&#10;Description automatically generated with medium confidence">
            <a:extLst>
              <a:ext uri="{FF2B5EF4-FFF2-40B4-BE49-F238E27FC236}">
                <a16:creationId xmlns:a16="http://schemas.microsoft.com/office/drawing/2014/main" id="{9E0A07F9-59C8-FFA4-9BB2-9C9A2887BA17}"/>
              </a:ext>
            </a:extLst>
          </p:cNvPr>
          <p:cNvPicPr>
            <a:picLocks noChangeAspect="1"/>
          </p:cNvPicPr>
          <p:nvPr/>
        </p:nvPicPr>
        <p:blipFill rotWithShape="1">
          <a:blip r:embed="rId2">
            <a:extLst>
              <a:ext uri="{28A0092B-C50C-407E-A947-70E740481C1C}">
                <a14:useLocalDpi xmlns:a14="http://schemas.microsoft.com/office/drawing/2010/main" val="0"/>
              </a:ext>
            </a:extLst>
          </a:blip>
          <a:srcRect l="4258" r="26827" b="-3"/>
          <a:stretch/>
        </p:blipFill>
        <p:spPr>
          <a:xfrm>
            <a:off x="685800" y="685801"/>
            <a:ext cx="3390900" cy="2743200"/>
          </a:xfrm>
          <a:prstGeom prst="rect">
            <a:avLst/>
          </a:prstGeom>
        </p:spPr>
      </p:pic>
      <p:pic>
        <p:nvPicPr>
          <p:cNvPr id="5" name="Picture 4" descr="A person sitting at a desk using a computer&#10;&#10;Description automatically generated with medium confidence">
            <a:extLst>
              <a:ext uri="{FF2B5EF4-FFF2-40B4-BE49-F238E27FC236}">
                <a16:creationId xmlns:a16="http://schemas.microsoft.com/office/drawing/2014/main" id="{BD87F798-E239-3BD1-C494-E4E472F8275B}"/>
              </a:ext>
            </a:extLst>
          </p:cNvPr>
          <p:cNvPicPr>
            <a:picLocks noChangeAspect="1"/>
          </p:cNvPicPr>
          <p:nvPr/>
        </p:nvPicPr>
        <p:blipFill rotWithShape="1">
          <a:blip r:embed="rId3">
            <a:extLst>
              <a:ext uri="{28A0092B-C50C-407E-A947-70E740481C1C}">
                <a14:useLocalDpi xmlns:a14="http://schemas.microsoft.com/office/drawing/2010/main" val="0"/>
              </a:ext>
            </a:extLst>
          </a:blip>
          <a:srcRect r="9768" b="5"/>
          <a:stretch/>
        </p:blipFill>
        <p:spPr>
          <a:xfrm>
            <a:off x="685800" y="3429000"/>
            <a:ext cx="3390900" cy="2743200"/>
          </a:xfrm>
          <a:prstGeom prst="rect">
            <a:avLst/>
          </a:prstGeom>
        </p:spPr>
      </p:pic>
      <p:graphicFrame>
        <p:nvGraphicFramePr>
          <p:cNvPr id="18" name="Content Placeholder 2">
            <a:extLst>
              <a:ext uri="{FF2B5EF4-FFF2-40B4-BE49-F238E27FC236}">
                <a16:creationId xmlns:a16="http://schemas.microsoft.com/office/drawing/2014/main" id="{E20B7C89-7E26-CCF2-AB43-AE0A51BC1998}"/>
              </a:ext>
            </a:extLst>
          </p:cNvPr>
          <p:cNvGraphicFramePr>
            <a:graphicFrameLocks noGrp="1"/>
          </p:cNvGraphicFramePr>
          <p:nvPr>
            <p:ph idx="1"/>
          </p:nvPr>
        </p:nvGraphicFramePr>
        <p:xfrm>
          <a:off x="5393555" y="1879288"/>
          <a:ext cx="6112645" cy="44263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635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32546713-DF96-41B2-8180-3EEC5B802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1">
            <a:extLst>
              <a:ext uri="{FF2B5EF4-FFF2-40B4-BE49-F238E27FC236}">
                <a16:creationId xmlns:a16="http://schemas.microsoft.com/office/drawing/2014/main" id="{C2794E3E-966D-43D0-B426-D33988B92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4676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04189-C066-BA34-FDC2-539F9831D887}"/>
              </a:ext>
            </a:extLst>
          </p:cNvPr>
          <p:cNvSpPr>
            <a:spLocks noGrp="1"/>
          </p:cNvSpPr>
          <p:nvPr>
            <p:ph type="title"/>
          </p:nvPr>
        </p:nvSpPr>
        <p:spPr>
          <a:xfrm>
            <a:off x="698528" y="511126"/>
            <a:ext cx="6083272" cy="1031634"/>
          </a:xfrm>
        </p:spPr>
        <p:txBody>
          <a:bodyPr>
            <a:normAutofit/>
          </a:bodyPr>
          <a:lstStyle/>
          <a:p>
            <a:pPr algn="ctr"/>
            <a:r>
              <a:rPr lang="en-US"/>
              <a:t>Data analytics and real estate</a:t>
            </a:r>
            <a:endParaRPr lang="LID4096"/>
          </a:p>
        </p:txBody>
      </p:sp>
      <p:sp>
        <p:nvSpPr>
          <p:cNvPr id="3" name="Content Placeholder 2">
            <a:extLst>
              <a:ext uri="{FF2B5EF4-FFF2-40B4-BE49-F238E27FC236}">
                <a16:creationId xmlns:a16="http://schemas.microsoft.com/office/drawing/2014/main" id="{7A47EEAB-81CF-040D-1B50-089E681F4831}"/>
              </a:ext>
            </a:extLst>
          </p:cNvPr>
          <p:cNvSpPr>
            <a:spLocks noGrp="1"/>
          </p:cNvSpPr>
          <p:nvPr>
            <p:ph idx="1"/>
          </p:nvPr>
        </p:nvSpPr>
        <p:spPr>
          <a:xfrm>
            <a:off x="685801" y="1829287"/>
            <a:ext cx="6083272" cy="4342914"/>
          </a:xfrm>
        </p:spPr>
        <p:txBody>
          <a:bodyPr>
            <a:normAutofit/>
          </a:bodyPr>
          <a:lstStyle/>
          <a:p>
            <a:r>
              <a:rPr lang="en-US"/>
              <a:t>Housing costs are a critical area of research for economists and financiers </a:t>
            </a:r>
          </a:p>
          <a:p>
            <a:r>
              <a:rPr lang="en-US"/>
              <a:t>Data-driven methodologies for estimating property prices have grown in popularity </a:t>
            </a:r>
          </a:p>
          <a:p>
            <a:r>
              <a:rPr lang="en-US"/>
              <a:t>I used the Boston Houses dataset to explore variables that affect a house's price </a:t>
            </a:r>
          </a:p>
          <a:p>
            <a:r>
              <a:rPr lang="en-US"/>
              <a:t>Goal was to create regression models to accurately calculate a house's worth</a:t>
            </a:r>
            <a:endParaRPr lang="LID4096"/>
          </a:p>
        </p:txBody>
      </p:sp>
      <p:pic>
        <p:nvPicPr>
          <p:cNvPr id="5" name="Picture 4" descr="A picture containing text, screenshot, diagram, graphics&#10;&#10;Description automatically generated">
            <a:extLst>
              <a:ext uri="{FF2B5EF4-FFF2-40B4-BE49-F238E27FC236}">
                <a16:creationId xmlns:a16="http://schemas.microsoft.com/office/drawing/2014/main" id="{48F4F365-540C-8AE3-45B8-1BF533A49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128" y="957870"/>
            <a:ext cx="3340072" cy="2312999"/>
          </a:xfrm>
          <a:prstGeom prst="rect">
            <a:avLst/>
          </a:prstGeom>
        </p:spPr>
      </p:pic>
      <p:pic>
        <p:nvPicPr>
          <p:cNvPr id="7" name="Picture 6" descr="A hand holding a city and graph&#10;&#10;Description automatically generated with low confidence">
            <a:extLst>
              <a:ext uri="{FF2B5EF4-FFF2-40B4-BE49-F238E27FC236}">
                <a16:creationId xmlns:a16="http://schemas.microsoft.com/office/drawing/2014/main" id="{EF8FD18B-C9C8-AFF1-BABC-00B3054CC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6128" y="3587131"/>
            <a:ext cx="3340072" cy="2496703"/>
          </a:xfrm>
          <a:prstGeom prst="rect">
            <a:avLst/>
          </a:prstGeom>
        </p:spPr>
      </p:pic>
    </p:spTree>
    <p:extLst>
      <p:ext uri="{BB962C8B-B14F-4D97-AF65-F5344CB8AC3E}">
        <p14:creationId xmlns:p14="http://schemas.microsoft.com/office/powerpoint/2010/main" val="316350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C4D50C41-5487-4C6D-B233-2DC613D05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C2794E3E-966D-43D0-B426-D33988B92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767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584E3-C6F6-AA59-80F7-AAC86254E27F}"/>
              </a:ext>
            </a:extLst>
          </p:cNvPr>
          <p:cNvSpPr>
            <a:spLocks noGrp="1"/>
          </p:cNvSpPr>
          <p:nvPr>
            <p:ph type="title"/>
          </p:nvPr>
        </p:nvSpPr>
        <p:spPr>
          <a:xfrm>
            <a:off x="698528" y="685800"/>
            <a:ext cx="2692372" cy="5486400"/>
          </a:xfrm>
        </p:spPr>
        <p:txBody>
          <a:bodyPr anchor="ctr">
            <a:normAutofit/>
          </a:bodyPr>
          <a:lstStyle/>
          <a:p>
            <a:pPr algn="ctr"/>
            <a:r>
              <a:rPr lang="en-US" sz="2700"/>
              <a:t>Analyzing Housing Prices with Regression Models</a:t>
            </a:r>
            <a:endParaRPr lang="LID4096" sz="2700"/>
          </a:p>
        </p:txBody>
      </p:sp>
      <p:pic>
        <p:nvPicPr>
          <p:cNvPr id="5" name="Picture 4" descr="A small house and stacks of coins&#10;&#10;Description automatically generated with low confidence">
            <a:extLst>
              <a:ext uri="{FF2B5EF4-FFF2-40B4-BE49-F238E27FC236}">
                <a16:creationId xmlns:a16="http://schemas.microsoft.com/office/drawing/2014/main" id="{9BF4DF44-7AC7-BA93-7D06-E3B4807D1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1" y="838575"/>
            <a:ext cx="3144348" cy="2098852"/>
          </a:xfrm>
          <a:prstGeom prst="rect">
            <a:avLst/>
          </a:prstGeom>
        </p:spPr>
      </p:pic>
      <p:pic>
        <p:nvPicPr>
          <p:cNvPr id="7" name="Picture 6" descr="A picture containing screenshot, colorfulness, line, diagram&#10;&#10;Description automatically generated">
            <a:extLst>
              <a:ext uri="{FF2B5EF4-FFF2-40B4-BE49-F238E27FC236}">
                <a16:creationId xmlns:a16="http://schemas.microsoft.com/office/drawing/2014/main" id="{FD246431-CA3F-19B4-1482-DF4C3FFE1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1853" y="839884"/>
            <a:ext cx="3144348" cy="2096232"/>
          </a:xfrm>
          <a:prstGeom prst="rect">
            <a:avLst/>
          </a:prstGeom>
        </p:spPr>
      </p:pic>
      <p:sp>
        <p:nvSpPr>
          <p:cNvPr id="3" name="Content Placeholder 2">
            <a:extLst>
              <a:ext uri="{FF2B5EF4-FFF2-40B4-BE49-F238E27FC236}">
                <a16:creationId xmlns:a16="http://schemas.microsoft.com/office/drawing/2014/main" id="{E34C450B-CB51-825B-A986-0E7C2A873C64}"/>
              </a:ext>
            </a:extLst>
          </p:cNvPr>
          <p:cNvSpPr>
            <a:spLocks noGrp="1"/>
          </p:cNvSpPr>
          <p:nvPr>
            <p:ph idx="1"/>
          </p:nvPr>
        </p:nvSpPr>
        <p:spPr>
          <a:xfrm>
            <a:off x="4775226" y="3428999"/>
            <a:ext cx="6730973" cy="2743201"/>
          </a:xfrm>
        </p:spPr>
        <p:txBody>
          <a:bodyPr>
            <a:normAutofit/>
          </a:bodyPr>
          <a:lstStyle/>
          <a:p>
            <a:pPr algn="ctr">
              <a:lnSpc>
                <a:spcPct val="90000"/>
              </a:lnSpc>
            </a:pPr>
            <a:r>
              <a:rPr lang="en-US" dirty="0"/>
              <a:t>By analyzing the Boston Houses dataset, we can identify factors that impact housing prices </a:t>
            </a:r>
            <a:endParaRPr lang="en-US"/>
          </a:p>
          <a:p>
            <a:pPr algn="ctr">
              <a:lnSpc>
                <a:spcPct val="90000"/>
              </a:lnSpc>
            </a:pPr>
            <a:r>
              <a:rPr lang="en-US" dirty="0"/>
              <a:t>Using regression models, we can estimate a house's worth based on those variables </a:t>
            </a:r>
            <a:endParaRPr lang="en-US"/>
          </a:p>
          <a:p>
            <a:pPr algn="ctr">
              <a:lnSpc>
                <a:spcPct val="90000"/>
              </a:lnSpc>
            </a:pPr>
            <a:r>
              <a:rPr lang="en-US" dirty="0"/>
              <a:t>This information can be useful for buyers, sellers, and investors looking to make informed decisions about housing.</a:t>
            </a:r>
            <a:endParaRPr lang="LID4096"/>
          </a:p>
        </p:txBody>
      </p:sp>
    </p:spTree>
    <p:extLst>
      <p:ext uri="{BB962C8B-B14F-4D97-AF65-F5344CB8AC3E}">
        <p14:creationId xmlns:p14="http://schemas.microsoft.com/office/powerpoint/2010/main" val="196888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F2E48-9ED7-0545-6142-EF07A5BC9935}"/>
              </a:ext>
            </a:extLst>
          </p:cNvPr>
          <p:cNvSpPr>
            <a:spLocks noGrp="1"/>
          </p:cNvSpPr>
          <p:nvPr>
            <p:ph type="title"/>
          </p:nvPr>
        </p:nvSpPr>
        <p:spPr>
          <a:xfrm>
            <a:off x="8128028" y="239150"/>
            <a:ext cx="3390899" cy="1303606"/>
          </a:xfrm>
        </p:spPr>
        <p:txBody>
          <a:bodyPr>
            <a:normAutofit/>
          </a:bodyPr>
          <a:lstStyle/>
          <a:p>
            <a:pPr algn="ctr"/>
            <a:r>
              <a:rPr lang="en-US" sz="2200"/>
              <a:t>Related Work: Real Estate Price Prediction Studies</a:t>
            </a:r>
            <a:endParaRPr lang="LID4096" sz="2200"/>
          </a:p>
        </p:txBody>
      </p:sp>
      <p:pic>
        <p:nvPicPr>
          <p:cNvPr id="5" name="Picture 4" descr="A picture containing text, screenshot, colorfulness, software&#10;&#10;Description automatically generated">
            <a:extLst>
              <a:ext uri="{FF2B5EF4-FFF2-40B4-BE49-F238E27FC236}">
                <a16:creationId xmlns:a16="http://schemas.microsoft.com/office/drawing/2014/main" id="{A23C4338-3B2C-CA2C-9C55-85D8C41A4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89" y="1394460"/>
            <a:ext cx="6096000" cy="4069080"/>
          </a:xfrm>
          <a:prstGeom prst="rect">
            <a:avLst/>
          </a:prstGeom>
        </p:spPr>
      </p:pic>
      <p:sp>
        <p:nvSpPr>
          <p:cNvPr id="3" name="Content Placeholder 2">
            <a:extLst>
              <a:ext uri="{FF2B5EF4-FFF2-40B4-BE49-F238E27FC236}">
                <a16:creationId xmlns:a16="http://schemas.microsoft.com/office/drawing/2014/main" id="{4789A942-2988-A6B1-6365-1D96D1530F6E}"/>
              </a:ext>
            </a:extLst>
          </p:cNvPr>
          <p:cNvSpPr>
            <a:spLocks noGrp="1"/>
          </p:cNvSpPr>
          <p:nvPr>
            <p:ph idx="1"/>
          </p:nvPr>
        </p:nvSpPr>
        <p:spPr>
          <a:xfrm>
            <a:off x="8115301" y="1814732"/>
            <a:ext cx="3390899" cy="4501662"/>
          </a:xfrm>
        </p:spPr>
        <p:txBody>
          <a:bodyPr>
            <a:normAutofit/>
          </a:bodyPr>
          <a:lstStyle/>
          <a:p>
            <a:pPr>
              <a:lnSpc>
                <a:spcPct val="90000"/>
              </a:lnSpc>
            </a:pPr>
            <a:r>
              <a:rPr lang="en-US" sz="1100"/>
              <a:t>Real estate price prediction is a topic of interest for scholars </a:t>
            </a:r>
          </a:p>
          <a:p>
            <a:pPr>
              <a:lnSpc>
                <a:spcPct val="90000"/>
              </a:lnSpc>
            </a:pPr>
            <a:r>
              <a:rPr lang="en-US" sz="1100"/>
              <a:t>Previous studies have used regression analysis, machine learning, neural networks, and other approaches </a:t>
            </a:r>
          </a:p>
          <a:p>
            <a:pPr>
              <a:lnSpc>
                <a:spcPct val="90000"/>
              </a:lnSpc>
            </a:pPr>
            <a:r>
              <a:rPr lang="en-US" sz="1100"/>
              <a:t>"Real Estate Market Price Prediction Model of Istanbul" by </a:t>
            </a:r>
            <a:r>
              <a:rPr lang="en-US" sz="1100" err="1"/>
              <a:t>Tekin</a:t>
            </a:r>
            <a:r>
              <a:rPr lang="en-US" sz="1100"/>
              <a:t> and Sari used regression analysis and machine learning to anticipate Istanbul's real estate market prices </a:t>
            </a:r>
          </a:p>
          <a:p>
            <a:pPr>
              <a:lnSpc>
                <a:spcPct val="90000"/>
              </a:lnSpc>
            </a:pPr>
            <a:r>
              <a:rPr lang="en-US" sz="1100"/>
              <a:t>"House Price Prediction: Hedonic Price Model vs. Artificial Neural Network" by </a:t>
            </a:r>
            <a:r>
              <a:rPr lang="en-US" sz="1100" err="1"/>
              <a:t>Limsombunchai</a:t>
            </a:r>
            <a:r>
              <a:rPr lang="en-US" sz="1100"/>
              <a:t> compared the efficacy of the hedonic pricing model with the artificial neural network </a:t>
            </a:r>
          </a:p>
          <a:p>
            <a:pPr>
              <a:lnSpc>
                <a:spcPct val="90000"/>
              </a:lnSpc>
            </a:pPr>
            <a:r>
              <a:rPr lang="en-US" sz="1100"/>
              <a:t>"Real Estate Prediction" by </a:t>
            </a:r>
            <a:r>
              <a:rPr lang="en-US" sz="1100" err="1"/>
              <a:t>Dabreo</a:t>
            </a:r>
            <a:r>
              <a:rPr lang="en-US" sz="1100"/>
              <a:t> et al. investigated multiple methods for predicting real estate prices, including regression analysis, machine learning, and neural networks </a:t>
            </a:r>
          </a:p>
          <a:p>
            <a:pPr>
              <a:lnSpc>
                <a:spcPct val="90000"/>
              </a:lnSpc>
            </a:pPr>
            <a:r>
              <a:rPr lang="en-US" sz="1100"/>
              <a:t>Another study by </a:t>
            </a:r>
            <a:r>
              <a:rPr lang="en-US" sz="1100" err="1"/>
              <a:t>Dabreo</a:t>
            </a:r>
            <a:r>
              <a:rPr lang="en-US" sz="1100"/>
              <a:t> et al., titled "Real Estate Price Prediction," anticipated real estate values using the Random Forest method</a:t>
            </a:r>
            <a:endParaRPr lang="LID4096" sz="1100"/>
          </a:p>
        </p:txBody>
      </p:sp>
    </p:spTree>
    <p:extLst>
      <p:ext uri="{BB962C8B-B14F-4D97-AF65-F5344CB8AC3E}">
        <p14:creationId xmlns:p14="http://schemas.microsoft.com/office/powerpoint/2010/main" val="136226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A9C41-EDF1-456E-AA8D-41D36552DC27}"/>
              </a:ext>
            </a:extLst>
          </p:cNvPr>
          <p:cNvSpPr>
            <a:spLocks noGrp="1"/>
          </p:cNvSpPr>
          <p:nvPr>
            <p:ph type="title"/>
          </p:nvPr>
        </p:nvSpPr>
        <p:spPr>
          <a:xfrm>
            <a:off x="698528" y="239150"/>
            <a:ext cx="5397472" cy="1303606"/>
          </a:xfrm>
        </p:spPr>
        <p:txBody>
          <a:bodyPr>
            <a:normAutofit/>
          </a:bodyPr>
          <a:lstStyle/>
          <a:p>
            <a:pPr algn="ctr"/>
            <a:r>
              <a:rPr lang="en-US" dirty="0"/>
              <a:t>data</a:t>
            </a:r>
            <a:endParaRPr lang="LID4096"/>
          </a:p>
        </p:txBody>
      </p:sp>
      <p:sp>
        <p:nvSpPr>
          <p:cNvPr id="3" name="Content Placeholder 2">
            <a:extLst>
              <a:ext uri="{FF2B5EF4-FFF2-40B4-BE49-F238E27FC236}">
                <a16:creationId xmlns:a16="http://schemas.microsoft.com/office/drawing/2014/main" id="{8AA814D2-1D7A-3157-2CA5-E9FCC07D17A2}"/>
              </a:ext>
            </a:extLst>
          </p:cNvPr>
          <p:cNvSpPr>
            <a:spLocks noGrp="1"/>
          </p:cNvSpPr>
          <p:nvPr>
            <p:ph idx="1"/>
          </p:nvPr>
        </p:nvSpPr>
        <p:spPr>
          <a:xfrm>
            <a:off x="685801" y="1817152"/>
            <a:ext cx="5485227" cy="4499241"/>
          </a:xfrm>
        </p:spPr>
        <p:txBody>
          <a:bodyPr>
            <a:normAutofit/>
          </a:bodyPr>
          <a:lstStyle/>
          <a:p>
            <a:pPr>
              <a:lnSpc>
                <a:spcPct val="90000"/>
              </a:lnSpc>
            </a:pPr>
            <a:r>
              <a:rPr lang="en-US" dirty="0"/>
              <a:t>The Boston Housing Dataset is a well-known and often used dataset in the fields of machine learning and predictive analytics. </a:t>
            </a:r>
            <a:endParaRPr lang="en-US"/>
          </a:p>
          <a:p>
            <a:pPr>
              <a:lnSpc>
                <a:spcPct val="90000"/>
              </a:lnSpc>
            </a:pPr>
            <a:r>
              <a:rPr lang="en-US" dirty="0"/>
              <a:t>It offers a complete collection of variables and observations to study and forecast housing prices in the Boston region. </a:t>
            </a:r>
            <a:endParaRPr lang="en-US"/>
          </a:p>
          <a:p>
            <a:pPr>
              <a:lnSpc>
                <a:spcPct val="90000"/>
              </a:lnSpc>
            </a:pPr>
            <a:r>
              <a:rPr lang="en-US" dirty="0"/>
              <a:t>The dataset has 511 observations of 13 distinct variables, including crime rate, land zoning, nitric oxide concentration, proximity to roads, and median value of owner-occupied residences.</a:t>
            </a:r>
            <a:endParaRPr lang="LID4096"/>
          </a:p>
        </p:txBody>
      </p:sp>
      <p:pic>
        <p:nvPicPr>
          <p:cNvPr id="15" name="Picture 14" descr="A black and white icon of a paper and a stack of coins&#10;&#10;Description automatically generated with low confidence">
            <a:extLst>
              <a:ext uri="{FF2B5EF4-FFF2-40B4-BE49-F238E27FC236}">
                <a16:creationId xmlns:a16="http://schemas.microsoft.com/office/drawing/2014/main" id="{33AE8B0F-218E-A78C-4028-7911EDE20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328" y="1013477"/>
            <a:ext cx="4025872" cy="4831046"/>
          </a:xfrm>
          <a:prstGeom prst="rect">
            <a:avLst/>
          </a:prstGeom>
        </p:spPr>
      </p:pic>
    </p:spTree>
    <p:extLst>
      <p:ext uri="{BB962C8B-B14F-4D97-AF65-F5344CB8AC3E}">
        <p14:creationId xmlns:p14="http://schemas.microsoft.com/office/powerpoint/2010/main" val="76769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6C20-402A-B5AD-1EA6-CA790B86C980}"/>
              </a:ext>
            </a:extLst>
          </p:cNvPr>
          <p:cNvSpPr>
            <a:spLocks noGrp="1"/>
          </p:cNvSpPr>
          <p:nvPr>
            <p:ph type="title"/>
          </p:nvPr>
        </p:nvSpPr>
        <p:spPr/>
        <p:txBody>
          <a:bodyPr/>
          <a:lstStyle/>
          <a:p>
            <a:r>
              <a:rPr lang="en-US" dirty="0"/>
              <a:t>Data content</a:t>
            </a:r>
            <a:endParaRPr lang="LID4096" dirty="0"/>
          </a:p>
        </p:txBody>
      </p:sp>
      <p:graphicFrame>
        <p:nvGraphicFramePr>
          <p:cNvPr id="5" name="Content Placeholder 2">
            <a:extLst>
              <a:ext uri="{FF2B5EF4-FFF2-40B4-BE49-F238E27FC236}">
                <a16:creationId xmlns:a16="http://schemas.microsoft.com/office/drawing/2014/main" id="{508120F0-C3B9-75D3-F9C0-1FA899B34EAF}"/>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07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11D716-C386-4458-B509-DF66B4C0B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1BE3E3-58C1-4A81-90ED-54387D0F1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7818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15B14-131A-07D2-5926-73B55159FF3A}"/>
              </a:ext>
            </a:extLst>
          </p:cNvPr>
          <p:cNvSpPr>
            <a:spLocks noGrp="1"/>
          </p:cNvSpPr>
          <p:nvPr>
            <p:ph type="title"/>
          </p:nvPr>
        </p:nvSpPr>
        <p:spPr>
          <a:xfrm>
            <a:off x="685800" y="412652"/>
            <a:ext cx="5410200" cy="1125415"/>
          </a:xfrm>
        </p:spPr>
        <p:txBody>
          <a:bodyPr>
            <a:normAutofit/>
          </a:bodyPr>
          <a:lstStyle/>
          <a:p>
            <a:pPr algn="ctr"/>
            <a:r>
              <a:rPr lang="en-US" dirty="0"/>
              <a:t>About the dataset</a:t>
            </a:r>
            <a:endParaRPr lang="LID4096"/>
          </a:p>
        </p:txBody>
      </p:sp>
      <p:sp>
        <p:nvSpPr>
          <p:cNvPr id="3" name="Content Placeholder 2">
            <a:extLst>
              <a:ext uri="{FF2B5EF4-FFF2-40B4-BE49-F238E27FC236}">
                <a16:creationId xmlns:a16="http://schemas.microsoft.com/office/drawing/2014/main" id="{5498141D-CB61-95DA-1468-7A0317521430}"/>
              </a:ext>
            </a:extLst>
          </p:cNvPr>
          <p:cNvSpPr>
            <a:spLocks noGrp="1"/>
          </p:cNvSpPr>
          <p:nvPr>
            <p:ph idx="1"/>
          </p:nvPr>
        </p:nvSpPr>
        <p:spPr>
          <a:xfrm>
            <a:off x="685798" y="1817154"/>
            <a:ext cx="5410201" cy="4482670"/>
          </a:xfrm>
        </p:spPr>
        <p:txBody>
          <a:bodyPr>
            <a:normAutofit/>
          </a:bodyPr>
          <a:lstStyle/>
          <a:p>
            <a:pPr>
              <a:lnSpc>
                <a:spcPct val="90000"/>
              </a:lnSpc>
            </a:pPr>
            <a:r>
              <a:rPr lang="en-US" sz="2000"/>
              <a:t>The dataset was initially made available by Harrison, D., and </a:t>
            </a:r>
            <a:r>
              <a:rPr lang="en-US" sz="2000" err="1"/>
              <a:t>Rubinfeld</a:t>
            </a:r>
            <a:r>
              <a:rPr lang="en-US" sz="2000"/>
              <a:t>, D. L. as a benchmark dataset for regression issues in machine learning. </a:t>
            </a:r>
          </a:p>
          <a:p>
            <a:pPr>
              <a:lnSpc>
                <a:spcPct val="90000"/>
              </a:lnSpc>
            </a:pPr>
            <a:r>
              <a:rPr lang="en-US" sz="2000"/>
              <a:t>It was gathered by the U.S. Census Service. </a:t>
            </a:r>
          </a:p>
          <a:p>
            <a:pPr>
              <a:lnSpc>
                <a:spcPct val="90000"/>
              </a:lnSpc>
            </a:pPr>
            <a:r>
              <a:rPr lang="en-US" sz="2000"/>
              <a:t>The dataset has both quantitative and categorical variables, therefore pretreatment or filtering was not required for this project. However, data preprocessing was used to normalize the data and eliminate any outliers in order to increase the model's accuracy.</a:t>
            </a:r>
          </a:p>
          <a:p>
            <a:pPr>
              <a:lnSpc>
                <a:spcPct val="90000"/>
              </a:lnSpc>
            </a:pPr>
            <a:r>
              <a:rPr lang="en-US" sz="2000"/>
              <a:t>Only four important features—RM, LSTAT, PRATIO, and MEDV—were chosen for investigation in this research.</a:t>
            </a:r>
            <a:endParaRPr lang="LID4096" sz="2000"/>
          </a:p>
        </p:txBody>
      </p:sp>
      <p:pic>
        <p:nvPicPr>
          <p:cNvPr id="5" name="Picture 4" descr="A magnifying glass over a graph&#10;&#10;Description automatically generated with low confidence">
            <a:extLst>
              <a:ext uri="{FF2B5EF4-FFF2-40B4-BE49-F238E27FC236}">
                <a16:creationId xmlns:a16="http://schemas.microsoft.com/office/drawing/2014/main" id="{BB50775F-CA44-F46B-08B9-28DCF9544BE1}"/>
              </a:ext>
            </a:extLst>
          </p:cNvPr>
          <p:cNvPicPr>
            <a:picLocks noChangeAspect="1"/>
          </p:cNvPicPr>
          <p:nvPr/>
        </p:nvPicPr>
        <p:blipFill rotWithShape="1">
          <a:blip r:embed="rId2">
            <a:extLst>
              <a:ext uri="{28A0092B-C50C-407E-A947-70E740481C1C}">
                <a14:useLocalDpi xmlns:a14="http://schemas.microsoft.com/office/drawing/2010/main" val="0"/>
              </a:ext>
            </a:extLst>
          </a:blip>
          <a:srcRect l="25263" r="34987"/>
          <a:stretch/>
        </p:blipFill>
        <p:spPr>
          <a:xfrm>
            <a:off x="7467600" y="685800"/>
            <a:ext cx="4038600" cy="5486400"/>
          </a:xfrm>
          <a:prstGeom prst="rect">
            <a:avLst/>
          </a:prstGeom>
        </p:spPr>
      </p:pic>
    </p:spTree>
    <p:extLst>
      <p:ext uri="{BB962C8B-B14F-4D97-AF65-F5344CB8AC3E}">
        <p14:creationId xmlns:p14="http://schemas.microsoft.com/office/powerpoint/2010/main" val="375034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9DDC08E3-BC7B-468A-8ADA-3C0D68806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1">
            <a:extLst>
              <a:ext uri="{FF2B5EF4-FFF2-40B4-BE49-F238E27FC236}">
                <a16:creationId xmlns:a16="http://schemas.microsoft.com/office/drawing/2014/main" id="{7B174F74-15DB-45F3-BCE0-6428F35D3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4114800"/>
            <a:ext cx="10820400" cy="2057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D0B1B-86E6-96E6-BA75-459CE5EC0FDA}"/>
              </a:ext>
            </a:extLst>
          </p:cNvPr>
          <p:cNvSpPr>
            <a:spLocks noGrp="1"/>
          </p:cNvSpPr>
          <p:nvPr>
            <p:ph type="title"/>
          </p:nvPr>
        </p:nvSpPr>
        <p:spPr>
          <a:xfrm>
            <a:off x="2057400" y="4256369"/>
            <a:ext cx="8115300" cy="1000062"/>
          </a:xfrm>
        </p:spPr>
        <p:txBody>
          <a:bodyPr vert="horz" lIns="91440" tIns="45720" rIns="91440" bIns="45720" rtlCol="0" anchor="b">
            <a:normAutofit/>
          </a:bodyPr>
          <a:lstStyle/>
          <a:p>
            <a:pPr algn="ctr"/>
            <a:r>
              <a:rPr lang="en-US" kern="1200" cap="all" spc="300" baseline="0">
                <a:solidFill>
                  <a:schemeClr val="bg2"/>
                </a:solidFill>
                <a:latin typeface="+mj-lt"/>
                <a:ea typeface="+mj-ea"/>
                <a:cs typeface="+mj-cs"/>
              </a:rPr>
              <a:t>Methods</a:t>
            </a:r>
          </a:p>
        </p:txBody>
      </p:sp>
      <p:pic>
        <p:nvPicPr>
          <p:cNvPr id="7" name="Picture 6" descr="A graph with blue dots&#10;&#10;Description automatically generated with low confidence">
            <a:extLst>
              <a:ext uri="{FF2B5EF4-FFF2-40B4-BE49-F238E27FC236}">
                <a16:creationId xmlns:a16="http://schemas.microsoft.com/office/drawing/2014/main" id="{419D7C04-2572-5DC6-6FF0-7AD2BB8FF11E}"/>
              </a:ext>
            </a:extLst>
          </p:cNvPr>
          <p:cNvPicPr>
            <a:picLocks noChangeAspect="1"/>
          </p:cNvPicPr>
          <p:nvPr/>
        </p:nvPicPr>
        <p:blipFill rotWithShape="1">
          <a:blip r:embed="rId2"/>
          <a:srcRect r="1736" b="3"/>
          <a:stretch/>
        </p:blipFill>
        <p:spPr>
          <a:xfrm>
            <a:off x="685800" y="685800"/>
            <a:ext cx="5456816" cy="3429000"/>
          </a:xfrm>
          <a:prstGeom prst="rect">
            <a:avLst/>
          </a:prstGeom>
        </p:spPr>
      </p:pic>
      <p:pic>
        <p:nvPicPr>
          <p:cNvPr id="15" name="Picture 14">
            <a:extLst>
              <a:ext uri="{FF2B5EF4-FFF2-40B4-BE49-F238E27FC236}">
                <a16:creationId xmlns:a16="http://schemas.microsoft.com/office/drawing/2014/main" id="{D549FA89-91B5-77A5-DD97-B661B0D04D72}"/>
              </a:ext>
            </a:extLst>
          </p:cNvPr>
          <p:cNvPicPr>
            <a:picLocks noChangeAspect="1"/>
          </p:cNvPicPr>
          <p:nvPr/>
        </p:nvPicPr>
        <p:blipFill>
          <a:blip r:embed="rId3"/>
          <a:stretch>
            <a:fillRect/>
          </a:stretch>
        </p:blipFill>
        <p:spPr>
          <a:xfrm>
            <a:off x="6443767" y="423864"/>
            <a:ext cx="4338534" cy="3601904"/>
          </a:xfrm>
          <a:prstGeom prst="rect">
            <a:avLst/>
          </a:prstGeom>
        </p:spPr>
      </p:pic>
    </p:spTree>
    <p:extLst>
      <p:ext uri="{BB962C8B-B14F-4D97-AF65-F5344CB8AC3E}">
        <p14:creationId xmlns:p14="http://schemas.microsoft.com/office/powerpoint/2010/main" val="306516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66</TotalTime>
  <Words>795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Goudy Old Style</vt:lpstr>
      <vt:lpstr>ClassicFrameVTI</vt:lpstr>
      <vt:lpstr>Real Estate Price Prediction and Analysis</vt:lpstr>
      <vt:lpstr>Important for</vt:lpstr>
      <vt:lpstr>Data analytics and real estate</vt:lpstr>
      <vt:lpstr>Analyzing Housing Prices with Regression Models</vt:lpstr>
      <vt:lpstr>Related Work: Real Estate Price Prediction Studies</vt:lpstr>
      <vt:lpstr>data</vt:lpstr>
      <vt:lpstr>Data content</vt:lpstr>
      <vt:lpstr>About the dataset</vt:lpstr>
      <vt:lpstr>Methods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 and Analysis</dc:title>
  <dc:creator>Adilet N. Bolatbekov</dc:creator>
  <cp:lastModifiedBy>Adilet N. Bolatbekov</cp:lastModifiedBy>
  <cp:revision>2</cp:revision>
  <dcterms:created xsi:type="dcterms:W3CDTF">2023-05-12T07:08:58Z</dcterms:created>
  <dcterms:modified xsi:type="dcterms:W3CDTF">2023-05-12T08:15:54Z</dcterms:modified>
</cp:coreProperties>
</file>