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283" r:id="rId3"/>
    <p:sldId id="285" r:id="rId4"/>
    <p:sldId id="284" r:id="rId5"/>
    <p:sldId id="287" r:id="rId6"/>
    <p:sldId id="286" r:id="rId7"/>
    <p:sldId id="292" r:id="rId8"/>
    <p:sldId id="288" r:id="rId9"/>
    <p:sldId id="29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B3F"/>
    <a:srgbClr val="18B2CC"/>
    <a:srgbClr val="FF7E0D"/>
    <a:srgbClr val="00ABEF"/>
    <a:srgbClr val="92D050"/>
    <a:srgbClr val="FFFFFF"/>
    <a:srgbClr val="A349A4"/>
    <a:srgbClr val="21314D"/>
    <a:srgbClr val="00CC99"/>
    <a:srgbClr val="C05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7A96A-C35A-4123-80F7-E418DD0A5596}" v="2" dt="2023-09-11T16:44:03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3" autoAdjust="0"/>
    <p:restoredTop sz="0" autoAdjust="0"/>
  </p:normalViewPr>
  <p:slideViewPr>
    <p:cSldViewPr snapToGrid="0">
      <p:cViewPr varScale="1">
        <p:scale>
          <a:sx n="82" d="100"/>
          <a:sy n="82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Shotwell (Student)" userId="8ad9a74b-4bd8-4db7-956f-69708a725854" providerId="ADAL" clId="{F787A96A-C35A-4123-80F7-E418DD0A5596}"/>
    <pc:docChg chg="addSld delSld modSld modMainMaster">
      <pc:chgData name="Austin Shotwell (Student)" userId="8ad9a74b-4bd8-4db7-956f-69708a725854" providerId="ADAL" clId="{F787A96A-C35A-4123-80F7-E418DD0A5596}" dt="2023-09-11T16:44:03.225" v="4"/>
      <pc:docMkLst>
        <pc:docMk/>
      </pc:docMkLst>
      <pc:sldChg chg="modTransition">
        <pc:chgData name="Austin Shotwell (Student)" userId="8ad9a74b-4bd8-4db7-956f-69708a725854" providerId="ADAL" clId="{F787A96A-C35A-4123-80F7-E418DD0A5596}" dt="2023-09-11T16:44:03.225" v="4"/>
        <pc:sldMkLst>
          <pc:docMk/>
          <pc:sldMk cId="1407463190" sldId="256"/>
        </pc:sldMkLst>
      </pc:sldChg>
      <pc:sldChg chg="new modTransition">
        <pc:chgData name="Austin Shotwell (Student)" userId="8ad9a74b-4bd8-4db7-956f-69708a725854" providerId="ADAL" clId="{F787A96A-C35A-4123-80F7-E418DD0A5596}" dt="2023-09-11T16:44:03.225" v="4"/>
        <pc:sldMkLst>
          <pc:docMk/>
          <pc:sldMk cId="4052393516" sldId="257"/>
        </pc:sldMkLst>
      </pc:sldChg>
      <pc:sldChg chg="del">
        <pc:chgData name="Austin Shotwell (Student)" userId="8ad9a74b-4bd8-4db7-956f-69708a725854" providerId="ADAL" clId="{F787A96A-C35A-4123-80F7-E418DD0A5596}" dt="2023-09-11T16:43:39.722" v="1" actId="47"/>
        <pc:sldMkLst>
          <pc:docMk/>
          <pc:sldMk cId="3805927109" sldId="259"/>
        </pc:sldMkLst>
      </pc:sldChg>
      <pc:sldChg chg="del">
        <pc:chgData name="Austin Shotwell (Student)" userId="8ad9a74b-4bd8-4db7-956f-69708a725854" providerId="ADAL" clId="{F787A96A-C35A-4123-80F7-E418DD0A5596}" dt="2023-09-11T16:43:39.052" v="0" actId="47"/>
        <pc:sldMkLst>
          <pc:docMk/>
          <pc:sldMk cId="597013561" sldId="260"/>
        </pc:sldMkLst>
      </pc:sldChg>
      <pc:sldMasterChg chg="modTransition modSldLayout">
        <pc:chgData name="Austin Shotwell (Student)" userId="8ad9a74b-4bd8-4db7-956f-69708a725854" providerId="ADAL" clId="{F787A96A-C35A-4123-80F7-E418DD0A5596}" dt="2023-09-11T16:44:03.225" v="4"/>
        <pc:sldMasterMkLst>
          <pc:docMk/>
          <pc:sldMasterMk cId="2956948294" sldId="2147483648"/>
        </pc:sldMasterMkLst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954897048" sldId="2147483649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3641182174" sldId="2147483650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3845873698" sldId="2147483651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961586549" sldId="2147483652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2370564381" sldId="2147483653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2410255623" sldId="2147483654"/>
          </pc:sldLayoutMkLst>
        </pc:sldLayoutChg>
        <pc:sldLayoutChg chg="modTransition">
          <pc:chgData name="Austin Shotwell (Student)" userId="8ad9a74b-4bd8-4db7-956f-69708a725854" providerId="ADAL" clId="{F787A96A-C35A-4123-80F7-E418DD0A5596}" dt="2023-09-11T16:44:03.225" v="4"/>
          <pc:sldLayoutMkLst>
            <pc:docMk/>
            <pc:sldMasterMk cId="2956948294" sldId="2147483648"/>
            <pc:sldLayoutMk cId="553558210" sldId="21474836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894CCF-8386-2837-DEFA-71BCCDAD55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F7C2C-D757-2040-8A0A-148C20EA4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B442F-5D12-4E97-9A40-EA4364C8DBA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4D6C-ED32-BBB0-1904-69019B4BDE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DE008-2E87-A7C1-654E-55EACD4C7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FEC55-FB99-4B90-A0C0-CDECB20E4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F56A-28DC-402A-A3A4-383AE4769069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AF1AE-94D1-4947-84FD-15A9F80F9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593E7-A9EF-4DEE-8736-62F0BFA617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8026-4DB8-12DF-BA71-F2C006721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1122362"/>
            <a:ext cx="10247586" cy="2306637"/>
          </a:xfrm>
          <a:prstGeom prst="rect">
            <a:avLst/>
          </a:prstGeom>
        </p:spPr>
        <p:txBody>
          <a:bodyPr anchor="b"/>
          <a:lstStyle>
            <a:lvl1pPr algn="l"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8BEF8-8943-515E-620C-F52DB6B9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14" y="3602038"/>
            <a:ext cx="10247586" cy="1655762"/>
          </a:xfrm>
        </p:spPr>
        <p:txBody>
          <a:bodyPr/>
          <a:lstStyle>
            <a:lvl1pPr marL="0" indent="0" algn="l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489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2433-BC49-BF6D-7487-376951C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7AB86-4F1E-B0BF-C5C6-42B8308A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87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F14E-2DDB-6133-D913-700FF9E4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42FFDD-F098-AD2A-8D17-585C0BA9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009D51-CBFE-93EF-E8EA-59EA93EEBC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89693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200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763F-23FD-BEAF-0803-133E08F65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064A2-B573-23A7-E32D-0F76A371C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0244E22-0883-364D-A828-FF38F5B06B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89693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200" dirty="0"/>
              <a:t>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3B3F-9EF3-1F0E-B6D9-B8C62D16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3E578-3095-846D-23BF-3E55DFD8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A7601-6170-BEA5-3293-66A0E90EF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3E094-054E-7635-7E31-CFFD45A1B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3A400-8030-825E-1D0A-0BB896FD8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A184509-58C5-CFE5-B29C-6FF5B92C78D1}"/>
              </a:ext>
            </a:extLst>
          </p:cNvPr>
          <p:cNvSpPr/>
          <p:nvPr userDrawn="1"/>
        </p:nvSpPr>
        <p:spPr>
          <a:xfrm flipV="1">
            <a:off x="0" y="960120"/>
            <a:ext cx="12188952" cy="0"/>
          </a:xfrm>
          <a:prstGeom prst="line">
            <a:avLst/>
          </a:prstGeom>
          <a:ln w="28575">
            <a:solidFill>
              <a:srgbClr val="C0523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D5A8D3-0309-EC1A-48C0-0CC3B67AD5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89693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200" dirty="0"/>
              <a:t>TITLE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9F544C-4E5B-34A9-DF61-0094C0F6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>
            <a:extLst>
              <a:ext uri="{FF2B5EF4-FFF2-40B4-BE49-F238E27FC236}">
                <a16:creationId xmlns:a16="http://schemas.microsoft.com/office/drawing/2014/main" id="{EA0A046E-EFC3-7278-5599-813371A518C4}"/>
              </a:ext>
            </a:extLst>
          </p:cNvPr>
          <p:cNvSpPr/>
          <p:nvPr userDrawn="1"/>
        </p:nvSpPr>
        <p:spPr>
          <a:xfrm flipV="1">
            <a:off x="3048" y="960120"/>
            <a:ext cx="12188952" cy="0"/>
          </a:xfrm>
          <a:prstGeom prst="line">
            <a:avLst/>
          </a:prstGeom>
          <a:ln w="28575">
            <a:solidFill>
              <a:srgbClr val="C0523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6C8593-CF55-3D5B-C4C3-9E56EC193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89693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200" dirty="0"/>
              <a:t>TITLE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ABD7AE-02B8-D9B9-0DDD-9B57EC3BB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4276F7E-A575-8229-E4DE-48103BD148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896938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3200" dirty="0"/>
              <a:t>TITLE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B7ED09-E81A-8EB7-10F4-FD6A2BB0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3348-8E84-5D74-D81B-499D73AD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E499-6B0D-432B-11CD-5A2D25EA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AAA3-734E-5A5C-0FBA-F062ADF1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AACF-88D6-4D6C-B98E-2C7B0F1528E3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CC13-6CF5-0D78-8611-C592241C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DBAD-0001-DEE2-04DB-B926BCE3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D3B4-27D2-4D3F-B41D-A10A6580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7F1F4B-D65D-5D2E-3910-F864CFCBD432}"/>
              </a:ext>
            </a:extLst>
          </p:cNvPr>
          <p:cNvSpPr/>
          <p:nvPr userDrawn="1"/>
        </p:nvSpPr>
        <p:spPr>
          <a:xfrm>
            <a:off x="3048" y="0"/>
            <a:ext cx="12188952" cy="914400"/>
          </a:xfrm>
          <a:prstGeom prst="rect">
            <a:avLst/>
          </a:prstGeom>
          <a:solidFill>
            <a:srgbClr val="2131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41040-C432-686A-3C59-F0D6350B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9A9304C2-9F28-02C2-1A8F-94013FA52978}"/>
              </a:ext>
            </a:extLst>
          </p:cNvPr>
          <p:cNvSpPr/>
          <p:nvPr userDrawn="1"/>
        </p:nvSpPr>
        <p:spPr>
          <a:xfrm flipV="1">
            <a:off x="0" y="960120"/>
            <a:ext cx="12188952" cy="0"/>
          </a:xfrm>
          <a:prstGeom prst="line">
            <a:avLst/>
          </a:prstGeom>
          <a:ln w="28575">
            <a:solidFill>
              <a:srgbClr val="C05237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4F5C938-9453-D8E5-7D09-DF4AB67F8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3321" y="6492875"/>
            <a:ext cx="498679" cy="36512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A77FEFF1-7D61-724C-8C20-4AAF524E38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openxmlformats.org/officeDocument/2006/relationships/image" Target="../media/image23.svg"/><Relationship Id="rId7" Type="http://schemas.openxmlformats.org/officeDocument/2006/relationships/image" Target="../media/image14.svg"/><Relationship Id="rId12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.svg"/><Relationship Id="rId5" Type="http://schemas.openxmlformats.org/officeDocument/2006/relationships/image" Target="../media/image25.sv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E017-B53B-6B35-6044-035D2200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85" y="949084"/>
            <a:ext cx="11201983" cy="103059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GitHub Basics</a:t>
            </a:r>
            <a:endParaRPr lang="en-US" sz="2800" b="1" i="1" baseline="-25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8128C-7462-519D-4267-9A718D9CB931}"/>
              </a:ext>
            </a:extLst>
          </p:cNvPr>
          <p:cNvSpPr/>
          <p:nvPr/>
        </p:nvSpPr>
        <p:spPr>
          <a:xfrm>
            <a:off x="-9818" y="-1952"/>
            <a:ext cx="12192000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6E7182-7958-DD53-A421-665953640220}"/>
              </a:ext>
            </a:extLst>
          </p:cNvPr>
          <p:cNvSpPr/>
          <p:nvPr/>
        </p:nvSpPr>
        <p:spPr>
          <a:xfrm>
            <a:off x="-9818" y="-8799"/>
            <a:ext cx="12192000" cy="5504521"/>
          </a:xfrm>
          <a:prstGeom prst="rect">
            <a:avLst/>
          </a:prstGeom>
          <a:solidFill>
            <a:srgbClr val="091B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94B46-5678-1E24-9C6D-7D5545E79106}"/>
              </a:ext>
            </a:extLst>
          </p:cNvPr>
          <p:cNvSpPr/>
          <p:nvPr/>
        </p:nvSpPr>
        <p:spPr>
          <a:xfrm>
            <a:off x="0" y="5495722"/>
            <a:ext cx="12192000" cy="1362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F8EFAB-9D6A-2263-EADB-4DDFFA23A92B}"/>
              </a:ext>
            </a:extLst>
          </p:cNvPr>
          <p:cNvSpPr txBox="1">
            <a:spLocks/>
          </p:cNvSpPr>
          <p:nvPr/>
        </p:nvSpPr>
        <p:spPr>
          <a:xfrm>
            <a:off x="0" y="5323766"/>
            <a:ext cx="6204155" cy="1735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/>
              <a:t>GitHub Basics Workshop</a:t>
            </a:r>
          </a:p>
          <a:p>
            <a:r>
              <a:rPr lang="en-US" sz="2600" dirty="0"/>
              <a:t>Sinclair Combs</a:t>
            </a:r>
          </a:p>
          <a:p>
            <a:r>
              <a:rPr lang="en-US" sz="2600" dirty="0"/>
              <a:t>July 23</a:t>
            </a:r>
            <a:r>
              <a:rPr lang="en-US" sz="2600" baseline="30000" dirty="0"/>
              <a:t>rd</a:t>
            </a:r>
            <a:r>
              <a:rPr lang="en-US" sz="2600" dirty="0"/>
              <a:t>, 2025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747D67E-55C2-4A85-5D9A-80F179D2F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66" y="-8799"/>
            <a:ext cx="8237220" cy="549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64B5D9-CBED-9C8C-BC2D-6E72C1494AE1}"/>
              </a:ext>
            </a:extLst>
          </p:cNvPr>
          <p:cNvCxnSpPr>
            <a:cxnSpLocks/>
          </p:cNvCxnSpPr>
          <p:nvPr/>
        </p:nvCxnSpPr>
        <p:spPr>
          <a:xfrm>
            <a:off x="14" y="5513324"/>
            <a:ext cx="12192000" cy="0"/>
          </a:xfrm>
          <a:prstGeom prst="line">
            <a:avLst/>
          </a:prstGeom>
          <a:ln w="57150">
            <a:solidFill>
              <a:srgbClr val="C05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71AA-F186-8F72-9F29-4A649FDA4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4C070AA-7ABB-FB20-ACFB-F0C87CB3C879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10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7548F7-1E01-19C4-FE96-433C55731466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Tutorials!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DD5A03B-359E-17BE-4971-76EDA951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1" y="1520890"/>
            <a:ext cx="3767626" cy="3767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53C3FC-3576-6B23-52E4-9231EAADDB2E}"/>
              </a:ext>
            </a:extLst>
          </p:cNvPr>
          <p:cNvSpPr txBox="1"/>
          <p:nvPr/>
        </p:nvSpPr>
        <p:spPr>
          <a:xfrm>
            <a:off x="210324" y="5103850"/>
            <a:ext cx="7144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github.com/Maughan-Lab/github_workshop/tree/main/tutorials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C5C01-C2D7-6132-6DED-7DC7BA94333E}"/>
              </a:ext>
            </a:extLst>
          </p:cNvPr>
          <p:cNvSpPr txBox="1"/>
          <p:nvPr/>
        </p:nvSpPr>
        <p:spPr>
          <a:xfrm>
            <a:off x="3890864" y="2690336"/>
            <a:ext cx="2326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Tutorial topics:</a:t>
            </a:r>
          </a:p>
          <a:p>
            <a:pPr marL="342900" indent="-342900">
              <a:buAutoNum type="arabicPeriod"/>
            </a:pPr>
            <a:r>
              <a:rPr lang="en-US" dirty="0"/>
              <a:t>Copy and browse</a:t>
            </a:r>
          </a:p>
          <a:p>
            <a:pPr marL="342900" indent="-342900">
              <a:buAutoNum type="arabicPeriod"/>
            </a:pPr>
            <a:r>
              <a:rPr lang="en-US" dirty="0"/>
              <a:t>Commits</a:t>
            </a:r>
          </a:p>
          <a:p>
            <a:pPr marL="342900" indent="-342900">
              <a:buAutoNum type="arabicPeriod"/>
            </a:pPr>
            <a:r>
              <a:rPr lang="en-US" dirty="0"/>
              <a:t>Merging</a:t>
            </a:r>
          </a:p>
          <a:p>
            <a:pPr marL="342900" indent="-342900">
              <a:buAutoNum type="arabicPeriod"/>
            </a:pPr>
            <a:r>
              <a:rPr lang="en-US" dirty="0"/>
              <a:t>Sharing</a:t>
            </a:r>
          </a:p>
        </p:txBody>
      </p:sp>
      <p:pic>
        <p:nvPicPr>
          <p:cNvPr id="4100" name="Picture 4" descr="GitHub Octodex">
            <a:extLst>
              <a:ext uri="{FF2B5EF4-FFF2-40B4-BE49-F238E27FC236}">
                <a16:creationId xmlns:a16="http://schemas.microsoft.com/office/drawing/2014/main" id="{8C37E1AA-6BCA-7BCA-E478-EB112C81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465" y="1520890"/>
            <a:ext cx="3767626" cy="376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13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8462F-83FB-F449-C31B-FD8D68A4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2AAD5E-2CB2-F58F-67BD-5F52B1EB56D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2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39141A-04CB-4D3F-15A3-A876A022C5CE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2178378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Git is about keeping track of changes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545CE5-CDA1-3B05-F8E4-DAC374E5A96F}"/>
              </a:ext>
            </a:extLst>
          </p:cNvPr>
          <p:cNvSpPr/>
          <p:nvPr/>
        </p:nvSpPr>
        <p:spPr>
          <a:xfrm>
            <a:off x="385270" y="1453883"/>
            <a:ext cx="2545516" cy="4851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13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Version 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A5730-EEFF-08CB-971C-71A0D468C49E}"/>
              </a:ext>
            </a:extLst>
          </p:cNvPr>
          <p:cNvSpPr txBox="1"/>
          <p:nvPr/>
        </p:nvSpPr>
        <p:spPr>
          <a:xfrm>
            <a:off x="3979694" y="1004242"/>
            <a:ext cx="6052747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My code broke… hopefully there’s a working version somewhere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Which version are you using?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I’m sure this used to work… when did it change?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20CA-46D0-5504-70D9-7A377BFD80BA}"/>
              </a:ext>
            </a:extLst>
          </p:cNvPr>
          <p:cNvSpPr txBox="1"/>
          <p:nvPr/>
        </p:nvSpPr>
        <p:spPr>
          <a:xfrm>
            <a:off x="5666027" y="2764411"/>
            <a:ext cx="318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Problem: </a:t>
            </a:r>
            <a:r>
              <a:rPr lang="en-US" sz="1600" dirty="0"/>
              <a:t>Code worked two days ago, but is now is giving an error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84DAD-1B9A-590B-913B-DD5911866F49}"/>
              </a:ext>
            </a:extLst>
          </p:cNvPr>
          <p:cNvSpPr txBox="1"/>
          <p:nvPr/>
        </p:nvSpPr>
        <p:spPr>
          <a:xfrm>
            <a:off x="5666027" y="4540285"/>
            <a:ext cx="3186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Problem: </a:t>
            </a:r>
            <a:r>
              <a:rPr lang="en-US" sz="1600" dirty="0"/>
              <a:t>You &amp; your colleague want to work on the same code at the same time</a:t>
            </a:r>
            <a:endParaRPr lang="en-US" sz="1600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FA5613-136A-3A14-2BED-A89A7EBB0842}"/>
              </a:ext>
            </a:extLst>
          </p:cNvPr>
          <p:cNvGrpSpPr/>
          <p:nvPr/>
        </p:nvGrpSpPr>
        <p:grpSpPr>
          <a:xfrm>
            <a:off x="7570998" y="2963129"/>
            <a:ext cx="2567827" cy="829659"/>
            <a:chOff x="9084234" y="2664502"/>
            <a:chExt cx="2567827" cy="82965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4A9E1E-5DF4-C639-703C-D60CAAB67446}"/>
                </a:ext>
              </a:extLst>
            </p:cNvPr>
            <p:cNvSpPr/>
            <p:nvPr/>
          </p:nvSpPr>
          <p:spPr>
            <a:xfrm>
              <a:off x="9084234" y="3125874"/>
              <a:ext cx="338554" cy="338554"/>
            </a:xfrm>
            <a:prstGeom prst="ellipse">
              <a:avLst/>
            </a:prstGeom>
            <a:noFill/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041DBB1-10DA-FBEF-C597-07C32D26619D}"/>
                </a:ext>
              </a:extLst>
            </p:cNvPr>
            <p:cNvSpPr/>
            <p:nvPr/>
          </p:nvSpPr>
          <p:spPr>
            <a:xfrm>
              <a:off x="9824386" y="3125874"/>
              <a:ext cx="338554" cy="338554"/>
            </a:xfrm>
            <a:prstGeom prst="ellipse">
              <a:avLst/>
            </a:prstGeom>
            <a:noFill/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23A28E-1C23-7CA6-FAC6-730BB5A6B02A}"/>
                </a:ext>
              </a:extLst>
            </p:cNvPr>
            <p:cNvSpPr/>
            <p:nvPr/>
          </p:nvSpPr>
          <p:spPr>
            <a:xfrm>
              <a:off x="10564538" y="3125874"/>
              <a:ext cx="338554" cy="338554"/>
            </a:xfrm>
            <a:prstGeom prst="ellipse">
              <a:avLst/>
            </a:prstGeom>
            <a:solidFill>
              <a:srgbClr val="00ABEF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B14859-7130-AF06-34BC-AB78AD0200E5}"/>
                </a:ext>
              </a:extLst>
            </p:cNvPr>
            <p:cNvSpPr/>
            <p:nvPr/>
          </p:nvSpPr>
          <p:spPr>
            <a:xfrm>
              <a:off x="11304690" y="3124829"/>
              <a:ext cx="338554" cy="338554"/>
            </a:xfrm>
            <a:prstGeom prst="rect">
              <a:avLst/>
            </a:prstGeom>
            <a:solidFill>
              <a:srgbClr val="FF7E0D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B912F8-0B23-EC59-2ECD-236A0EF8FCA2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9422788" y="3295151"/>
              <a:ext cx="401598" cy="0"/>
            </a:xfrm>
            <a:prstGeom prst="line">
              <a:avLst/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083A70-6D7F-EB1C-2375-5618ECAFBE7C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10162940" y="3295151"/>
              <a:ext cx="401598" cy="0"/>
            </a:xfrm>
            <a:prstGeom prst="line">
              <a:avLst/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C619B8-C8E0-30EC-43DB-6CAF5882C075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 flipV="1">
              <a:off x="10903092" y="3294106"/>
              <a:ext cx="401598" cy="1045"/>
            </a:xfrm>
            <a:prstGeom prst="line">
              <a:avLst/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6A05C0-C7EB-5A99-6076-32E147BE63AC}"/>
                </a:ext>
              </a:extLst>
            </p:cNvPr>
            <p:cNvSpPr txBox="1"/>
            <p:nvPr/>
          </p:nvSpPr>
          <p:spPr>
            <a:xfrm>
              <a:off x="11295873" y="309405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X</a:t>
              </a:r>
            </a:p>
          </p:txBody>
        </p:sp>
        <p:pic>
          <p:nvPicPr>
            <p:cNvPr id="34" name="Graphic 33" descr="Line arrow: Counter-clockwise curve with solid fill">
              <a:extLst>
                <a:ext uri="{FF2B5EF4-FFF2-40B4-BE49-F238E27FC236}">
                  <a16:creationId xmlns:a16="http://schemas.microsoft.com/office/drawing/2014/main" id="{CC55C76E-69D4-E167-EA1F-B11B0EB0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544185">
              <a:off x="10762397" y="2664502"/>
              <a:ext cx="674171" cy="67417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924E150-779D-2C2F-C3ED-625C8AA29974}"/>
              </a:ext>
            </a:extLst>
          </p:cNvPr>
          <p:cNvSpPr txBox="1"/>
          <p:nvPr/>
        </p:nvSpPr>
        <p:spPr>
          <a:xfrm>
            <a:off x="8743922" y="3891491"/>
            <a:ext cx="297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Solution: r</a:t>
            </a:r>
            <a:r>
              <a:rPr lang="en-US" sz="1600" dirty="0"/>
              <a:t>oll-back; return to previous version &amp; compare</a:t>
            </a:r>
            <a:endParaRPr 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A22DD2-7C64-5202-51F3-92F010627696}"/>
              </a:ext>
            </a:extLst>
          </p:cNvPr>
          <p:cNvSpPr txBox="1"/>
          <p:nvPr/>
        </p:nvSpPr>
        <p:spPr>
          <a:xfrm>
            <a:off x="6004397" y="5605178"/>
            <a:ext cx="2509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Solution: </a:t>
            </a:r>
            <a:r>
              <a:rPr lang="en-US" sz="1600" dirty="0"/>
              <a:t>branching &amp; merging; simultaneous work without interference</a:t>
            </a:r>
            <a:endParaRPr lang="en-US" sz="1600" b="1" dirty="0"/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9634C482-1893-A367-2B4D-3B64839C34CB}"/>
              </a:ext>
            </a:extLst>
          </p:cNvPr>
          <p:cNvGrpSpPr/>
          <p:nvPr/>
        </p:nvGrpSpPr>
        <p:grpSpPr>
          <a:xfrm>
            <a:off x="8412115" y="4813315"/>
            <a:ext cx="3186681" cy="1332765"/>
            <a:chOff x="7228457" y="4664864"/>
            <a:chExt cx="3870653" cy="1618823"/>
          </a:xfrm>
        </p:grpSpPr>
        <p:grpSp>
          <p:nvGrpSpPr>
            <p:cNvPr id="2071" name="Group 2070">
              <a:extLst>
                <a:ext uri="{FF2B5EF4-FFF2-40B4-BE49-F238E27FC236}">
                  <a16:creationId xmlns:a16="http://schemas.microsoft.com/office/drawing/2014/main" id="{0092DED7-1E97-040F-FE05-CFAF105F0797}"/>
                </a:ext>
              </a:extLst>
            </p:cNvPr>
            <p:cNvGrpSpPr/>
            <p:nvPr/>
          </p:nvGrpSpPr>
          <p:grpSpPr>
            <a:xfrm>
              <a:off x="7228457" y="4664864"/>
              <a:ext cx="3870653" cy="955036"/>
              <a:chOff x="7228457" y="5445792"/>
              <a:chExt cx="3870653" cy="955036"/>
            </a:xfrm>
          </p:grpSpPr>
          <p:grpSp>
            <p:nvGrpSpPr>
              <p:cNvPr id="2056" name="Group 2055">
                <a:extLst>
                  <a:ext uri="{FF2B5EF4-FFF2-40B4-BE49-F238E27FC236}">
                    <a16:creationId xmlns:a16="http://schemas.microsoft.com/office/drawing/2014/main" id="{162FE59D-3F72-EEB2-68A3-ADD8894EF342}"/>
                  </a:ext>
                </a:extLst>
              </p:cNvPr>
              <p:cNvGrpSpPr/>
              <p:nvPr/>
            </p:nvGrpSpPr>
            <p:grpSpPr>
              <a:xfrm>
                <a:off x="7228457" y="6062274"/>
                <a:ext cx="3870653" cy="338554"/>
                <a:chOff x="6414129" y="5763965"/>
                <a:chExt cx="3870653" cy="33855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F82D042-3D67-02BA-0953-9BC3452D9AE5}"/>
                    </a:ext>
                  </a:extLst>
                </p:cNvPr>
                <p:cNvGrpSpPr/>
                <p:nvPr/>
              </p:nvGrpSpPr>
              <p:grpSpPr>
                <a:xfrm>
                  <a:off x="6414129" y="5763965"/>
                  <a:ext cx="3532099" cy="338554"/>
                  <a:chOff x="9084234" y="3125874"/>
                  <a:chExt cx="3524779" cy="338554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9220C3B9-4B47-A0AC-5CD8-14AF3CD38FB8}"/>
                      </a:ext>
                    </a:extLst>
                  </p:cNvPr>
                  <p:cNvSpPr/>
                  <p:nvPr/>
                </p:nvSpPr>
                <p:spPr>
                  <a:xfrm>
                    <a:off x="9084234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C86FC0DC-D6F7-8CAC-2F62-040E4D99A192}"/>
                      </a:ext>
                    </a:extLst>
                  </p:cNvPr>
                  <p:cNvSpPr/>
                  <p:nvPr/>
                </p:nvSpPr>
                <p:spPr>
                  <a:xfrm>
                    <a:off x="10178952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8A270481-122E-48F4-61A2-B93C90EF311D}"/>
                      </a:ext>
                    </a:extLst>
                  </p:cNvPr>
                  <p:cNvSpPr/>
                  <p:nvPr/>
                </p:nvSpPr>
                <p:spPr>
                  <a:xfrm>
                    <a:off x="11096020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A5A7AC7-B031-9E26-CF2E-5A0F4A788A3E}"/>
                      </a:ext>
                    </a:extLst>
                  </p:cNvPr>
                  <p:cNvCxnSpPr>
                    <a:stCxn id="57" idx="6"/>
                    <a:endCxn id="58" idx="2"/>
                  </p:cNvCxnSpPr>
                  <p:nvPr/>
                </p:nvCxnSpPr>
                <p:spPr>
                  <a:xfrm>
                    <a:off x="9422788" y="3295151"/>
                    <a:ext cx="756164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AFD11942-34D1-FD9D-25F2-248A156C2C5A}"/>
                      </a:ext>
                    </a:extLst>
                  </p:cNvPr>
                  <p:cNvCxnSpPr>
                    <a:cxnSpLocks/>
                    <a:stCxn id="58" idx="6"/>
                    <a:endCxn id="59" idx="2"/>
                  </p:cNvCxnSpPr>
                  <p:nvPr/>
                </p:nvCxnSpPr>
                <p:spPr>
                  <a:xfrm>
                    <a:off x="10517505" y="3295151"/>
                    <a:ext cx="578515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A2583C9D-AA69-242C-BED8-8C6F1B828BF2}"/>
                      </a:ext>
                    </a:extLst>
                  </p:cNvPr>
                  <p:cNvCxnSpPr>
                    <a:cxnSpLocks/>
                    <a:stCxn id="59" idx="6"/>
                    <a:endCxn id="2055" idx="2"/>
                  </p:cNvCxnSpPr>
                  <p:nvPr/>
                </p:nvCxnSpPr>
                <p:spPr>
                  <a:xfrm>
                    <a:off x="11434574" y="3295151"/>
                    <a:ext cx="1174439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5" name="Oval 2054">
                  <a:extLst>
                    <a:ext uri="{FF2B5EF4-FFF2-40B4-BE49-F238E27FC236}">
                      <a16:creationId xmlns:a16="http://schemas.microsoft.com/office/drawing/2014/main" id="{E523AF18-33BB-A957-6665-2CC856488321}"/>
                    </a:ext>
                  </a:extLst>
                </p:cNvPr>
                <p:cNvSpPr/>
                <p:nvPr/>
              </p:nvSpPr>
              <p:spPr>
                <a:xfrm>
                  <a:off x="9946228" y="5763965"/>
                  <a:ext cx="338554" cy="338554"/>
                </a:xfrm>
                <a:prstGeom prst="ellipse">
                  <a:avLst/>
                </a:prstGeom>
                <a:solidFill>
                  <a:srgbClr val="00ABEF"/>
                </a:solidFill>
                <a:ln w="38100">
                  <a:solidFill>
                    <a:srgbClr val="2131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8" name="Oval 2057">
                <a:extLst>
                  <a:ext uri="{FF2B5EF4-FFF2-40B4-BE49-F238E27FC236}">
                    <a16:creationId xmlns:a16="http://schemas.microsoft.com/office/drawing/2014/main" id="{8545E301-174B-975D-D0BF-B4933B850FD7}"/>
                  </a:ext>
                </a:extLst>
              </p:cNvPr>
              <p:cNvSpPr/>
              <p:nvPr/>
            </p:nvSpPr>
            <p:spPr>
              <a:xfrm>
                <a:off x="8693835" y="5445792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0" name="Connector: Curved 2059">
                <a:extLst>
                  <a:ext uri="{FF2B5EF4-FFF2-40B4-BE49-F238E27FC236}">
                    <a16:creationId xmlns:a16="http://schemas.microsoft.com/office/drawing/2014/main" id="{D425E5A7-A156-851C-B707-17613DBA9832}"/>
                  </a:ext>
                </a:extLst>
              </p:cNvPr>
              <p:cNvCxnSpPr>
                <a:cxnSpLocks/>
                <a:stCxn id="57" idx="6"/>
                <a:endCxn id="2058" idx="2"/>
              </p:cNvCxnSpPr>
              <p:nvPr/>
            </p:nvCxnSpPr>
            <p:spPr>
              <a:xfrm flipV="1">
                <a:off x="7567714" y="5615069"/>
                <a:ext cx="1126121" cy="616482"/>
              </a:xfrm>
              <a:prstGeom prst="curvedConnector3">
                <a:avLst>
                  <a:gd name="adj1" fmla="val 40886"/>
                </a:avLst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4" name="Oval 2063">
                <a:extLst>
                  <a:ext uri="{FF2B5EF4-FFF2-40B4-BE49-F238E27FC236}">
                    <a16:creationId xmlns:a16="http://schemas.microsoft.com/office/drawing/2014/main" id="{5FAACD0A-D37A-8892-B902-1A76E5BFE3B0}"/>
                  </a:ext>
                </a:extLst>
              </p:cNvPr>
              <p:cNvSpPr/>
              <p:nvPr/>
            </p:nvSpPr>
            <p:spPr>
              <a:xfrm>
                <a:off x="9218310" y="5450730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ED79E4B9-BE52-A61C-D7B4-4B92B9C3F515}"/>
                  </a:ext>
                </a:extLst>
              </p:cNvPr>
              <p:cNvCxnSpPr>
                <a:cxnSpLocks/>
                <a:stCxn id="2058" idx="6"/>
                <a:endCxn id="2064" idx="2"/>
              </p:cNvCxnSpPr>
              <p:nvPr/>
            </p:nvCxnSpPr>
            <p:spPr>
              <a:xfrm>
                <a:off x="9033092" y="5615069"/>
                <a:ext cx="185218" cy="4938"/>
              </a:xfrm>
              <a:prstGeom prst="line">
                <a:avLst/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8" name="Connector: Curved 2067">
                <a:extLst>
                  <a:ext uri="{FF2B5EF4-FFF2-40B4-BE49-F238E27FC236}">
                    <a16:creationId xmlns:a16="http://schemas.microsoft.com/office/drawing/2014/main" id="{58639C51-5655-B378-DDF6-CD6948C76277}"/>
                  </a:ext>
                </a:extLst>
              </p:cNvPr>
              <p:cNvCxnSpPr>
                <a:cxnSpLocks/>
                <a:stCxn id="2064" idx="6"/>
                <a:endCxn id="2055" idx="2"/>
              </p:cNvCxnSpPr>
              <p:nvPr/>
            </p:nvCxnSpPr>
            <p:spPr>
              <a:xfrm>
                <a:off x="9557567" y="5620007"/>
                <a:ext cx="1202989" cy="61154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5DAF0E9C-91B5-E456-4953-779E9EA84EF1}"/>
                </a:ext>
              </a:extLst>
            </p:cNvPr>
            <p:cNvSpPr/>
            <p:nvPr/>
          </p:nvSpPr>
          <p:spPr>
            <a:xfrm>
              <a:off x="8325448" y="5945133"/>
              <a:ext cx="339257" cy="338554"/>
            </a:xfrm>
            <a:prstGeom prst="ellipse">
              <a:avLst/>
            </a:prstGeom>
            <a:solidFill>
              <a:srgbClr val="92D050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3" name="Connector: Curved 2072">
              <a:extLst>
                <a:ext uri="{FF2B5EF4-FFF2-40B4-BE49-F238E27FC236}">
                  <a16:creationId xmlns:a16="http://schemas.microsoft.com/office/drawing/2014/main" id="{C80F7471-38DA-CC6B-13B5-E1E35131275B}"/>
                </a:ext>
              </a:extLst>
            </p:cNvPr>
            <p:cNvCxnSpPr>
              <a:cxnSpLocks/>
              <a:stCxn id="57" idx="6"/>
              <a:endCxn id="2072" idx="2"/>
            </p:cNvCxnSpPr>
            <p:nvPr/>
          </p:nvCxnSpPr>
          <p:spPr>
            <a:xfrm>
              <a:off x="7567714" y="5450623"/>
              <a:ext cx="757734" cy="6637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Connector: Curved 2076">
              <a:extLst>
                <a:ext uri="{FF2B5EF4-FFF2-40B4-BE49-F238E27FC236}">
                  <a16:creationId xmlns:a16="http://schemas.microsoft.com/office/drawing/2014/main" id="{99B109E9-1C2B-BABD-2467-1DA42E29D5D8}"/>
                </a:ext>
              </a:extLst>
            </p:cNvPr>
            <p:cNvCxnSpPr>
              <a:cxnSpLocks/>
              <a:stCxn id="2072" idx="6"/>
              <a:endCxn id="59" idx="2"/>
            </p:cNvCxnSpPr>
            <p:nvPr/>
          </p:nvCxnSpPr>
          <p:spPr>
            <a:xfrm flipV="1">
              <a:off x="8664705" y="5450623"/>
              <a:ext cx="579716" cy="66378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xkcd: Software Updates">
            <a:extLst>
              <a:ext uri="{FF2B5EF4-FFF2-40B4-BE49-F238E27FC236}">
                <a16:creationId xmlns:a16="http://schemas.microsoft.com/office/drawing/2014/main" id="{CCAA739B-601A-682D-D384-9CCAF3C42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70" y="2321534"/>
            <a:ext cx="50577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Questions with solid fill">
            <a:extLst>
              <a:ext uri="{FF2B5EF4-FFF2-40B4-BE49-F238E27FC236}">
                <a16:creationId xmlns:a16="http://schemas.microsoft.com/office/drawing/2014/main" id="{534D5B92-C5D7-3B89-F2A8-EF5E609A3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8897" y="123927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782FF-24F7-5203-9ECE-102A58E002F3}"/>
              </a:ext>
            </a:extLst>
          </p:cNvPr>
          <p:cNvSpPr txBox="1"/>
          <p:nvPr/>
        </p:nvSpPr>
        <p:spPr>
          <a:xfrm>
            <a:off x="8476045" y="1361737"/>
            <a:ext cx="3515706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i="1" dirty="0"/>
              <a:t>Can I reproduce my results?</a:t>
            </a:r>
          </a:p>
          <a:p>
            <a:pPr algn="r">
              <a:lnSpc>
                <a:spcPct val="150000"/>
              </a:lnSpc>
            </a:pPr>
            <a:r>
              <a:rPr lang="en-US" sz="1600" i="1" dirty="0"/>
              <a:t>How long has this bug been here?</a:t>
            </a:r>
          </a:p>
          <a:p>
            <a:pPr algn="r">
              <a:lnSpc>
                <a:spcPct val="150000"/>
              </a:lnSpc>
            </a:pPr>
            <a:r>
              <a:rPr lang="en-US" sz="1600" i="1" dirty="0"/>
              <a:t>Can you send me the latest version?</a:t>
            </a:r>
          </a:p>
        </p:txBody>
      </p:sp>
    </p:spTree>
    <p:extLst>
      <p:ext uri="{BB962C8B-B14F-4D97-AF65-F5344CB8AC3E}">
        <p14:creationId xmlns:p14="http://schemas.microsoft.com/office/powerpoint/2010/main" val="16602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/>
      <p:bldP spid="4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D70EA-3A5D-297A-CD55-FA7490E1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455E19A-B76F-5A9B-7554-3EB6A84C376B}"/>
              </a:ext>
            </a:extLst>
          </p:cNvPr>
          <p:cNvGrpSpPr/>
          <p:nvPr/>
        </p:nvGrpSpPr>
        <p:grpSpPr>
          <a:xfrm>
            <a:off x="345187" y="2139812"/>
            <a:ext cx="5825790" cy="584775"/>
            <a:chOff x="223888" y="4261906"/>
            <a:chExt cx="5825790" cy="5847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B138124-3C90-5FFF-AEAB-CD4B0C9AB4F8}"/>
                </a:ext>
              </a:extLst>
            </p:cNvPr>
            <p:cNvSpPr/>
            <p:nvPr/>
          </p:nvSpPr>
          <p:spPr>
            <a:xfrm>
              <a:off x="223888" y="4311698"/>
              <a:ext cx="956701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Fork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4DF640-9E80-7F54-2745-F154914E2E8F}"/>
                </a:ext>
              </a:extLst>
            </p:cNvPr>
            <p:cNvSpPr txBox="1"/>
            <p:nvPr/>
          </p:nvSpPr>
          <p:spPr>
            <a:xfrm>
              <a:off x="1180589" y="4261906"/>
              <a:ext cx="4869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 specific copy of a repository that is linked to the original, making it simple to send changes upstream</a:t>
              </a:r>
            </a:p>
          </p:txBody>
        </p:sp>
      </p:grp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873CAF-083C-2F29-BF39-448C0B120E19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3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901A067-8007-1B8F-330D-A6A532AED5CE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Some version control vocabulary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F9BB94-8F9D-0C2B-4D4D-8FE360B1BC38}"/>
              </a:ext>
            </a:extLst>
          </p:cNvPr>
          <p:cNvGrpSpPr/>
          <p:nvPr/>
        </p:nvGrpSpPr>
        <p:grpSpPr>
          <a:xfrm>
            <a:off x="345187" y="1249382"/>
            <a:ext cx="4917278" cy="485192"/>
            <a:chOff x="223888" y="1249382"/>
            <a:chExt cx="4917278" cy="48519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6F0C25-3841-00CB-11D4-B225CAF8A52D}"/>
                </a:ext>
              </a:extLst>
            </p:cNvPr>
            <p:cNvSpPr/>
            <p:nvPr/>
          </p:nvSpPr>
          <p:spPr>
            <a:xfrm>
              <a:off x="223888" y="1249382"/>
              <a:ext cx="1645343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Repository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B05E36-4775-825F-B7DF-E80C139EA9D7}"/>
                </a:ext>
              </a:extLst>
            </p:cNvPr>
            <p:cNvSpPr txBox="1"/>
            <p:nvPr/>
          </p:nvSpPr>
          <p:spPr>
            <a:xfrm>
              <a:off x="1868773" y="1322368"/>
              <a:ext cx="3272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Collection of files and their history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C9F111-3D65-CADC-40E9-9309FEF27478}"/>
              </a:ext>
            </a:extLst>
          </p:cNvPr>
          <p:cNvGrpSpPr/>
          <p:nvPr/>
        </p:nvGrpSpPr>
        <p:grpSpPr>
          <a:xfrm>
            <a:off x="6139911" y="1185732"/>
            <a:ext cx="2704971" cy="1441161"/>
            <a:chOff x="5895281" y="1732911"/>
            <a:chExt cx="2704971" cy="144116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04475E-4907-613A-1406-EEF680A352FE}"/>
                </a:ext>
              </a:extLst>
            </p:cNvPr>
            <p:cNvGrpSpPr/>
            <p:nvPr/>
          </p:nvGrpSpPr>
          <p:grpSpPr>
            <a:xfrm>
              <a:off x="6361844" y="2026480"/>
              <a:ext cx="1771843" cy="1147592"/>
              <a:chOff x="7355632" y="1219067"/>
              <a:chExt cx="1771843" cy="114759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DC33A4D-5BC1-84DD-1AC5-6928AC6999BD}"/>
                  </a:ext>
                </a:extLst>
              </p:cNvPr>
              <p:cNvGrpSpPr/>
              <p:nvPr/>
            </p:nvGrpSpPr>
            <p:grpSpPr>
              <a:xfrm>
                <a:off x="7355632" y="1219067"/>
                <a:ext cx="1603042" cy="1147592"/>
                <a:chOff x="7225003" y="1615930"/>
                <a:chExt cx="1603042" cy="1147592"/>
              </a:xfrm>
            </p:grpSpPr>
            <p:pic>
              <p:nvPicPr>
                <p:cNvPr id="38" name="Graphic 37" descr="Open folder with solid fill">
                  <a:extLst>
                    <a:ext uri="{FF2B5EF4-FFF2-40B4-BE49-F238E27FC236}">
                      <a16:creationId xmlns:a16="http://schemas.microsoft.com/office/drawing/2014/main" id="{C1BE82D8-ED83-771F-C3AA-DCCE714B5C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003" y="184912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Graphic 33" descr="Cloud outline">
                  <a:extLst>
                    <a:ext uri="{FF2B5EF4-FFF2-40B4-BE49-F238E27FC236}">
                      <a16:creationId xmlns:a16="http://schemas.microsoft.com/office/drawing/2014/main" id="{761522B6-5B1E-DDF3-FD68-3DBC37AA89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645" y="161593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961F37-ED3B-F695-C721-C7A22B873446}"/>
                  </a:ext>
                </a:extLst>
              </p:cNvPr>
              <p:cNvSpPr txBox="1"/>
              <p:nvPr/>
            </p:nvSpPr>
            <p:spPr>
              <a:xfrm>
                <a:off x="8101232" y="1987091"/>
                <a:ext cx="1026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REPO_A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BEF852-74DE-4209-E7A1-6B57D29F861F}"/>
                </a:ext>
              </a:extLst>
            </p:cNvPr>
            <p:cNvSpPr txBox="1"/>
            <p:nvPr/>
          </p:nvSpPr>
          <p:spPr>
            <a:xfrm>
              <a:off x="5895281" y="1732911"/>
              <a:ext cx="2704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SOME GITHUB ACCOUNT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E12EF7-CD89-E486-3E02-CFB662A75CDA}"/>
              </a:ext>
            </a:extLst>
          </p:cNvPr>
          <p:cNvGrpSpPr/>
          <p:nvPr/>
        </p:nvGrpSpPr>
        <p:grpSpPr>
          <a:xfrm>
            <a:off x="9287667" y="1185732"/>
            <a:ext cx="2692148" cy="1441161"/>
            <a:chOff x="9043037" y="1732911"/>
            <a:chExt cx="2692148" cy="144116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F6A02A-FF61-F0C9-DF40-0538F8684C34}"/>
                </a:ext>
              </a:extLst>
            </p:cNvPr>
            <p:cNvGrpSpPr/>
            <p:nvPr/>
          </p:nvGrpSpPr>
          <p:grpSpPr>
            <a:xfrm>
              <a:off x="9243269" y="2026480"/>
              <a:ext cx="2404265" cy="1147592"/>
              <a:chOff x="7355632" y="1219067"/>
              <a:chExt cx="2404265" cy="1147592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9CA21FA-B8A8-24C2-062B-4D3D42663F46}"/>
                  </a:ext>
                </a:extLst>
              </p:cNvPr>
              <p:cNvGrpSpPr/>
              <p:nvPr/>
            </p:nvGrpSpPr>
            <p:grpSpPr>
              <a:xfrm>
                <a:off x="7355632" y="1219067"/>
                <a:ext cx="1603042" cy="1147592"/>
                <a:chOff x="7225003" y="1615930"/>
                <a:chExt cx="1603042" cy="1147592"/>
              </a:xfrm>
            </p:grpSpPr>
            <p:pic>
              <p:nvPicPr>
                <p:cNvPr id="45" name="Graphic 44" descr="Open folder with solid fill">
                  <a:extLst>
                    <a:ext uri="{FF2B5EF4-FFF2-40B4-BE49-F238E27FC236}">
                      <a16:creationId xmlns:a16="http://schemas.microsoft.com/office/drawing/2014/main" id="{81D23022-E929-A5EF-D4A7-FA81CD8F5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003" y="184912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46" name="Graphic 45" descr="Cloud outline">
                  <a:extLst>
                    <a:ext uri="{FF2B5EF4-FFF2-40B4-BE49-F238E27FC236}">
                      <a16:creationId xmlns:a16="http://schemas.microsoft.com/office/drawing/2014/main" id="{C634A40D-42CA-B821-BE56-D0084A2232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645" y="161593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140DDB-0BA3-A0EF-352B-C4F1E330A6FD}"/>
                  </a:ext>
                </a:extLst>
              </p:cNvPr>
              <p:cNvSpPr txBox="1"/>
              <p:nvPr/>
            </p:nvSpPr>
            <p:spPr>
              <a:xfrm>
                <a:off x="8103290" y="1987091"/>
                <a:ext cx="1656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REPO_A FORK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FB907B-A2A1-D38D-357F-8A759814274F}"/>
                </a:ext>
              </a:extLst>
            </p:cNvPr>
            <p:cNvSpPr txBox="1"/>
            <p:nvPr/>
          </p:nvSpPr>
          <p:spPr>
            <a:xfrm>
              <a:off x="9043037" y="1732911"/>
              <a:ext cx="26921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YOUR GITHUB ACCOUNT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03F72E-8B24-22CC-7BDB-42C2CFE551D1}"/>
              </a:ext>
            </a:extLst>
          </p:cNvPr>
          <p:cNvGrpSpPr/>
          <p:nvPr/>
        </p:nvGrpSpPr>
        <p:grpSpPr>
          <a:xfrm>
            <a:off x="9525361" y="3304702"/>
            <a:ext cx="2216761" cy="1323627"/>
            <a:chOff x="9280730" y="3708904"/>
            <a:chExt cx="2216761" cy="132362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F1F276-5926-A6DD-EEB3-FD1EA0D11696}"/>
                </a:ext>
              </a:extLst>
            </p:cNvPr>
            <p:cNvSpPr txBox="1"/>
            <p:nvPr/>
          </p:nvSpPr>
          <p:spPr>
            <a:xfrm>
              <a:off x="9280730" y="4693977"/>
              <a:ext cx="22167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LOCAL HARD DRIVE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6351490-6F61-1346-9FEB-6D20890D4C5C}"/>
                </a:ext>
              </a:extLst>
            </p:cNvPr>
            <p:cNvGrpSpPr/>
            <p:nvPr/>
          </p:nvGrpSpPr>
          <p:grpSpPr>
            <a:xfrm>
              <a:off x="9799447" y="3708904"/>
              <a:ext cx="1179325" cy="1179325"/>
              <a:chOff x="9243269" y="3683929"/>
              <a:chExt cx="1179325" cy="1179325"/>
            </a:xfrm>
          </p:grpSpPr>
          <p:pic>
            <p:nvPicPr>
              <p:cNvPr id="54" name="Graphic 53" descr="Computer with solid fill">
                <a:extLst>
                  <a:ext uri="{FF2B5EF4-FFF2-40B4-BE49-F238E27FC236}">
                    <a16:creationId xmlns:a16="http://schemas.microsoft.com/office/drawing/2014/main" id="{2E754428-5BE0-A414-9386-1EA1B1A6DF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43269" y="3683929"/>
                <a:ext cx="1179325" cy="1179325"/>
              </a:xfrm>
              <a:prstGeom prst="rect">
                <a:avLst/>
              </a:prstGeom>
            </p:spPr>
          </p:pic>
          <p:pic>
            <p:nvPicPr>
              <p:cNvPr id="56" name="Graphic 55" descr="Open folder with solid fill">
                <a:extLst>
                  <a:ext uri="{FF2B5EF4-FFF2-40B4-BE49-F238E27FC236}">
                    <a16:creationId xmlns:a16="http://schemas.microsoft.com/office/drawing/2014/main" id="{379061F6-D1EA-E292-45DE-9AEECBC3D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450577" y="3989169"/>
                <a:ext cx="399569" cy="399569"/>
              </a:xfrm>
              <a:prstGeom prst="rect">
                <a:avLst/>
              </a:prstGeom>
            </p:spPr>
          </p:pic>
        </p:grp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42D7A8-4688-648A-38AF-D1311ED6370A}"/>
              </a:ext>
            </a:extLst>
          </p:cNvPr>
          <p:cNvCxnSpPr>
            <a:cxnSpLocks/>
          </p:cNvCxnSpPr>
          <p:nvPr/>
        </p:nvCxnSpPr>
        <p:spPr>
          <a:xfrm>
            <a:off x="10493951" y="2687629"/>
            <a:ext cx="0" cy="657381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CD2629-3F08-C9E3-EAA4-FF4D2E96698B}"/>
              </a:ext>
            </a:extLst>
          </p:cNvPr>
          <p:cNvCxnSpPr>
            <a:cxnSpLocks/>
          </p:cNvCxnSpPr>
          <p:nvPr/>
        </p:nvCxnSpPr>
        <p:spPr>
          <a:xfrm flipV="1">
            <a:off x="10773532" y="2687629"/>
            <a:ext cx="0" cy="657381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FFFF02-4A47-5C52-9B24-4B2D1AFE7FA5}"/>
              </a:ext>
            </a:extLst>
          </p:cNvPr>
          <p:cNvCxnSpPr>
            <a:cxnSpLocks/>
          </p:cNvCxnSpPr>
          <p:nvPr/>
        </p:nvCxnSpPr>
        <p:spPr>
          <a:xfrm rot="5400000">
            <a:off x="8898158" y="1607811"/>
            <a:ext cx="0" cy="657381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562861-DBD2-B8A2-60A0-F5A6BE1FB40B}"/>
              </a:ext>
            </a:extLst>
          </p:cNvPr>
          <p:cNvCxnSpPr>
            <a:cxnSpLocks/>
          </p:cNvCxnSpPr>
          <p:nvPr/>
        </p:nvCxnSpPr>
        <p:spPr>
          <a:xfrm rot="5400000" flipV="1">
            <a:off x="8898158" y="1887392"/>
            <a:ext cx="0" cy="657381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D9B1D75-A95D-3E38-E28B-4A34C74ECF67}"/>
              </a:ext>
            </a:extLst>
          </p:cNvPr>
          <p:cNvSpPr txBox="1"/>
          <p:nvPr/>
        </p:nvSpPr>
        <p:spPr>
          <a:xfrm>
            <a:off x="8614487" y="2326386"/>
            <a:ext cx="572593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fork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4636E9-A15D-434E-DF5E-7F4BC0A89C6B}"/>
              </a:ext>
            </a:extLst>
          </p:cNvPr>
          <p:cNvSpPr txBox="1"/>
          <p:nvPr/>
        </p:nvSpPr>
        <p:spPr>
          <a:xfrm>
            <a:off x="9614597" y="2850811"/>
            <a:ext cx="72006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clone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57F898-6821-8C62-7446-5AFE125A13C2}"/>
              </a:ext>
            </a:extLst>
          </p:cNvPr>
          <p:cNvSpPr txBox="1"/>
          <p:nvPr/>
        </p:nvSpPr>
        <p:spPr>
          <a:xfrm>
            <a:off x="10943825" y="2853242"/>
            <a:ext cx="67358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push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24124B-3590-1828-C8D0-CB1947999E2B}"/>
              </a:ext>
            </a:extLst>
          </p:cNvPr>
          <p:cNvSpPr txBox="1"/>
          <p:nvPr/>
        </p:nvSpPr>
        <p:spPr>
          <a:xfrm>
            <a:off x="8221788" y="1502904"/>
            <a:ext cx="134844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pull request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D52991A-658C-5BDF-4444-8F844BB1E17F}"/>
              </a:ext>
            </a:extLst>
          </p:cNvPr>
          <p:cNvGrpSpPr/>
          <p:nvPr/>
        </p:nvGrpSpPr>
        <p:grpSpPr>
          <a:xfrm>
            <a:off x="345187" y="6070180"/>
            <a:ext cx="5750813" cy="584775"/>
            <a:chOff x="345187" y="6070180"/>
            <a:chExt cx="5750813" cy="584775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7DCBEA6-90B1-C2C8-23AF-5F18CEF097F2}"/>
                </a:ext>
              </a:extLst>
            </p:cNvPr>
            <p:cNvSpPr/>
            <p:nvPr/>
          </p:nvSpPr>
          <p:spPr>
            <a:xfrm>
              <a:off x="345187" y="6119972"/>
              <a:ext cx="1875974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Pull Request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8D546E-D585-A2BE-0787-C045486C1FE4}"/>
                </a:ext>
              </a:extLst>
            </p:cNvPr>
            <p:cNvSpPr txBox="1"/>
            <p:nvPr/>
          </p:nvSpPr>
          <p:spPr>
            <a:xfrm>
              <a:off x="2221161" y="6070180"/>
              <a:ext cx="3874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Change proposal to merge one branch into another, usually upstream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73015E0-4E88-ADBC-DF1F-6294D391942C}"/>
              </a:ext>
            </a:extLst>
          </p:cNvPr>
          <p:cNvGrpSpPr/>
          <p:nvPr/>
        </p:nvGrpSpPr>
        <p:grpSpPr>
          <a:xfrm>
            <a:off x="345187" y="4181694"/>
            <a:ext cx="5706904" cy="485192"/>
            <a:chOff x="345187" y="4311892"/>
            <a:chExt cx="5706904" cy="485192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5037D40-FCEB-7E70-B7A8-DA4EABE0A1E3}"/>
                </a:ext>
              </a:extLst>
            </p:cNvPr>
            <p:cNvSpPr/>
            <p:nvPr/>
          </p:nvSpPr>
          <p:spPr>
            <a:xfrm>
              <a:off x="345187" y="4311892"/>
              <a:ext cx="914400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Push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1D6D81-B4CD-6C6A-CF74-2C17A0AD600D}"/>
                </a:ext>
              </a:extLst>
            </p:cNvPr>
            <p:cNvSpPr txBox="1"/>
            <p:nvPr/>
          </p:nvSpPr>
          <p:spPr>
            <a:xfrm>
              <a:off x="1259587" y="4389231"/>
              <a:ext cx="47925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Moving changes from a local copy to another copy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94A75D-0EC0-B8E3-A34D-96A39EF5C148}"/>
              </a:ext>
            </a:extLst>
          </p:cNvPr>
          <p:cNvGrpSpPr/>
          <p:nvPr/>
        </p:nvGrpSpPr>
        <p:grpSpPr>
          <a:xfrm>
            <a:off x="345187" y="5125937"/>
            <a:ext cx="5714627" cy="485192"/>
            <a:chOff x="345187" y="5211640"/>
            <a:chExt cx="5714627" cy="485192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3DF3A88C-E8B3-BC32-3ADF-05F0C972C971}"/>
                </a:ext>
              </a:extLst>
            </p:cNvPr>
            <p:cNvSpPr/>
            <p:nvPr/>
          </p:nvSpPr>
          <p:spPr>
            <a:xfrm>
              <a:off x="345187" y="5211640"/>
              <a:ext cx="914400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Pull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01039B-9F4C-8652-C61B-BFAB58E6A8C8}"/>
                </a:ext>
              </a:extLst>
            </p:cNvPr>
            <p:cNvSpPr txBox="1"/>
            <p:nvPr/>
          </p:nvSpPr>
          <p:spPr>
            <a:xfrm>
              <a:off x="1259587" y="5278968"/>
              <a:ext cx="4800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Getting changes from another copy to a local copy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381B7A3-A46B-3585-06C9-134871B6AD11}"/>
              </a:ext>
            </a:extLst>
          </p:cNvPr>
          <p:cNvGrpSpPr/>
          <p:nvPr/>
        </p:nvGrpSpPr>
        <p:grpSpPr>
          <a:xfrm>
            <a:off x="345187" y="3195974"/>
            <a:ext cx="5047908" cy="485192"/>
            <a:chOff x="223888" y="3290926"/>
            <a:chExt cx="5047908" cy="48519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A361327-1917-EE6F-A979-42477F1F1C28}"/>
                </a:ext>
              </a:extLst>
            </p:cNvPr>
            <p:cNvSpPr/>
            <p:nvPr/>
          </p:nvSpPr>
          <p:spPr>
            <a:xfrm>
              <a:off x="223888" y="3290926"/>
              <a:ext cx="956701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Clone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496F36-83B9-2B1B-6978-03FEFFD64033}"/>
                </a:ext>
              </a:extLst>
            </p:cNvPr>
            <p:cNvSpPr txBox="1"/>
            <p:nvPr/>
          </p:nvSpPr>
          <p:spPr>
            <a:xfrm>
              <a:off x="1180589" y="3360224"/>
              <a:ext cx="4091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Local copy of a repository, including history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B9AEF4F-79D1-C269-C90E-599B63C2D890}"/>
              </a:ext>
            </a:extLst>
          </p:cNvPr>
          <p:cNvGrpSpPr/>
          <p:nvPr/>
        </p:nvGrpSpPr>
        <p:grpSpPr>
          <a:xfrm>
            <a:off x="6323945" y="3996858"/>
            <a:ext cx="4899458" cy="1587578"/>
            <a:chOff x="6976128" y="4242964"/>
            <a:chExt cx="4899458" cy="15875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195773-8A41-FFB0-C06F-724A39AFDE3E}"/>
                </a:ext>
              </a:extLst>
            </p:cNvPr>
            <p:cNvGrpSpPr/>
            <p:nvPr/>
          </p:nvGrpSpPr>
          <p:grpSpPr>
            <a:xfrm>
              <a:off x="6976128" y="4737944"/>
              <a:ext cx="3186678" cy="786274"/>
              <a:chOff x="7228460" y="5445792"/>
              <a:chExt cx="3870649" cy="955036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7E96F3-C1D0-CE12-E4CE-4CB3D9853319}"/>
                  </a:ext>
                </a:extLst>
              </p:cNvPr>
              <p:cNvCxnSpPr>
                <a:cxnSpLocks/>
                <a:stCxn id="14" idx="6"/>
                <a:endCxn id="18" idx="2"/>
              </p:cNvCxnSpPr>
              <p:nvPr/>
            </p:nvCxnSpPr>
            <p:spPr>
              <a:xfrm>
                <a:off x="9033092" y="5615069"/>
                <a:ext cx="185218" cy="4938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5E659D52-030C-780C-742B-FDFE3F02C51A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9557567" y="5620007"/>
                <a:ext cx="1202989" cy="61154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C7DCEDB4-7531-8E8E-BA2E-2E9012E72E09}"/>
                  </a:ext>
                </a:extLst>
              </p:cNvPr>
              <p:cNvCxnSpPr>
                <a:cxnSpLocks/>
                <a:stCxn id="24" idx="6"/>
                <a:endCxn id="14" idx="2"/>
              </p:cNvCxnSpPr>
              <p:nvPr/>
            </p:nvCxnSpPr>
            <p:spPr>
              <a:xfrm flipV="1">
                <a:off x="7567714" y="5615069"/>
                <a:ext cx="1126121" cy="616482"/>
              </a:xfrm>
              <a:prstGeom prst="curvedConnector3">
                <a:avLst>
                  <a:gd name="adj1" fmla="val 40886"/>
                </a:avLst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BA85FA9-D913-8BCA-DF9A-01BC66009F62}"/>
                  </a:ext>
                </a:extLst>
              </p:cNvPr>
              <p:cNvGrpSpPr/>
              <p:nvPr/>
            </p:nvGrpSpPr>
            <p:grpSpPr>
              <a:xfrm>
                <a:off x="7228460" y="6062273"/>
                <a:ext cx="3870649" cy="338555"/>
                <a:chOff x="6414132" y="5763964"/>
                <a:chExt cx="3870649" cy="33855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94A76D3-44D7-3643-B93E-A4A320ECF213}"/>
                    </a:ext>
                  </a:extLst>
                </p:cNvPr>
                <p:cNvGrpSpPr/>
                <p:nvPr/>
              </p:nvGrpSpPr>
              <p:grpSpPr>
                <a:xfrm>
                  <a:off x="6414132" y="5763965"/>
                  <a:ext cx="1436249" cy="338554"/>
                  <a:chOff x="9084234" y="3125874"/>
                  <a:chExt cx="1433272" cy="338554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D232C1A-ECF8-8047-37DC-D8D0BC1B3A32}"/>
                      </a:ext>
                    </a:extLst>
                  </p:cNvPr>
                  <p:cNvSpPr/>
                  <p:nvPr/>
                </p:nvSpPr>
                <p:spPr>
                  <a:xfrm>
                    <a:off x="9084234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49E0823-56A7-AD99-A599-A22F6DBA37C9}"/>
                      </a:ext>
                    </a:extLst>
                  </p:cNvPr>
                  <p:cNvSpPr/>
                  <p:nvPr/>
                </p:nvSpPr>
                <p:spPr>
                  <a:xfrm>
                    <a:off x="10178952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57F390B1-97AC-3CB1-84FF-F445F3AF5F87}"/>
                      </a:ext>
                    </a:extLst>
                  </p:cNvPr>
                  <p:cNvCxnSpPr>
                    <a:stCxn id="24" idx="6"/>
                    <a:endCxn id="25" idx="2"/>
                  </p:cNvCxnSpPr>
                  <p:nvPr/>
                </p:nvCxnSpPr>
                <p:spPr>
                  <a:xfrm>
                    <a:off x="9422788" y="3295151"/>
                    <a:ext cx="756164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794E8AD-06D9-05BB-EDCA-D26D35EDAEEE}"/>
                    </a:ext>
                  </a:extLst>
                </p:cNvPr>
                <p:cNvSpPr/>
                <p:nvPr/>
              </p:nvSpPr>
              <p:spPr>
                <a:xfrm>
                  <a:off x="9946227" y="5763964"/>
                  <a:ext cx="338554" cy="338554"/>
                </a:xfrm>
                <a:prstGeom prst="ellipse">
                  <a:avLst/>
                </a:prstGeom>
                <a:noFill/>
                <a:ln w="38100">
                  <a:solidFill>
                    <a:srgbClr val="21314D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E26114-1DD2-3F77-D21E-D12C11606C13}"/>
                  </a:ext>
                </a:extLst>
              </p:cNvPr>
              <p:cNvSpPr/>
              <p:nvPr/>
            </p:nvSpPr>
            <p:spPr>
              <a:xfrm>
                <a:off x="8693835" y="5445792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38CC79B-FBDC-EAE0-C481-3C7ECA88E19E}"/>
                  </a:ext>
                </a:extLst>
              </p:cNvPr>
              <p:cNvSpPr/>
              <p:nvPr/>
            </p:nvSpPr>
            <p:spPr>
              <a:xfrm>
                <a:off x="9218310" y="5450730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31E982-1C3A-5B22-1EAA-7C0E80E21F89}"/>
                </a:ext>
              </a:extLst>
            </p:cNvPr>
            <p:cNvSpPr txBox="1"/>
            <p:nvPr/>
          </p:nvSpPr>
          <p:spPr>
            <a:xfrm>
              <a:off x="7142795" y="4242964"/>
              <a:ext cx="13953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your-branch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0C199D-98DF-68DA-455A-23C86BFF538E}"/>
                </a:ext>
              </a:extLst>
            </p:cNvPr>
            <p:cNvCxnSpPr/>
            <p:nvPr/>
          </p:nvCxnSpPr>
          <p:spPr>
            <a:xfrm>
              <a:off x="8499704" y="4417356"/>
              <a:ext cx="195533" cy="285560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4F83F63-7ED6-A329-4312-B599C70FDA55}"/>
                </a:ext>
              </a:extLst>
            </p:cNvPr>
            <p:cNvSpPr txBox="1"/>
            <p:nvPr/>
          </p:nvSpPr>
          <p:spPr>
            <a:xfrm>
              <a:off x="10527140" y="5216262"/>
              <a:ext cx="1348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pull request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7CE2940-4262-123D-BA6F-D72DDBD85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29346" y="5389593"/>
              <a:ext cx="310794" cy="0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D0194CB-4D74-A882-5518-556758D729E2}"/>
                </a:ext>
              </a:extLst>
            </p:cNvPr>
            <p:cNvSpPr txBox="1"/>
            <p:nvPr/>
          </p:nvSpPr>
          <p:spPr>
            <a:xfrm>
              <a:off x="7685153" y="5491988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main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67AB05C-9ABF-D7FB-EF33-B9BD71D1245C}"/>
              </a:ext>
            </a:extLst>
          </p:cNvPr>
          <p:cNvGrpSpPr/>
          <p:nvPr/>
        </p:nvGrpSpPr>
        <p:grpSpPr>
          <a:xfrm>
            <a:off x="6323942" y="5684840"/>
            <a:ext cx="4476269" cy="786274"/>
            <a:chOff x="6323942" y="5750157"/>
            <a:chExt cx="4476269" cy="7862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8DAB67-A77B-8FD8-676C-4A8EE343F307}"/>
                </a:ext>
              </a:extLst>
            </p:cNvPr>
            <p:cNvGrpSpPr/>
            <p:nvPr/>
          </p:nvGrpSpPr>
          <p:grpSpPr>
            <a:xfrm>
              <a:off x="6323942" y="5750157"/>
              <a:ext cx="3186681" cy="786274"/>
              <a:chOff x="7228457" y="5445792"/>
              <a:chExt cx="3870653" cy="95503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1C435F9-E0B6-5AB5-1297-5369389C848F}"/>
                  </a:ext>
                </a:extLst>
              </p:cNvPr>
              <p:cNvGrpSpPr/>
              <p:nvPr/>
            </p:nvGrpSpPr>
            <p:grpSpPr>
              <a:xfrm>
                <a:off x="7228457" y="6062274"/>
                <a:ext cx="3870653" cy="338554"/>
                <a:chOff x="6414129" y="5763965"/>
                <a:chExt cx="3870653" cy="33855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7205F213-7AB4-6189-6E68-B02240090CB8}"/>
                    </a:ext>
                  </a:extLst>
                </p:cNvPr>
                <p:cNvGrpSpPr/>
                <p:nvPr/>
              </p:nvGrpSpPr>
              <p:grpSpPr>
                <a:xfrm>
                  <a:off x="6414129" y="5763965"/>
                  <a:ext cx="3532099" cy="338554"/>
                  <a:chOff x="9084234" y="3125874"/>
                  <a:chExt cx="3524779" cy="338554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4F750325-D8AC-2A7F-326D-3B1C7A732BBC}"/>
                      </a:ext>
                    </a:extLst>
                  </p:cNvPr>
                  <p:cNvSpPr/>
                  <p:nvPr/>
                </p:nvSpPr>
                <p:spPr>
                  <a:xfrm>
                    <a:off x="9084234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6EBB6C77-1D42-5919-0000-E09C80BEC046}"/>
                      </a:ext>
                    </a:extLst>
                  </p:cNvPr>
                  <p:cNvSpPr/>
                  <p:nvPr/>
                </p:nvSpPr>
                <p:spPr>
                  <a:xfrm>
                    <a:off x="10178952" y="3125874"/>
                    <a:ext cx="338554" cy="338554"/>
                  </a:xfrm>
                  <a:prstGeom prst="ellipse">
                    <a:avLst/>
                  </a:prstGeom>
                  <a:solidFill>
                    <a:srgbClr val="00ABEF"/>
                  </a:solidFill>
                  <a:ln w="38100">
                    <a:solidFill>
                      <a:srgbClr val="2131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A1BBE486-F7FB-FB10-B1FC-556A38A336FF}"/>
                      </a:ext>
                    </a:extLst>
                  </p:cNvPr>
                  <p:cNvCxnSpPr>
                    <a:stCxn id="63" idx="6"/>
                    <a:endCxn id="64" idx="2"/>
                  </p:cNvCxnSpPr>
                  <p:nvPr/>
                </p:nvCxnSpPr>
                <p:spPr>
                  <a:xfrm>
                    <a:off x="9422788" y="3295151"/>
                    <a:ext cx="756164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ACEE54F-92DC-89B9-20A9-61F245EE6AC1}"/>
                      </a:ext>
                    </a:extLst>
                  </p:cNvPr>
                  <p:cNvCxnSpPr>
                    <a:cxnSpLocks/>
                    <a:stCxn id="64" idx="6"/>
                    <a:endCxn id="61" idx="2"/>
                  </p:cNvCxnSpPr>
                  <p:nvPr/>
                </p:nvCxnSpPr>
                <p:spPr>
                  <a:xfrm>
                    <a:off x="10517506" y="3295152"/>
                    <a:ext cx="2091507" cy="0"/>
                  </a:xfrm>
                  <a:prstGeom prst="line">
                    <a:avLst/>
                  </a:prstGeom>
                  <a:ln w="38100">
                    <a:solidFill>
                      <a:srgbClr val="21314D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DA9C6AB-6F21-C032-BFE5-B6B72B260DC5}"/>
                    </a:ext>
                  </a:extLst>
                </p:cNvPr>
                <p:cNvSpPr/>
                <p:nvPr/>
              </p:nvSpPr>
              <p:spPr>
                <a:xfrm>
                  <a:off x="9946228" y="5763965"/>
                  <a:ext cx="338554" cy="338554"/>
                </a:xfrm>
                <a:prstGeom prst="ellipse">
                  <a:avLst/>
                </a:prstGeom>
                <a:solidFill>
                  <a:srgbClr val="00ABEF"/>
                </a:solidFill>
                <a:ln w="38100">
                  <a:solidFill>
                    <a:srgbClr val="2131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A60A68D-6F1F-9FA9-F6BE-65EC4810D056}"/>
                  </a:ext>
                </a:extLst>
              </p:cNvPr>
              <p:cNvSpPr/>
              <p:nvPr/>
            </p:nvSpPr>
            <p:spPr>
              <a:xfrm>
                <a:off x="8693835" y="5445792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2A0380AC-1940-7807-1DAA-521037579A23}"/>
                  </a:ext>
                </a:extLst>
              </p:cNvPr>
              <p:cNvCxnSpPr>
                <a:cxnSpLocks/>
                <a:stCxn id="63" idx="6"/>
                <a:endCxn id="36" idx="2"/>
              </p:cNvCxnSpPr>
              <p:nvPr/>
            </p:nvCxnSpPr>
            <p:spPr>
              <a:xfrm flipV="1">
                <a:off x="7567714" y="5615069"/>
                <a:ext cx="1126121" cy="616482"/>
              </a:xfrm>
              <a:prstGeom prst="curvedConnector3">
                <a:avLst>
                  <a:gd name="adj1" fmla="val 40886"/>
                </a:avLst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E50AEAC-E32C-351B-4B0A-568275DAFDA2}"/>
                  </a:ext>
                </a:extLst>
              </p:cNvPr>
              <p:cNvSpPr/>
              <p:nvPr/>
            </p:nvSpPr>
            <p:spPr>
              <a:xfrm>
                <a:off x="9218310" y="5450730"/>
                <a:ext cx="339257" cy="338554"/>
              </a:xfrm>
              <a:prstGeom prst="ellipse">
                <a:avLst/>
              </a:prstGeom>
              <a:solidFill>
                <a:srgbClr val="FF7E0D"/>
              </a:solidFill>
              <a:ln w="38100">
                <a:solidFill>
                  <a:srgbClr val="21314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B6B2807-6C75-2A74-7F64-F27B82CEE0AD}"/>
                  </a:ext>
                </a:extLst>
              </p:cNvPr>
              <p:cNvCxnSpPr>
                <a:cxnSpLocks/>
                <a:stCxn id="36" idx="6"/>
                <a:endCxn id="51" idx="2"/>
              </p:cNvCxnSpPr>
              <p:nvPr/>
            </p:nvCxnSpPr>
            <p:spPr>
              <a:xfrm>
                <a:off x="9033092" y="5615069"/>
                <a:ext cx="185218" cy="4938"/>
              </a:xfrm>
              <a:prstGeom prst="line">
                <a:avLst/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EE1D5CC2-2A8E-4DBA-C222-D22AC9104C11}"/>
                  </a:ext>
                </a:extLst>
              </p:cNvPr>
              <p:cNvCxnSpPr>
                <a:cxnSpLocks/>
                <a:stCxn id="51" idx="6"/>
                <a:endCxn id="61" idx="2"/>
              </p:cNvCxnSpPr>
              <p:nvPr/>
            </p:nvCxnSpPr>
            <p:spPr>
              <a:xfrm>
                <a:off x="9557567" y="5620007"/>
                <a:ext cx="1202989" cy="611544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21314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71C473C-3A92-F987-3394-6B5814CA355F}"/>
                </a:ext>
              </a:extLst>
            </p:cNvPr>
            <p:cNvSpPr txBox="1"/>
            <p:nvPr/>
          </p:nvSpPr>
          <p:spPr>
            <a:xfrm>
              <a:off x="9874957" y="6193204"/>
              <a:ext cx="9252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merged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A8A584A-D0BA-7DCC-A4B2-C1E801C0C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0234" y="6386285"/>
              <a:ext cx="310794" cy="0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93F29E-A84D-59C5-B4CB-F86EA7397AFD}"/>
                </a:ext>
              </a:extLst>
            </p:cNvPr>
            <p:cNvSpPr txBox="1"/>
            <p:nvPr/>
          </p:nvSpPr>
          <p:spPr>
            <a:xfrm>
              <a:off x="9034248" y="5940729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5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 animBg="1"/>
      <p:bldP spid="7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7762-01CE-7F0C-9885-8982CB6B1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4CC53D-2EC5-4008-C4E6-DEDDEC41D6F6}"/>
              </a:ext>
            </a:extLst>
          </p:cNvPr>
          <p:cNvCxnSpPr>
            <a:cxnSpLocks/>
          </p:cNvCxnSpPr>
          <p:nvPr/>
        </p:nvCxnSpPr>
        <p:spPr>
          <a:xfrm flipV="1">
            <a:off x="7405207" y="4432162"/>
            <a:ext cx="955275" cy="1222918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9F6067-3B0C-62DA-3689-E992A9312F81}"/>
              </a:ext>
            </a:extLst>
          </p:cNvPr>
          <p:cNvCxnSpPr>
            <a:cxnSpLocks/>
          </p:cNvCxnSpPr>
          <p:nvPr/>
        </p:nvCxnSpPr>
        <p:spPr>
          <a:xfrm>
            <a:off x="5732027" y="2645450"/>
            <a:ext cx="2628455" cy="1413205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729F623-2733-56B0-0EE9-939FC5391DCC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4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7298A8B-1FA2-A7BA-D312-960CD6788828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Basics of branching &amp; merging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C73810-5133-BF16-235F-9926B84CD815}"/>
              </a:ext>
            </a:extLst>
          </p:cNvPr>
          <p:cNvGrpSpPr/>
          <p:nvPr/>
        </p:nvGrpSpPr>
        <p:grpSpPr>
          <a:xfrm>
            <a:off x="1343607" y="4461871"/>
            <a:ext cx="6914989" cy="2319306"/>
            <a:chOff x="1343607" y="4461871"/>
            <a:chExt cx="6914989" cy="231930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B87F82-0367-B4C3-06EF-6D4895BBFBF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343607" y="4535625"/>
              <a:ext cx="4600997" cy="1085899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78C9EE-52CD-29C5-B460-71F11888BBD6}"/>
                </a:ext>
              </a:extLst>
            </p:cNvPr>
            <p:cNvGrpSpPr/>
            <p:nvPr/>
          </p:nvGrpSpPr>
          <p:grpSpPr>
            <a:xfrm>
              <a:off x="4010173" y="4461871"/>
              <a:ext cx="4248423" cy="2319306"/>
              <a:chOff x="4923642" y="2001930"/>
              <a:chExt cx="4248423" cy="231930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83D120-EAC4-4934-E789-AEE0B970AEC8}"/>
                  </a:ext>
                </a:extLst>
              </p:cNvPr>
              <p:cNvGrpSpPr/>
              <p:nvPr/>
            </p:nvGrpSpPr>
            <p:grpSpPr>
              <a:xfrm>
                <a:off x="6858073" y="2001930"/>
                <a:ext cx="2313992" cy="2319306"/>
                <a:chOff x="7407280" y="2216833"/>
                <a:chExt cx="2313992" cy="2319306"/>
              </a:xfrm>
            </p:grpSpPr>
            <p:pic>
              <p:nvPicPr>
                <p:cNvPr id="9" name="Picture 8" descr="A cat lying on its back&#10;&#10;AI-generated content may be incorrect.">
                  <a:extLst>
                    <a:ext uri="{FF2B5EF4-FFF2-40B4-BE49-F238E27FC236}">
                      <a16:creationId xmlns:a16="http://schemas.microsoft.com/office/drawing/2014/main" id="{9C51758C-2717-6E3A-0261-21DB32944E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8321" t="5708" r="16755"/>
                <a:stretch>
                  <a:fillRect/>
                </a:stretch>
              </p:blipFill>
              <p:spPr>
                <a:xfrm>
                  <a:off x="7407280" y="2216833"/>
                  <a:ext cx="2313992" cy="2319306"/>
                </a:xfrm>
                <a:prstGeom prst="rect">
                  <a:avLst/>
                </a:prstGeom>
              </p:spPr>
            </p:pic>
            <p:pic>
              <p:nvPicPr>
                <p:cNvPr id="3080" name="Picture 8" descr="Pixel Glasses Clipart Transparent Background, Pixel Art Glasses Isolated On  White Background, Sunglasses, Rapper, Sign PNG Image For Free Download">
                  <a:extLst>
                    <a:ext uri="{FF2B5EF4-FFF2-40B4-BE49-F238E27FC236}">
                      <a16:creationId xmlns:a16="http://schemas.microsoft.com/office/drawing/2014/main" id="{07A6BE78-24CC-6C2C-D8C4-8D31D98865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1334" b="41541"/>
                <a:stretch>
                  <a:fillRect/>
                </a:stretch>
              </p:blipFill>
              <p:spPr bwMode="auto">
                <a:xfrm rot="351697">
                  <a:off x="8060103" y="2565435"/>
                  <a:ext cx="802858" cy="1374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5839B-1302-007D-DED3-1591E6054A65}"/>
                  </a:ext>
                </a:extLst>
              </p:cNvPr>
              <p:cNvSpPr txBox="1"/>
              <p:nvPr/>
            </p:nvSpPr>
            <p:spPr>
              <a:xfrm>
                <a:off x="4923642" y="3282522"/>
                <a:ext cx="20633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sunglasses branch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B63363B-DC73-974B-8087-08C2184E0407}"/>
              </a:ext>
            </a:extLst>
          </p:cNvPr>
          <p:cNvGrpSpPr/>
          <p:nvPr/>
        </p:nvGrpSpPr>
        <p:grpSpPr>
          <a:xfrm>
            <a:off x="1343608" y="1662262"/>
            <a:ext cx="5334334" cy="2492104"/>
            <a:chOff x="1343608" y="1662262"/>
            <a:chExt cx="5334334" cy="24921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32C220-0FC8-2C97-EEE5-034A3E821E00}"/>
                </a:ext>
              </a:extLst>
            </p:cNvPr>
            <p:cNvGrpSpPr/>
            <p:nvPr/>
          </p:nvGrpSpPr>
          <p:grpSpPr>
            <a:xfrm>
              <a:off x="3121491" y="1662262"/>
              <a:ext cx="3556451" cy="2492104"/>
              <a:chOff x="2026306" y="1168142"/>
              <a:chExt cx="3556451" cy="249210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C74EF9-1108-970B-5709-EA799D2573E3}"/>
                  </a:ext>
                </a:extLst>
              </p:cNvPr>
              <p:cNvGrpSpPr/>
              <p:nvPr/>
            </p:nvGrpSpPr>
            <p:grpSpPr>
              <a:xfrm>
                <a:off x="3268765" y="1168142"/>
                <a:ext cx="2313992" cy="2492104"/>
                <a:chOff x="4232533" y="2149063"/>
                <a:chExt cx="2313992" cy="2492104"/>
              </a:xfrm>
            </p:grpSpPr>
            <p:pic>
              <p:nvPicPr>
                <p:cNvPr id="7" name="Picture 6" descr="A cat lying on its back&#10;&#10;AI-generated content may be incorrect.">
                  <a:extLst>
                    <a:ext uri="{FF2B5EF4-FFF2-40B4-BE49-F238E27FC236}">
                      <a16:creationId xmlns:a16="http://schemas.microsoft.com/office/drawing/2014/main" id="{DAED26E7-705E-9634-2F96-2E6975260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8321" t="5708" r="16755"/>
                <a:stretch>
                  <a:fillRect/>
                </a:stretch>
              </p:blipFill>
              <p:spPr>
                <a:xfrm>
                  <a:off x="4232533" y="2321861"/>
                  <a:ext cx="2313992" cy="2319306"/>
                </a:xfrm>
                <a:prstGeom prst="rect">
                  <a:avLst/>
                </a:prstGeom>
              </p:spPr>
            </p:pic>
            <p:pic>
              <p:nvPicPr>
                <p:cNvPr id="3074" name="Picture 2" descr="Cowboy Hat PNGs for Free Download">
                  <a:extLst>
                    <a:ext uri="{FF2B5EF4-FFF2-40B4-BE49-F238E27FC236}">
                      <a16:creationId xmlns:a16="http://schemas.microsoft.com/office/drawing/2014/main" id="{AB416E6E-AE64-A878-6AA7-F7EF78F28E6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20753547" flipH="1">
                  <a:off x="4737765" y="2149063"/>
                  <a:ext cx="896435" cy="5746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2307-34FD-57E7-0479-60886603D322}"/>
                  </a:ext>
                </a:extLst>
              </p:cNvPr>
              <p:cNvSpPr txBox="1"/>
              <p:nvPr/>
            </p:nvSpPr>
            <p:spPr>
              <a:xfrm>
                <a:off x="2026306" y="1859146"/>
                <a:ext cx="17443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cowboy branch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9FDC1F-B47A-F6E8-336A-F305B0FDF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608" y="2705880"/>
              <a:ext cx="3247053" cy="1287145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33F1A0-48BD-7211-A0FF-0EB68FBCE3CA}"/>
              </a:ext>
            </a:extLst>
          </p:cNvPr>
          <p:cNvGrpSpPr/>
          <p:nvPr/>
        </p:nvGrpSpPr>
        <p:grpSpPr>
          <a:xfrm>
            <a:off x="350085" y="3085755"/>
            <a:ext cx="8027729" cy="2319306"/>
            <a:chOff x="351893" y="2796504"/>
            <a:chExt cx="8027729" cy="231930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8F0C2F-1A4A-C834-1ACF-2E8C890C4601}"/>
                </a:ext>
              </a:extLst>
            </p:cNvPr>
            <p:cNvCxnSpPr>
              <a:cxnSpLocks/>
            </p:cNvCxnSpPr>
            <p:nvPr/>
          </p:nvCxnSpPr>
          <p:spPr>
            <a:xfrm>
              <a:off x="1941940" y="3938681"/>
              <a:ext cx="6437682" cy="0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B94ADD-0FB0-6574-B258-6B09C35E66A7}"/>
                </a:ext>
              </a:extLst>
            </p:cNvPr>
            <p:cNvGrpSpPr/>
            <p:nvPr/>
          </p:nvGrpSpPr>
          <p:grpSpPr>
            <a:xfrm>
              <a:off x="351893" y="2796504"/>
              <a:ext cx="3729764" cy="2319306"/>
              <a:chOff x="811762" y="2321861"/>
              <a:chExt cx="3729764" cy="23193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080E5-1E3D-93D6-5F7D-16F56B26CE93}"/>
                  </a:ext>
                </a:extLst>
              </p:cNvPr>
              <p:cNvSpPr txBox="1"/>
              <p:nvPr/>
            </p:nvSpPr>
            <p:spPr>
              <a:xfrm>
                <a:off x="3125754" y="3128159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main branch</a:t>
                </a:r>
              </a:p>
            </p:txBody>
          </p:sp>
          <p:pic>
            <p:nvPicPr>
              <p:cNvPr id="5" name="Picture 4" descr="A cat lying on its back&#10;&#10;AI-generated content may be incorrect.">
                <a:extLst>
                  <a:ext uri="{FF2B5EF4-FFF2-40B4-BE49-F238E27FC236}">
                    <a16:creationId xmlns:a16="http://schemas.microsoft.com/office/drawing/2014/main" id="{0508B658-B4AD-7A91-33E2-56204C06E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8321" t="5708" r="16755"/>
              <a:stretch>
                <a:fillRect/>
              </a:stretch>
            </p:blipFill>
            <p:spPr>
              <a:xfrm>
                <a:off x="811762" y="2321861"/>
                <a:ext cx="2313992" cy="2319306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F55A1E-8D48-E5D0-E831-5A24717659DC}"/>
              </a:ext>
            </a:extLst>
          </p:cNvPr>
          <p:cNvGrpSpPr/>
          <p:nvPr/>
        </p:nvGrpSpPr>
        <p:grpSpPr>
          <a:xfrm>
            <a:off x="8369119" y="2912957"/>
            <a:ext cx="3312808" cy="2492104"/>
            <a:chOff x="8369119" y="2623706"/>
            <a:chExt cx="3312808" cy="24921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E8E762-136E-EC7B-CD47-DF1C7D8E412E}"/>
                </a:ext>
              </a:extLst>
            </p:cNvPr>
            <p:cNvGrpSpPr/>
            <p:nvPr/>
          </p:nvGrpSpPr>
          <p:grpSpPr>
            <a:xfrm>
              <a:off x="8369119" y="2623706"/>
              <a:ext cx="2313992" cy="2492104"/>
              <a:chOff x="8038440" y="1909604"/>
              <a:chExt cx="2313992" cy="2492104"/>
            </a:xfrm>
          </p:grpSpPr>
          <p:pic>
            <p:nvPicPr>
              <p:cNvPr id="33" name="Picture 32" descr="A cat lying on its back&#10;&#10;AI-generated content may be incorrect.">
                <a:extLst>
                  <a:ext uri="{FF2B5EF4-FFF2-40B4-BE49-F238E27FC236}">
                    <a16:creationId xmlns:a16="http://schemas.microsoft.com/office/drawing/2014/main" id="{2393778A-EF81-200B-EEF9-9F0634688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8321" t="5708" r="16755"/>
              <a:stretch>
                <a:fillRect/>
              </a:stretch>
            </p:blipFill>
            <p:spPr>
              <a:xfrm>
                <a:off x="8038440" y="2082402"/>
                <a:ext cx="2313992" cy="2319306"/>
              </a:xfrm>
              <a:prstGeom prst="rect">
                <a:avLst/>
              </a:prstGeom>
            </p:spPr>
          </p:pic>
          <p:pic>
            <p:nvPicPr>
              <p:cNvPr id="34" name="Picture 2" descr="Cowboy Hat PNGs for Free Download">
                <a:extLst>
                  <a:ext uri="{FF2B5EF4-FFF2-40B4-BE49-F238E27FC236}">
                    <a16:creationId xmlns:a16="http://schemas.microsoft.com/office/drawing/2014/main" id="{355A8514-0A84-31A5-4477-E2D923F041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3547" flipH="1">
                <a:off x="8543672" y="1909604"/>
                <a:ext cx="896435" cy="574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8" descr="Pixel Glasses Clipart Transparent Background, Pixel Art Glasses Isolated On  White Background, Sunglasses, Rapper, Sign PNG Image For Free Download">
                <a:extLst>
                  <a:ext uri="{FF2B5EF4-FFF2-40B4-BE49-F238E27FC236}">
                    <a16:creationId xmlns:a16="http://schemas.microsoft.com/office/drawing/2014/main" id="{3B5339C0-F1D5-2329-45A5-A4F7BEE43F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1334" b="41541"/>
              <a:stretch>
                <a:fillRect/>
              </a:stretch>
            </p:blipFill>
            <p:spPr bwMode="auto">
              <a:xfrm rot="351697">
                <a:off x="8691263" y="2431004"/>
                <a:ext cx="802858" cy="1374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CA8ECD5-9842-6FF2-031B-04F3C737D970}"/>
                </a:ext>
              </a:extLst>
            </p:cNvPr>
            <p:cNvCxnSpPr>
              <a:cxnSpLocks/>
            </p:cNvCxnSpPr>
            <p:nvPr/>
          </p:nvCxnSpPr>
          <p:spPr>
            <a:xfrm>
              <a:off x="10366561" y="3941356"/>
              <a:ext cx="1315366" cy="0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C11AE6-46DD-7A8D-307E-A4405CDA22CF}"/>
                </a:ext>
              </a:extLst>
            </p:cNvPr>
            <p:cNvSpPr txBox="1"/>
            <p:nvPr/>
          </p:nvSpPr>
          <p:spPr>
            <a:xfrm>
              <a:off x="10257518" y="3600127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main branch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E15A1A-372C-18F8-FE82-E0F2E056E940}"/>
              </a:ext>
            </a:extLst>
          </p:cNvPr>
          <p:cNvGrpSpPr/>
          <p:nvPr/>
        </p:nvGrpSpPr>
        <p:grpSpPr>
          <a:xfrm>
            <a:off x="206231" y="1147574"/>
            <a:ext cx="8606442" cy="485192"/>
            <a:chOff x="223888" y="5332470"/>
            <a:chExt cx="8606442" cy="48519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2E9A044-6A9B-8F42-D381-BE6341A1D9E1}"/>
                </a:ext>
              </a:extLst>
            </p:cNvPr>
            <p:cNvSpPr/>
            <p:nvPr/>
          </p:nvSpPr>
          <p:spPr>
            <a:xfrm>
              <a:off x="223888" y="5332470"/>
              <a:ext cx="1307822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Branch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87F272-71C7-5B3D-7CD2-4CC354C423ED}"/>
                </a:ext>
              </a:extLst>
            </p:cNvPr>
            <p:cNvSpPr txBox="1"/>
            <p:nvPr/>
          </p:nvSpPr>
          <p:spPr>
            <a:xfrm>
              <a:off x="1526546" y="5387833"/>
              <a:ext cx="7303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One line of work; different branches can exist at the same time and split/merge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DEA04A-0838-7F40-90D6-CA70974B0E35}"/>
              </a:ext>
            </a:extLst>
          </p:cNvPr>
          <p:cNvGrpSpPr/>
          <p:nvPr/>
        </p:nvGrpSpPr>
        <p:grpSpPr>
          <a:xfrm>
            <a:off x="206231" y="1713332"/>
            <a:ext cx="3803942" cy="584775"/>
            <a:chOff x="345187" y="2131756"/>
            <a:chExt cx="3803942" cy="584775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FFFE91B-8E15-54CB-15E8-2B8F78E44E3C}"/>
                </a:ext>
              </a:extLst>
            </p:cNvPr>
            <p:cNvSpPr/>
            <p:nvPr/>
          </p:nvSpPr>
          <p:spPr>
            <a:xfrm>
              <a:off x="345187" y="2186871"/>
              <a:ext cx="1307822" cy="48519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2131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Merge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6CC5FC-BA97-533C-8A1E-F6B029C2D2BA}"/>
                </a:ext>
              </a:extLst>
            </p:cNvPr>
            <p:cNvSpPr txBox="1"/>
            <p:nvPr/>
          </p:nvSpPr>
          <p:spPr>
            <a:xfrm>
              <a:off x="1653009" y="2131756"/>
              <a:ext cx="2496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Bringing changes from one branch into another</a:t>
              </a: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A5D8F4-200C-4AD9-EAC3-4D26D7DBB261}"/>
              </a:ext>
            </a:extLst>
          </p:cNvPr>
          <p:cNvSpPr/>
          <p:nvPr/>
        </p:nvSpPr>
        <p:spPr>
          <a:xfrm>
            <a:off x="6388902" y="1889780"/>
            <a:ext cx="5463687" cy="7758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13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Pull requests </a:t>
            </a:r>
            <a:r>
              <a:rPr lang="en-US" sz="2000" dirty="0">
                <a:solidFill>
                  <a:schemeClr val="tx1"/>
                </a:solidFill>
              </a:rPr>
              <a:t>are how branches are merged and are an</a:t>
            </a:r>
            <a:r>
              <a:rPr lang="en-US" sz="2000" i="1" dirty="0">
                <a:solidFill>
                  <a:schemeClr val="tx1"/>
                </a:solidFill>
              </a:rPr>
              <a:t> excellent </a:t>
            </a:r>
            <a:r>
              <a:rPr lang="en-US" sz="2000" dirty="0">
                <a:solidFill>
                  <a:schemeClr val="tx1"/>
                </a:solidFill>
              </a:rPr>
              <a:t>tool for code review.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5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2D979-05C2-DC34-FA22-9FF55F8D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CAB8C3-0377-266D-3B3E-10FBAF30E31B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5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6E6F4D2-278C-EEDC-177A-F52FB2E52F67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Forking workflow for collaboration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4DB0C16-66BE-382A-7F76-D69FBA43F4AF}"/>
              </a:ext>
            </a:extLst>
          </p:cNvPr>
          <p:cNvGrpSpPr/>
          <p:nvPr/>
        </p:nvGrpSpPr>
        <p:grpSpPr>
          <a:xfrm>
            <a:off x="1703346" y="1321699"/>
            <a:ext cx="8785307" cy="3722367"/>
            <a:chOff x="1703347" y="1369021"/>
            <a:chExt cx="8785307" cy="37223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0A1F3E-0AD4-7F19-AD7D-54B5EE39FDC5}"/>
                </a:ext>
              </a:extLst>
            </p:cNvPr>
            <p:cNvGrpSpPr/>
            <p:nvPr/>
          </p:nvGrpSpPr>
          <p:grpSpPr>
            <a:xfrm>
              <a:off x="5063442" y="1369021"/>
              <a:ext cx="1762324" cy="1545829"/>
              <a:chOff x="1817496" y="1577352"/>
              <a:chExt cx="1762324" cy="154582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8F8F5F1-0231-2152-21A5-ADD9E8D6A469}"/>
                  </a:ext>
                </a:extLst>
              </p:cNvPr>
              <p:cNvGrpSpPr/>
              <p:nvPr/>
            </p:nvGrpSpPr>
            <p:grpSpPr>
              <a:xfrm>
                <a:off x="1897137" y="1975589"/>
                <a:ext cx="1603042" cy="1147592"/>
                <a:chOff x="7225003" y="1615930"/>
                <a:chExt cx="1603042" cy="1147592"/>
              </a:xfrm>
            </p:grpSpPr>
            <p:pic>
              <p:nvPicPr>
                <p:cNvPr id="10" name="Graphic 9" descr="Open folder with solid fill">
                  <a:extLst>
                    <a:ext uri="{FF2B5EF4-FFF2-40B4-BE49-F238E27FC236}">
                      <a16:creationId xmlns:a16="http://schemas.microsoft.com/office/drawing/2014/main" id="{BE35A6A4-24CF-05B5-6105-4B27A150E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003" y="184912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Cloud outline">
                  <a:extLst>
                    <a:ext uri="{FF2B5EF4-FFF2-40B4-BE49-F238E27FC236}">
                      <a16:creationId xmlns:a16="http://schemas.microsoft.com/office/drawing/2014/main" id="{25E794E9-53B2-A7A7-6DBD-5F450E2077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645" y="161593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8E5054-518F-E630-B73F-2DC71CD8B475}"/>
                  </a:ext>
                </a:extLst>
              </p:cNvPr>
              <p:cNvSpPr txBox="1"/>
              <p:nvPr/>
            </p:nvSpPr>
            <p:spPr>
              <a:xfrm>
                <a:off x="1817496" y="1577352"/>
                <a:ext cx="17623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MAIN PROJECT REPOSITORY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4DA27CC-3BE0-7D17-B70E-907076342E0B}"/>
                </a:ext>
              </a:extLst>
            </p:cNvPr>
            <p:cNvGrpSpPr/>
            <p:nvPr/>
          </p:nvGrpSpPr>
          <p:grpSpPr>
            <a:xfrm>
              <a:off x="1703347" y="2457650"/>
              <a:ext cx="1603042" cy="1316869"/>
              <a:chOff x="8464781" y="2224506"/>
              <a:chExt cx="1603042" cy="131686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54116A6-965F-72B6-79AA-81186A05F99E}"/>
                  </a:ext>
                </a:extLst>
              </p:cNvPr>
              <p:cNvGrpSpPr/>
              <p:nvPr/>
            </p:nvGrpSpPr>
            <p:grpSpPr>
              <a:xfrm>
                <a:off x="8464781" y="2393783"/>
                <a:ext cx="1603042" cy="1147592"/>
                <a:chOff x="7225003" y="1615930"/>
                <a:chExt cx="1603042" cy="1147592"/>
              </a:xfrm>
            </p:grpSpPr>
            <p:pic>
              <p:nvPicPr>
                <p:cNvPr id="18" name="Graphic 17" descr="Open folder with solid fill">
                  <a:extLst>
                    <a:ext uri="{FF2B5EF4-FFF2-40B4-BE49-F238E27FC236}">
                      <a16:creationId xmlns:a16="http://schemas.microsoft.com/office/drawing/2014/main" id="{7CD777EB-00E2-2806-D629-649718BBF4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003" y="184912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Cloud outline">
                  <a:extLst>
                    <a:ext uri="{FF2B5EF4-FFF2-40B4-BE49-F238E27FC236}">
                      <a16:creationId xmlns:a16="http://schemas.microsoft.com/office/drawing/2014/main" id="{7D35E183-44A2-A381-E18F-F5ADECFE4F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645" y="161593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819116-7029-E624-E9A4-5F0175EAF091}"/>
                  </a:ext>
                </a:extLst>
              </p:cNvPr>
              <p:cNvSpPr txBox="1"/>
              <p:nvPr/>
            </p:nvSpPr>
            <p:spPr>
              <a:xfrm>
                <a:off x="8632763" y="2224506"/>
                <a:ext cx="12670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BRANCH A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852F45-FB17-402B-0374-BC328720992F}"/>
                </a:ext>
              </a:extLst>
            </p:cNvPr>
            <p:cNvSpPr txBox="1"/>
            <p:nvPr/>
          </p:nvSpPr>
          <p:spPr>
            <a:xfrm rot="20403308">
              <a:off x="4008042" y="2574978"/>
              <a:ext cx="572593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fork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90E776-E00F-9601-141C-13B2422B8E7A}"/>
                </a:ext>
              </a:extLst>
            </p:cNvPr>
            <p:cNvSpPr txBox="1"/>
            <p:nvPr/>
          </p:nvSpPr>
          <p:spPr>
            <a:xfrm rot="20398636">
              <a:off x="3330706" y="1999095"/>
              <a:ext cx="1348446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pull request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A1FBC7-3EE1-C065-7B33-41EA8E181514}"/>
                </a:ext>
              </a:extLst>
            </p:cNvPr>
            <p:cNvGrpSpPr/>
            <p:nvPr/>
          </p:nvGrpSpPr>
          <p:grpSpPr>
            <a:xfrm>
              <a:off x="8885612" y="2457650"/>
              <a:ext cx="1603042" cy="1316869"/>
              <a:chOff x="8464781" y="2224506"/>
              <a:chExt cx="1603042" cy="131686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1960A80-0617-700A-FD22-F7163A4483F9}"/>
                  </a:ext>
                </a:extLst>
              </p:cNvPr>
              <p:cNvGrpSpPr/>
              <p:nvPr/>
            </p:nvGrpSpPr>
            <p:grpSpPr>
              <a:xfrm>
                <a:off x="8464781" y="2393783"/>
                <a:ext cx="1603042" cy="1147592"/>
                <a:chOff x="7225003" y="1615930"/>
                <a:chExt cx="1603042" cy="1147592"/>
              </a:xfrm>
            </p:grpSpPr>
            <p:pic>
              <p:nvPicPr>
                <p:cNvPr id="29" name="Graphic 28" descr="Open folder with solid fill">
                  <a:extLst>
                    <a:ext uri="{FF2B5EF4-FFF2-40B4-BE49-F238E27FC236}">
                      <a16:creationId xmlns:a16="http://schemas.microsoft.com/office/drawing/2014/main" id="{20415DED-B8DB-B9B9-25BB-49AB406138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25003" y="184912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Cloud outline">
                  <a:extLst>
                    <a:ext uri="{FF2B5EF4-FFF2-40B4-BE49-F238E27FC236}">
                      <a16:creationId xmlns:a16="http://schemas.microsoft.com/office/drawing/2014/main" id="{E3B8925A-4427-6162-96AF-759178CE6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3645" y="161593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F9CF7A-94F5-C867-DA51-5D6362016589}"/>
                  </a:ext>
                </a:extLst>
              </p:cNvPr>
              <p:cNvSpPr txBox="1"/>
              <p:nvPr/>
            </p:nvSpPr>
            <p:spPr>
              <a:xfrm>
                <a:off x="8628948" y="2224506"/>
                <a:ext cx="1274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BRANCH 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700CD7-5244-22BF-51F4-A2C80FCFF5DE}"/>
                </a:ext>
              </a:extLst>
            </p:cNvPr>
            <p:cNvGrpSpPr/>
            <p:nvPr/>
          </p:nvGrpSpPr>
          <p:grpSpPr>
            <a:xfrm flipH="1">
              <a:off x="3311101" y="2058282"/>
              <a:ext cx="1663070" cy="798735"/>
              <a:chOff x="6746125" y="2029427"/>
              <a:chExt cx="1663070" cy="798735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C011BB3-4D65-F9C6-E931-2D7463BB4B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63658" y="2029427"/>
                <a:ext cx="1645537" cy="597500"/>
              </a:xfrm>
              <a:prstGeom prst="straightConnector1">
                <a:avLst/>
              </a:prstGeom>
              <a:ln w="38100">
                <a:solidFill>
                  <a:srgbClr val="2131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A84AE6F-AF73-B8CB-D8C2-4A9050250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125" y="2230662"/>
                <a:ext cx="1645537" cy="597500"/>
              </a:xfrm>
              <a:prstGeom prst="straightConnector1">
                <a:avLst/>
              </a:prstGeom>
              <a:ln w="38100">
                <a:solidFill>
                  <a:srgbClr val="2131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9830C2-B34B-B9CD-855B-6E99DF2A2750}"/>
                </a:ext>
              </a:extLst>
            </p:cNvPr>
            <p:cNvGrpSpPr/>
            <p:nvPr/>
          </p:nvGrpSpPr>
          <p:grpSpPr>
            <a:xfrm>
              <a:off x="7066417" y="2061384"/>
              <a:ext cx="1663070" cy="798735"/>
              <a:chOff x="6746125" y="2029427"/>
              <a:chExt cx="1663070" cy="798735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3E95FE-48F2-3093-5309-FDFE99E7D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63658" y="2029427"/>
                <a:ext cx="1645537" cy="597500"/>
              </a:xfrm>
              <a:prstGeom prst="straightConnector1">
                <a:avLst/>
              </a:prstGeom>
              <a:ln w="38100">
                <a:solidFill>
                  <a:srgbClr val="2131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7283638-AF26-B07B-AD84-0E458385F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6125" y="2230662"/>
                <a:ext cx="1645537" cy="597500"/>
              </a:xfrm>
              <a:prstGeom prst="straightConnector1">
                <a:avLst/>
              </a:prstGeom>
              <a:ln w="38100">
                <a:solidFill>
                  <a:srgbClr val="2131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5F5306-3434-D3A1-4F58-896EE52DB0CC}"/>
                </a:ext>
              </a:extLst>
            </p:cNvPr>
            <p:cNvSpPr txBox="1"/>
            <p:nvPr/>
          </p:nvSpPr>
          <p:spPr>
            <a:xfrm rot="1201364" flipH="1">
              <a:off x="7346300" y="1999095"/>
              <a:ext cx="1348446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pull request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B5EFF4-1017-710A-1128-A0EC8ADF4D84}"/>
                </a:ext>
              </a:extLst>
            </p:cNvPr>
            <p:cNvSpPr txBox="1"/>
            <p:nvPr/>
          </p:nvSpPr>
          <p:spPr>
            <a:xfrm rot="1196692" flipH="1">
              <a:off x="7455268" y="2571998"/>
              <a:ext cx="572593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fork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E7CCC21-C8A4-E45E-86D4-5EB65E6F4026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H="1" flipV="1">
              <a:off x="1703347" y="3317319"/>
              <a:ext cx="1603042" cy="914400"/>
            </a:xfrm>
            <a:prstGeom prst="bentConnector3">
              <a:avLst>
                <a:gd name="adj1" fmla="val -14260"/>
              </a:avLst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06E1B439-147A-9566-EB5A-D2863E5CF81B}"/>
                </a:ext>
              </a:extLst>
            </p:cNvPr>
            <p:cNvCxnSpPr>
              <a:cxnSpLocks/>
              <a:stCxn id="30" idx="3"/>
              <a:endCxn id="45" idx="3"/>
            </p:cNvCxnSpPr>
            <p:nvPr/>
          </p:nvCxnSpPr>
          <p:spPr>
            <a:xfrm flipH="1">
              <a:off x="8711954" y="3084127"/>
              <a:ext cx="1776700" cy="1162279"/>
            </a:xfrm>
            <a:prstGeom prst="bentConnector3">
              <a:avLst>
                <a:gd name="adj1" fmla="val -12867"/>
              </a:avLst>
            </a:prstGeom>
            <a:ln w="38100">
              <a:solidFill>
                <a:srgbClr val="2131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C0DACFA-34D3-A815-DB0D-D1EBAF8186C8}"/>
                </a:ext>
              </a:extLst>
            </p:cNvPr>
            <p:cNvGrpSpPr/>
            <p:nvPr/>
          </p:nvGrpSpPr>
          <p:grpSpPr>
            <a:xfrm>
              <a:off x="3012721" y="3511243"/>
              <a:ext cx="2104102" cy="1580145"/>
              <a:chOff x="3012721" y="3511243"/>
              <a:chExt cx="2104102" cy="1580145"/>
            </a:xfrm>
          </p:grpSpPr>
          <p:pic>
            <p:nvPicPr>
              <p:cNvPr id="46" name="Graphic 45" descr="Computer with solid fill">
                <a:extLst>
                  <a:ext uri="{FF2B5EF4-FFF2-40B4-BE49-F238E27FC236}">
                    <a16:creationId xmlns:a16="http://schemas.microsoft.com/office/drawing/2014/main" id="{A9A3660C-1ACA-B3BB-D0E8-4EB0362B3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328634" y="3511243"/>
                <a:ext cx="1472277" cy="1472277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5213251-C671-957D-FCC2-122BED738A5A}"/>
                  </a:ext>
                </a:extLst>
              </p:cNvPr>
              <p:cNvSpPr txBox="1"/>
              <p:nvPr/>
            </p:nvSpPr>
            <p:spPr>
              <a:xfrm>
                <a:off x="3012721" y="4752834"/>
                <a:ext cx="21041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COLLABORATOR A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BFD42F-B5FF-7540-ADC3-FDE7FA476C6A}"/>
                </a:ext>
              </a:extLst>
            </p:cNvPr>
            <p:cNvGrpSpPr/>
            <p:nvPr/>
          </p:nvGrpSpPr>
          <p:grpSpPr>
            <a:xfrm>
              <a:off x="6919949" y="3510267"/>
              <a:ext cx="2111732" cy="1581121"/>
              <a:chOff x="6919949" y="3510267"/>
              <a:chExt cx="2111732" cy="1581121"/>
            </a:xfrm>
          </p:grpSpPr>
          <p:pic>
            <p:nvPicPr>
              <p:cNvPr id="45" name="Graphic 44" descr="Computer with solid fill">
                <a:extLst>
                  <a:ext uri="{FF2B5EF4-FFF2-40B4-BE49-F238E27FC236}">
                    <a16:creationId xmlns:a16="http://schemas.microsoft.com/office/drawing/2014/main" id="{9C1B27FE-E74B-7C6C-B336-328312CB0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39677" y="3510267"/>
                <a:ext cx="1472277" cy="1472277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69B167-3C5D-97D7-E52F-8742F35DAF20}"/>
                  </a:ext>
                </a:extLst>
              </p:cNvPr>
              <p:cNvSpPr txBox="1"/>
              <p:nvPr/>
            </p:nvSpPr>
            <p:spPr>
              <a:xfrm>
                <a:off x="6919949" y="4752834"/>
                <a:ext cx="21117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COLLABORATOR B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BF8AED6-566D-44EE-D77A-EA6F63609757}"/>
              </a:ext>
            </a:extLst>
          </p:cNvPr>
          <p:cNvSpPr txBox="1"/>
          <p:nvPr/>
        </p:nvSpPr>
        <p:spPr>
          <a:xfrm>
            <a:off x="1319439" y="5452602"/>
            <a:ext cx="836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Everyone has a fork of a “central”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 commits to branches for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Send pull requests from feature branches to the central repository</a:t>
            </a:r>
          </a:p>
        </p:txBody>
      </p:sp>
    </p:spTree>
    <p:extLst>
      <p:ext uri="{BB962C8B-B14F-4D97-AF65-F5344CB8AC3E}">
        <p14:creationId xmlns:p14="http://schemas.microsoft.com/office/powerpoint/2010/main" val="367815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6A782-E73C-F79E-0B3E-30B41DF5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6850327-3EC9-1C1D-2569-A7688B1605B3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6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68A6565-E5CC-21E0-32B4-50DE4B6CE178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Recording changes with commit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FE7393-6657-E659-1EA7-6BC35FB9363C}"/>
              </a:ext>
            </a:extLst>
          </p:cNvPr>
          <p:cNvGrpSpPr/>
          <p:nvPr/>
        </p:nvGrpSpPr>
        <p:grpSpPr>
          <a:xfrm>
            <a:off x="878145" y="1322483"/>
            <a:ext cx="2170787" cy="1838915"/>
            <a:chOff x="6305986" y="1734241"/>
            <a:chExt cx="2170787" cy="1838915"/>
          </a:xfrm>
        </p:grpSpPr>
        <p:pic>
          <p:nvPicPr>
            <p:cNvPr id="31" name="Graphic 30" descr="Work from home desk with solid fill">
              <a:extLst>
                <a:ext uri="{FF2B5EF4-FFF2-40B4-BE49-F238E27FC236}">
                  <a16:creationId xmlns:a16="http://schemas.microsoft.com/office/drawing/2014/main" id="{7A09A72A-8CDE-589F-6557-1253371FB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48516" y="1829197"/>
              <a:ext cx="1685731" cy="16857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B7B18B-7EE4-2C69-80EE-FA851DCF2808}"/>
                </a:ext>
              </a:extLst>
            </p:cNvPr>
            <p:cNvSpPr txBox="1"/>
            <p:nvPr/>
          </p:nvSpPr>
          <p:spPr>
            <a:xfrm>
              <a:off x="6477316" y="1734241"/>
              <a:ext cx="1828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WORKING AREA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A11AA-1CF2-28B7-3293-8F93FF501C1B}"/>
                </a:ext>
              </a:extLst>
            </p:cNvPr>
            <p:cNvSpPr txBox="1"/>
            <p:nvPr/>
          </p:nvSpPr>
          <p:spPr>
            <a:xfrm>
              <a:off x="6305986" y="3234602"/>
              <a:ext cx="2170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i="1" dirty="0"/>
                <a:t>files being modified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45C379-5D70-2586-311B-1413940679FB}"/>
              </a:ext>
            </a:extLst>
          </p:cNvPr>
          <p:cNvGrpSpPr/>
          <p:nvPr/>
        </p:nvGrpSpPr>
        <p:grpSpPr>
          <a:xfrm>
            <a:off x="4383214" y="1322483"/>
            <a:ext cx="1790427" cy="1697652"/>
            <a:chOff x="9926964" y="2875724"/>
            <a:chExt cx="1790427" cy="1697652"/>
          </a:xfrm>
        </p:grpSpPr>
        <p:pic>
          <p:nvPicPr>
            <p:cNvPr id="37" name="Graphic 36" descr="Performance Curtains with solid fill">
              <a:extLst>
                <a:ext uri="{FF2B5EF4-FFF2-40B4-BE49-F238E27FC236}">
                  <a16:creationId xmlns:a16="http://schemas.microsoft.com/office/drawing/2014/main" id="{5DB18750-2400-1207-5C0D-402AE2BC0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62345" y="3053713"/>
              <a:ext cx="1519663" cy="151966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A6AA42-7F61-2909-2326-48A5EE705697}"/>
                </a:ext>
              </a:extLst>
            </p:cNvPr>
            <p:cNvSpPr txBox="1"/>
            <p:nvPr/>
          </p:nvSpPr>
          <p:spPr>
            <a:xfrm>
              <a:off x="9926964" y="2875724"/>
              <a:ext cx="1790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STAGING AREA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A69BC6-076A-C4F7-D54B-C3A3232A9631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2806406" y="2260304"/>
            <a:ext cx="1712189" cy="1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1AD9FD-5153-3FEA-54AC-E6F5CD0F0FBE}"/>
              </a:ext>
            </a:extLst>
          </p:cNvPr>
          <p:cNvSpPr txBox="1"/>
          <p:nvPr/>
        </p:nvSpPr>
        <p:spPr>
          <a:xfrm>
            <a:off x="3153386" y="1862296"/>
            <a:ext cx="101822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add files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0B30E-A5CE-7214-E884-B238A8D0EAF1}"/>
              </a:ext>
            </a:extLst>
          </p:cNvPr>
          <p:cNvSpPr txBox="1"/>
          <p:nvPr/>
        </p:nvSpPr>
        <p:spPr>
          <a:xfrm>
            <a:off x="3762065" y="2825564"/>
            <a:ext cx="3032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collection area for files prior to being sent to repository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9EE8C0-E587-3E2A-277B-731162F77D58}"/>
              </a:ext>
            </a:extLst>
          </p:cNvPr>
          <p:cNvGrpSpPr/>
          <p:nvPr/>
        </p:nvGrpSpPr>
        <p:grpSpPr>
          <a:xfrm>
            <a:off x="7643304" y="1328821"/>
            <a:ext cx="2420249" cy="2081518"/>
            <a:chOff x="6557312" y="1238185"/>
            <a:chExt cx="2420249" cy="208151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57955AE-753F-5273-F448-D1D683FB3E6D}"/>
                </a:ext>
              </a:extLst>
            </p:cNvPr>
            <p:cNvGrpSpPr/>
            <p:nvPr/>
          </p:nvGrpSpPr>
          <p:grpSpPr>
            <a:xfrm>
              <a:off x="6831558" y="1238900"/>
              <a:ext cx="1871759" cy="1871759"/>
              <a:chOff x="9243269" y="3683929"/>
              <a:chExt cx="1179325" cy="1179325"/>
            </a:xfrm>
          </p:grpSpPr>
          <p:pic>
            <p:nvPicPr>
              <p:cNvPr id="54" name="Graphic 53" descr="Computer with solid fill">
                <a:extLst>
                  <a:ext uri="{FF2B5EF4-FFF2-40B4-BE49-F238E27FC236}">
                    <a16:creationId xmlns:a16="http://schemas.microsoft.com/office/drawing/2014/main" id="{E00A76B0-3F94-FAF9-E7DE-42ECD7400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243269" y="3683929"/>
                <a:ext cx="1179325" cy="1179325"/>
              </a:xfrm>
              <a:prstGeom prst="rect">
                <a:avLst/>
              </a:prstGeom>
            </p:spPr>
          </p:pic>
          <p:pic>
            <p:nvPicPr>
              <p:cNvPr id="55" name="Graphic 54" descr="Open folder with solid fill">
                <a:extLst>
                  <a:ext uri="{FF2B5EF4-FFF2-40B4-BE49-F238E27FC236}">
                    <a16:creationId xmlns:a16="http://schemas.microsoft.com/office/drawing/2014/main" id="{6B255A96-6F22-9133-34C1-280A9092E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450577" y="3989169"/>
                <a:ext cx="399569" cy="399569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9AD3C3-EF4F-DEC0-176D-A6F358606EA9}"/>
                </a:ext>
              </a:extLst>
            </p:cNvPr>
            <p:cNvGrpSpPr/>
            <p:nvPr/>
          </p:nvGrpSpPr>
          <p:grpSpPr>
            <a:xfrm>
              <a:off x="6557312" y="1238185"/>
              <a:ext cx="2420249" cy="2081518"/>
              <a:chOff x="6176596" y="1734241"/>
              <a:chExt cx="2420249" cy="2081518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2292D-F716-C8AD-9068-07B2D8F4618B}"/>
                  </a:ext>
                </a:extLst>
              </p:cNvPr>
              <p:cNvSpPr txBox="1"/>
              <p:nvPr/>
            </p:nvSpPr>
            <p:spPr>
              <a:xfrm>
                <a:off x="6253412" y="1734241"/>
                <a:ext cx="22759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LOCAL REPOSITORY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FDC8F6A-5D45-4A68-2CE6-DE7A7A1F8AEE}"/>
                  </a:ext>
                </a:extLst>
              </p:cNvPr>
              <p:cNvSpPr txBox="1"/>
              <p:nvPr/>
            </p:nvSpPr>
            <p:spPr>
              <a:xfrm>
                <a:off x="6176596" y="3230984"/>
                <a:ext cx="24202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/>
                  <a:t>tracked &amp; controlled files in local repo</a:t>
                </a:r>
              </a:p>
            </p:txBody>
          </p:sp>
        </p:grp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3D45CB7-DC55-B24C-8D62-A45B227AA2C7}"/>
              </a:ext>
            </a:extLst>
          </p:cNvPr>
          <p:cNvCxnSpPr>
            <a:cxnSpLocks/>
            <a:stCxn id="37" idx="3"/>
            <a:endCxn id="54" idx="1"/>
          </p:cNvCxnSpPr>
          <p:nvPr/>
        </p:nvCxnSpPr>
        <p:spPr>
          <a:xfrm>
            <a:off x="6038258" y="2260304"/>
            <a:ext cx="1879292" cy="0"/>
          </a:xfrm>
          <a:prstGeom prst="straightConnector1">
            <a:avLst/>
          </a:prstGeom>
          <a:ln w="38100">
            <a:solidFill>
              <a:srgbClr val="2131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A1D36E-4A19-C3ED-3633-1A73EF7CE90C}"/>
              </a:ext>
            </a:extLst>
          </p:cNvPr>
          <p:cNvSpPr txBox="1"/>
          <p:nvPr/>
        </p:nvSpPr>
        <p:spPr>
          <a:xfrm>
            <a:off x="6285246" y="1860016"/>
            <a:ext cx="138531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commit files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F2EB1A-8E13-92BE-3BEB-AF6634C5D9F5}"/>
              </a:ext>
            </a:extLst>
          </p:cNvPr>
          <p:cNvGrpSpPr/>
          <p:nvPr/>
        </p:nvGrpSpPr>
        <p:grpSpPr>
          <a:xfrm>
            <a:off x="7582120" y="4431594"/>
            <a:ext cx="2542615" cy="1835279"/>
            <a:chOff x="2849944" y="3994259"/>
            <a:chExt cx="2542615" cy="183527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706131B-1543-A48D-EA38-9F6E8C3BF169}"/>
                </a:ext>
              </a:extLst>
            </p:cNvPr>
            <p:cNvGrpSpPr/>
            <p:nvPr/>
          </p:nvGrpSpPr>
          <p:grpSpPr>
            <a:xfrm>
              <a:off x="3028244" y="4121178"/>
              <a:ext cx="2209075" cy="1581441"/>
              <a:chOff x="7225003" y="1615930"/>
              <a:chExt cx="1603042" cy="1147592"/>
            </a:xfrm>
          </p:grpSpPr>
          <p:pic>
            <p:nvPicPr>
              <p:cNvPr id="73" name="Graphic 72" descr="Open folder with solid fill">
                <a:extLst>
                  <a:ext uri="{FF2B5EF4-FFF2-40B4-BE49-F238E27FC236}">
                    <a16:creationId xmlns:a16="http://schemas.microsoft.com/office/drawing/2014/main" id="{643624EB-6283-235B-4FA0-82FD107C6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25003" y="184912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4" name="Graphic 73" descr="Cloud outline">
                <a:extLst>
                  <a:ext uri="{FF2B5EF4-FFF2-40B4-BE49-F238E27FC236}">
                    <a16:creationId xmlns:a16="http://schemas.microsoft.com/office/drawing/2014/main" id="{A12EC1FA-D87E-1F0C-C090-F2C743866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913645" y="161593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2824557-512E-6897-420B-E09204909978}"/>
                </a:ext>
              </a:extLst>
            </p:cNvPr>
            <p:cNvGrpSpPr/>
            <p:nvPr/>
          </p:nvGrpSpPr>
          <p:grpSpPr>
            <a:xfrm>
              <a:off x="2849944" y="3994259"/>
              <a:ext cx="2542615" cy="1835279"/>
              <a:chOff x="6120077" y="1734241"/>
              <a:chExt cx="2542615" cy="183527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F7188D3-A75F-BBC3-F16E-87216AE7CE4D}"/>
                  </a:ext>
                </a:extLst>
              </p:cNvPr>
              <p:cNvSpPr txBox="1"/>
              <p:nvPr/>
            </p:nvSpPr>
            <p:spPr>
              <a:xfrm>
                <a:off x="6165793" y="1734241"/>
                <a:ext cx="24511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/>
                  <a:t>REMOTE REPOSITORY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E328D8F-A0BE-1F13-F1CB-DEFAFB9400BB}"/>
                  </a:ext>
                </a:extLst>
              </p:cNvPr>
              <p:cNvSpPr txBox="1"/>
              <p:nvPr/>
            </p:nvSpPr>
            <p:spPr>
              <a:xfrm>
                <a:off x="6120077" y="3230966"/>
                <a:ext cx="25426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i="1" dirty="0"/>
                  <a:t>stored on </a:t>
                </a:r>
                <a:r>
                  <a:rPr lang="en-US" sz="1600" b="1" i="1" dirty="0" err="1"/>
                  <a:t>github</a:t>
                </a:r>
                <a:r>
                  <a:rPr lang="en-US" sz="1600" b="1" i="1" dirty="0"/>
                  <a:t> server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AEF5034-7413-FEEC-DF54-E41CF23E89E7}"/>
              </a:ext>
            </a:extLst>
          </p:cNvPr>
          <p:cNvGrpSpPr/>
          <p:nvPr/>
        </p:nvGrpSpPr>
        <p:grpSpPr>
          <a:xfrm>
            <a:off x="8797210" y="3410338"/>
            <a:ext cx="167084" cy="1021256"/>
            <a:chOff x="9450577" y="3428999"/>
            <a:chExt cx="167084" cy="1021256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1F6E0C9-A751-415E-6B87-E23806E56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0577" y="3429000"/>
              <a:ext cx="1" cy="1021255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2D0C0DB-F5D4-9371-5714-3C47280F2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7660" y="3428999"/>
              <a:ext cx="1" cy="1021255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CE94FEE-33AF-F467-CBE3-9A18ACFA6A6B}"/>
              </a:ext>
            </a:extLst>
          </p:cNvPr>
          <p:cNvSpPr txBox="1"/>
          <p:nvPr/>
        </p:nvSpPr>
        <p:spPr>
          <a:xfrm>
            <a:off x="9058146" y="3740732"/>
            <a:ext cx="187583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pull or clone files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779E21-0728-C8E7-432A-C4FC85462CDB}"/>
              </a:ext>
            </a:extLst>
          </p:cNvPr>
          <p:cNvSpPr txBox="1"/>
          <p:nvPr/>
        </p:nvSpPr>
        <p:spPr>
          <a:xfrm>
            <a:off x="7570407" y="3751689"/>
            <a:ext cx="114326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i="1" dirty="0"/>
              <a:t>push files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0405BC-E42D-607B-6DF7-4F51BAD3CFB0}"/>
              </a:ext>
            </a:extLst>
          </p:cNvPr>
          <p:cNvGrpSpPr/>
          <p:nvPr/>
        </p:nvGrpSpPr>
        <p:grpSpPr>
          <a:xfrm>
            <a:off x="2635954" y="3665709"/>
            <a:ext cx="2334435" cy="2416713"/>
            <a:chOff x="2635954" y="3665709"/>
            <a:chExt cx="2334435" cy="2416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330A8D-759F-2024-8A60-35B6036D32A4}"/>
                </a:ext>
              </a:extLst>
            </p:cNvPr>
            <p:cNvSpPr txBox="1"/>
            <p:nvPr/>
          </p:nvSpPr>
          <p:spPr>
            <a:xfrm>
              <a:off x="2688308" y="3665709"/>
              <a:ext cx="1960280" cy="338554"/>
            </a:xfrm>
            <a:prstGeom prst="rect">
              <a:avLst/>
            </a:prstGeom>
            <a:solidFill>
              <a:srgbClr val="A349A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2A6DB4-D18D-BEBD-9102-4C206A229EC7}"/>
                </a:ext>
              </a:extLst>
            </p:cNvPr>
            <p:cNvSpPr txBox="1"/>
            <p:nvPr/>
          </p:nvSpPr>
          <p:spPr>
            <a:xfrm>
              <a:off x="2947546" y="4358429"/>
              <a:ext cx="1441805" cy="338554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Staging Area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7200EF-7F8E-C144-988E-61FC36E3B85A}"/>
                </a:ext>
              </a:extLst>
            </p:cNvPr>
            <p:cNvSpPr txBox="1"/>
            <p:nvPr/>
          </p:nvSpPr>
          <p:spPr>
            <a:xfrm>
              <a:off x="2715303" y="5051149"/>
              <a:ext cx="1906291" cy="338554"/>
            </a:xfrm>
            <a:prstGeom prst="rect">
              <a:avLst/>
            </a:prstGeom>
            <a:solidFill>
              <a:srgbClr val="00ABEF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411C61-E102-2F57-8233-3A5F70D608F5}"/>
                </a:ext>
              </a:extLst>
            </p:cNvPr>
            <p:cNvSpPr txBox="1"/>
            <p:nvPr/>
          </p:nvSpPr>
          <p:spPr>
            <a:xfrm>
              <a:off x="2635954" y="5743868"/>
              <a:ext cx="2064989" cy="338554"/>
            </a:xfrm>
            <a:prstGeom prst="rect">
              <a:avLst/>
            </a:prstGeom>
            <a:solidFill>
              <a:srgbClr val="FF7E0D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Remote Repository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98DCA8-F52E-9AEF-911F-8FE24CE706E2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3668448" y="4004263"/>
              <a:ext cx="1" cy="354166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C43718-F11F-2F4E-4A47-CC3DB513BD77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3668449" y="4696983"/>
              <a:ext cx="0" cy="354166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75C26B-C2DA-A10D-8EEC-60A5A30BF834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3668449" y="5389703"/>
              <a:ext cx="0" cy="354165"/>
            </a:xfrm>
            <a:prstGeom prst="straightConnector1">
              <a:avLst/>
            </a:prstGeom>
            <a:ln w="38100">
              <a:solidFill>
                <a:srgbClr val="2131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855300-DF8C-7DA5-A1D5-16C5FA5B42AE}"/>
                </a:ext>
              </a:extLst>
            </p:cNvPr>
            <p:cNvSpPr txBox="1"/>
            <p:nvPr/>
          </p:nvSpPr>
          <p:spPr>
            <a:xfrm>
              <a:off x="3695470" y="4019874"/>
              <a:ext cx="9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git add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60F715-4A8A-DD93-378C-45E1E68E633B}"/>
                </a:ext>
              </a:extLst>
            </p:cNvPr>
            <p:cNvSpPr txBox="1"/>
            <p:nvPr/>
          </p:nvSpPr>
          <p:spPr>
            <a:xfrm>
              <a:off x="3695470" y="4704788"/>
              <a:ext cx="12749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git commit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6F1620-B5F5-02F7-DF51-09C7AFD5A4F5}"/>
                </a:ext>
              </a:extLst>
            </p:cNvPr>
            <p:cNvSpPr txBox="1"/>
            <p:nvPr/>
          </p:nvSpPr>
          <p:spPr>
            <a:xfrm>
              <a:off x="3695470" y="5397508"/>
              <a:ext cx="1018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i="1" dirty="0"/>
                <a:t>git 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7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66" grpId="0" animBg="1"/>
      <p:bldP spid="88" grpId="0" animBg="1"/>
      <p:bldP spid="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E66-1D97-6C08-8AC1-69B38046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C4963F6-A036-4968-78FC-FB9EF10D5629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7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83C4CB0-8C52-EE34-3CCC-8ABC7CFB66EB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How do I use branches and commits effectively?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4100" name="Picture 4" descr="Git - Branches | Atlassian Git Tutorial">
            <a:extLst>
              <a:ext uri="{FF2B5EF4-FFF2-40B4-BE49-F238E27FC236}">
                <a16:creationId xmlns:a16="http://schemas.microsoft.com/office/drawing/2014/main" id="{7FE20AC6-2E86-F67C-3B0A-89894A534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" y="1294526"/>
            <a:ext cx="5257897" cy="15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7067D-D335-EE7A-9674-8FA35A8A3462}"/>
              </a:ext>
            </a:extLst>
          </p:cNvPr>
          <p:cNvSpPr txBox="1"/>
          <p:nvPr/>
        </p:nvSpPr>
        <p:spPr>
          <a:xfrm>
            <a:off x="5257897" y="1395642"/>
            <a:ext cx="6798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branches for </a:t>
            </a:r>
            <a:r>
              <a:rPr lang="en-US" sz="1600" b="1" dirty="0"/>
              <a:t>unfinished</a:t>
            </a:r>
            <a:r>
              <a:rPr lang="en-US" sz="1600" dirty="0"/>
              <a:t> or </a:t>
            </a:r>
            <a:r>
              <a:rPr lang="en-US" sz="1600" b="1" dirty="0"/>
              <a:t>untested</a:t>
            </a:r>
            <a:r>
              <a:rPr lang="en-US" sz="1600" dirty="0"/>
              <a:t>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branches when you are </a:t>
            </a:r>
            <a:r>
              <a:rPr lang="en-US" sz="1600" b="1" dirty="0"/>
              <a:t>not sure about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you are unsure what to do with unfinished and/or not working code, commit to a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branches for code that will be </a:t>
            </a:r>
            <a:r>
              <a:rPr lang="en-US" sz="1600" b="1" dirty="0"/>
              <a:t>reviewed</a:t>
            </a:r>
            <a:r>
              <a:rPr lang="en-US" sz="1600" dirty="0"/>
              <a:t> by others</a:t>
            </a:r>
          </a:p>
        </p:txBody>
      </p:sp>
      <p:pic>
        <p:nvPicPr>
          <p:cNvPr id="4104" name="Picture 8" descr="Git Workflow Strategies: Navigating the Seas of Collaboration ⚓️">
            <a:extLst>
              <a:ext uri="{FF2B5EF4-FFF2-40B4-BE49-F238E27FC236}">
                <a16:creationId xmlns:a16="http://schemas.microsoft.com/office/drawing/2014/main" id="{F123FC58-0AE7-8C13-C405-64B6186FE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3" t="6258" r="4339" b="45034"/>
          <a:stretch>
            <a:fillRect/>
          </a:stretch>
        </p:blipFill>
        <p:spPr bwMode="auto">
          <a:xfrm>
            <a:off x="5393094" y="3318285"/>
            <a:ext cx="6477625" cy="295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A24B9-7A8C-AC39-381F-69BDB68B42A6}"/>
              </a:ext>
            </a:extLst>
          </p:cNvPr>
          <p:cNvSpPr txBox="1"/>
          <p:nvPr/>
        </p:nvSpPr>
        <p:spPr>
          <a:xfrm>
            <a:off x="321281" y="3714108"/>
            <a:ext cx="50718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Commit </a:t>
            </a:r>
            <a:r>
              <a:rPr lang="en-US" sz="1600" b="1" dirty="0"/>
              <a:t>early </a:t>
            </a:r>
            <a:r>
              <a:rPr lang="en-US" sz="1600" dirty="0"/>
              <a:t>and </a:t>
            </a:r>
            <a:r>
              <a:rPr lang="en-US" sz="1600" b="1" dirty="0"/>
              <a:t>often</a:t>
            </a:r>
            <a:r>
              <a:rPr lang="en-US" sz="1600" dirty="0"/>
              <a:t>, it’s better to create too many commits than too few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Better too </a:t>
            </a:r>
            <a:r>
              <a:rPr lang="en-US" sz="1600" b="1" dirty="0"/>
              <a:t>small</a:t>
            </a:r>
            <a:r>
              <a:rPr lang="en-US" sz="1600" dirty="0"/>
              <a:t> than too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you commit, it’s very hard to lose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Always fully commit before doing dangerous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practice to commit after ending any session of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Imperfect commits are better than no commits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not commit unrelated changes together, this makes it difficult to undo changes</a:t>
            </a:r>
          </a:p>
        </p:txBody>
      </p:sp>
    </p:spTree>
    <p:extLst>
      <p:ext uri="{BB962C8B-B14F-4D97-AF65-F5344CB8AC3E}">
        <p14:creationId xmlns:p14="http://schemas.microsoft.com/office/powerpoint/2010/main" val="354086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0FCE-38E9-33C0-DF41-EA5614A5A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28A1DE3-0CF1-65D7-052C-816E5A3F5EF6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8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79F0533-0665-52F8-9554-8191F5E91537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Writing useful commit messages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1029" name="Picture 5" descr="How to Write a Git Commit Message">
            <a:extLst>
              <a:ext uri="{FF2B5EF4-FFF2-40B4-BE49-F238E27FC236}">
                <a16:creationId xmlns:a16="http://schemas.microsoft.com/office/drawing/2014/main" id="{94EE61E2-7E64-53ED-3B40-A5BB51C5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2" y="1345000"/>
            <a:ext cx="6165785" cy="351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2455C4-720F-BC39-6385-7F22B9EC4B37}"/>
              </a:ext>
            </a:extLst>
          </p:cNvPr>
          <p:cNvSpPr/>
          <p:nvPr/>
        </p:nvSpPr>
        <p:spPr>
          <a:xfrm>
            <a:off x="606488" y="1345000"/>
            <a:ext cx="4531963" cy="4851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213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Summarize the change &amp; provide 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5832C-F1FF-3E0B-7418-2AECCC1F0BFF}"/>
              </a:ext>
            </a:extLst>
          </p:cNvPr>
          <p:cNvSpPr txBox="1"/>
          <p:nvPr/>
        </p:nvSpPr>
        <p:spPr>
          <a:xfrm>
            <a:off x="274093" y="2028253"/>
            <a:ext cx="5199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Why </a:t>
            </a:r>
            <a:r>
              <a:rPr lang="en-US" sz="1600" dirty="0"/>
              <a:t>something changed is usually more important than </a:t>
            </a:r>
            <a:r>
              <a:rPr lang="en-US" sz="1600" b="1" dirty="0"/>
              <a:t>what </a:t>
            </a:r>
            <a:r>
              <a:rPr lang="en-US" sz="1600" dirty="0"/>
              <a:t>has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Cross-reference to issues/discussions if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messages that will be understood 20 years from now by someone other than you. Or your future 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Bad commit messages: “fix”, “oops”, “save work”</a:t>
            </a:r>
          </a:p>
        </p:txBody>
      </p:sp>
      <p:pic>
        <p:nvPicPr>
          <p:cNvPr id="14" name="Picture 1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469BBD4-DA7A-3E34-C8EE-357A78C8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79" y="3844135"/>
            <a:ext cx="2660780" cy="26607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E52035-D4D8-D6A8-5DE5-87E8524D9389}"/>
              </a:ext>
            </a:extLst>
          </p:cNvPr>
          <p:cNvSpPr txBox="1"/>
          <p:nvPr/>
        </p:nvSpPr>
        <p:spPr>
          <a:xfrm>
            <a:off x="1728566" y="620485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whatthecommit.com</a:t>
            </a:r>
          </a:p>
        </p:txBody>
      </p:sp>
    </p:spTree>
    <p:extLst>
      <p:ext uri="{BB962C8B-B14F-4D97-AF65-F5344CB8AC3E}">
        <p14:creationId xmlns:p14="http://schemas.microsoft.com/office/powerpoint/2010/main" val="25179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41C-4034-6CDA-1951-DEDA484A9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A49A35D-2B6F-F4EB-5BAD-7922862FA8D3}"/>
              </a:ext>
            </a:extLst>
          </p:cNvPr>
          <p:cNvSpPr txBox="1">
            <a:spLocks/>
          </p:cNvSpPr>
          <p:nvPr/>
        </p:nvSpPr>
        <p:spPr>
          <a:xfrm>
            <a:off x="9450577" y="649457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2CD3B4-27D2-4D3F-B41D-A10A6580E007}" type="slidenum">
              <a:rPr lang="en-US" sz="1600" smtClean="0"/>
              <a:pPr algn="r"/>
              <a:t>9</a:t>
            </a:fld>
            <a:endParaRPr lang="en-US" sz="16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88F9C3F-E921-5D74-EC7F-E07F8A785A34}"/>
              </a:ext>
            </a:extLst>
          </p:cNvPr>
          <p:cNvSpPr txBox="1">
            <a:spLocks/>
          </p:cNvSpPr>
          <p:nvPr/>
        </p:nvSpPr>
        <p:spPr>
          <a:xfrm>
            <a:off x="13622" y="154966"/>
            <a:ext cx="11861964" cy="5746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Collaborative workflow—Cloning vs. forking</a:t>
            </a:r>
            <a:endParaRPr lang="en-US" b="1" baseline="-250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D35308F-0A5C-B1F1-221D-D79D28D8F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6" t="33605" r="10148" b="15647"/>
          <a:stretch>
            <a:fillRect/>
          </a:stretch>
        </p:blipFill>
        <p:spPr bwMode="auto">
          <a:xfrm>
            <a:off x="1806477" y="1088928"/>
            <a:ext cx="8276254" cy="34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4A6CEB-6276-FA59-12C6-BD35A2ADE5D0}"/>
              </a:ext>
            </a:extLst>
          </p:cNvPr>
          <p:cNvSpPr txBox="1"/>
          <p:nvPr/>
        </p:nvSpPr>
        <p:spPr>
          <a:xfrm>
            <a:off x="156359" y="3153551"/>
            <a:ext cx="330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Copied to a </a:t>
            </a:r>
            <a:r>
              <a:rPr lang="en-US" sz="1600" b="1" dirty="0"/>
              <a:t>local computer </a:t>
            </a:r>
            <a:r>
              <a:rPr lang="en-US" sz="1600" dirty="0"/>
              <a:t>and lives separate from GitHub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C097BD-E4FC-ED6B-76BF-F22145FA91E1}"/>
              </a:ext>
            </a:extLst>
          </p:cNvPr>
          <p:cNvSpPr txBox="1"/>
          <p:nvPr/>
        </p:nvSpPr>
        <p:spPr>
          <a:xfrm>
            <a:off x="6096000" y="4605508"/>
            <a:ext cx="5492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Copied to a </a:t>
            </a:r>
            <a:r>
              <a:rPr lang="en-US" sz="1600" b="1" dirty="0"/>
              <a:t>different </a:t>
            </a:r>
            <a:r>
              <a:rPr lang="en-US" sz="1600" b="1" u="sng" dirty="0"/>
              <a:t>GitHub</a:t>
            </a:r>
            <a:r>
              <a:rPr lang="en-US" sz="1600" b="1" dirty="0"/>
              <a:t>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Relevant for working on a repository to which you </a:t>
            </a:r>
            <a:r>
              <a:rPr lang="en-US" sz="1600" b="1" dirty="0"/>
              <a:t>do not have write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fork, commits can be made to the main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Commits from the fork can be contributed back to the parent repository via pull requests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FB836-E1B2-2D36-9459-72B7EF97853A}"/>
              </a:ext>
            </a:extLst>
          </p:cNvPr>
          <p:cNvGrpSpPr/>
          <p:nvPr/>
        </p:nvGrpSpPr>
        <p:grpSpPr>
          <a:xfrm>
            <a:off x="636485" y="4569248"/>
            <a:ext cx="5640220" cy="1642187"/>
            <a:chOff x="541176" y="4991878"/>
            <a:chExt cx="5640220" cy="1642187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FC58EDE-EC6B-7915-0B10-1D5AD96DF477}"/>
                </a:ext>
              </a:extLst>
            </p:cNvPr>
            <p:cNvSpPr/>
            <p:nvPr/>
          </p:nvSpPr>
          <p:spPr>
            <a:xfrm>
              <a:off x="541176" y="4991878"/>
              <a:ext cx="4814595" cy="1642187"/>
            </a:xfrm>
            <a:prstGeom prst="roundRect">
              <a:avLst/>
            </a:prstGeom>
            <a:solidFill>
              <a:srgbClr val="18B2CC">
                <a:alpha val="30196"/>
              </a:srgbClr>
            </a:solidFill>
            <a:ln w="38100">
              <a:solidFill>
                <a:srgbClr val="18B2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D3754E-4A2F-0FBA-C37C-B472B1AD54DE}"/>
                </a:ext>
              </a:extLst>
            </p:cNvPr>
            <p:cNvSpPr txBox="1"/>
            <p:nvPr/>
          </p:nvSpPr>
          <p:spPr>
            <a:xfrm>
              <a:off x="603875" y="5028138"/>
              <a:ext cx="55775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Remember: </a:t>
              </a:r>
              <a:r>
                <a:rPr lang="en-US" sz="1600" dirty="0"/>
                <a:t>Forked or cloned repositories do not automatically synchronize themselves!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 </a:t>
              </a:r>
              <a:r>
                <a:rPr lang="en-US" sz="1600" b="1" dirty="0"/>
                <a:t>pull </a:t>
              </a:r>
              <a:r>
                <a:rPr lang="en-US" sz="1600" dirty="0"/>
                <a:t>updates </a:t>
              </a:r>
              <a:r>
                <a:rPr lang="en-US" sz="1600" b="1" dirty="0"/>
                <a:t>from </a:t>
              </a:r>
              <a:r>
                <a:rPr lang="en-US" sz="1600" dirty="0"/>
                <a:t>remote repositories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 </a:t>
              </a:r>
              <a:r>
                <a:rPr lang="en-US" sz="1600" b="1" dirty="0"/>
                <a:t>push </a:t>
              </a:r>
              <a:r>
                <a:rPr lang="en-US" sz="1600" dirty="0"/>
                <a:t>updates </a:t>
              </a:r>
              <a:r>
                <a:rPr lang="en-US" sz="1600" b="1" dirty="0"/>
                <a:t>to </a:t>
              </a:r>
              <a:r>
                <a:rPr lang="en-US" sz="1600" dirty="0"/>
                <a:t>remote repositories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We can </a:t>
              </a:r>
              <a:r>
                <a:rPr lang="en-US" sz="1600" b="1" dirty="0"/>
                <a:t>suggest changes within </a:t>
              </a:r>
              <a:r>
                <a:rPr lang="en-US" sz="1600" dirty="0"/>
                <a:t>and </a:t>
              </a:r>
              <a:r>
                <a:rPr lang="en-US" sz="1600" b="1" dirty="0"/>
                <a:t>across </a:t>
              </a:r>
              <a:r>
                <a:rPr lang="en-US" sz="1600" dirty="0"/>
                <a:t>repositories on GitHub with </a:t>
              </a:r>
              <a:r>
                <a:rPr lang="en-US" sz="1600" b="1" dirty="0"/>
                <a:t>pull requests</a:t>
              </a:r>
              <a:endParaRPr lang="en-US" sz="16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6153E5-8AFF-E0AD-E6D2-BFFD3BA36FA4}"/>
              </a:ext>
            </a:extLst>
          </p:cNvPr>
          <p:cNvSpPr txBox="1"/>
          <p:nvPr/>
        </p:nvSpPr>
        <p:spPr>
          <a:xfrm>
            <a:off x="156359" y="3738326"/>
            <a:ext cx="5492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Relevant for small team development where everyone has </a:t>
            </a:r>
            <a:r>
              <a:rPr lang="en-US" sz="1600" b="1" dirty="0"/>
              <a:t>read and write access </a:t>
            </a:r>
            <a:r>
              <a:rPr lang="en-US" sz="1600" dirty="0"/>
              <a:t>to the parent repository</a:t>
            </a:r>
          </a:p>
        </p:txBody>
      </p:sp>
    </p:spTree>
    <p:extLst>
      <p:ext uri="{BB962C8B-B14F-4D97-AF65-F5344CB8AC3E}">
        <p14:creationId xmlns:p14="http://schemas.microsoft.com/office/powerpoint/2010/main" val="229798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 4E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9715</TotalTime>
  <Words>731</Words>
  <Application>Microsoft Office PowerPoint</Application>
  <PresentationFormat>Widescreen</PresentationFormat>
  <Paragraphs>134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GitHub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Annalise Maughan</dc:creator>
  <cp:lastModifiedBy>Sinclair Combs</cp:lastModifiedBy>
  <cp:revision>130</cp:revision>
  <dcterms:created xsi:type="dcterms:W3CDTF">2023-08-16T21:03:46Z</dcterms:created>
  <dcterms:modified xsi:type="dcterms:W3CDTF">2025-07-15T21:36:50Z</dcterms:modified>
</cp:coreProperties>
</file>