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7"/>
  </p:notesMasterIdLst>
  <p:sldIdLst>
    <p:sldId id="322" r:id="rId2"/>
    <p:sldId id="323" r:id="rId3"/>
    <p:sldId id="324" r:id="rId4"/>
    <p:sldId id="327" r:id="rId5"/>
    <p:sldId id="330" r:id="rId6"/>
    <p:sldId id="329" r:id="rId7"/>
    <p:sldId id="328" r:id="rId8"/>
    <p:sldId id="377" r:id="rId9"/>
    <p:sldId id="469" r:id="rId10"/>
    <p:sldId id="381" r:id="rId11"/>
    <p:sldId id="380" r:id="rId12"/>
    <p:sldId id="388" r:id="rId13"/>
    <p:sldId id="389" r:id="rId14"/>
    <p:sldId id="390" r:id="rId15"/>
    <p:sldId id="391" r:id="rId16"/>
    <p:sldId id="331" r:id="rId17"/>
    <p:sldId id="334" r:id="rId18"/>
    <p:sldId id="333" r:id="rId19"/>
    <p:sldId id="332" r:id="rId20"/>
    <p:sldId id="471" r:id="rId21"/>
    <p:sldId id="470" r:id="rId22"/>
    <p:sldId id="382" r:id="rId23"/>
    <p:sldId id="383" r:id="rId24"/>
    <p:sldId id="384" r:id="rId25"/>
    <p:sldId id="385" r:id="rId26"/>
    <p:sldId id="386" r:id="rId27"/>
    <p:sldId id="387" r:id="rId28"/>
    <p:sldId id="335" r:id="rId29"/>
    <p:sldId id="336" r:id="rId30"/>
    <p:sldId id="337" r:id="rId31"/>
    <p:sldId id="472" r:id="rId32"/>
    <p:sldId id="339" r:id="rId33"/>
    <p:sldId id="338" r:id="rId34"/>
    <p:sldId id="392" r:id="rId35"/>
    <p:sldId id="393" r:id="rId36"/>
    <p:sldId id="394" r:id="rId37"/>
    <p:sldId id="395" r:id="rId38"/>
    <p:sldId id="396" r:id="rId39"/>
    <p:sldId id="397" r:id="rId40"/>
    <p:sldId id="340" r:id="rId41"/>
    <p:sldId id="341" r:id="rId42"/>
    <p:sldId id="344" r:id="rId43"/>
    <p:sldId id="343" r:id="rId44"/>
    <p:sldId id="400" r:id="rId45"/>
    <p:sldId id="473" r:id="rId46"/>
    <p:sldId id="399" r:id="rId47"/>
    <p:sldId id="398" r:id="rId48"/>
    <p:sldId id="342" r:id="rId49"/>
    <p:sldId id="401" r:id="rId50"/>
    <p:sldId id="402" r:id="rId51"/>
    <p:sldId id="403" r:id="rId52"/>
    <p:sldId id="345" r:id="rId53"/>
    <p:sldId id="349" r:id="rId54"/>
    <p:sldId id="346" r:id="rId55"/>
    <p:sldId id="350" r:id="rId56"/>
    <p:sldId id="348" r:id="rId57"/>
    <p:sldId id="347" r:id="rId58"/>
    <p:sldId id="434" r:id="rId59"/>
    <p:sldId id="435" r:id="rId60"/>
    <p:sldId id="436" r:id="rId61"/>
    <p:sldId id="437" r:id="rId62"/>
    <p:sldId id="438" r:id="rId63"/>
    <p:sldId id="439" r:id="rId64"/>
    <p:sldId id="351" r:id="rId65"/>
    <p:sldId id="352" r:id="rId66"/>
    <p:sldId id="355" r:id="rId67"/>
    <p:sldId id="354" r:id="rId68"/>
    <p:sldId id="353" r:id="rId69"/>
    <p:sldId id="406" r:id="rId70"/>
    <p:sldId id="458" r:id="rId71"/>
    <p:sldId id="459" r:id="rId72"/>
    <p:sldId id="460" r:id="rId73"/>
    <p:sldId id="461" r:id="rId74"/>
    <p:sldId id="462" r:id="rId75"/>
    <p:sldId id="463" r:id="rId76"/>
    <p:sldId id="356" r:id="rId77"/>
    <p:sldId id="360" r:id="rId78"/>
    <p:sldId id="359" r:id="rId79"/>
    <p:sldId id="358" r:id="rId80"/>
    <p:sldId id="357" r:id="rId81"/>
    <p:sldId id="474" r:id="rId82"/>
    <p:sldId id="452" r:id="rId83"/>
    <p:sldId id="453" r:id="rId84"/>
    <p:sldId id="454" r:id="rId85"/>
    <p:sldId id="455" r:id="rId86"/>
    <p:sldId id="456" r:id="rId87"/>
    <p:sldId id="457" r:id="rId88"/>
    <p:sldId id="361" r:id="rId89"/>
    <p:sldId id="365" r:id="rId90"/>
    <p:sldId id="364" r:id="rId91"/>
    <p:sldId id="363" r:id="rId92"/>
    <p:sldId id="475" r:id="rId93"/>
    <p:sldId id="476" r:id="rId94"/>
    <p:sldId id="446" r:id="rId95"/>
    <p:sldId id="447" r:id="rId96"/>
    <p:sldId id="448" r:id="rId97"/>
    <p:sldId id="449" r:id="rId98"/>
    <p:sldId id="450" r:id="rId99"/>
    <p:sldId id="451" r:id="rId100"/>
    <p:sldId id="366" r:id="rId101"/>
    <p:sldId id="370" r:id="rId102"/>
    <p:sldId id="369" r:id="rId103"/>
    <p:sldId id="478" r:id="rId104"/>
    <p:sldId id="477" r:id="rId105"/>
    <p:sldId id="368" r:id="rId106"/>
    <p:sldId id="440" r:id="rId107"/>
    <p:sldId id="441" r:id="rId108"/>
    <p:sldId id="442" r:id="rId109"/>
    <p:sldId id="443" r:id="rId110"/>
    <p:sldId id="444" r:id="rId111"/>
    <p:sldId id="445" r:id="rId112"/>
    <p:sldId id="371" r:id="rId113"/>
    <p:sldId id="376" r:id="rId114"/>
    <p:sldId id="375" r:id="rId115"/>
    <p:sldId id="480" r:id="rId116"/>
    <p:sldId id="479" r:id="rId117"/>
    <p:sldId id="374" r:id="rId118"/>
    <p:sldId id="373" r:id="rId119"/>
    <p:sldId id="464" r:id="rId120"/>
    <p:sldId id="465" r:id="rId121"/>
    <p:sldId id="466" r:id="rId122"/>
    <p:sldId id="467" r:id="rId123"/>
    <p:sldId id="468" r:id="rId124"/>
    <p:sldId id="319" r:id="rId125"/>
    <p:sldId id="320" r:id="rId1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4F59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17" autoAdjust="0"/>
  </p:normalViewPr>
  <p:slideViewPr>
    <p:cSldViewPr>
      <p:cViewPr varScale="1">
        <p:scale>
          <a:sx n="104" d="100"/>
          <a:sy n="104" d="100"/>
        </p:scale>
        <p:origin x="-180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9C8CCC2-21C1-4386-81C2-CAB2EF15AB3A}" type="datetimeFigureOut">
              <a:rPr lang="en-US"/>
              <a:pPr>
                <a:defRPr/>
              </a:pPr>
              <a:t>1/26/2012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ADD04847-B840-4D37-BBCA-64349D2C2A63}" type="slidenum">
              <a:rPr lang="en-US"/>
              <a:pPr>
                <a:defRPr/>
              </a:pPr>
              <a:t>‹#›</a:t>
            </a:fld>
            <a:endParaRPr lang="en-US" dirty="0"/>
          </a:p>
        </p:txBody>
      </p:sp>
    </p:spTree>
    <p:extLst>
      <p:ext uri="{BB962C8B-B14F-4D97-AF65-F5344CB8AC3E}">
        <p14:creationId xmlns:p14="http://schemas.microsoft.com/office/powerpoint/2010/main" val="11212715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live in a knowledge based society, and the more critical you think the better your knowledge will be. Critical Thinking provides you with the skills to analyze and evaluate information so that you are able to obtain the greatest amount of knowledge from it. It provides the best chance of making the correct decision, and minimizes damages if a mistake does occur. </a:t>
            </a:r>
          </a:p>
          <a:p>
            <a:r>
              <a:rPr lang="en-US" dirty="0" smtClean="0"/>
              <a:t>Critical Thinking will lead to being a more rational and disciplined thinker. It will reduce your prejudice and bias which will provide you a better understanding of your environment. This workshop will provide you the skills to evaluate, identify, and distinguish between relevant and irrelevant information. It will lead you to be more productive in your career, and provide a great skill in your everyday life. </a:t>
            </a:r>
          </a:p>
          <a:p>
            <a:r>
              <a:rPr lang="en-US" dirty="0" smtClean="0"/>
              <a:t>Before we begin with the main points of this course, however, we first need to complete some activities to help focus and maximize our learning experience. In Module One, we’re going to cover topics such as basic housekeeping, parking lot, workshop objectives and action plans and evaluation. So, let’s get started.</a:t>
            </a:r>
          </a:p>
          <a:p>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2</a:t>
            </a:fld>
            <a:endParaRPr lang="en-US" dirty="0"/>
          </a:p>
        </p:txBody>
      </p:sp>
    </p:spTree>
    <p:extLst>
      <p:ext uri="{BB962C8B-B14F-4D97-AF65-F5344CB8AC3E}">
        <p14:creationId xmlns:p14="http://schemas.microsoft.com/office/powerpoint/2010/main" val="2015218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question in today’s culture is not will change occur in an organization, but how well are employees at adapting to change. Employees protect themselves from becoming obsolete by changing. Adaptation is a survival skill of nature. The species which survive in an environment are those that are capable of adapting well.</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20</a:t>
            </a:fld>
            <a:endParaRPr lang="en-US" dirty="0"/>
          </a:p>
        </p:txBody>
      </p:sp>
    </p:spTree>
    <p:extLst>
      <p:ext uri="{BB962C8B-B14F-4D97-AF65-F5344CB8AC3E}">
        <p14:creationId xmlns:p14="http://schemas.microsoft.com/office/powerpoint/2010/main" val="2092886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are a high school, mathematics teacher and you want your students to improve their reasoning skills. You assign word problems, but most of the students just are not getting it. At the present time, the students do not comprehend the process of using logic and why the word problems are important or relevant to them. Some students can do the calculations, but even these students lack an understanding of the process of logic. You want your students to understand that coming up with the right answer is not the most important goal in solving the word problems. You realize you have to come up with some way to”</a:t>
            </a:r>
          </a:p>
          <a:p>
            <a:r>
              <a:rPr lang="en-US" dirty="0" smtClean="0"/>
              <a:t>1.	Change you student’s thinking from linear to non-linear.</a:t>
            </a:r>
          </a:p>
          <a:p>
            <a:r>
              <a:rPr lang="en-US" dirty="0" smtClean="0"/>
              <a:t>2.	Get the student’s to better understand the process of logic. </a:t>
            </a:r>
          </a:p>
          <a:p>
            <a:r>
              <a:rPr lang="en-US" dirty="0" smtClean="0"/>
              <a:t>Ask: What can this teacher do to solve her problem? How can she get her students to think differently?</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You are a high school, mathematics teacher and you want your students to improve their reasoning skills. You assign word problems, but most of the students just are not getting it. At the present time, the students do not comprehend the process of using logic and why the word problems are important or relevant to them. Some students can do the calculations, but even these students lack an understanding of the process of logic. You want your students to understand that coming up with the right answer is not the most important goal in solving the word problems. You realize you have to come up with some way to”</a:t>
            </a:r>
          </a:p>
          <a:p>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21</a:t>
            </a:fld>
            <a:endParaRPr lang="en-US" dirty="0"/>
          </a:p>
        </p:txBody>
      </p:sp>
    </p:spTree>
    <p:extLst>
      <p:ext uri="{BB962C8B-B14F-4D97-AF65-F5344CB8AC3E}">
        <p14:creationId xmlns:p14="http://schemas.microsoft.com/office/powerpoint/2010/main" val="968884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thinking is a process which involves steps. In general logical thinking involves checking the components of the argument and making the connections between, which is what we call reasoning. The four major steps of logical are 1) asking the right questions, 2) organizing data, 3) evaluating the information, and 4) drawing conclusions.  In this module, we will analyze these basic steps.</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28</a:t>
            </a:fld>
            <a:endParaRPr lang="en-US" dirty="0"/>
          </a:p>
        </p:txBody>
      </p:sp>
    </p:spTree>
    <p:extLst>
      <p:ext uri="{BB962C8B-B14F-4D97-AF65-F5344CB8AC3E}">
        <p14:creationId xmlns:p14="http://schemas.microsoft.com/office/powerpoint/2010/main" val="2512124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step in logical thinking should begin with asking the questions. Based on the components of critical thinking, the logical thinker should begin reasoning by asking many questions. An important question to ask is what are the premises? If we are confused about the premises, we may make mistakes further down the line in the logic process. We should distinguish between whether the statement is a fact or a value and be alert to not confuse the two. Finally, we should check to see if any premises or vital information is missing. A key point to remember is that no conclusions can be made without premises.</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29</a:t>
            </a:fld>
            <a:endParaRPr lang="en-US" dirty="0"/>
          </a:p>
        </p:txBody>
      </p:sp>
    </p:spTree>
    <p:extLst>
      <p:ext uri="{BB962C8B-B14F-4D97-AF65-F5344CB8AC3E}">
        <p14:creationId xmlns:p14="http://schemas.microsoft.com/office/powerpoint/2010/main" val="3339936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Organizing data is the second step in the logic process. Once we know the premises we can begin to organize the data. We can organize the information by making connections. An effective method of organizing data includes breaking up the information and diagramming or lying out the premises. Tree diagrams are helpful because they graphically show the connections. </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30</a:t>
            </a:fld>
            <a:endParaRPr lang="en-US" dirty="0"/>
          </a:p>
        </p:txBody>
      </p:sp>
    </p:spTree>
    <p:extLst>
      <p:ext uri="{BB962C8B-B14F-4D97-AF65-F5344CB8AC3E}">
        <p14:creationId xmlns:p14="http://schemas.microsoft.com/office/powerpoint/2010/main" val="3122534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organizing the information, the logical thinker can proceed with evaluating it. Evaluating information involves determining whether the information is valid. Conclusions cannot be made until a distinction is made between truth and validity. People often have trouble separating what is valid from what is true because of their ingrained beliefs. Belief bias occurs when an individual’s belief system interferes with his or her ability to come to a logical conclusion. Confirmation bias is the tendency to use information to support your hypothesis about a problem.</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31</a:t>
            </a:fld>
            <a:endParaRPr lang="en-US" dirty="0"/>
          </a:p>
        </p:txBody>
      </p:sp>
    </p:spTree>
    <p:extLst>
      <p:ext uri="{BB962C8B-B14F-4D97-AF65-F5344CB8AC3E}">
        <p14:creationId xmlns:p14="http://schemas.microsoft.com/office/powerpoint/2010/main" val="224523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data has been collected, organized, and evaluated, we can then draw conclusions. Recall that in deductive reasoning, conclusions are inferred based on valid premises. In inductive reasoning, uses observations to draw conclusions or a hypothesis. Inferences naturally flow from the evidence. In making inferences, the logical thinker should be certain not draw more or less than what is implied, instead:</a:t>
            </a:r>
          </a:p>
          <a:p>
            <a:r>
              <a:rPr lang="en-US" dirty="0" smtClean="0"/>
              <a:t>•	Infer only what the data implies</a:t>
            </a:r>
          </a:p>
          <a:p>
            <a:r>
              <a:rPr lang="en-US" dirty="0" smtClean="0"/>
              <a:t>•	Check to ensure inferences are consistent</a:t>
            </a:r>
          </a:p>
          <a:p>
            <a:r>
              <a:rPr lang="en-US" dirty="0" smtClean="0"/>
              <a:t>•	Identify underlying assumptions </a:t>
            </a:r>
          </a:p>
          <a:p>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32</a:t>
            </a:fld>
            <a:endParaRPr lang="en-US" dirty="0"/>
          </a:p>
        </p:txBody>
      </p:sp>
    </p:spTree>
    <p:extLst>
      <p:ext uri="{BB962C8B-B14F-4D97-AF65-F5344CB8AC3E}">
        <p14:creationId xmlns:p14="http://schemas.microsoft.com/office/powerpoint/2010/main" val="1681441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 problem:</a:t>
            </a:r>
          </a:p>
          <a:p>
            <a:r>
              <a:rPr lang="en-US" dirty="0" smtClean="0"/>
              <a:t>You are a chemistry student in the lab ad one assignment your group has is to mix chemicals until a color change occurs. In this case, you should see a pink color. You are given four beakers of colorless liquids, labeled 1-4. You are given a flask labeled X, which contains the reagent (activating solution). The reagent is needed to cause the color change. How will you determine which combination of chemicals will produce the required pink color?</a:t>
            </a:r>
          </a:p>
          <a:p>
            <a:r>
              <a:rPr lang="en-US" dirty="0" smtClean="0"/>
              <a:t>Answer: This problem is an example of combinational reasoning (Piaget). The students in the lab will mix individually liquid from each with the activating solution (1 + X), (2+X), and so on. Then, they will mix one and two together with the activating solution and so on (1+2+X), (1+3+X). They will try all combinations until the color changes.</a:t>
            </a:r>
          </a:p>
          <a:p>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33</a:t>
            </a:fld>
            <a:endParaRPr lang="en-US" dirty="0"/>
          </a:p>
        </p:txBody>
      </p:sp>
    </p:spTree>
    <p:extLst>
      <p:ext uri="{BB962C8B-B14F-4D97-AF65-F5344CB8AC3E}">
        <p14:creationId xmlns:p14="http://schemas.microsoft.com/office/powerpoint/2010/main" val="3750029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all heard it before the best communicators are active listeners. What does it mean to practice active listening? Active listening means the listener is completely engaged in what the speaker is communicating and judging what is being said. </a:t>
            </a:r>
            <a:r>
              <a:rPr lang="en-US" smtClean="0"/>
              <a:t>The listener is not formulating his rebuttal or responses to the speaker, or even worse thinking about something else unrelated.</a:t>
            </a:r>
            <a:endParaRPr lang="en-US"/>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41</a:t>
            </a:fld>
            <a:endParaRPr lang="en-US" dirty="0"/>
          </a:p>
        </p:txBody>
      </p:sp>
    </p:spTree>
    <p:extLst>
      <p:ext uri="{BB962C8B-B14F-4D97-AF65-F5344CB8AC3E}">
        <p14:creationId xmlns:p14="http://schemas.microsoft.com/office/powerpoint/2010/main" val="3683318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Curiosity is yet another skill in developing critical thinking. Some scholars believe that Socrates ultimate goal was not so much to advocate his method as to advocate the self-improvement and sparking of curiosity. The main goal of a teacher is to spark curiosity and engage his or her students. There are many methods to engage curiosity but they all essentially involve rising a question. For instance, Einstein prompted his curiosity by asking questions about how matter and energy functioned. </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42</a:t>
            </a:fld>
            <a:endParaRPr lang="en-US" dirty="0"/>
          </a:p>
        </p:txBody>
      </p:sp>
    </p:spTree>
    <p:extLst>
      <p:ext uri="{BB962C8B-B14F-4D97-AF65-F5344CB8AC3E}">
        <p14:creationId xmlns:p14="http://schemas.microsoft.com/office/powerpoint/2010/main" val="4238412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ability to reason is often considered one of the characteristic marks of being human. Further, the individual’s ability to reason well is a critical thinking skill. Many of the definitions of critical thinking tend to focus on this ability to reason. Reasoning occurs when we use our knowledge of one thing, process, or statement to determine if another thing, process, or statement is true. When we apply reasoning, we use logic to determine “what follows what.” Human reasoning does not always follow logic and is often based on emotional bias.</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5</a:t>
            </a:fld>
            <a:endParaRPr lang="en-US" dirty="0"/>
          </a:p>
        </p:txBody>
      </p:sp>
    </p:spTree>
    <p:extLst>
      <p:ext uri="{BB962C8B-B14F-4D97-AF65-F5344CB8AC3E}">
        <p14:creationId xmlns:p14="http://schemas.microsoft.com/office/powerpoint/2010/main" val="1046365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Reasoning and rationale are often associated with self-discipline. Critical thinking is a self-disciplined and self-guided action. Critical thinking requires the individual to use his own reasoning skills and ability to evaluate and reflect. One important thing to consider is that people who are critical thinkers commonly are also more empathetic and aware of their world. They show a commitment to self-development and strive to make their environment a better place.</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43</a:t>
            </a:fld>
            <a:endParaRPr lang="en-US" dirty="0"/>
          </a:p>
        </p:txBody>
      </p:sp>
    </p:spTree>
    <p:extLst>
      <p:ext uri="{BB962C8B-B14F-4D97-AF65-F5344CB8AC3E}">
        <p14:creationId xmlns:p14="http://schemas.microsoft.com/office/powerpoint/2010/main" val="4259599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Humility is defined as the “quality of being modest of opinion or estimate of one’s own importance.” Humility is the opposite of arrogance. Humility relates having an open mind. To be receptive to new information or opinions, the critical thinker would have to be modest of his or her own opinion. Being humble allows you to accept and see information in a way that is not filtered through your ego. </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44</a:t>
            </a:fld>
            <a:endParaRPr lang="en-US" dirty="0"/>
          </a:p>
        </p:txBody>
      </p:sp>
    </p:spTree>
    <p:extLst>
      <p:ext uri="{BB962C8B-B14F-4D97-AF65-F5344CB8AC3E}">
        <p14:creationId xmlns:p14="http://schemas.microsoft.com/office/powerpoint/2010/main" val="4157604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are on a management team responsible for determining how to reduce the number of returns for defective software products in a large company. No particular department wants to take responsibility for the returns but the problem must be solved because the company is losing revenue and customers.</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45</a:t>
            </a:fld>
            <a:endParaRPr lang="en-US" dirty="0"/>
          </a:p>
        </p:txBody>
      </p:sp>
    </p:spTree>
    <p:extLst>
      <p:ext uri="{BB962C8B-B14F-4D97-AF65-F5344CB8AC3E}">
        <p14:creationId xmlns:p14="http://schemas.microsoft.com/office/powerpoint/2010/main" val="2953693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main functions of thinking is to make connections. Our own ideas gain significance when we can relate or connect them to other ideas. We start to gain insight when we see the similarities between ideas. The way we structure our ideas can be based on how they connect in one of two ways: causal or conceptual relationships. Since many problems arise due to causal changes, we will focus on this aspect. Steps in discovering causal relations include:</a:t>
            </a:r>
          </a:p>
          <a:p>
            <a:r>
              <a:rPr lang="en-US" dirty="0" smtClean="0"/>
              <a:t>•</a:t>
            </a:r>
            <a:r>
              <a:rPr lang="en-US" baseline="0" dirty="0" smtClean="0"/>
              <a:t> </a:t>
            </a:r>
            <a:r>
              <a:rPr lang="en-US" dirty="0" smtClean="0"/>
              <a:t>Laying out the account</a:t>
            </a:r>
          </a:p>
          <a:p>
            <a:r>
              <a:rPr lang="en-US" dirty="0" smtClean="0"/>
              <a:t>•</a:t>
            </a:r>
            <a:r>
              <a:rPr lang="en-US" baseline="0" dirty="0" smtClean="0"/>
              <a:t> </a:t>
            </a:r>
            <a:r>
              <a:rPr lang="en-US" dirty="0" smtClean="0"/>
              <a:t>Determining a hierarchy </a:t>
            </a:r>
          </a:p>
          <a:p>
            <a:r>
              <a:rPr lang="en-US" dirty="0" smtClean="0"/>
              <a:t>•</a:t>
            </a:r>
            <a:r>
              <a:rPr lang="en-US" baseline="0" dirty="0" smtClean="0"/>
              <a:t> </a:t>
            </a:r>
            <a:r>
              <a:rPr lang="en-US" dirty="0" smtClean="0"/>
              <a:t>Interpreting convergences and divergences</a:t>
            </a:r>
          </a:p>
          <a:p>
            <a:r>
              <a:rPr lang="en-US" dirty="0" smtClean="0"/>
              <a:t>	o Convergences are ideas/things that reinforce, supplement, or complement events</a:t>
            </a:r>
          </a:p>
          <a:p>
            <a:r>
              <a:rPr lang="en-US" dirty="0" smtClean="0"/>
              <a:t>	o Divergences are points that do not reinforce events</a:t>
            </a:r>
          </a:p>
          <a:p>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53</a:t>
            </a:fld>
            <a:endParaRPr lang="en-US" dirty="0"/>
          </a:p>
        </p:txBody>
      </p:sp>
    </p:spTree>
    <p:extLst>
      <p:ext uri="{BB962C8B-B14F-4D97-AF65-F5344CB8AC3E}">
        <p14:creationId xmlns:p14="http://schemas.microsoft.com/office/powerpoint/2010/main" val="18573017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Objectivity is defined as “intentness on objects external to the mind.” In critical thinking, we want have a keen sense of objectivity. This is a heuristic or rules/strategies for problem solving. Objectivity helps us to engage more thoughtfully and deliberately in the critical thinking process. However, we should not completely exclude our emotions and or subjective feelings in the decision making or problem solving process. The most important thing to remember is that evaluating information objectively helps us to be more deliberate or thorough.</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54</a:t>
            </a:fld>
            <a:endParaRPr lang="en-US" dirty="0"/>
          </a:p>
        </p:txBody>
      </p:sp>
    </p:spTree>
    <p:extLst>
      <p:ext uri="{BB962C8B-B14F-4D97-AF65-F5344CB8AC3E}">
        <p14:creationId xmlns:p14="http://schemas.microsoft.com/office/powerpoint/2010/main" val="682994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mentioned in the previous section, emotions should not be ignored altogether when thinking critically. Emotions play a crucial role in the thinking process. For instance, professionals need empathy when working with others regardless of their occupation in order to vicariously experience what others feel, believe, or wish. The issue with emotions and decision making is to not allow emotions to cloud your judgment.</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55</a:t>
            </a:fld>
            <a:endParaRPr lang="en-US" dirty="0"/>
          </a:p>
        </p:txBody>
      </p:sp>
    </p:spTree>
    <p:extLst>
      <p:ext uri="{BB962C8B-B14F-4D97-AF65-F5344CB8AC3E}">
        <p14:creationId xmlns:p14="http://schemas.microsoft.com/office/powerpoint/2010/main" val="1252834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Self-awareness is yet another characteristic of the critical thinker. This characteristic relates to acutely being aware of one’s feelings, opinions, and assumptions. Moreover, it is a starting point for thinking critically. Our assumptions are how the first and strongest filters through we evaluate information.</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56</a:t>
            </a:fld>
            <a:endParaRPr lang="en-US" dirty="0"/>
          </a:p>
        </p:txBody>
      </p:sp>
    </p:spTree>
    <p:extLst>
      <p:ext uri="{BB962C8B-B14F-4D97-AF65-F5344CB8AC3E}">
        <p14:creationId xmlns:p14="http://schemas.microsoft.com/office/powerpoint/2010/main" val="7044685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are a financial officer in a medium size company, which has been in business for 10 years. The owner of the company stays abreast of changes and trends in their industry and to use his intuition when making decisions. He not only bases decisions on how he feels but he also acts quickly. Initially, the owner’s way of doing business worked. He seemed to be on a winning streak, so to speak. Now that the economy has changed, the financial manager is concerned. However, the owner continues to makes decisions in the same manner. Recently, the owner has requested funds to purchase a fleet of 20 new cars, hybrids, in the next three months.  As the financial officer you are concerned about this decision. ”</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57</a:t>
            </a:fld>
            <a:endParaRPr lang="en-US" dirty="0"/>
          </a:p>
        </p:txBody>
      </p:sp>
    </p:spTree>
    <p:extLst>
      <p:ext uri="{BB962C8B-B14F-4D97-AF65-F5344CB8AC3E}">
        <p14:creationId xmlns:p14="http://schemas.microsoft.com/office/powerpoint/2010/main" val="8627271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mentioned in the previous module, self-awareness is a starting point from which we begin to think critically. We based our decisions on assumptions we make about objects or things. Assumptions are the arguments, but the distinguishing feature of an assumption is that it is a statement in which no proof or evidence is provided. Assumptions can be either verbally stated or mentally held (unstated). In most cases, they are unstated. </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65</a:t>
            </a:fld>
            <a:endParaRPr lang="en-US" dirty="0"/>
          </a:p>
        </p:txBody>
      </p:sp>
    </p:spTree>
    <p:extLst>
      <p:ext uri="{BB962C8B-B14F-4D97-AF65-F5344CB8AC3E}">
        <p14:creationId xmlns:p14="http://schemas.microsoft.com/office/powerpoint/2010/main" val="40681713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learned in the section on logic, confirmation bias can influence the inferences we draw. Bias is not something that we can completely eliminate. However, when thinking critically, we need to watch out for confirmation bias. We should ensure that we don’t allow our preconceived opinions to influence the way we evaluate data to the degree that we use the data to confirm what we already believe. We can use objectivity to oppose bias.</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66</a:t>
            </a:fld>
            <a:endParaRPr lang="en-US" dirty="0"/>
          </a:p>
        </p:txBody>
      </p:sp>
    </p:spTree>
    <p:extLst>
      <p:ext uri="{BB962C8B-B14F-4D97-AF65-F5344CB8AC3E}">
        <p14:creationId xmlns:p14="http://schemas.microsoft.com/office/powerpoint/2010/main" val="1214849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Open-mindedness is the virtue by which we learn. In particular, being open-minded means taking into account relevant evidence or argument to revise a current understanding. It means being critically open to alternatives, willing to think about other possibilities even after having formed an opinion, and not allowing pre-conceived notions to constrain or inhibit reflection on newly presented information. Open-minded inquiry is a central theme in education.</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6</a:t>
            </a:fld>
            <a:endParaRPr lang="en-US" dirty="0"/>
          </a:p>
        </p:txBody>
      </p:sp>
    </p:spTree>
    <p:extLst>
      <p:ext uri="{BB962C8B-B14F-4D97-AF65-F5344CB8AC3E}">
        <p14:creationId xmlns:p14="http://schemas.microsoft.com/office/powerpoint/2010/main" val="25371215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addressed in an earlier section, asking the right questions is important. Equally important is to ask clarifying questions when making decisions. Clarifying questions are thought-provoking questions and help the thinker acquire more information. Question types can be either generic or specific. With clarifying questions you can expect other questions to arise out of the answers you receive, so be prepared for those. </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67</a:t>
            </a:fld>
            <a:endParaRPr lang="en-US" dirty="0"/>
          </a:p>
        </p:txBody>
      </p:sp>
    </p:spTree>
    <p:extLst>
      <p:ext uri="{BB962C8B-B14F-4D97-AF65-F5344CB8AC3E}">
        <p14:creationId xmlns:p14="http://schemas.microsoft.com/office/powerpoint/2010/main" val="12528941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SWOT Analysis is also called Strengths, Weaknesses, Opportunities, and Threats. We use this type of analysis to be more objective thinkers. SWOT allows us to think cleanly and clearly, and from a logical point of view and is very helpful in most business and marketing situations, Strengths and Weaknesses are regarded as internal factors, while Opportunities and Threats are regarded as external factors.</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68</a:t>
            </a:fld>
            <a:endParaRPr lang="en-US" dirty="0"/>
          </a:p>
        </p:txBody>
      </p:sp>
    </p:spTree>
    <p:extLst>
      <p:ext uri="{BB962C8B-B14F-4D97-AF65-F5344CB8AC3E}">
        <p14:creationId xmlns:p14="http://schemas.microsoft.com/office/powerpoint/2010/main" val="3930339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 department has really worked hard over the past 18 months. Your boss wants to implement an employee recognition program spamming a twelve-month period. He wants some form of recognition to take place every month, and at the end of the year when you department has its annual team meeting. He wants a trophy awarded to one outstanding employee and a plaque awarded to section of the department that preformed the best. How will your employee recognition team go about implementing this challenge? What responsibilities and timeline will you follow?</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69</a:t>
            </a:fld>
            <a:endParaRPr lang="en-US" dirty="0"/>
          </a:p>
        </p:txBody>
      </p:sp>
    </p:spTree>
    <p:extLst>
      <p:ext uri="{BB962C8B-B14F-4D97-AF65-F5344CB8AC3E}">
        <p14:creationId xmlns:p14="http://schemas.microsoft.com/office/powerpoint/2010/main" val="4610822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already determined why critical thinking is important. We know in particular that critical thinking helps us make better decisions and to rationally apply information. While there are many benefits of critical thinking, in this module, we will examine only four. They are:</a:t>
            </a:r>
          </a:p>
          <a:p>
            <a:r>
              <a:rPr lang="en-US" dirty="0" smtClean="0"/>
              <a:t>•	Being more persuasive</a:t>
            </a:r>
          </a:p>
          <a:p>
            <a:r>
              <a:rPr lang="en-US" dirty="0" smtClean="0"/>
              <a:t>•	Better communication</a:t>
            </a:r>
          </a:p>
          <a:p>
            <a:r>
              <a:rPr lang="en-US" dirty="0" smtClean="0"/>
              <a:t>•	Better problem solving</a:t>
            </a:r>
          </a:p>
          <a:p>
            <a:r>
              <a:rPr lang="en-US" dirty="0" smtClean="0"/>
              <a:t>•	Increased emotional intelligence</a:t>
            </a:r>
          </a:p>
          <a:p>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76</a:t>
            </a:fld>
            <a:endParaRPr lang="en-US" dirty="0"/>
          </a:p>
        </p:txBody>
      </p:sp>
    </p:spTree>
    <p:extLst>
      <p:ext uri="{BB962C8B-B14F-4D97-AF65-F5344CB8AC3E}">
        <p14:creationId xmlns:p14="http://schemas.microsoft.com/office/powerpoint/2010/main" val="15199315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Persuasiveness is the characteristic of being able to influence others. We normally think of salespersons and politicians when we hear the word persuasiveness. However, all managers or professionals use persuasiveness on a daily basis. Anytime, we want to have others accept our ideas, we do so through the power of persuasion. How will critical thinking make us more persuasive? It is because critical thinking is a deliberate or thoughtful process, and the more deliberate we are, the better we are in expressing our assumptions or ideas and persuading others.</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77</a:t>
            </a:fld>
            <a:endParaRPr lang="en-US" dirty="0"/>
          </a:p>
        </p:txBody>
      </p:sp>
    </p:spTree>
    <p:extLst>
      <p:ext uri="{BB962C8B-B14F-4D97-AF65-F5344CB8AC3E}">
        <p14:creationId xmlns:p14="http://schemas.microsoft.com/office/powerpoint/2010/main" val="31808473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Critical thinking improves communication for some of the same reasons that it improves persuasiveness. Many of the same factors we use to improve our persuasiveness also make us better communicators in general. For instance, the use of analogies and metaphors is a great persuasion and general communication technique. In addition to helping us in using language more persuasively; critical thinking also helps us use language with more clarity. </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78</a:t>
            </a:fld>
            <a:endParaRPr lang="en-US" dirty="0"/>
          </a:p>
        </p:txBody>
      </p:sp>
    </p:spTree>
    <p:extLst>
      <p:ext uri="{BB962C8B-B14F-4D97-AF65-F5344CB8AC3E}">
        <p14:creationId xmlns:p14="http://schemas.microsoft.com/office/powerpoint/2010/main" val="28050876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Critical thinking and problem solving are closely related and are almost intertwined. Sometimes we say that to solve logic problems we must use our critical thinking skills. In fact, logic, critical thinking, and problem solving use some of the same cognitive processes. Critical thinkers use their problem solving skills not just their intuition to make decisions or draw conclusions. </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79</a:t>
            </a:fld>
            <a:endParaRPr lang="en-US" dirty="0"/>
          </a:p>
        </p:txBody>
      </p:sp>
    </p:spTree>
    <p:extLst>
      <p:ext uri="{BB962C8B-B14F-4D97-AF65-F5344CB8AC3E}">
        <p14:creationId xmlns:p14="http://schemas.microsoft.com/office/powerpoint/2010/main" val="12792284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emotional intelligence and how does critical thinking help increase our emotional intelligence? Emotional intelligence is identified as the ability to assess and control the emotions of oneself, others and even groups. Emotional intelligence is being “heart smart” as opposed to “book smart.” Critical thinking helps increase emotional intelligence because one of the characteristics of a critical thinker is self-awareness. Also, critical thinkers know how and when to use their emotions, such as empathy, in making decisions. The more a person uses his or her critical thinking skills the better adept he or she should become at identifying, understanding, and managing his or her emotions. Emotional intelligence in general consists of four abilities:</a:t>
            </a:r>
          </a:p>
          <a:p>
            <a:r>
              <a:rPr lang="en-US" dirty="0" smtClean="0"/>
              <a:t>•	Self-awareness</a:t>
            </a:r>
          </a:p>
          <a:p>
            <a:r>
              <a:rPr lang="en-US" dirty="0" smtClean="0"/>
              <a:t>•	Self-management</a:t>
            </a:r>
          </a:p>
          <a:p>
            <a:r>
              <a:rPr lang="en-US" dirty="0" smtClean="0"/>
              <a:t>•	Social awareness</a:t>
            </a:r>
          </a:p>
          <a:p>
            <a:r>
              <a:rPr lang="en-US" dirty="0" smtClean="0"/>
              <a:t>•	Relationship management</a:t>
            </a:r>
          </a:p>
          <a:p>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80</a:t>
            </a:fld>
            <a:endParaRPr lang="en-US" dirty="0"/>
          </a:p>
        </p:txBody>
      </p:sp>
    </p:spTree>
    <p:extLst>
      <p:ext uri="{BB962C8B-B14F-4D97-AF65-F5344CB8AC3E}">
        <p14:creationId xmlns:p14="http://schemas.microsoft.com/office/powerpoint/2010/main" val="8803235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 team of cardiovascular nurses has been assigned the duty of developing some patient education materials. Your patient population is primarily comprised non-English speakers. In the training you must develop education on how to lower the risks of a heart attack. First however, you must identify the risk of hearts attacks. In three weeks, two members of your team will be presenting to 25 patients at a health forum. The problem is how will you design and implement training for these patients? Before the actual forum, your team should have a practice run of the training sessions.</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81</a:t>
            </a:fld>
            <a:endParaRPr lang="en-US" dirty="0"/>
          </a:p>
        </p:txBody>
      </p:sp>
    </p:spTree>
    <p:extLst>
      <p:ext uri="{BB962C8B-B14F-4D97-AF65-F5344CB8AC3E}">
        <p14:creationId xmlns:p14="http://schemas.microsoft.com/office/powerpoint/2010/main" val="37079816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mentioned at the beginning of this course, one component of critical thinking is open mindedness. This component as well as bias relate to the critical thinkers point of view. The less open-minded and more biased a person is the more limited his or her point of view. The challenge in critical thinking is avoid limitations of your point of view and not be constrained by cognitive or mental blinders. </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89</a:t>
            </a:fld>
            <a:endParaRPr lang="en-US" dirty="0"/>
          </a:p>
        </p:txBody>
      </p:sp>
    </p:spTree>
    <p:extLst>
      <p:ext uri="{BB962C8B-B14F-4D97-AF65-F5344CB8AC3E}">
        <p14:creationId xmlns:p14="http://schemas.microsoft.com/office/powerpoint/2010/main" val="1280645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critical thinking the step of analysis helps us to discriminate and access information. Going back to Bloom’s taxonomy, remember that learning occurs in three domains: cognitive, affective, and psychomotor. In the cognitive domain, analysis is the fourth level and a higher ordered thinking skill. Analysis involves the process, as previously mentioned, of discriminating or separating.</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7</a:t>
            </a:fld>
            <a:endParaRPr lang="en-US" dirty="0"/>
          </a:p>
        </p:txBody>
      </p:sp>
    </p:spTree>
    <p:extLst>
      <p:ext uri="{BB962C8B-B14F-4D97-AF65-F5344CB8AC3E}">
        <p14:creationId xmlns:p14="http://schemas.microsoft.com/office/powerpoint/2010/main" val="32807269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reason we find it so difficult to consider others viewpoint is that we are over-concerned with our own opinions and views. A challenge for the critical thinker is to step down from the mountain of self, up to the mountain of the other. Considering others viewpoint is easier when we understand the benefits. For instance, it helps us be more empathetic, it helps to see the bigger picture and it also promotes objectivity.</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90</a:t>
            </a:fld>
            <a:endParaRPr lang="en-US" dirty="0"/>
          </a:p>
        </p:txBody>
      </p:sp>
    </p:spTree>
    <p:extLst>
      <p:ext uri="{BB962C8B-B14F-4D97-AF65-F5344CB8AC3E}">
        <p14:creationId xmlns:p14="http://schemas.microsoft.com/office/powerpoint/2010/main" val="34267664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course, we have discussed bias and how it influences our conclusions in the logic process. What are some influences on bias? The first thing that can influence bias is the way the person interprets information he or she is receiving. The other influence on bias is the way the presenter or speaker frames questions or information. For instance, researchers have found that hypothetical questions influence behavior and promote bias. The key to not being influenced by hypothetical information is to remember that it is just that and not factual </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91</a:t>
            </a:fld>
            <a:endParaRPr lang="en-US" dirty="0"/>
          </a:p>
        </p:txBody>
      </p:sp>
    </p:spTree>
    <p:extLst>
      <p:ext uri="{BB962C8B-B14F-4D97-AF65-F5344CB8AC3E}">
        <p14:creationId xmlns:p14="http://schemas.microsoft.com/office/powerpoint/2010/main" val="14044920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 critical thinker receives new information, how should they organize it? One way of and probably the most common way of handling new information is through an organization schema. Schema indicates which role new information plays. It compartmentalizes information into a familiar format, which makes it easier for the critical thinker use.</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92</a:t>
            </a:fld>
            <a:endParaRPr lang="en-US" dirty="0"/>
          </a:p>
        </p:txBody>
      </p:sp>
    </p:spTree>
    <p:extLst>
      <p:ext uri="{BB962C8B-B14F-4D97-AF65-F5344CB8AC3E}">
        <p14:creationId xmlns:p14="http://schemas.microsoft.com/office/powerpoint/2010/main" val="21095526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Ronnie owns a spa and salon. Generally her customers leave satisfied and she has developed a loyal client base. However, recently she had an incident where a customer came into the spa to receive a facial and a microdermabrasion. Prior to the service the front desk staff explained the procedures and the risks, which included skin irritation. After the service, the client’s face was red as it normally should be. The client did not indicate any problem as she was checking out. Two days later the client calls the spa to speak to Ronnie. The client is upset because her face is still red and she has an important engagement to attend where she is a speaker. What should Ronnie do?</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93</a:t>
            </a:fld>
            <a:endParaRPr lang="en-US" dirty="0"/>
          </a:p>
        </p:txBody>
      </p:sp>
    </p:spTree>
    <p:extLst>
      <p:ext uri="{BB962C8B-B14F-4D97-AF65-F5344CB8AC3E}">
        <p14:creationId xmlns:p14="http://schemas.microsoft.com/office/powerpoint/2010/main" val="6488376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major function of critical thinking is it allows us to solve problems. Regardless of our vocation or profession, we are presented daily with a host of decisions and problems to solve. In this module, we will learn some steps for problem solving for critical thinkers. Some psychologists define a problem as a gap or barrier between where an individual is and where they wish to be.  In other words, a problem is the space between point A and B. Problems then essentially consist of the initial state and a goal state. All possible solution paths leading to the goal state are located in the problem space. Some researchers say that problem solving has three primary stages:</a:t>
            </a:r>
          </a:p>
          <a:p>
            <a:r>
              <a:rPr lang="en-US" dirty="0" smtClean="0"/>
              <a:t>1.	Preparation or familiarization</a:t>
            </a:r>
          </a:p>
          <a:p>
            <a:r>
              <a:rPr lang="en-US" dirty="0" smtClean="0"/>
              <a:t>2.	Production</a:t>
            </a:r>
          </a:p>
          <a:p>
            <a:r>
              <a:rPr lang="en-US" dirty="0" smtClean="0"/>
              <a:t>3.	Judgment and evaluation</a:t>
            </a:r>
          </a:p>
          <a:p>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100</a:t>
            </a:fld>
            <a:endParaRPr lang="en-US" dirty="0"/>
          </a:p>
        </p:txBody>
      </p:sp>
    </p:spTree>
    <p:extLst>
      <p:ext uri="{BB962C8B-B14F-4D97-AF65-F5344CB8AC3E}">
        <p14:creationId xmlns:p14="http://schemas.microsoft.com/office/powerpoint/2010/main" val="7970996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Much of critical thinking is about how to connect the two points in a problem. However, sometimes critical thinkers are presented with inconsistencies or what scientists call cognitive dissonance. Cognitive dissonance can appear through a discrepancy between attitude and beliefs. Inconsistencies can also be called variances or dissimilarities. It is a natural tendency to want to eliminate inconsistencies when solving a problem. The best way critical thinkers can identify inconsistencies is by using their logic and objectivity to see variances. Identifying inconsistencies would fall under the first stage of problem solving in which we are familiarizing ourselves with the subject.</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101</a:t>
            </a:fld>
            <a:endParaRPr lang="en-US" dirty="0"/>
          </a:p>
        </p:txBody>
      </p:sp>
    </p:spTree>
    <p:extLst>
      <p:ext uri="{BB962C8B-B14F-4D97-AF65-F5344CB8AC3E}">
        <p14:creationId xmlns:p14="http://schemas.microsoft.com/office/powerpoint/2010/main" val="32225513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“Trust your instincts” falls under the second stage of problem solving, of which we are now beginning to produce solution paths. Instincts are defined as a natural intuitive power. Intuition or instincts are key pieces in problem solving. When coupled with trial and error, informed guesses, and brainstorming, intuition and instincts can lead to a highly creative process. Many scientific discoveries and inventions were made because the innovator followed his or her instincts. Think of Benjamin Franklin and Thomas Edison, for instance.</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102</a:t>
            </a:fld>
            <a:endParaRPr lang="en-US" dirty="0"/>
          </a:p>
        </p:txBody>
      </p:sp>
    </p:spTree>
    <p:extLst>
      <p:ext uri="{BB962C8B-B14F-4D97-AF65-F5344CB8AC3E}">
        <p14:creationId xmlns:p14="http://schemas.microsoft.com/office/powerpoint/2010/main" val="18836395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previous module, we discussed how asking the right question is important in logical thinking. Asking why is equally important in problem solving. It is not sufficient to be simply presented with the information or data. Critical thinkers must always be willing to dig deeper and explore various possibilities. Asking why can fall under any of the three stages of problem solving.</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103</a:t>
            </a:fld>
            <a:endParaRPr lang="en-US" dirty="0"/>
          </a:p>
        </p:txBody>
      </p:sp>
    </p:spTree>
    <p:extLst>
      <p:ext uri="{BB962C8B-B14F-4D97-AF65-F5344CB8AC3E}">
        <p14:creationId xmlns:p14="http://schemas.microsoft.com/office/powerpoint/2010/main" val="2176913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a possible solution has been derived, problem solvers may feel they can proceed with the solution. However, they should not overlook the all-important step of evaluating all possible solutions. Sometimes, one problem has more than one solution and taking the time to evaluate the efficacy of each alternative is a critical thinking skill. Evaluation is also called judgment, and this is the third stage of problem solving. The critical thinker should evaluate each alterative and judge which one is the best. The following steps are an effective evaluation technique:</a:t>
            </a:r>
          </a:p>
          <a:p>
            <a:r>
              <a:rPr lang="en-US" dirty="0" smtClean="0"/>
              <a:t>1.	Make a T-chart to weigh the pros and cons of each possible solution </a:t>
            </a:r>
          </a:p>
          <a:p>
            <a:r>
              <a:rPr lang="en-US" dirty="0" smtClean="0"/>
              <a:t>2.	Develop criteria (or requirements) and assign weights to each criteria </a:t>
            </a:r>
          </a:p>
          <a:p>
            <a:r>
              <a:rPr lang="en-US" dirty="0" smtClean="0"/>
              <a:t>3.	Prioritize the criteria </a:t>
            </a:r>
          </a:p>
          <a:p>
            <a:r>
              <a:rPr lang="en-US" dirty="0" smtClean="0"/>
              <a:t>4.	Rate the proposed solutions using the criteria</a:t>
            </a:r>
          </a:p>
          <a:p>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104</a:t>
            </a:fld>
            <a:endParaRPr lang="en-US" dirty="0"/>
          </a:p>
        </p:txBody>
      </p:sp>
    </p:spTree>
    <p:extLst>
      <p:ext uri="{BB962C8B-B14F-4D97-AF65-F5344CB8AC3E}">
        <p14:creationId xmlns:p14="http://schemas.microsoft.com/office/powerpoint/2010/main" val="26892664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team of account managers need to implement a better system to track their sales. One problem is that some managers say they have generated X amount of leads, but when the team lead looks at the weekly reports the number of leads on the computer do not match what the managers’ report verbally. Another issue is that the sales are promised but transactions do not actually occur until weeks or months later. The sales team has been trying to work with customer service and billing on this issue. After several meetings the account managers and their team lead have decided that they need a task force to solve the problem. Your group is the task force.</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105</a:t>
            </a:fld>
            <a:endParaRPr lang="en-US" dirty="0"/>
          </a:p>
        </p:txBody>
      </p:sp>
    </p:spTree>
    <p:extLst>
      <p:ext uri="{BB962C8B-B14F-4D97-AF65-F5344CB8AC3E}">
        <p14:creationId xmlns:p14="http://schemas.microsoft.com/office/powerpoint/2010/main" val="2335800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 and reasoning are similar but not the same. Logic is the branch of philosophy that gives the rules for deriving valid conclusions. A conclusion is valid if it follows from statements that are accepted as facts. For instance, a logical statement might be, 1 + 1 = 2. This is a rule based on fact. Factual statements are called premises. When reasoning does not follow the rules, we say it is illogical.</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8</a:t>
            </a:fld>
            <a:endParaRPr lang="en-US" dirty="0"/>
          </a:p>
        </p:txBody>
      </p:sp>
    </p:spTree>
    <p:extLst>
      <p:ext uri="{BB962C8B-B14F-4D97-AF65-F5344CB8AC3E}">
        <p14:creationId xmlns:p14="http://schemas.microsoft.com/office/powerpoint/2010/main" val="37660658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108</a:t>
            </a:fld>
            <a:endParaRPr lang="en-US" dirty="0"/>
          </a:p>
        </p:txBody>
      </p:sp>
    </p:spTree>
    <p:extLst>
      <p:ext uri="{BB962C8B-B14F-4D97-AF65-F5344CB8AC3E}">
        <p14:creationId xmlns:p14="http://schemas.microsoft.com/office/powerpoint/2010/main" val="29508629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111</a:t>
            </a:fld>
            <a:endParaRPr lang="en-US" dirty="0"/>
          </a:p>
        </p:txBody>
      </p:sp>
    </p:spTree>
    <p:extLst>
      <p:ext uri="{BB962C8B-B14F-4D97-AF65-F5344CB8AC3E}">
        <p14:creationId xmlns:p14="http://schemas.microsoft.com/office/powerpoint/2010/main" val="29508629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learned many new critical thinking skills, our next challenge is to retain these skills. There are many methods to help you retain your new critical thinking skills. Developing a schema for organizing and remembering information is one method. The subject of critical thinking and metacognition (thinking about thinking) is vast, so there are many resources both online and in print to help you retain the information from this course. The most effective technique to help you retain and improve your critical thinking skills, however, is for you to practice them regularly. </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113</a:t>
            </a:fld>
            <a:endParaRPr lang="en-US" dirty="0"/>
          </a:p>
        </p:txBody>
      </p:sp>
    </p:spTree>
    <p:extLst>
      <p:ext uri="{BB962C8B-B14F-4D97-AF65-F5344CB8AC3E}">
        <p14:creationId xmlns:p14="http://schemas.microsoft.com/office/powerpoint/2010/main" val="35841264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Reflection is useful step in the logic process. Reflecting and learning from mistakes is also helpful in critical thinking. You may not be able to reflect every time you engage your critical thinking skills. However, from whenever possible, reflect back on the steps taken to come to major decisions. Particularly, managers should regularly reflect on how they interact with their employees, peers and supervisors or directors.</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114</a:t>
            </a:fld>
            <a:endParaRPr lang="en-US" dirty="0"/>
          </a:p>
        </p:txBody>
      </p:sp>
    </p:spTree>
    <p:extLst>
      <p:ext uri="{BB962C8B-B14F-4D97-AF65-F5344CB8AC3E}">
        <p14:creationId xmlns:p14="http://schemas.microsoft.com/office/powerpoint/2010/main" val="28060078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importance of inquisitiveness cannot be overemphasized in the process of critical thinking. One contribution to civilization that Socrates made was that he advocated the questioning process during debate. Furthermore, learning is a process sparked by the desire to know more. The inquisitiveness and curiosity of the individual is the foundation of the learning.  Questions lead to possible solution paths and ultimately answers. Critical thinkers should never abandon the questioning process. </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115</a:t>
            </a:fld>
            <a:endParaRPr lang="en-US" dirty="0"/>
          </a:p>
        </p:txBody>
      </p:sp>
    </p:spTree>
    <p:extLst>
      <p:ext uri="{BB962C8B-B14F-4D97-AF65-F5344CB8AC3E}">
        <p14:creationId xmlns:p14="http://schemas.microsoft.com/office/powerpoint/2010/main" val="18614241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best way to improve your critical thinking skills is to practice them often. Develop ways to remember and organize the techniques from this curse.  Develop a schema. The way you organize information will affect the way you think. Additionally, try to improve upon critical thinking and creative thinking as these two types of thinking tend to support each other. </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116</a:t>
            </a:fld>
            <a:endParaRPr lang="en-US" dirty="0"/>
          </a:p>
        </p:txBody>
      </p:sp>
    </p:spTree>
    <p:extLst>
      <p:ext uri="{BB962C8B-B14F-4D97-AF65-F5344CB8AC3E}">
        <p14:creationId xmlns:p14="http://schemas.microsoft.com/office/powerpoint/2010/main" val="273902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Retailers realize the economy is still recovering, and have been pulling out the stops. A team of retailers on South Congress, a 1 mile run of eclectic homebred businesses located in Austin pulled together the past season to tackle the problem in a unique way. They wanted to encourage local shopping, while promoting the holiday spirit and repeat business. You were on that team and part of the planning included a brainstorming session called ‘Stop the Grinch from getting Christmas.”</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117</a:t>
            </a:fld>
            <a:endParaRPr lang="en-US" dirty="0"/>
          </a:p>
        </p:txBody>
      </p:sp>
    </p:spTree>
    <p:extLst>
      <p:ext uri="{BB962C8B-B14F-4D97-AF65-F5344CB8AC3E}">
        <p14:creationId xmlns:p14="http://schemas.microsoft.com/office/powerpoint/2010/main" val="282582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ways to work out problems vertically and laterally, as we learned in Module Two we can approach critical thinking and problems in a step-by-step fashion. This is called linear or vertical thinking. However, often we tend to not line up the premises in a normal step-by-step fashion. When we approach a problem in a different order, we are using non-linear thinking. Sometimes, non-linear thinking is also called lateral thinking.</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16</a:t>
            </a:fld>
            <a:endParaRPr lang="en-US" dirty="0"/>
          </a:p>
        </p:txBody>
      </p:sp>
    </p:spTree>
    <p:extLst>
      <p:ext uri="{BB962C8B-B14F-4D97-AF65-F5344CB8AC3E}">
        <p14:creationId xmlns:p14="http://schemas.microsoft.com/office/powerpoint/2010/main" val="3046345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first steps in developing non-linear thinking is to step out of your comfort zone. Basically, this concept involves seeing information or circumstances from a different perspective. A zone is defined as an area set apart in some way. In critical thinking and problem-solving, sometimes we have to get out of the areas or zones we are comfortable with and stretch our thinking.</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17</a:t>
            </a:fld>
            <a:endParaRPr lang="en-US" dirty="0"/>
          </a:p>
        </p:txBody>
      </p:sp>
    </p:spTree>
    <p:extLst>
      <p:ext uri="{BB962C8B-B14F-4D97-AF65-F5344CB8AC3E}">
        <p14:creationId xmlns:p14="http://schemas.microsoft.com/office/powerpoint/2010/main" val="144564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important step in problem solving is taking the time to acquire the necessary information. Often, we tend to jump to conclusions before we have all of the facts. How can we use our understanding of logic to gather all the necessary facts? Remember, the premises are the facts or statements that help us come to conclusions.</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18</a:t>
            </a:fld>
            <a:endParaRPr lang="en-US" dirty="0"/>
          </a:p>
        </p:txBody>
      </p:sp>
    </p:spTree>
    <p:extLst>
      <p:ext uri="{BB962C8B-B14F-4D97-AF65-F5344CB8AC3E}">
        <p14:creationId xmlns:p14="http://schemas.microsoft.com/office/powerpoint/2010/main" val="587018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the change you wish to see,” is a common slogan on bumper stickers. With so many events happening on an international and national level each day, change is simply a standard course in businesses. We can always expect changes in organizations. Nothing stays the same, and we sometimes are in the position where we the ones initiating the change.</a:t>
            </a:r>
            <a:endParaRPr lang="en-US" dirty="0"/>
          </a:p>
        </p:txBody>
      </p:sp>
      <p:sp>
        <p:nvSpPr>
          <p:cNvPr id="4" name="Slide Number Placeholder 3"/>
          <p:cNvSpPr>
            <a:spLocks noGrp="1"/>
          </p:cNvSpPr>
          <p:nvPr>
            <p:ph type="sldNum" sz="quarter" idx="10"/>
          </p:nvPr>
        </p:nvSpPr>
        <p:spPr/>
        <p:txBody>
          <a:bodyPr/>
          <a:lstStyle/>
          <a:p>
            <a:pPr>
              <a:defRPr/>
            </a:pPr>
            <a:fld id="{ADD04847-B840-4D37-BBCA-64349D2C2A63}" type="slidenum">
              <a:rPr lang="en-US" smtClean="0"/>
              <a:pPr>
                <a:defRPr/>
              </a:pPr>
              <a:t>19</a:t>
            </a:fld>
            <a:endParaRPr lang="en-US" dirty="0"/>
          </a:p>
        </p:txBody>
      </p:sp>
    </p:spTree>
    <p:extLst>
      <p:ext uri="{BB962C8B-B14F-4D97-AF65-F5344CB8AC3E}">
        <p14:creationId xmlns:p14="http://schemas.microsoft.com/office/powerpoint/2010/main" val="227049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dule Intro Slide">
    <p:spTree>
      <p:nvGrpSpPr>
        <p:cNvPr id="1" name=""/>
        <p:cNvGrpSpPr/>
        <p:nvPr/>
      </p:nvGrpSpPr>
      <p:grpSpPr>
        <a:xfrm>
          <a:off x="0" y="0"/>
          <a:ext cx="0" cy="0"/>
          <a:chOff x="0" y="0"/>
          <a:chExt cx="0" cy="0"/>
        </a:xfrm>
      </p:grpSpPr>
      <p:sp>
        <p:nvSpPr>
          <p:cNvPr id="5" name="Rectangle 4"/>
          <p:cNvSpPr/>
          <p:nvPr userDrawn="1"/>
        </p:nvSpPr>
        <p:spPr>
          <a:xfrm>
            <a:off x="7391400" y="0"/>
            <a:ext cx="1752600" cy="6858000"/>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dirty="0"/>
          </a:p>
        </p:txBody>
      </p:sp>
      <p:sp>
        <p:nvSpPr>
          <p:cNvPr id="2" name="Title 1"/>
          <p:cNvSpPr>
            <a:spLocks noGrp="1"/>
          </p:cNvSpPr>
          <p:nvPr>
            <p:ph type="title"/>
          </p:nvPr>
        </p:nvSpPr>
        <p:spPr>
          <a:xfrm>
            <a:off x="457200" y="274638"/>
            <a:ext cx="6400800" cy="1143000"/>
          </a:xfrm>
        </p:spPr>
        <p:txBody>
          <a:bodyPr/>
          <a:lstStyle>
            <a:lvl1pPr>
              <a:defRPr b="1" baseline="0">
                <a:solidFill>
                  <a:srgbClr val="365F91"/>
                </a:solidFill>
                <a:latin typeface="+mj-lt"/>
              </a:defRPr>
            </a:lvl1pPr>
          </a:lstStyle>
          <a:p>
            <a:r>
              <a:rPr lang="en-US" smtClean="0"/>
              <a:t>Click to edit Master title style</a:t>
            </a:r>
            <a:endParaRPr lang="en-CA" dirty="0"/>
          </a:p>
        </p:txBody>
      </p:sp>
      <p:sp>
        <p:nvSpPr>
          <p:cNvPr id="3" name="Content Placeholder 2"/>
          <p:cNvSpPr>
            <a:spLocks noGrp="1"/>
          </p:cNvSpPr>
          <p:nvPr>
            <p:ph idx="1"/>
          </p:nvPr>
        </p:nvSpPr>
        <p:spPr>
          <a:xfrm>
            <a:off x="457200" y="1600200"/>
            <a:ext cx="6400800" cy="4525963"/>
          </a:xfrm>
        </p:spPr>
        <p:txBody>
          <a:bodyPr/>
          <a:lstStyle>
            <a:lvl1pPr>
              <a:defRPr baseline="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p:txBody>
      </p:sp>
      <p:sp>
        <p:nvSpPr>
          <p:cNvPr id="13" name="Text Placeholder 12"/>
          <p:cNvSpPr>
            <a:spLocks noGrp="1"/>
          </p:cNvSpPr>
          <p:nvPr>
            <p:ph type="body" sz="quarter" idx="10"/>
          </p:nvPr>
        </p:nvSpPr>
        <p:spPr>
          <a:xfrm>
            <a:off x="7391400" y="381000"/>
            <a:ext cx="1752600" cy="2590800"/>
          </a:xfrm>
          <a:solidFill>
            <a:schemeClr val="tx1"/>
          </a:solidFill>
          <a:ln>
            <a:solidFill>
              <a:schemeClr val="tx1"/>
            </a:solidFill>
          </a:ln>
        </p:spPr>
        <p:txBody>
          <a:bodyPr/>
          <a:lstStyle>
            <a:lvl1pPr marL="0" indent="0">
              <a:buNone/>
              <a:defRPr i="1" baseline="0">
                <a:solidFill>
                  <a:schemeClr val="bg1"/>
                </a:solidFill>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20958955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opic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b="1" baseline="0">
                <a:solidFill>
                  <a:srgbClr val="4F81BD"/>
                </a:solidFill>
                <a:latin typeface="Cambria" pitchFamily="18" charset="0"/>
              </a:defRPr>
            </a:lvl1pPr>
          </a:lstStyle>
          <a:p>
            <a:r>
              <a:rPr lang="en-US" smtClean="0"/>
              <a:t>Click to edit Master title style</a:t>
            </a:r>
            <a:endParaRPr lang="en-CA"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smtClean="0"/>
              <a:t>Click to edit Master text styles</a:t>
            </a:r>
          </a:p>
        </p:txBody>
      </p:sp>
    </p:spTree>
    <p:extLst>
      <p:ext uri="{BB962C8B-B14F-4D97-AF65-F5344CB8AC3E}">
        <p14:creationId xmlns:p14="http://schemas.microsoft.com/office/powerpoint/2010/main" val="23583922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CA"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CA"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E95D9F1C-38F4-4477-A1D3-7110B6EC99A8}" type="datetimeFigureOut">
              <a:rPr lang="en-US"/>
              <a:pPr>
                <a:defRPr/>
              </a:pPr>
              <a:t>1/26/2012</a:t>
            </a:fld>
            <a:endParaRPr lang="en-CA"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8122C906-4941-4871-87D7-FC6E414F427A}" type="slidenum">
              <a:rPr lang="en-CA"/>
              <a:pPr>
                <a:defRPr/>
              </a:pPr>
              <a:t>‹#›</a:t>
            </a:fld>
            <a:endParaRPr lang="en-CA" dirty="0"/>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mbria" pitchFamily="18" charset="0"/>
        </a:defRPr>
      </a:lvl2pPr>
      <a:lvl3pPr algn="ctr" rtl="0" eaLnBrk="0" fontAlgn="base" hangingPunct="0">
        <a:spcBef>
          <a:spcPct val="0"/>
        </a:spcBef>
        <a:spcAft>
          <a:spcPct val="0"/>
        </a:spcAft>
        <a:defRPr sz="4400">
          <a:solidFill>
            <a:schemeClr val="tx1"/>
          </a:solidFill>
          <a:latin typeface="Cambria" pitchFamily="18" charset="0"/>
        </a:defRPr>
      </a:lvl3pPr>
      <a:lvl4pPr algn="ctr" rtl="0" eaLnBrk="0" fontAlgn="base" hangingPunct="0">
        <a:spcBef>
          <a:spcPct val="0"/>
        </a:spcBef>
        <a:spcAft>
          <a:spcPct val="0"/>
        </a:spcAft>
        <a:defRPr sz="4400">
          <a:solidFill>
            <a:schemeClr val="tx1"/>
          </a:solidFill>
          <a:latin typeface="Cambria" pitchFamily="18" charset="0"/>
        </a:defRPr>
      </a:lvl4pPr>
      <a:lvl5pPr algn="ctr" rtl="0" eaLnBrk="0" fontAlgn="base" hangingPunct="0">
        <a:spcBef>
          <a:spcPct val="0"/>
        </a:spcBef>
        <a:spcAft>
          <a:spcPct val="0"/>
        </a:spcAft>
        <a:defRPr sz="4400">
          <a:solidFill>
            <a:schemeClr val="tx1"/>
          </a:solidFill>
          <a:latin typeface="Cambria" pitchFamily="18" charset="0"/>
        </a:defRPr>
      </a:lvl5pPr>
      <a:lvl6pPr marL="457200" algn="ctr" rtl="0" fontAlgn="base">
        <a:spcBef>
          <a:spcPct val="0"/>
        </a:spcBef>
        <a:spcAft>
          <a:spcPct val="0"/>
        </a:spcAft>
        <a:defRPr sz="4400">
          <a:solidFill>
            <a:schemeClr val="tx1"/>
          </a:solidFill>
          <a:latin typeface="Cambria" pitchFamily="18" charset="0"/>
        </a:defRPr>
      </a:lvl6pPr>
      <a:lvl7pPr marL="914400" algn="ctr" rtl="0" fontAlgn="base">
        <a:spcBef>
          <a:spcPct val="0"/>
        </a:spcBef>
        <a:spcAft>
          <a:spcPct val="0"/>
        </a:spcAft>
        <a:defRPr sz="4400">
          <a:solidFill>
            <a:schemeClr val="tx1"/>
          </a:solidFill>
          <a:latin typeface="Cambria" pitchFamily="18" charset="0"/>
        </a:defRPr>
      </a:lvl7pPr>
      <a:lvl8pPr marL="1371600" algn="ctr" rtl="0" fontAlgn="base">
        <a:spcBef>
          <a:spcPct val="0"/>
        </a:spcBef>
        <a:spcAft>
          <a:spcPct val="0"/>
        </a:spcAft>
        <a:defRPr sz="4400">
          <a:solidFill>
            <a:schemeClr val="tx1"/>
          </a:solidFill>
          <a:latin typeface="Cambria" pitchFamily="18" charset="0"/>
        </a:defRPr>
      </a:lvl8pPr>
      <a:lvl9pPr marL="1828800" algn="ctr" rtl="0" fontAlgn="base">
        <a:spcBef>
          <a:spcPct val="0"/>
        </a:spcBef>
        <a:spcAft>
          <a:spcPct val="0"/>
        </a:spcAft>
        <a:defRPr sz="4400">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0" y="2590800"/>
            <a:ext cx="9144000" cy="2590800"/>
          </a:xfrm>
          <a:prstGeom prst="rect">
            <a:avLst/>
          </a:prstGeom>
          <a:gradFill rotWithShape="0">
            <a:gsLst>
              <a:gs pos="0">
                <a:srgbClr val="FFFFFF"/>
              </a:gs>
              <a:gs pos="100000">
                <a:srgbClr val="4F81BD"/>
              </a:gs>
            </a:gsLst>
            <a:lin ang="5400000" scaled="1"/>
          </a:gradFill>
          <a:ln w="12700">
            <a:noFill/>
            <a:miter lim="800000"/>
            <a:headEnd/>
            <a:tailEnd/>
          </a:ln>
          <a:effectLst>
            <a:outerShdw dist="28398" dir="3806097" algn="ctr" rotWithShape="0">
              <a:srgbClr val="243F60">
                <a:alpha val="50000"/>
              </a:srgbClr>
            </a:outerShdw>
          </a:effectLst>
        </p:spPr>
        <p:txBody>
          <a:bodyPr/>
          <a:lstStyle/>
          <a:p>
            <a:pPr marL="2103120" algn="r">
              <a:spcAft>
                <a:spcPts val="1000"/>
              </a:spcAft>
              <a:defRPr/>
            </a:pPr>
            <a:r>
              <a:rPr lang="en-CA" sz="4300" b="1" dirty="0">
                <a:solidFill>
                  <a:schemeClr val="tx2">
                    <a:lumMod val="50000"/>
                  </a:schemeClr>
                </a:solidFill>
                <a:latin typeface="Calibri" pitchFamily="34" charset="0"/>
                <a:cs typeface="Arial" pitchFamily="34" charset="0"/>
              </a:rPr>
              <a:t>Critical Thinking</a:t>
            </a:r>
            <a:r>
              <a:rPr lang="en-CA" sz="4300" b="1" dirty="0" smtClean="0">
                <a:solidFill>
                  <a:schemeClr val="tx2">
                    <a:lumMod val="50000"/>
                  </a:schemeClr>
                </a:solidFill>
                <a:latin typeface="Calibri" pitchFamily="34" charset="0"/>
                <a:cs typeface="Arial" pitchFamily="34" charset="0"/>
              </a:rPr>
              <a:t>	</a:t>
            </a:r>
          </a:p>
          <a:p>
            <a:pPr algn="r">
              <a:spcAft>
                <a:spcPts val="1000"/>
              </a:spcAft>
              <a:defRPr/>
            </a:pPr>
            <a:r>
              <a:rPr lang="en-CA" sz="4300" b="1" dirty="0" smtClean="0">
                <a:solidFill>
                  <a:srgbClr val="17365D"/>
                </a:solidFill>
                <a:latin typeface="Calibri" pitchFamily="34" charset="0"/>
                <a:cs typeface="Arial" pitchFamily="34" charset="0"/>
              </a:rPr>
              <a:t>   </a:t>
            </a:r>
            <a:r>
              <a:rPr lang="en-CA" sz="1100" b="1" dirty="0">
                <a:solidFill>
                  <a:srgbClr val="17365D"/>
                </a:solidFill>
                <a:latin typeface="Calibri" pitchFamily="34" charset="0"/>
                <a:cs typeface="Arial" pitchFamily="34" charset="0"/>
              </a:rPr>
              <a:t>Corporate Training Materials	</a:t>
            </a:r>
            <a:endParaRPr lang="en-CA" sz="1100" b="1" dirty="0">
              <a:solidFill>
                <a:srgbClr val="17365D"/>
              </a:solidFill>
              <a:latin typeface="Times New Roman" pitchFamily="18" charset="0"/>
              <a:cs typeface="Arial" pitchFamily="34" charset="0"/>
            </a:endParaRPr>
          </a:p>
          <a:p>
            <a:pPr marL="640080" algn="r">
              <a:spcAft>
                <a:spcPts val="1000"/>
              </a:spcAft>
              <a:defRPr/>
            </a:pPr>
            <a:r>
              <a:rPr lang="en-CA" sz="1100" b="1" dirty="0">
                <a:solidFill>
                  <a:srgbClr val="17365D"/>
                </a:solidFill>
                <a:latin typeface="Calibri" pitchFamily="34" charset="0"/>
                <a:cs typeface="Arial" pitchFamily="34" charset="0"/>
              </a:rPr>
              <a:t>           </a:t>
            </a:r>
          </a:p>
          <a:p>
            <a:pPr>
              <a:spcAft>
                <a:spcPts val="1000"/>
              </a:spcAft>
              <a:defRPr/>
            </a:pPr>
            <a:endParaRPr lang="en-CA" sz="1100" b="1" dirty="0">
              <a:solidFill>
                <a:srgbClr val="17365D"/>
              </a:solidFill>
              <a:latin typeface="Calibri" pitchFamily="34" charset="0"/>
              <a:cs typeface="Arial" pitchFamily="34" charset="0"/>
            </a:endParaRPr>
          </a:p>
          <a:p>
            <a:pPr>
              <a:spcAft>
                <a:spcPts val="1000"/>
              </a:spcAft>
              <a:defRPr/>
            </a:pPr>
            <a:r>
              <a:rPr lang="en-CA" sz="1100" b="1" dirty="0">
                <a:solidFill>
                  <a:srgbClr val="17365D"/>
                </a:solidFill>
                <a:latin typeface="Calibri" pitchFamily="34" charset="0"/>
                <a:cs typeface="Arial" pitchFamily="34" charset="0"/>
              </a:rPr>
              <a:t>           </a:t>
            </a:r>
            <a:r>
              <a:rPr lang="en-CA" sz="1100" b="1" dirty="0">
                <a:solidFill>
                  <a:srgbClr val="17365D"/>
                </a:solidFill>
                <a:latin typeface="Times New Roman" pitchFamily="18" charset="0"/>
                <a:cs typeface="Arial" pitchFamily="34" charset="0"/>
              </a:rPr>
              <a:t/>
            </a:r>
            <a:br>
              <a:rPr lang="en-CA" sz="1100" b="1" dirty="0">
                <a:solidFill>
                  <a:srgbClr val="17365D"/>
                </a:solidFill>
                <a:latin typeface="Times New Roman" pitchFamily="18" charset="0"/>
                <a:cs typeface="Arial" pitchFamily="34" charset="0"/>
              </a:rPr>
            </a:br>
            <a:endParaRPr lang="en-US" dirty="0">
              <a:latin typeface="Arial" pitchFamily="34" charset="0"/>
              <a:cs typeface="Arial" pitchFamily="34" charset="0"/>
            </a:endParaRPr>
          </a:p>
        </p:txBody>
      </p:sp>
      <p:pic>
        <p:nvPicPr>
          <p:cNvPr id="4" name="Picture 3" descr="C:\Users\Darren\Desktop\New Photos\s00055.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895600"/>
            <a:ext cx="2103120" cy="3068473"/>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Two: </a:t>
            </a:r>
            <a:r>
              <a:rPr lang="en-US" dirty="0"/>
              <a:t>Review Questions</a:t>
            </a:r>
          </a:p>
        </p:txBody>
      </p:sp>
      <p:sp>
        <p:nvSpPr>
          <p:cNvPr id="3" name="Content Placeholder 2"/>
          <p:cNvSpPr>
            <a:spLocks noGrp="1"/>
          </p:cNvSpPr>
          <p:nvPr>
            <p:ph idx="1"/>
          </p:nvPr>
        </p:nvSpPr>
        <p:spPr>
          <a:xfrm>
            <a:off x="457200" y="1447800"/>
            <a:ext cx="4114800" cy="4525963"/>
          </a:xfrm>
        </p:spPr>
        <p:txBody>
          <a:bodyPr>
            <a:normAutofit fontScale="25000" lnSpcReduction="20000"/>
          </a:bodyPr>
          <a:lstStyle/>
          <a:p>
            <a:pPr lvl="0"/>
            <a:r>
              <a:rPr lang="en-US" sz="6000" dirty="0" smtClean="0"/>
              <a:t>1.   What </a:t>
            </a:r>
            <a:r>
              <a:rPr lang="en-US" sz="6000" dirty="0"/>
              <a:t>is the difference between deductive and inductive reasoning</a:t>
            </a:r>
            <a:r>
              <a:rPr lang="en-US" sz="6000" dirty="0" smtClean="0"/>
              <a:t>?</a:t>
            </a:r>
          </a:p>
          <a:p>
            <a:pPr lvl="0"/>
            <a:endParaRPr lang="en-US" sz="6000" dirty="0"/>
          </a:p>
          <a:p>
            <a:pPr marL="971550" lvl="1" indent="-514350">
              <a:buFont typeface="+mj-lt"/>
              <a:buAutoNum type="alphaLcParenR"/>
            </a:pPr>
            <a:r>
              <a:rPr lang="en-US" sz="6000" dirty="0"/>
              <a:t>Deductive reasoning is based on observations</a:t>
            </a:r>
          </a:p>
          <a:p>
            <a:pPr marL="971550" lvl="1" indent="-514350">
              <a:buFont typeface="+mj-lt"/>
              <a:buAutoNum type="alphaLcParenR"/>
            </a:pPr>
            <a:r>
              <a:rPr lang="en-US" sz="6000" dirty="0"/>
              <a:t>Deductive reasoning is used to form a hypothesis</a:t>
            </a:r>
          </a:p>
          <a:p>
            <a:pPr marL="971550" lvl="1" indent="-514350">
              <a:buFont typeface="+mj-lt"/>
              <a:buAutoNum type="alphaLcParenR"/>
            </a:pPr>
            <a:r>
              <a:rPr lang="en-US" sz="6000" dirty="0"/>
              <a:t>Inductive reasoning is used to form a hypothesis</a:t>
            </a:r>
          </a:p>
          <a:p>
            <a:pPr marL="971550" lvl="1" indent="-514350">
              <a:buFont typeface="+mj-lt"/>
              <a:buAutoNum type="alphaLcParenR"/>
            </a:pPr>
            <a:r>
              <a:rPr lang="en-US" sz="6000" dirty="0"/>
              <a:t>Inductive reasoning infers a </a:t>
            </a:r>
            <a:r>
              <a:rPr lang="en-US" sz="6000" dirty="0" smtClean="0"/>
              <a:t>conclusion</a:t>
            </a:r>
          </a:p>
          <a:p>
            <a:pPr lvl="1"/>
            <a:endParaRPr lang="en-US" sz="6000" dirty="0"/>
          </a:p>
          <a:p>
            <a:pPr lvl="0"/>
            <a:r>
              <a:rPr lang="en-US" sz="6000" dirty="0" smtClean="0"/>
              <a:t>2.  What </a:t>
            </a:r>
            <a:r>
              <a:rPr lang="en-US" sz="6000" dirty="0"/>
              <a:t>is a syllogism</a:t>
            </a:r>
            <a:r>
              <a:rPr lang="en-US" sz="6000" dirty="0" smtClean="0"/>
              <a:t>?</a:t>
            </a:r>
          </a:p>
          <a:p>
            <a:pPr lvl="0"/>
            <a:endParaRPr lang="en-US" sz="6000" dirty="0"/>
          </a:p>
          <a:p>
            <a:pPr marL="971550" lvl="1" indent="-514350">
              <a:buFont typeface="+mj-lt"/>
              <a:buAutoNum type="alphaLcParenR"/>
            </a:pPr>
            <a:r>
              <a:rPr lang="en-US" sz="6000" dirty="0"/>
              <a:t>Two or more premises used to come to a valid conclusion </a:t>
            </a:r>
          </a:p>
          <a:p>
            <a:pPr marL="971550" lvl="1" indent="-514350">
              <a:buFont typeface="+mj-lt"/>
              <a:buAutoNum type="alphaLcParenR"/>
            </a:pPr>
            <a:r>
              <a:rPr lang="en-US" sz="6000" dirty="0"/>
              <a:t>A statement that says things occur in relation to each other based on a certain order</a:t>
            </a:r>
          </a:p>
          <a:p>
            <a:pPr marL="971550" lvl="1" indent="-514350">
              <a:buFont typeface="+mj-lt"/>
              <a:buAutoNum type="alphaLcParenR"/>
            </a:pPr>
            <a:r>
              <a:rPr lang="en-US" sz="6000" dirty="0"/>
              <a:t>A statement that says if the antecedent is true, then the following consequence must also be true </a:t>
            </a:r>
          </a:p>
          <a:p>
            <a:pPr marL="971550" lvl="1" indent="-514350">
              <a:buFont typeface="+mj-lt"/>
              <a:buAutoNum type="alphaLcParenR"/>
            </a:pPr>
            <a:r>
              <a:rPr lang="en-US" sz="6000" dirty="0"/>
              <a:t>A statement of probability</a:t>
            </a:r>
          </a:p>
          <a:p>
            <a:endParaRPr lang="en-US" dirty="0"/>
          </a:p>
        </p:txBody>
      </p:sp>
      <p:sp>
        <p:nvSpPr>
          <p:cNvPr id="4" name="Content Placeholder 2"/>
          <p:cNvSpPr txBox="1">
            <a:spLocks/>
          </p:cNvSpPr>
          <p:nvPr/>
        </p:nvSpPr>
        <p:spPr bwMode="auto">
          <a:xfrm>
            <a:off x="4724400" y="14478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47500" lnSpcReduction="2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3.  What does it mean to be open-minded?</a:t>
            </a:r>
          </a:p>
          <a:p>
            <a:endParaRPr lang="en-US" dirty="0" smtClean="0"/>
          </a:p>
          <a:p>
            <a:pPr marL="971550" lvl="1" indent="-514350">
              <a:buFont typeface="+mj-lt"/>
              <a:buAutoNum type="alphaLcParenR"/>
            </a:pPr>
            <a:r>
              <a:rPr lang="en-US" sz="3200" dirty="0" smtClean="0"/>
              <a:t>Refuting new information without examining its validity</a:t>
            </a:r>
          </a:p>
          <a:p>
            <a:pPr marL="971550" lvl="1" indent="-514350">
              <a:buFont typeface="+mj-lt"/>
              <a:buAutoNum type="alphaLcParenR"/>
            </a:pPr>
            <a:r>
              <a:rPr lang="en-US" sz="3200" dirty="0" smtClean="0"/>
              <a:t>Being unreceptive to new information</a:t>
            </a:r>
          </a:p>
          <a:p>
            <a:pPr marL="971550" lvl="1" indent="-514350">
              <a:buFont typeface="+mj-lt"/>
              <a:buAutoNum type="alphaLcParenR"/>
            </a:pPr>
            <a:r>
              <a:rPr lang="en-US" sz="3200" dirty="0" smtClean="0"/>
              <a:t>Willingness to accept new information even when an opinion has been formed</a:t>
            </a:r>
          </a:p>
          <a:p>
            <a:pPr marL="971550" lvl="1" indent="-514350">
              <a:buFont typeface="+mj-lt"/>
              <a:buAutoNum type="alphaLcParenR"/>
            </a:pPr>
            <a:r>
              <a:rPr lang="en-US" sz="3200" dirty="0" smtClean="0"/>
              <a:t>An unwilling to accept new evidence that opposes opinions</a:t>
            </a:r>
          </a:p>
          <a:p>
            <a:pPr lvl="1"/>
            <a:endParaRPr lang="en-US" sz="3200" dirty="0" smtClean="0"/>
          </a:p>
          <a:p>
            <a:r>
              <a:rPr lang="en-US" dirty="0" smtClean="0"/>
              <a:t>4.    Which scholar/philosopher encouraged open-mindedness and questioned traditional rhetoric 2400 years ago?</a:t>
            </a:r>
          </a:p>
          <a:p>
            <a:endParaRPr lang="en-US" dirty="0" smtClean="0"/>
          </a:p>
          <a:p>
            <a:pPr marL="971550" lvl="1" indent="-514350">
              <a:buFont typeface="+mj-lt"/>
              <a:buAutoNum type="alphaLcParenR"/>
            </a:pPr>
            <a:r>
              <a:rPr lang="en-US" sz="3200" dirty="0" smtClean="0"/>
              <a:t>Pliny the Elder</a:t>
            </a:r>
          </a:p>
          <a:p>
            <a:pPr marL="971550" lvl="1" indent="-514350">
              <a:buFont typeface="+mj-lt"/>
              <a:buAutoNum type="alphaLcParenR"/>
            </a:pPr>
            <a:r>
              <a:rPr lang="en-US" sz="3200" dirty="0" smtClean="0"/>
              <a:t>Descartes</a:t>
            </a:r>
          </a:p>
          <a:p>
            <a:pPr marL="971550" lvl="1" indent="-514350">
              <a:buFont typeface="+mj-lt"/>
              <a:buAutoNum type="alphaLcParenR"/>
            </a:pPr>
            <a:r>
              <a:rPr lang="en-US" sz="3200" dirty="0" smtClean="0"/>
              <a:t>Emerson</a:t>
            </a:r>
          </a:p>
          <a:p>
            <a:pPr marL="971550" lvl="1" indent="-514350">
              <a:buFont typeface="+mj-lt"/>
              <a:buAutoNum type="alphaLcParenR"/>
            </a:pPr>
            <a:r>
              <a:rPr lang="en-US" sz="3200" dirty="0" smtClean="0"/>
              <a:t>Socrates</a:t>
            </a:r>
          </a:p>
          <a:p>
            <a:endParaRPr lang="en-US" dirty="0"/>
          </a:p>
        </p:txBody>
      </p:sp>
    </p:spTree>
    <p:extLst>
      <p:ext uri="{BB962C8B-B14F-4D97-AF65-F5344CB8AC3E}">
        <p14:creationId xmlns:p14="http://schemas.microsoft.com/office/powerpoint/2010/main" val="234923339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normAutofit fontScale="90000"/>
          </a:bodyPr>
          <a:lstStyle/>
          <a:p>
            <a:r>
              <a:rPr lang="en-US" dirty="0"/>
              <a:t>Module Ten: Problem Solving</a:t>
            </a:r>
            <a:endParaRPr lang="en-US" dirty="0" smtClean="0"/>
          </a:p>
        </p:txBody>
      </p:sp>
      <p:sp>
        <p:nvSpPr>
          <p:cNvPr id="50179" name="Content Placeholder 2"/>
          <p:cNvSpPr>
            <a:spLocks noGrp="1"/>
          </p:cNvSpPr>
          <p:nvPr>
            <p:ph idx="1"/>
          </p:nvPr>
        </p:nvSpPr>
        <p:spPr/>
        <p:txBody>
          <a:bodyPr>
            <a:normAutofit fontScale="92500" lnSpcReduction="20000"/>
          </a:bodyPr>
          <a:lstStyle/>
          <a:p>
            <a:pPr marL="0"/>
            <a:r>
              <a:rPr lang="en-US" dirty="0"/>
              <a:t>A major function of critical thinking is it allows us to solve problems. </a:t>
            </a:r>
            <a:r>
              <a:rPr lang="en-US" dirty="0" smtClean="0"/>
              <a:t>Problems </a:t>
            </a:r>
            <a:r>
              <a:rPr lang="en-US" dirty="0"/>
              <a:t>then essentially consist of the initial state and a goal state. All possible solution paths leading to the goal state are located in the problem space. Some researchers say that problem solving has three primary stages:</a:t>
            </a:r>
          </a:p>
          <a:p>
            <a:pPr marL="514350" lvl="0" indent="-514350">
              <a:buFont typeface="+mj-lt"/>
              <a:buAutoNum type="arabicPeriod"/>
            </a:pPr>
            <a:r>
              <a:rPr lang="en-US" dirty="0"/>
              <a:t>Preparation or familiarization</a:t>
            </a:r>
          </a:p>
          <a:p>
            <a:pPr marL="514350" lvl="0" indent="-514350">
              <a:buFont typeface="+mj-lt"/>
              <a:buAutoNum type="arabicPeriod"/>
            </a:pPr>
            <a:r>
              <a:rPr lang="en-US" dirty="0"/>
              <a:t>Production</a:t>
            </a:r>
          </a:p>
          <a:p>
            <a:pPr marL="514350" lvl="0" indent="-514350">
              <a:buFont typeface="+mj-lt"/>
              <a:buAutoNum type="arabicPeriod"/>
            </a:pPr>
            <a:r>
              <a:rPr lang="en-US" dirty="0"/>
              <a:t>Judgment and evaluation</a:t>
            </a:r>
          </a:p>
          <a:p>
            <a:endParaRPr lang="en-US" dirty="0" smtClean="0"/>
          </a:p>
        </p:txBody>
      </p:sp>
      <p:sp>
        <p:nvSpPr>
          <p:cNvPr id="50180" name="Text Placeholder 3"/>
          <p:cNvSpPr>
            <a:spLocks noGrp="1"/>
          </p:cNvSpPr>
          <p:nvPr>
            <p:ph type="body" sz="quarter" idx="10"/>
          </p:nvPr>
        </p:nvSpPr>
        <p:spPr>
          <a:ln>
            <a:miter lim="800000"/>
            <a:headEnd/>
            <a:tailEnd/>
          </a:ln>
        </p:spPr>
        <p:txBody>
          <a:bodyPr>
            <a:normAutofit fontScale="55000" lnSpcReduction="20000"/>
          </a:bodyPr>
          <a:lstStyle/>
          <a:p>
            <a:pPr>
              <a:lnSpc>
                <a:spcPct val="115000"/>
              </a:lnSpc>
              <a:spcBef>
                <a:spcPts val="0"/>
              </a:spcBef>
              <a:spcAft>
                <a:spcPts val="1000"/>
              </a:spcAft>
            </a:pPr>
            <a:r>
              <a:rPr lang="en-US" dirty="0">
                <a:ea typeface="Times New Roman"/>
                <a:cs typeface="Times New Roman"/>
              </a:rPr>
              <a:t>We can’t solve problems by using the same kind of thinking we used when we created them.</a:t>
            </a:r>
            <a:endParaRPr lang="en-US" sz="2400" dirty="0">
              <a:latin typeface="Calibri"/>
              <a:ea typeface="Times New Roman"/>
              <a:cs typeface="Times New Roman"/>
            </a:endParaRPr>
          </a:p>
          <a:p>
            <a:pPr algn="ctr">
              <a:lnSpc>
                <a:spcPct val="115000"/>
              </a:lnSpc>
              <a:spcBef>
                <a:spcPts val="0"/>
              </a:spcBef>
              <a:spcAft>
                <a:spcPts val="1000"/>
              </a:spcAft>
            </a:pPr>
            <a:r>
              <a:rPr lang="en-US" dirty="0">
                <a:ea typeface="Times New Roman"/>
                <a:cs typeface="Times New Roman"/>
              </a:rPr>
              <a:t>Albert Einstein</a:t>
            </a:r>
            <a:endParaRPr lang="en-US" sz="2400" dirty="0">
              <a:latin typeface="Calibri"/>
              <a:ea typeface="Times New Roman"/>
              <a:cs typeface="Times New Roman"/>
            </a:endParaRPr>
          </a:p>
          <a:p>
            <a:endParaRPr lang="en-US" dirty="0"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a:t>Identify Inconsistencies</a:t>
            </a:r>
            <a:endParaRPr lang="en-US" dirty="0" smtClean="0"/>
          </a:p>
        </p:txBody>
      </p:sp>
      <p:sp>
        <p:nvSpPr>
          <p:cNvPr id="51203" name="Content Placeholder 2"/>
          <p:cNvSpPr>
            <a:spLocks noGrp="1"/>
          </p:cNvSpPr>
          <p:nvPr>
            <p:ph idx="1"/>
          </p:nvPr>
        </p:nvSpPr>
        <p:spPr/>
        <p:txBody>
          <a:bodyPr>
            <a:normAutofit/>
          </a:bodyPr>
          <a:lstStyle/>
          <a:p>
            <a:pPr marL="457200" indent="-457200">
              <a:buFont typeface="Arial" pitchFamily="34" charset="0"/>
              <a:buChar char="•"/>
            </a:pPr>
            <a:r>
              <a:rPr lang="en-US" dirty="0" smtClean="0"/>
              <a:t>It </a:t>
            </a:r>
            <a:r>
              <a:rPr lang="en-US" dirty="0"/>
              <a:t>is a natural tendency to want to eliminate inconsistencies when solving a problem. </a:t>
            </a:r>
            <a:endParaRPr lang="en-US" dirty="0" smtClean="0"/>
          </a:p>
          <a:p>
            <a:pPr marL="457200" indent="-457200">
              <a:buFont typeface="Arial" pitchFamily="34" charset="0"/>
              <a:buChar char="•"/>
            </a:pPr>
            <a:r>
              <a:rPr lang="en-US" dirty="0" smtClean="0"/>
              <a:t>The </a:t>
            </a:r>
            <a:r>
              <a:rPr lang="en-US" dirty="0"/>
              <a:t>best way critical thinkers can identify inconsistencies is by using their logic and objectivity to see variances. </a:t>
            </a:r>
            <a:endParaRPr lang="en-US" dirty="0" smtClean="0"/>
          </a:p>
          <a:p>
            <a:pPr marL="457200" indent="-457200">
              <a:buFont typeface="Arial" pitchFamily="34" charset="0"/>
              <a:buChar char="•"/>
            </a:pPr>
            <a:r>
              <a:rPr lang="en-US" dirty="0" smtClean="0"/>
              <a:t>Identifying </a:t>
            </a:r>
            <a:r>
              <a:rPr lang="en-US" dirty="0"/>
              <a:t>inconsistencies would fall under the first stage of problem solving in which we are familiarizing ourselves with the subject.</a:t>
            </a:r>
          </a:p>
          <a:p>
            <a:endParaRPr lang="en-US" dirty="0" smtClean="0"/>
          </a:p>
        </p:txBody>
      </p:sp>
      <p:pic>
        <p:nvPicPr>
          <p:cNvPr id="4" name="Picture 3" descr="C:\Users\Darren\AppData\Local\Microsoft\Windows\Temporary Internet Files\Content.IE5\EOAYJ771\MC900431645[1].png"/>
          <p:cNvPicPr/>
          <p:nvPr/>
        </p:nvPicPr>
        <p:blipFill>
          <a:blip r:embed="rId3">
            <a:extLst>
              <a:ext uri="{28A0092B-C50C-407E-A947-70E740481C1C}">
                <a14:useLocalDpi xmlns:a14="http://schemas.microsoft.com/office/drawing/2010/main" val="0"/>
              </a:ext>
            </a:extLst>
          </a:blip>
          <a:srcRect/>
          <a:stretch>
            <a:fillRect/>
          </a:stretch>
        </p:blipFill>
        <p:spPr bwMode="auto">
          <a:xfrm>
            <a:off x="8001000" y="5852160"/>
            <a:ext cx="1005840" cy="1005840"/>
          </a:xfrm>
          <a:prstGeom prst="rect">
            <a:avLst/>
          </a:prstGeom>
          <a:noFill/>
          <a:ln>
            <a:noFill/>
          </a:ln>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a:t>Trust Your Instincts</a:t>
            </a:r>
            <a:endParaRPr lang="en-US" dirty="0" smtClean="0"/>
          </a:p>
        </p:txBody>
      </p:sp>
      <p:sp>
        <p:nvSpPr>
          <p:cNvPr id="52227" name="Content Placeholder 2"/>
          <p:cNvSpPr>
            <a:spLocks noGrp="1"/>
          </p:cNvSpPr>
          <p:nvPr>
            <p:ph idx="1"/>
          </p:nvPr>
        </p:nvSpPr>
        <p:spPr/>
        <p:txBody>
          <a:bodyPr>
            <a:normAutofit/>
          </a:bodyPr>
          <a:lstStyle/>
          <a:p>
            <a:pPr marL="457200" indent="-457200">
              <a:buFont typeface="Arial" pitchFamily="34" charset="0"/>
              <a:buChar char="•"/>
            </a:pPr>
            <a:r>
              <a:rPr lang="en-US" dirty="0" smtClean="0"/>
              <a:t>Instincts </a:t>
            </a:r>
            <a:r>
              <a:rPr lang="en-US" dirty="0"/>
              <a:t>are defined as a natural intuitive power. </a:t>
            </a:r>
            <a:endParaRPr lang="en-US" dirty="0" smtClean="0"/>
          </a:p>
          <a:p>
            <a:pPr marL="457200" indent="-457200">
              <a:buFont typeface="Arial" pitchFamily="34" charset="0"/>
              <a:buChar char="•"/>
            </a:pPr>
            <a:r>
              <a:rPr lang="en-US" dirty="0" smtClean="0"/>
              <a:t>When </a:t>
            </a:r>
            <a:r>
              <a:rPr lang="en-US" dirty="0"/>
              <a:t>coupled with trial and error, informed guesses, and brainstorming, intuition and instincts can lead to a highly creative process. </a:t>
            </a:r>
            <a:endParaRPr lang="en-US" dirty="0" smtClean="0"/>
          </a:p>
          <a:p>
            <a:pPr marL="457200" indent="-457200">
              <a:buFont typeface="Arial" pitchFamily="34" charset="0"/>
              <a:buChar char="•"/>
            </a:pPr>
            <a:r>
              <a:rPr lang="en-US" dirty="0" smtClean="0"/>
              <a:t>Many </a:t>
            </a:r>
            <a:r>
              <a:rPr lang="en-US" dirty="0"/>
              <a:t>scientific discoveries and inventions were made because the innovator followed his or her instincts. </a:t>
            </a:r>
            <a:endParaRPr lang="en-US" dirty="0" smtClean="0"/>
          </a:p>
          <a:p>
            <a:endParaRPr lang="en-US" dirty="0" smtClean="0"/>
          </a:p>
        </p:txBody>
      </p:sp>
      <p:pic>
        <p:nvPicPr>
          <p:cNvPr id="4" name="Picture 3" descr="C:\Users\Darren\AppData\Local\Microsoft\Windows\Temporary Internet Files\Content.IE5\FZCJR17Y\MC900149724[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5527675"/>
            <a:ext cx="953770" cy="1330325"/>
          </a:xfrm>
          <a:prstGeom prst="rect">
            <a:avLst/>
          </a:prstGeom>
          <a:noFill/>
          <a:ln>
            <a:noFill/>
          </a:ln>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Asking Why?</a:t>
            </a:r>
          </a:p>
        </p:txBody>
      </p:sp>
      <p:sp>
        <p:nvSpPr>
          <p:cNvPr id="3" name="Content Placeholder 2"/>
          <p:cNvSpPr>
            <a:spLocks noGrp="1"/>
          </p:cNvSpPr>
          <p:nvPr>
            <p:ph idx="1"/>
          </p:nvPr>
        </p:nvSpPr>
        <p:spPr/>
        <p:txBody>
          <a:bodyPr>
            <a:normAutofit/>
          </a:bodyPr>
          <a:lstStyle/>
          <a:p>
            <a:pPr marL="457200" indent="-457200">
              <a:buFont typeface="Arial" pitchFamily="34" charset="0"/>
              <a:buChar char="•"/>
            </a:pPr>
            <a:r>
              <a:rPr lang="en-US" dirty="0" smtClean="0"/>
              <a:t>It </a:t>
            </a:r>
            <a:r>
              <a:rPr lang="en-US" dirty="0"/>
              <a:t>is not sufficient to be simply presented with the information or data. </a:t>
            </a:r>
            <a:endParaRPr lang="en-US" dirty="0" smtClean="0"/>
          </a:p>
          <a:p>
            <a:pPr marL="457200" indent="-457200">
              <a:buFont typeface="Arial" pitchFamily="34" charset="0"/>
              <a:buChar char="•"/>
            </a:pPr>
            <a:r>
              <a:rPr lang="en-US" dirty="0" smtClean="0"/>
              <a:t>Critical </a:t>
            </a:r>
            <a:r>
              <a:rPr lang="en-US" dirty="0"/>
              <a:t>thinkers must always be willing to dig deeper and explore various possibilities. </a:t>
            </a:r>
            <a:endParaRPr lang="en-US" dirty="0" smtClean="0"/>
          </a:p>
          <a:p>
            <a:pPr marL="457200" indent="-457200">
              <a:buFont typeface="Arial" pitchFamily="34" charset="0"/>
              <a:buChar char="•"/>
            </a:pPr>
            <a:r>
              <a:rPr lang="en-US" dirty="0" smtClean="0"/>
              <a:t>Asking </a:t>
            </a:r>
            <a:r>
              <a:rPr lang="en-US" dirty="0"/>
              <a:t>why can fall under any of the three stages of problem solving.</a:t>
            </a:r>
          </a:p>
          <a:p>
            <a:endParaRPr lang="en-US" dirty="0"/>
          </a:p>
        </p:txBody>
      </p:sp>
      <p:pic>
        <p:nvPicPr>
          <p:cNvPr id="4" name="Picture 3" descr="C:\Users\Darren\AppData\Local\Microsoft\Windows\Temporary Internet Files\Content.IE5\MP321RS9\MC900234625[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4648200"/>
            <a:ext cx="1957070" cy="1985010"/>
          </a:xfrm>
          <a:prstGeom prst="rect">
            <a:avLst/>
          </a:prstGeom>
          <a:noFill/>
          <a:ln>
            <a:noFill/>
          </a:ln>
        </p:spPr>
      </p:pic>
    </p:spTree>
    <p:extLst>
      <p:ext uri="{BB962C8B-B14F-4D97-AF65-F5344CB8AC3E}">
        <p14:creationId xmlns:p14="http://schemas.microsoft.com/office/powerpoint/2010/main" val="342775229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the Solution(s)</a:t>
            </a:r>
          </a:p>
        </p:txBody>
      </p:sp>
      <p:sp>
        <p:nvSpPr>
          <p:cNvPr id="3" name="Content Placeholder 2"/>
          <p:cNvSpPr>
            <a:spLocks noGrp="1"/>
          </p:cNvSpPr>
          <p:nvPr>
            <p:ph idx="1"/>
          </p:nvPr>
        </p:nvSpPr>
        <p:spPr/>
        <p:txBody>
          <a:bodyPr>
            <a:normAutofit/>
          </a:bodyPr>
          <a:lstStyle/>
          <a:p>
            <a:pPr marL="0"/>
            <a:r>
              <a:rPr lang="en-US" dirty="0" smtClean="0"/>
              <a:t>The </a:t>
            </a:r>
            <a:r>
              <a:rPr lang="en-US" dirty="0"/>
              <a:t>following steps are an effective evaluation technique:</a:t>
            </a:r>
          </a:p>
          <a:p>
            <a:pPr marL="914400" lvl="1" indent="-514350">
              <a:buFont typeface="+mj-lt"/>
              <a:buAutoNum type="arabicPeriod"/>
            </a:pPr>
            <a:r>
              <a:rPr lang="en-US" dirty="0"/>
              <a:t>Make a T-chart to weigh the pros and cons of each possible solution </a:t>
            </a:r>
          </a:p>
          <a:p>
            <a:pPr marL="914400" lvl="1" indent="-514350">
              <a:buFont typeface="+mj-lt"/>
              <a:buAutoNum type="arabicPeriod"/>
            </a:pPr>
            <a:r>
              <a:rPr lang="en-US" dirty="0"/>
              <a:t>Develop criteria (or requirements) and assign weights to each criteria </a:t>
            </a:r>
          </a:p>
          <a:p>
            <a:pPr marL="914400" lvl="1" indent="-514350">
              <a:buFont typeface="+mj-lt"/>
              <a:buAutoNum type="arabicPeriod"/>
            </a:pPr>
            <a:r>
              <a:rPr lang="en-US" dirty="0"/>
              <a:t>Prioritize the criteria </a:t>
            </a:r>
          </a:p>
          <a:p>
            <a:pPr marL="914400" lvl="1" indent="-514350">
              <a:buFont typeface="+mj-lt"/>
              <a:buAutoNum type="arabicPeriod"/>
            </a:pPr>
            <a:r>
              <a:rPr lang="en-US" dirty="0"/>
              <a:t>Rate the proposed solutions using the criteria</a:t>
            </a:r>
          </a:p>
          <a:p>
            <a:endParaRPr lang="en-US" dirty="0"/>
          </a:p>
        </p:txBody>
      </p:sp>
      <p:pic>
        <p:nvPicPr>
          <p:cNvPr id="4" name="Picture 3" descr="C:\Users\Darren\AppData\Local\Microsoft\Windows\Temporary Internet Files\Content.IE5\EOAYJ771\MC910217102[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5715000"/>
            <a:ext cx="1188720" cy="962025"/>
          </a:xfrm>
          <a:prstGeom prst="rect">
            <a:avLst/>
          </a:prstGeom>
          <a:noFill/>
          <a:ln>
            <a:noFill/>
          </a:ln>
        </p:spPr>
      </p:pic>
    </p:spTree>
    <p:extLst>
      <p:ext uri="{BB962C8B-B14F-4D97-AF65-F5344CB8AC3E}">
        <p14:creationId xmlns:p14="http://schemas.microsoft.com/office/powerpoint/2010/main" val="257036975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a:t>Case Study</a:t>
            </a:r>
            <a:endParaRPr lang="en-US" dirty="0" smtClean="0"/>
          </a:p>
        </p:txBody>
      </p:sp>
      <p:sp>
        <p:nvSpPr>
          <p:cNvPr id="53251" name="Content Placeholder 2"/>
          <p:cNvSpPr>
            <a:spLocks noGrp="1"/>
          </p:cNvSpPr>
          <p:nvPr>
            <p:ph idx="1"/>
          </p:nvPr>
        </p:nvSpPr>
        <p:spPr/>
        <p:txBody>
          <a:bodyPr>
            <a:normAutofit lnSpcReduction="10000"/>
          </a:bodyPr>
          <a:lstStyle/>
          <a:p>
            <a:pPr marL="457200" indent="-457200">
              <a:buFont typeface="Arial" pitchFamily="34" charset="0"/>
              <a:buChar char="•"/>
            </a:pPr>
            <a:r>
              <a:rPr lang="en-US" dirty="0"/>
              <a:t>A team of account managers need to implement a better system to </a:t>
            </a:r>
            <a:r>
              <a:rPr lang="en-US" dirty="0" smtClean="0"/>
              <a:t>better track </a:t>
            </a:r>
            <a:r>
              <a:rPr lang="en-US" dirty="0"/>
              <a:t>their sales. </a:t>
            </a:r>
            <a:endParaRPr lang="en-US" dirty="0" smtClean="0"/>
          </a:p>
          <a:p>
            <a:pPr marL="457200" indent="-457200">
              <a:buFont typeface="Arial" pitchFamily="34" charset="0"/>
              <a:buChar char="•"/>
            </a:pPr>
            <a:r>
              <a:rPr lang="en-US" dirty="0" smtClean="0"/>
              <a:t>The </a:t>
            </a:r>
            <a:r>
              <a:rPr lang="en-US" dirty="0"/>
              <a:t>sales team has been trying to work with customer service and billing on this issue. </a:t>
            </a:r>
            <a:endParaRPr lang="en-US" dirty="0" smtClean="0"/>
          </a:p>
          <a:p>
            <a:pPr marL="457200" indent="-457200">
              <a:buFont typeface="Arial" pitchFamily="34" charset="0"/>
              <a:buChar char="•"/>
            </a:pPr>
            <a:r>
              <a:rPr lang="en-US" dirty="0" smtClean="0"/>
              <a:t>After </a:t>
            </a:r>
            <a:r>
              <a:rPr lang="en-US" dirty="0"/>
              <a:t>several meetings the account managers and their team lead have decided that they need a task force to solve the problem. </a:t>
            </a:r>
            <a:endParaRPr lang="en-US" dirty="0" smtClean="0"/>
          </a:p>
          <a:p>
            <a:pPr marL="457200" indent="-457200">
              <a:buFont typeface="Arial" pitchFamily="34" charset="0"/>
              <a:buChar char="•"/>
            </a:pPr>
            <a:r>
              <a:rPr lang="en-US" dirty="0" smtClean="0"/>
              <a:t>Your </a:t>
            </a:r>
            <a:r>
              <a:rPr lang="en-US" dirty="0"/>
              <a:t>group is the task force.</a:t>
            </a:r>
          </a:p>
          <a:p>
            <a:endParaRPr lang="en-US" dirty="0" smtClean="0"/>
          </a:p>
        </p:txBody>
      </p:sp>
      <p:pic>
        <p:nvPicPr>
          <p:cNvPr id="4" name="Picture 3" descr="C:\Users\Darren\AppData\Local\Microsoft\Windows\Temporary Internet Files\Content.IE5\9MJXCRQW\MC900396222[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5715000"/>
            <a:ext cx="1005840" cy="1040765"/>
          </a:xfrm>
          <a:prstGeom prst="rect">
            <a:avLst/>
          </a:prstGeom>
          <a:noFill/>
          <a:ln>
            <a:noFill/>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dirty="0"/>
              <a:t>Module Ten: Review Questions</a:t>
            </a:r>
            <a:endParaRPr lang="en-US" dirty="0" smtClean="0"/>
          </a:p>
        </p:txBody>
      </p:sp>
      <p:sp>
        <p:nvSpPr>
          <p:cNvPr id="60419" name="Content Placeholder 2"/>
          <p:cNvSpPr>
            <a:spLocks noGrp="1"/>
          </p:cNvSpPr>
          <p:nvPr>
            <p:ph idx="1"/>
          </p:nvPr>
        </p:nvSpPr>
        <p:spPr>
          <a:xfrm>
            <a:off x="457200" y="1371600"/>
            <a:ext cx="4114800" cy="4525963"/>
          </a:xfrm>
        </p:spPr>
        <p:txBody>
          <a:bodyPr>
            <a:normAutofit fontScale="62500" lnSpcReduction="20000"/>
          </a:bodyPr>
          <a:lstStyle/>
          <a:p>
            <a:pPr lvl="0"/>
            <a:r>
              <a:rPr lang="en-US" dirty="0" smtClean="0"/>
              <a:t>1.  What </a:t>
            </a:r>
            <a:r>
              <a:rPr lang="en-US" dirty="0"/>
              <a:t>is cognitive dissonance</a:t>
            </a:r>
            <a:r>
              <a:rPr lang="en-US" dirty="0" smtClean="0"/>
              <a:t>?</a:t>
            </a:r>
          </a:p>
          <a:p>
            <a:pPr lvl="0"/>
            <a:endParaRPr lang="en-US" dirty="0"/>
          </a:p>
          <a:p>
            <a:pPr marL="971550" lvl="1" indent="-514350">
              <a:buFont typeface="+mj-lt"/>
              <a:buAutoNum type="alphaLcParenR"/>
            </a:pPr>
            <a:r>
              <a:rPr lang="en-US" dirty="0"/>
              <a:t>Variances in attitudes and beliefs</a:t>
            </a:r>
          </a:p>
          <a:p>
            <a:pPr marL="971550" lvl="1" indent="-514350">
              <a:buFont typeface="+mj-lt"/>
              <a:buAutoNum type="alphaLcParenR"/>
            </a:pPr>
            <a:r>
              <a:rPr lang="en-US" dirty="0"/>
              <a:t>Mental patterns</a:t>
            </a:r>
          </a:p>
          <a:p>
            <a:pPr marL="971550" lvl="1" indent="-514350">
              <a:buFont typeface="+mj-lt"/>
              <a:buAutoNum type="alphaLcParenR"/>
            </a:pPr>
            <a:r>
              <a:rPr lang="en-US" dirty="0"/>
              <a:t>Complementary information</a:t>
            </a:r>
          </a:p>
          <a:p>
            <a:pPr marL="971550" lvl="1" indent="-514350">
              <a:buFont typeface="+mj-lt"/>
              <a:buAutoNum type="alphaLcParenR"/>
            </a:pPr>
            <a:r>
              <a:rPr lang="en-US" dirty="0" smtClean="0"/>
              <a:t>Convergences</a:t>
            </a:r>
          </a:p>
          <a:p>
            <a:pPr lvl="1"/>
            <a:endParaRPr lang="en-US" dirty="0"/>
          </a:p>
          <a:p>
            <a:pPr lvl="0"/>
            <a:r>
              <a:rPr lang="en-US" dirty="0" smtClean="0"/>
              <a:t>2.  What </a:t>
            </a:r>
            <a:r>
              <a:rPr lang="en-US" dirty="0"/>
              <a:t>is one way to identify inconsistencies</a:t>
            </a:r>
            <a:r>
              <a:rPr lang="en-US" dirty="0" smtClean="0"/>
              <a:t>?</a:t>
            </a:r>
          </a:p>
          <a:p>
            <a:pPr lvl="0"/>
            <a:endParaRPr lang="en-US" dirty="0"/>
          </a:p>
          <a:p>
            <a:pPr marL="971550" lvl="1" indent="-514350">
              <a:buFont typeface="+mj-lt"/>
              <a:buAutoNum type="alphaLcParenR"/>
            </a:pPr>
            <a:r>
              <a:rPr lang="en-US" dirty="0"/>
              <a:t>Analyze information only once</a:t>
            </a:r>
          </a:p>
          <a:p>
            <a:pPr marL="971550" lvl="1" indent="-514350">
              <a:buFont typeface="+mj-lt"/>
              <a:buAutoNum type="alphaLcParenR"/>
            </a:pPr>
            <a:r>
              <a:rPr lang="en-US" dirty="0"/>
              <a:t>Take information in large chunks</a:t>
            </a:r>
          </a:p>
          <a:p>
            <a:pPr marL="971550" lvl="1" indent="-514350">
              <a:buFont typeface="+mj-lt"/>
              <a:buAutoNum type="alphaLcParenR"/>
            </a:pPr>
            <a:r>
              <a:rPr lang="en-US" dirty="0"/>
              <a:t>Process information quickly</a:t>
            </a:r>
          </a:p>
          <a:p>
            <a:pPr marL="971550" lvl="1" indent="-514350">
              <a:buFont typeface="+mj-lt"/>
              <a:buAutoNum type="alphaLcParenR"/>
            </a:pPr>
            <a:r>
              <a:rPr lang="en-US" dirty="0"/>
              <a:t>Use objectivity to see variances</a:t>
            </a:r>
          </a:p>
          <a:p>
            <a:endParaRPr lang="en-US" dirty="0" smtClean="0"/>
          </a:p>
        </p:txBody>
      </p:sp>
      <p:sp>
        <p:nvSpPr>
          <p:cNvPr id="4" name="Content Placeholder 2"/>
          <p:cNvSpPr txBox="1">
            <a:spLocks/>
          </p:cNvSpPr>
          <p:nvPr/>
        </p:nvSpPr>
        <p:spPr bwMode="auto">
          <a:xfrm>
            <a:off x="4724400" y="13716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3.  All of the following coupled with intuition make a creative process, except for:</a:t>
            </a:r>
          </a:p>
          <a:p>
            <a:endParaRPr lang="en-US" dirty="0" smtClean="0"/>
          </a:p>
          <a:p>
            <a:pPr marL="971550" lvl="1" indent="-514350">
              <a:buFont typeface="+mj-lt"/>
              <a:buAutoNum type="alphaLcParenR"/>
            </a:pPr>
            <a:r>
              <a:rPr lang="en-US" dirty="0" smtClean="0"/>
              <a:t>Trial and error</a:t>
            </a:r>
          </a:p>
          <a:p>
            <a:pPr marL="971550" lvl="1" indent="-514350">
              <a:buFont typeface="+mj-lt"/>
              <a:buAutoNum type="alphaLcParenR"/>
            </a:pPr>
            <a:r>
              <a:rPr lang="en-US" dirty="0" smtClean="0"/>
              <a:t>Informed guesses</a:t>
            </a:r>
          </a:p>
          <a:p>
            <a:pPr marL="971550" lvl="1" indent="-514350">
              <a:buFont typeface="+mj-lt"/>
              <a:buAutoNum type="alphaLcParenR"/>
            </a:pPr>
            <a:r>
              <a:rPr lang="en-US" dirty="0" smtClean="0"/>
              <a:t>Brainstorming</a:t>
            </a:r>
          </a:p>
          <a:p>
            <a:pPr marL="971550" lvl="1" indent="-514350">
              <a:buFont typeface="+mj-lt"/>
              <a:buAutoNum type="alphaLcParenR"/>
            </a:pPr>
            <a:r>
              <a:rPr lang="en-US" dirty="0" smtClean="0"/>
              <a:t>Strictly delineated processes</a:t>
            </a:r>
          </a:p>
          <a:p>
            <a:pPr lvl="1"/>
            <a:endParaRPr lang="en-US" dirty="0" smtClean="0"/>
          </a:p>
          <a:p>
            <a:r>
              <a:rPr lang="en-US" dirty="0" smtClean="0"/>
              <a:t>4.  Instincts are defined as:</a:t>
            </a:r>
          </a:p>
          <a:p>
            <a:endParaRPr lang="en-US" dirty="0" smtClean="0"/>
          </a:p>
          <a:p>
            <a:pPr marL="971550" lvl="1" indent="-514350">
              <a:buFont typeface="+mj-lt"/>
              <a:buAutoNum type="alphaLcParenR"/>
            </a:pPr>
            <a:r>
              <a:rPr lang="en-US" dirty="0" smtClean="0"/>
              <a:t>Natural intuitive power</a:t>
            </a:r>
          </a:p>
          <a:p>
            <a:pPr marL="971550" lvl="1" indent="-514350">
              <a:buFont typeface="+mj-lt"/>
              <a:buAutoNum type="alphaLcParenR"/>
            </a:pPr>
            <a:r>
              <a:rPr lang="en-US" dirty="0" smtClean="0"/>
              <a:t>Excessive emotions</a:t>
            </a:r>
          </a:p>
          <a:p>
            <a:pPr marL="971550" lvl="1" indent="-514350">
              <a:buFont typeface="+mj-lt"/>
              <a:buAutoNum type="alphaLcParenR"/>
            </a:pPr>
            <a:r>
              <a:rPr lang="en-US" dirty="0" smtClean="0"/>
              <a:t>Physical capabilities</a:t>
            </a:r>
          </a:p>
          <a:p>
            <a:pPr marL="971550" lvl="1" indent="-514350">
              <a:buFont typeface="+mj-lt"/>
              <a:buAutoNum type="alphaLcParenR"/>
            </a:pPr>
            <a:r>
              <a:rPr lang="en-US" dirty="0" smtClean="0"/>
              <a:t>Cognitive processes</a:t>
            </a:r>
          </a:p>
          <a:p>
            <a:endParaRPr lang="en-US" dirty="0" smtClean="0"/>
          </a:p>
        </p:txBody>
      </p:sp>
    </p:spTree>
    <p:extLst>
      <p:ext uri="{BB962C8B-B14F-4D97-AF65-F5344CB8AC3E}">
        <p14:creationId xmlns:p14="http://schemas.microsoft.com/office/powerpoint/2010/main" val="327596064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dirty="0"/>
              <a:t>Module Ten: Review Questions</a:t>
            </a:r>
            <a:endParaRPr lang="en-US" dirty="0" smtClean="0"/>
          </a:p>
        </p:txBody>
      </p:sp>
      <p:sp>
        <p:nvSpPr>
          <p:cNvPr id="60419" name="Content Placeholder 2"/>
          <p:cNvSpPr>
            <a:spLocks noGrp="1"/>
          </p:cNvSpPr>
          <p:nvPr>
            <p:ph idx="1"/>
          </p:nvPr>
        </p:nvSpPr>
        <p:spPr>
          <a:xfrm>
            <a:off x="457200" y="1447800"/>
            <a:ext cx="4114800" cy="4525963"/>
          </a:xfrm>
        </p:spPr>
        <p:txBody>
          <a:bodyPr>
            <a:normAutofit fontScale="92500" lnSpcReduction="20000"/>
          </a:bodyPr>
          <a:lstStyle/>
          <a:p>
            <a:pPr lvl="0"/>
            <a:r>
              <a:rPr lang="en-US" sz="2000" dirty="0" smtClean="0"/>
              <a:t>5.   Being </a:t>
            </a:r>
            <a:r>
              <a:rPr lang="en-US" sz="2000" dirty="0"/>
              <a:t>presented with information is not enough, critical thinkers must also</a:t>
            </a:r>
            <a:r>
              <a:rPr lang="en-US" sz="2000" dirty="0" smtClean="0"/>
              <a:t>:</a:t>
            </a:r>
          </a:p>
          <a:p>
            <a:pPr lvl="0"/>
            <a:endParaRPr lang="en-US" sz="2000" dirty="0"/>
          </a:p>
          <a:p>
            <a:pPr marL="971550" lvl="1" indent="-514350">
              <a:buFont typeface="+mj-lt"/>
              <a:buAutoNum type="alphaLcParenR"/>
            </a:pPr>
            <a:r>
              <a:rPr lang="en-US" sz="2000" dirty="0"/>
              <a:t>Follow up</a:t>
            </a:r>
          </a:p>
          <a:p>
            <a:pPr marL="971550" lvl="1" indent="-514350">
              <a:buFont typeface="+mj-lt"/>
              <a:buAutoNum type="alphaLcParenR"/>
            </a:pPr>
            <a:r>
              <a:rPr lang="en-US" sz="2000" dirty="0"/>
              <a:t>Ask questions</a:t>
            </a:r>
          </a:p>
          <a:p>
            <a:pPr marL="971550" lvl="1" indent="-514350">
              <a:buFont typeface="+mj-lt"/>
              <a:buAutoNum type="alphaLcParenR"/>
            </a:pPr>
            <a:r>
              <a:rPr lang="en-US" sz="2000" dirty="0"/>
              <a:t>Listen </a:t>
            </a:r>
            <a:r>
              <a:rPr lang="en-US" sz="2000" dirty="0" smtClean="0"/>
              <a:t>carefully </a:t>
            </a:r>
            <a:endParaRPr lang="en-US" sz="2000" dirty="0"/>
          </a:p>
          <a:p>
            <a:pPr marL="971550" lvl="1" indent="-514350">
              <a:buFont typeface="+mj-lt"/>
              <a:buAutoNum type="alphaLcParenR"/>
            </a:pPr>
            <a:r>
              <a:rPr lang="en-US" sz="2000" dirty="0"/>
              <a:t>Use </a:t>
            </a:r>
            <a:r>
              <a:rPr lang="en-US" sz="2000" dirty="0" smtClean="0"/>
              <a:t>technology</a:t>
            </a:r>
          </a:p>
          <a:p>
            <a:pPr lvl="1"/>
            <a:endParaRPr lang="en-US" sz="2000" dirty="0"/>
          </a:p>
          <a:p>
            <a:pPr lvl="0"/>
            <a:r>
              <a:rPr lang="en-US" sz="2000" dirty="0" smtClean="0"/>
              <a:t>6.  Questioning </a:t>
            </a:r>
            <a:r>
              <a:rPr lang="en-US" sz="2000" dirty="0"/>
              <a:t>helps the critical thinker</a:t>
            </a:r>
            <a:r>
              <a:rPr lang="en-US" sz="2000" dirty="0" smtClean="0"/>
              <a:t>:</a:t>
            </a:r>
          </a:p>
          <a:p>
            <a:pPr lvl="0"/>
            <a:endParaRPr lang="en-US" sz="2000" dirty="0"/>
          </a:p>
          <a:p>
            <a:pPr marL="971550" lvl="1" indent="-514350">
              <a:buFont typeface="+mj-lt"/>
              <a:buAutoNum type="alphaLcParenR"/>
            </a:pPr>
            <a:r>
              <a:rPr lang="en-US" sz="2000" dirty="0"/>
              <a:t>Remain shallow</a:t>
            </a:r>
          </a:p>
          <a:p>
            <a:pPr marL="971550" lvl="1" indent="-514350">
              <a:buFont typeface="+mj-lt"/>
              <a:buAutoNum type="alphaLcParenR"/>
            </a:pPr>
            <a:r>
              <a:rPr lang="en-US" sz="2000" dirty="0"/>
              <a:t>Explore possibilities</a:t>
            </a:r>
          </a:p>
          <a:p>
            <a:pPr marL="971550" lvl="1" indent="-514350">
              <a:buFont typeface="+mj-lt"/>
              <a:buAutoNum type="alphaLcParenR"/>
            </a:pPr>
            <a:r>
              <a:rPr lang="en-US" sz="2000" dirty="0"/>
              <a:t>Keep a narrow view</a:t>
            </a:r>
          </a:p>
          <a:p>
            <a:pPr marL="971550" lvl="1" indent="-514350">
              <a:buFont typeface="+mj-lt"/>
              <a:buAutoNum type="alphaLcParenR"/>
            </a:pPr>
            <a:r>
              <a:rPr lang="en-US" sz="2000" dirty="0"/>
              <a:t>Remain biased</a:t>
            </a:r>
          </a:p>
          <a:p>
            <a:endParaRPr lang="en-US" dirty="0" smtClean="0"/>
          </a:p>
        </p:txBody>
      </p:sp>
      <p:sp>
        <p:nvSpPr>
          <p:cNvPr id="4" name="Content Placeholder 2"/>
          <p:cNvSpPr txBox="1">
            <a:spLocks/>
          </p:cNvSpPr>
          <p:nvPr/>
        </p:nvSpPr>
        <p:spPr bwMode="auto">
          <a:xfrm>
            <a:off x="4724400" y="14478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55000" lnSpcReduction="2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100" dirty="0" smtClean="0"/>
              <a:t>7.  What is one step in evaluating solutions?</a:t>
            </a:r>
          </a:p>
          <a:p>
            <a:endParaRPr lang="en-US" sz="3100" dirty="0" smtClean="0"/>
          </a:p>
          <a:p>
            <a:pPr marL="971550" lvl="1" indent="-514350">
              <a:buFont typeface="+mj-lt"/>
              <a:buAutoNum type="alphaLcParenR"/>
            </a:pPr>
            <a:r>
              <a:rPr lang="en-US" sz="3100" dirty="0" smtClean="0"/>
              <a:t>Review the requirements</a:t>
            </a:r>
          </a:p>
          <a:p>
            <a:pPr marL="971550" lvl="1" indent="-514350">
              <a:buFont typeface="+mj-lt"/>
              <a:buAutoNum type="alphaLcParenR"/>
            </a:pPr>
            <a:r>
              <a:rPr lang="en-US" sz="3100" dirty="0" smtClean="0"/>
              <a:t>Develop a plan</a:t>
            </a:r>
          </a:p>
          <a:p>
            <a:pPr marL="971550" lvl="1" indent="-514350">
              <a:buFont typeface="+mj-lt"/>
              <a:buAutoNum type="alphaLcParenR"/>
            </a:pPr>
            <a:r>
              <a:rPr lang="en-US" sz="3100" dirty="0" smtClean="0"/>
              <a:t>Prioritize the tasks</a:t>
            </a:r>
          </a:p>
          <a:p>
            <a:pPr marL="971550" lvl="1" indent="-514350">
              <a:buFont typeface="+mj-lt"/>
              <a:buAutoNum type="alphaLcParenR"/>
            </a:pPr>
            <a:r>
              <a:rPr lang="en-US" sz="3100" dirty="0" smtClean="0"/>
              <a:t>Rate the proposed solutions using the criteria</a:t>
            </a:r>
          </a:p>
          <a:p>
            <a:pPr lvl="1"/>
            <a:endParaRPr lang="en-US" sz="3100" dirty="0" smtClean="0"/>
          </a:p>
          <a:p>
            <a:r>
              <a:rPr lang="en-US" sz="3100" dirty="0" smtClean="0"/>
              <a:t>8.   What kind of chart can we use to evaluate solutions that we discussed in this module?</a:t>
            </a:r>
          </a:p>
          <a:p>
            <a:endParaRPr lang="en-US" sz="3100" dirty="0" smtClean="0"/>
          </a:p>
          <a:p>
            <a:pPr marL="971550" lvl="1" indent="-514350">
              <a:buFont typeface="+mj-lt"/>
              <a:buAutoNum type="alphaLcParenR"/>
            </a:pPr>
            <a:r>
              <a:rPr lang="en-US" sz="3100" dirty="0" smtClean="0"/>
              <a:t>Venn diagram</a:t>
            </a:r>
          </a:p>
          <a:p>
            <a:pPr marL="971550" lvl="1" indent="-514350">
              <a:buFont typeface="+mj-lt"/>
              <a:buAutoNum type="alphaLcParenR"/>
            </a:pPr>
            <a:r>
              <a:rPr lang="en-US" sz="3100" dirty="0" smtClean="0"/>
              <a:t>Tree diagram</a:t>
            </a:r>
          </a:p>
          <a:p>
            <a:pPr marL="971550" lvl="1" indent="-514350">
              <a:buFont typeface="+mj-lt"/>
              <a:buAutoNum type="alphaLcParenR"/>
            </a:pPr>
            <a:r>
              <a:rPr lang="en-US" sz="3100" dirty="0" smtClean="0"/>
              <a:t>T-chart</a:t>
            </a:r>
          </a:p>
          <a:p>
            <a:pPr marL="971550" lvl="1" indent="-514350">
              <a:buFont typeface="+mj-lt"/>
              <a:buAutoNum type="alphaLcParenR"/>
            </a:pPr>
            <a:r>
              <a:rPr lang="en-US" sz="3100" dirty="0" smtClean="0"/>
              <a:t>Y-chart</a:t>
            </a:r>
          </a:p>
          <a:p>
            <a:endParaRPr lang="en-US" dirty="0" smtClean="0"/>
          </a:p>
        </p:txBody>
      </p:sp>
    </p:spTree>
    <p:extLst>
      <p:ext uri="{BB962C8B-B14F-4D97-AF65-F5344CB8AC3E}">
        <p14:creationId xmlns:p14="http://schemas.microsoft.com/office/powerpoint/2010/main" val="419267285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dirty="0"/>
              <a:t>Module Ten: Review Questions</a:t>
            </a:r>
            <a:endParaRPr lang="en-US" dirty="0" smtClean="0"/>
          </a:p>
        </p:txBody>
      </p:sp>
      <p:sp>
        <p:nvSpPr>
          <p:cNvPr id="60419" name="Content Placeholder 2"/>
          <p:cNvSpPr>
            <a:spLocks noGrp="1"/>
          </p:cNvSpPr>
          <p:nvPr>
            <p:ph idx="1"/>
          </p:nvPr>
        </p:nvSpPr>
        <p:spPr/>
        <p:txBody>
          <a:bodyPr>
            <a:normAutofit fontScale="62500" lnSpcReduction="20000"/>
          </a:bodyPr>
          <a:lstStyle/>
          <a:p>
            <a:pPr lvl="0"/>
            <a:r>
              <a:rPr lang="en-US" dirty="0" smtClean="0"/>
              <a:t>9.  What </a:t>
            </a:r>
            <a:r>
              <a:rPr lang="en-US" dirty="0"/>
              <a:t>type of system did the account managers want to create</a:t>
            </a:r>
            <a:r>
              <a:rPr lang="en-US" dirty="0" smtClean="0"/>
              <a:t>?</a:t>
            </a:r>
          </a:p>
          <a:p>
            <a:pPr lvl="0"/>
            <a:endParaRPr lang="en-US" dirty="0"/>
          </a:p>
          <a:p>
            <a:pPr marL="971550" lvl="1" indent="-514350">
              <a:buFont typeface="+mj-lt"/>
              <a:buAutoNum type="alphaLcParenR"/>
            </a:pPr>
            <a:r>
              <a:rPr lang="en-US" dirty="0"/>
              <a:t>One that better tracks attendance</a:t>
            </a:r>
          </a:p>
          <a:p>
            <a:pPr marL="971550" lvl="1" indent="-514350">
              <a:buFont typeface="+mj-lt"/>
              <a:buAutoNum type="alphaLcParenR"/>
            </a:pPr>
            <a:r>
              <a:rPr lang="en-US" dirty="0"/>
              <a:t>One that better tracks the demographics of their clients</a:t>
            </a:r>
          </a:p>
          <a:p>
            <a:pPr marL="971550" lvl="1" indent="-514350">
              <a:buFont typeface="+mj-lt"/>
              <a:buAutoNum type="alphaLcParenR"/>
            </a:pPr>
            <a:r>
              <a:rPr lang="en-US" dirty="0"/>
              <a:t>One that better tracks the amount of vacation time each has</a:t>
            </a:r>
          </a:p>
          <a:p>
            <a:pPr marL="971550" lvl="1" indent="-514350">
              <a:buFont typeface="+mj-lt"/>
              <a:buAutoNum type="alphaLcParenR"/>
            </a:pPr>
            <a:r>
              <a:rPr lang="en-US" dirty="0"/>
              <a:t>One that better tracks their </a:t>
            </a:r>
            <a:r>
              <a:rPr lang="en-US" dirty="0" smtClean="0"/>
              <a:t>sales</a:t>
            </a:r>
          </a:p>
          <a:p>
            <a:pPr lvl="1"/>
            <a:endParaRPr lang="en-US" dirty="0"/>
          </a:p>
          <a:p>
            <a:pPr lvl="0"/>
            <a:r>
              <a:rPr lang="en-US" dirty="0" smtClean="0"/>
              <a:t>10. What </a:t>
            </a:r>
            <a:r>
              <a:rPr lang="en-US" dirty="0"/>
              <a:t>is the first issue mentioned in the case study</a:t>
            </a:r>
            <a:r>
              <a:rPr lang="en-US" dirty="0" smtClean="0"/>
              <a:t>?</a:t>
            </a:r>
          </a:p>
          <a:p>
            <a:pPr lvl="0"/>
            <a:endParaRPr lang="en-US" dirty="0"/>
          </a:p>
          <a:p>
            <a:pPr marL="971550" lvl="1" indent="-514350">
              <a:buFont typeface="+mj-lt"/>
              <a:buAutoNum type="alphaLcParenR"/>
            </a:pPr>
            <a:r>
              <a:rPr lang="en-US" dirty="0"/>
              <a:t>The number of leads verbally reported does not match the number of leads shown on the computer.</a:t>
            </a:r>
          </a:p>
          <a:p>
            <a:pPr marL="971550" lvl="1" indent="-514350">
              <a:buFont typeface="+mj-lt"/>
              <a:buAutoNum type="alphaLcParenR"/>
            </a:pPr>
            <a:r>
              <a:rPr lang="en-US" dirty="0"/>
              <a:t>Sales are promised but the transactions aren’t completed until weeks or months later.</a:t>
            </a:r>
          </a:p>
          <a:p>
            <a:pPr marL="971550" lvl="1" indent="-514350">
              <a:buFont typeface="+mj-lt"/>
              <a:buAutoNum type="alphaLcParenR"/>
            </a:pPr>
            <a:r>
              <a:rPr lang="en-US" dirty="0"/>
              <a:t>Many account managers are taking vacation time that they have not accrued.</a:t>
            </a:r>
          </a:p>
          <a:p>
            <a:pPr marL="971550" lvl="1" indent="-514350">
              <a:buFont typeface="+mj-lt"/>
              <a:buAutoNum type="alphaLcParenR"/>
            </a:pPr>
            <a:r>
              <a:rPr lang="en-US" dirty="0"/>
              <a:t>Tardiness is a problem among the account managers.</a:t>
            </a:r>
          </a:p>
          <a:p>
            <a:endParaRPr lang="en-US" dirty="0" smtClean="0"/>
          </a:p>
        </p:txBody>
      </p:sp>
    </p:spTree>
    <p:extLst>
      <p:ext uri="{BB962C8B-B14F-4D97-AF65-F5344CB8AC3E}">
        <p14:creationId xmlns:p14="http://schemas.microsoft.com/office/powerpoint/2010/main" val="45303480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dirty="0"/>
              <a:t>Module Ten: Review Questions</a:t>
            </a:r>
            <a:endParaRPr lang="en-US" dirty="0" smtClean="0"/>
          </a:p>
        </p:txBody>
      </p:sp>
      <p:sp>
        <p:nvSpPr>
          <p:cNvPr id="60419" name="Content Placeholder 2"/>
          <p:cNvSpPr>
            <a:spLocks noGrp="1"/>
          </p:cNvSpPr>
          <p:nvPr>
            <p:ph idx="1"/>
          </p:nvPr>
        </p:nvSpPr>
        <p:spPr>
          <a:xfrm>
            <a:off x="457200" y="1371600"/>
            <a:ext cx="4114800" cy="4525963"/>
          </a:xfrm>
        </p:spPr>
        <p:txBody>
          <a:bodyPr>
            <a:normAutofit fontScale="62500" lnSpcReduction="20000"/>
          </a:bodyPr>
          <a:lstStyle/>
          <a:p>
            <a:pPr lvl="0"/>
            <a:r>
              <a:rPr lang="en-US" dirty="0" smtClean="0"/>
              <a:t>1.  What </a:t>
            </a:r>
            <a:r>
              <a:rPr lang="en-US" dirty="0"/>
              <a:t>is cognitive dissonance</a:t>
            </a:r>
            <a:r>
              <a:rPr lang="en-US" dirty="0" smtClean="0"/>
              <a:t>?</a:t>
            </a:r>
          </a:p>
          <a:p>
            <a:pPr lvl="0"/>
            <a:endParaRPr lang="en-US" dirty="0"/>
          </a:p>
          <a:p>
            <a:pPr marL="971550" lvl="1" indent="-514350">
              <a:buFont typeface="+mj-lt"/>
              <a:buAutoNum type="alphaLcParenR"/>
            </a:pPr>
            <a:r>
              <a:rPr lang="en-US" dirty="0">
                <a:solidFill>
                  <a:srgbClr val="FF0000"/>
                </a:solidFill>
              </a:rPr>
              <a:t>Variances in attitudes and beliefs</a:t>
            </a:r>
          </a:p>
          <a:p>
            <a:pPr marL="971550" lvl="1" indent="-514350">
              <a:buFont typeface="+mj-lt"/>
              <a:buAutoNum type="alphaLcParenR"/>
            </a:pPr>
            <a:r>
              <a:rPr lang="en-US" dirty="0"/>
              <a:t>Mental patterns</a:t>
            </a:r>
          </a:p>
          <a:p>
            <a:pPr marL="971550" lvl="1" indent="-514350">
              <a:buFont typeface="+mj-lt"/>
              <a:buAutoNum type="alphaLcParenR"/>
            </a:pPr>
            <a:r>
              <a:rPr lang="en-US" dirty="0"/>
              <a:t>Complementary information</a:t>
            </a:r>
          </a:p>
          <a:p>
            <a:pPr marL="971550" lvl="1" indent="-514350">
              <a:buFont typeface="+mj-lt"/>
              <a:buAutoNum type="alphaLcParenR"/>
            </a:pPr>
            <a:r>
              <a:rPr lang="en-US" dirty="0" smtClean="0"/>
              <a:t>Convergences</a:t>
            </a:r>
          </a:p>
          <a:p>
            <a:pPr lvl="1"/>
            <a:endParaRPr lang="en-US" dirty="0"/>
          </a:p>
          <a:p>
            <a:pPr lvl="0"/>
            <a:r>
              <a:rPr lang="en-US" dirty="0" smtClean="0"/>
              <a:t>2.  What </a:t>
            </a:r>
            <a:r>
              <a:rPr lang="en-US" dirty="0"/>
              <a:t>is one way to identify inconsistencies</a:t>
            </a:r>
            <a:r>
              <a:rPr lang="en-US" dirty="0" smtClean="0"/>
              <a:t>?</a:t>
            </a:r>
          </a:p>
          <a:p>
            <a:pPr lvl="0"/>
            <a:endParaRPr lang="en-US" dirty="0"/>
          </a:p>
          <a:p>
            <a:pPr marL="971550" lvl="1" indent="-514350">
              <a:buFont typeface="+mj-lt"/>
              <a:buAutoNum type="alphaLcParenR"/>
            </a:pPr>
            <a:r>
              <a:rPr lang="en-US" dirty="0"/>
              <a:t>Analyze information only once</a:t>
            </a:r>
          </a:p>
          <a:p>
            <a:pPr marL="971550" lvl="1" indent="-514350">
              <a:buFont typeface="+mj-lt"/>
              <a:buAutoNum type="alphaLcParenR"/>
            </a:pPr>
            <a:r>
              <a:rPr lang="en-US" dirty="0"/>
              <a:t>Take information in large chunks</a:t>
            </a:r>
          </a:p>
          <a:p>
            <a:pPr marL="971550" lvl="1" indent="-514350">
              <a:buFont typeface="+mj-lt"/>
              <a:buAutoNum type="alphaLcParenR"/>
            </a:pPr>
            <a:r>
              <a:rPr lang="en-US" dirty="0"/>
              <a:t>Process information quickly</a:t>
            </a:r>
          </a:p>
          <a:p>
            <a:pPr marL="971550" lvl="1" indent="-514350">
              <a:buFont typeface="+mj-lt"/>
              <a:buAutoNum type="alphaLcParenR"/>
            </a:pPr>
            <a:r>
              <a:rPr lang="en-US" dirty="0">
                <a:solidFill>
                  <a:srgbClr val="FF0000"/>
                </a:solidFill>
              </a:rPr>
              <a:t>Use objectivity to see variances</a:t>
            </a:r>
          </a:p>
          <a:p>
            <a:endParaRPr lang="en-US" dirty="0" smtClean="0"/>
          </a:p>
        </p:txBody>
      </p:sp>
      <p:sp>
        <p:nvSpPr>
          <p:cNvPr id="4" name="Content Placeholder 2"/>
          <p:cNvSpPr txBox="1">
            <a:spLocks/>
          </p:cNvSpPr>
          <p:nvPr/>
        </p:nvSpPr>
        <p:spPr bwMode="auto">
          <a:xfrm>
            <a:off x="4724400" y="13716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3.  All of the following coupled with intuition make a creative process, except for:</a:t>
            </a:r>
          </a:p>
          <a:p>
            <a:endParaRPr lang="en-US" dirty="0" smtClean="0"/>
          </a:p>
          <a:p>
            <a:pPr marL="971550" lvl="1" indent="-514350">
              <a:buFont typeface="+mj-lt"/>
              <a:buAutoNum type="alphaLcParenR"/>
            </a:pPr>
            <a:r>
              <a:rPr lang="en-US" dirty="0" smtClean="0"/>
              <a:t>Trial and error</a:t>
            </a:r>
          </a:p>
          <a:p>
            <a:pPr marL="971550" lvl="1" indent="-514350">
              <a:buFont typeface="+mj-lt"/>
              <a:buAutoNum type="alphaLcParenR"/>
            </a:pPr>
            <a:r>
              <a:rPr lang="en-US" dirty="0" smtClean="0"/>
              <a:t>Informed guesses</a:t>
            </a:r>
          </a:p>
          <a:p>
            <a:pPr marL="971550" lvl="1" indent="-514350">
              <a:buFont typeface="+mj-lt"/>
              <a:buAutoNum type="alphaLcParenR"/>
            </a:pPr>
            <a:r>
              <a:rPr lang="en-US" dirty="0" smtClean="0"/>
              <a:t>Brainstorming</a:t>
            </a:r>
          </a:p>
          <a:p>
            <a:pPr marL="971550" lvl="1" indent="-514350">
              <a:buFont typeface="+mj-lt"/>
              <a:buAutoNum type="alphaLcParenR"/>
            </a:pPr>
            <a:r>
              <a:rPr lang="en-US" dirty="0" smtClean="0">
                <a:solidFill>
                  <a:srgbClr val="FF0000"/>
                </a:solidFill>
              </a:rPr>
              <a:t>Strictly delineated processes</a:t>
            </a:r>
          </a:p>
          <a:p>
            <a:pPr lvl="1"/>
            <a:endParaRPr lang="en-US" dirty="0" smtClean="0"/>
          </a:p>
          <a:p>
            <a:r>
              <a:rPr lang="en-US" dirty="0" smtClean="0"/>
              <a:t>4.  Instincts are defined as:</a:t>
            </a:r>
          </a:p>
          <a:p>
            <a:endParaRPr lang="en-US" dirty="0" smtClean="0"/>
          </a:p>
          <a:p>
            <a:pPr marL="971550" lvl="1" indent="-514350">
              <a:buFont typeface="+mj-lt"/>
              <a:buAutoNum type="alphaLcParenR"/>
            </a:pPr>
            <a:r>
              <a:rPr lang="en-US" dirty="0" smtClean="0">
                <a:solidFill>
                  <a:srgbClr val="FF0000"/>
                </a:solidFill>
              </a:rPr>
              <a:t>Natural intuitive power</a:t>
            </a:r>
          </a:p>
          <a:p>
            <a:pPr marL="971550" lvl="1" indent="-514350">
              <a:buFont typeface="+mj-lt"/>
              <a:buAutoNum type="alphaLcParenR"/>
            </a:pPr>
            <a:r>
              <a:rPr lang="en-US" dirty="0" smtClean="0"/>
              <a:t>Excessive emotions</a:t>
            </a:r>
          </a:p>
          <a:p>
            <a:pPr marL="971550" lvl="1" indent="-514350">
              <a:buFont typeface="+mj-lt"/>
              <a:buAutoNum type="alphaLcParenR"/>
            </a:pPr>
            <a:r>
              <a:rPr lang="en-US" dirty="0" smtClean="0"/>
              <a:t>Physical capabilities</a:t>
            </a:r>
          </a:p>
          <a:p>
            <a:pPr marL="971550" lvl="1" indent="-514350">
              <a:buFont typeface="+mj-lt"/>
              <a:buAutoNum type="alphaLcParenR"/>
            </a:pPr>
            <a:r>
              <a:rPr lang="en-US" dirty="0" smtClean="0"/>
              <a:t>Cognitive processes</a:t>
            </a:r>
          </a:p>
          <a:p>
            <a:endParaRPr lang="en-US" dirty="0" smtClean="0"/>
          </a:p>
        </p:txBody>
      </p:sp>
    </p:spTree>
    <p:extLst>
      <p:ext uri="{BB962C8B-B14F-4D97-AF65-F5344CB8AC3E}">
        <p14:creationId xmlns:p14="http://schemas.microsoft.com/office/powerpoint/2010/main" val="73978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Two: Review Questions</a:t>
            </a:r>
            <a:endParaRPr lang="en-US" dirty="0"/>
          </a:p>
        </p:txBody>
      </p:sp>
      <p:sp>
        <p:nvSpPr>
          <p:cNvPr id="3" name="Content Placeholder 2"/>
          <p:cNvSpPr>
            <a:spLocks noGrp="1"/>
          </p:cNvSpPr>
          <p:nvPr>
            <p:ph idx="1"/>
          </p:nvPr>
        </p:nvSpPr>
        <p:spPr>
          <a:xfrm>
            <a:off x="457200" y="1600200"/>
            <a:ext cx="4114800" cy="4525963"/>
          </a:xfrm>
        </p:spPr>
        <p:txBody>
          <a:bodyPr>
            <a:normAutofit fontScale="25000" lnSpcReduction="20000"/>
          </a:bodyPr>
          <a:lstStyle/>
          <a:p>
            <a:pPr lvl="0"/>
            <a:r>
              <a:rPr lang="en-US" sz="6800" dirty="0" smtClean="0"/>
              <a:t>5.   Where </a:t>
            </a:r>
            <a:r>
              <a:rPr lang="en-US" sz="6800" dirty="0"/>
              <a:t>does analysis fall in Bloom’s Taxonomy</a:t>
            </a:r>
            <a:r>
              <a:rPr lang="en-US" sz="6800" dirty="0" smtClean="0"/>
              <a:t>?</a:t>
            </a:r>
          </a:p>
          <a:p>
            <a:pPr lvl="0"/>
            <a:endParaRPr lang="en-US" sz="6800" dirty="0"/>
          </a:p>
          <a:p>
            <a:pPr marL="971550" lvl="1" indent="-514350">
              <a:buFont typeface="+mj-lt"/>
              <a:buAutoNum type="alphaLcParenR"/>
            </a:pPr>
            <a:r>
              <a:rPr lang="en-US" sz="6800" dirty="0"/>
              <a:t>It’s the very top domain</a:t>
            </a:r>
          </a:p>
          <a:p>
            <a:pPr marL="971550" lvl="1" indent="-514350">
              <a:buFont typeface="+mj-lt"/>
              <a:buAutoNum type="alphaLcParenR"/>
            </a:pPr>
            <a:r>
              <a:rPr lang="en-US" sz="6800" dirty="0"/>
              <a:t>It’s the first domain</a:t>
            </a:r>
          </a:p>
          <a:p>
            <a:pPr marL="971550" lvl="1" indent="-514350">
              <a:buFont typeface="+mj-lt"/>
              <a:buAutoNum type="alphaLcParenR"/>
            </a:pPr>
            <a:r>
              <a:rPr lang="en-US" sz="6800" dirty="0"/>
              <a:t>High level – one of the upper three domains</a:t>
            </a:r>
          </a:p>
          <a:p>
            <a:pPr marL="971550" lvl="1" indent="-514350">
              <a:buFont typeface="+mj-lt"/>
              <a:buAutoNum type="alphaLcParenR"/>
            </a:pPr>
            <a:r>
              <a:rPr lang="en-US" sz="6800" dirty="0"/>
              <a:t>Low level – one of the lower three domains</a:t>
            </a:r>
          </a:p>
          <a:p>
            <a:r>
              <a:rPr lang="en-US" sz="6800" dirty="0"/>
              <a:t/>
            </a:r>
            <a:br>
              <a:rPr lang="en-US" sz="6800" dirty="0"/>
            </a:br>
            <a:r>
              <a:rPr lang="en-US" sz="6800" dirty="0"/>
              <a:t> </a:t>
            </a:r>
          </a:p>
          <a:p>
            <a:pPr lvl="0"/>
            <a:r>
              <a:rPr lang="en-US" sz="6800" dirty="0" smtClean="0"/>
              <a:t>6.   Which </a:t>
            </a:r>
            <a:r>
              <a:rPr lang="en-US" sz="6800" dirty="0"/>
              <a:t>of the following is not one of the three factors to consider when analyzing new information</a:t>
            </a:r>
            <a:r>
              <a:rPr lang="en-US" sz="6800" dirty="0" smtClean="0"/>
              <a:t>?</a:t>
            </a:r>
          </a:p>
          <a:p>
            <a:pPr lvl="0"/>
            <a:endParaRPr lang="en-US" sz="6800" dirty="0"/>
          </a:p>
          <a:p>
            <a:pPr marL="971550" lvl="1" indent="-514350">
              <a:buFont typeface="+mj-lt"/>
              <a:buAutoNum type="alphaLcParenR"/>
            </a:pPr>
            <a:r>
              <a:rPr lang="en-US" sz="6800" dirty="0"/>
              <a:t>Argument</a:t>
            </a:r>
          </a:p>
          <a:p>
            <a:pPr marL="971550" lvl="1" indent="-514350">
              <a:buFont typeface="+mj-lt"/>
              <a:buAutoNum type="alphaLcParenR"/>
            </a:pPr>
            <a:r>
              <a:rPr lang="en-US" sz="6800" dirty="0"/>
              <a:t>Evidence</a:t>
            </a:r>
          </a:p>
          <a:p>
            <a:pPr marL="971550" lvl="1" indent="-514350">
              <a:buFont typeface="+mj-lt"/>
              <a:buAutoNum type="alphaLcParenR"/>
            </a:pPr>
            <a:r>
              <a:rPr lang="en-US" sz="6800" dirty="0"/>
              <a:t>Environment</a:t>
            </a:r>
          </a:p>
          <a:p>
            <a:pPr marL="971550" lvl="1" indent="-514350">
              <a:buFont typeface="+mj-lt"/>
              <a:buAutoNum type="alphaLcParenR"/>
            </a:pPr>
            <a:r>
              <a:rPr lang="en-US" sz="6800" dirty="0"/>
              <a:t>Language</a:t>
            </a:r>
          </a:p>
          <a:p>
            <a:endParaRPr lang="en-US" dirty="0"/>
          </a:p>
        </p:txBody>
      </p:sp>
      <p:sp>
        <p:nvSpPr>
          <p:cNvPr id="4" name="Content Placeholder 2"/>
          <p:cNvSpPr txBox="1">
            <a:spLocks/>
          </p:cNvSpPr>
          <p:nvPr/>
        </p:nvSpPr>
        <p:spPr bwMode="auto">
          <a:xfrm>
            <a:off x="4705350" y="15240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00" dirty="0" smtClean="0"/>
              <a:t>7.  What is logic?</a:t>
            </a:r>
          </a:p>
          <a:p>
            <a:endParaRPr lang="en-US" sz="1700" dirty="0" smtClean="0"/>
          </a:p>
          <a:p>
            <a:pPr marL="971550" lvl="1" indent="-514350">
              <a:buFont typeface="+mj-lt"/>
              <a:buAutoNum type="alphaLcParenR"/>
            </a:pPr>
            <a:r>
              <a:rPr lang="en-US" sz="1700" dirty="0" smtClean="0"/>
              <a:t>Rules </a:t>
            </a:r>
          </a:p>
          <a:p>
            <a:pPr marL="971550" lvl="1" indent="-514350">
              <a:buFont typeface="+mj-lt"/>
              <a:buAutoNum type="alphaLcParenR"/>
            </a:pPr>
            <a:r>
              <a:rPr lang="en-US" sz="1700" dirty="0" smtClean="0"/>
              <a:t>Conclusions</a:t>
            </a:r>
          </a:p>
          <a:p>
            <a:pPr marL="971550" lvl="1" indent="-514350">
              <a:buFont typeface="+mj-lt"/>
              <a:buAutoNum type="alphaLcParenR"/>
            </a:pPr>
            <a:r>
              <a:rPr lang="en-US" sz="1700" dirty="0" smtClean="0"/>
              <a:t>Premises</a:t>
            </a:r>
          </a:p>
          <a:p>
            <a:pPr marL="971550" lvl="1" indent="-514350">
              <a:buFont typeface="+mj-lt"/>
              <a:buAutoNum type="alphaLcParenR"/>
            </a:pPr>
            <a:r>
              <a:rPr lang="en-US" sz="1700" dirty="0" smtClean="0"/>
              <a:t>A branch of philosophy</a:t>
            </a:r>
          </a:p>
          <a:p>
            <a:pPr lvl="1"/>
            <a:endParaRPr lang="en-US" sz="1700" dirty="0" smtClean="0"/>
          </a:p>
          <a:p>
            <a:r>
              <a:rPr lang="en-US" sz="1700" dirty="0" smtClean="0"/>
              <a:t>8.  What is a premise?</a:t>
            </a:r>
          </a:p>
          <a:p>
            <a:endParaRPr lang="en-US" sz="1700" dirty="0" smtClean="0"/>
          </a:p>
          <a:p>
            <a:pPr marL="971550" lvl="1" indent="-514350">
              <a:buFont typeface="+mj-lt"/>
              <a:buAutoNum type="alphaLcParenR"/>
            </a:pPr>
            <a:r>
              <a:rPr lang="en-US" sz="1700" dirty="0" smtClean="0"/>
              <a:t>A statement of fact or value</a:t>
            </a:r>
          </a:p>
          <a:p>
            <a:pPr marL="971550" lvl="1" indent="-514350">
              <a:buFont typeface="+mj-lt"/>
              <a:buAutoNum type="alphaLcParenR"/>
            </a:pPr>
            <a:r>
              <a:rPr lang="en-US" sz="1700" dirty="0" smtClean="0"/>
              <a:t>Rule</a:t>
            </a:r>
          </a:p>
          <a:p>
            <a:pPr marL="971550" lvl="1" indent="-514350">
              <a:buFont typeface="+mj-lt"/>
              <a:buAutoNum type="alphaLcParenR"/>
            </a:pPr>
            <a:r>
              <a:rPr lang="en-US" sz="1700" dirty="0" smtClean="0"/>
              <a:t>Conclusion</a:t>
            </a:r>
          </a:p>
          <a:p>
            <a:pPr marL="971550" lvl="1" indent="-514350">
              <a:buFont typeface="+mj-lt"/>
              <a:buAutoNum type="alphaLcParenR"/>
            </a:pPr>
            <a:r>
              <a:rPr lang="en-US" sz="1700" dirty="0" smtClean="0"/>
              <a:t>Bias</a:t>
            </a:r>
          </a:p>
          <a:p>
            <a:endParaRPr lang="en-US" dirty="0"/>
          </a:p>
        </p:txBody>
      </p:sp>
    </p:spTree>
    <p:extLst>
      <p:ext uri="{BB962C8B-B14F-4D97-AF65-F5344CB8AC3E}">
        <p14:creationId xmlns:p14="http://schemas.microsoft.com/office/powerpoint/2010/main" val="148550323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dirty="0"/>
              <a:t>Module Ten: Review Questions</a:t>
            </a:r>
            <a:endParaRPr lang="en-US" dirty="0" smtClean="0"/>
          </a:p>
        </p:txBody>
      </p:sp>
      <p:sp>
        <p:nvSpPr>
          <p:cNvPr id="60419" name="Content Placeholder 2"/>
          <p:cNvSpPr>
            <a:spLocks noGrp="1"/>
          </p:cNvSpPr>
          <p:nvPr>
            <p:ph idx="1"/>
          </p:nvPr>
        </p:nvSpPr>
        <p:spPr>
          <a:xfrm>
            <a:off x="457200" y="1447800"/>
            <a:ext cx="4114800" cy="4525963"/>
          </a:xfrm>
        </p:spPr>
        <p:txBody>
          <a:bodyPr>
            <a:normAutofit fontScale="92500" lnSpcReduction="20000"/>
          </a:bodyPr>
          <a:lstStyle/>
          <a:p>
            <a:pPr lvl="0"/>
            <a:r>
              <a:rPr lang="en-US" sz="2000" dirty="0" smtClean="0"/>
              <a:t>5.   Being </a:t>
            </a:r>
            <a:r>
              <a:rPr lang="en-US" sz="2000" dirty="0"/>
              <a:t>presented with information is not enough, critical thinkers must also</a:t>
            </a:r>
            <a:r>
              <a:rPr lang="en-US" sz="2000" dirty="0" smtClean="0"/>
              <a:t>:</a:t>
            </a:r>
          </a:p>
          <a:p>
            <a:pPr lvl="0"/>
            <a:endParaRPr lang="en-US" sz="2000" dirty="0"/>
          </a:p>
          <a:p>
            <a:pPr marL="971550" lvl="1" indent="-514350">
              <a:buFont typeface="+mj-lt"/>
              <a:buAutoNum type="alphaLcParenR"/>
            </a:pPr>
            <a:r>
              <a:rPr lang="en-US" sz="2000" dirty="0"/>
              <a:t>Follow up</a:t>
            </a:r>
          </a:p>
          <a:p>
            <a:pPr marL="971550" lvl="1" indent="-514350">
              <a:buFont typeface="+mj-lt"/>
              <a:buAutoNum type="alphaLcParenR"/>
            </a:pPr>
            <a:r>
              <a:rPr lang="en-US" sz="2000" dirty="0">
                <a:solidFill>
                  <a:srgbClr val="FF0000"/>
                </a:solidFill>
              </a:rPr>
              <a:t>Ask questions</a:t>
            </a:r>
          </a:p>
          <a:p>
            <a:pPr marL="971550" lvl="1" indent="-514350">
              <a:buFont typeface="+mj-lt"/>
              <a:buAutoNum type="alphaLcParenR"/>
            </a:pPr>
            <a:r>
              <a:rPr lang="en-US" sz="2000" dirty="0"/>
              <a:t>Listen </a:t>
            </a:r>
            <a:r>
              <a:rPr lang="en-US" sz="2000" dirty="0" smtClean="0"/>
              <a:t>carefully </a:t>
            </a:r>
            <a:endParaRPr lang="en-US" sz="2000" dirty="0"/>
          </a:p>
          <a:p>
            <a:pPr marL="971550" lvl="1" indent="-514350">
              <a:buFont typeface="+mj-lt"/>
              <a:buAutoNum type="alphaLcParenR"/>
            </a:pPr>
            <a:r>
              <a:rPr lang="en-US" sz="2000" dirty="0"/>
              <a:t>Use </a:t>
            </a:r>
            <a:r>
              <a:rPr lang="en-US" sz="2000" dirty="0" smtClean="0"/>
              <a:t>technology</a:t>
            </a:r>
          </a:p>
          <a:p>
            <a:pPr lvl="1"/>
            <a:endParaRPr lang="en-US" sz="2000" dirty="0"/>
          </a:p>
          <a:p>
            <a:pPr lvl="0"/>
            <a:r>
              <a:rPr lang="en-US" sz="2000" dirty="0" smtClean="0"/>
              <a:t>6.  Questioning </a:t>
            </a:r>
            <a:r>
              <a:rPr lang="en-US" sz="2000" dirty="0"/>
              <a:t>helps the critical thinker</a:t>
            </a:r>
            <a:r>
              <a:rPr lang="en-US" sz="2000" dirty="0" smtClean="0"/>
              <a:t>:</a:t>
            </a:r>
          </a:p>
          <a:p>
            <a:pPr lvl="0"/>
            <a:endParaRPr lang="en-US" sz="2000" dirty="0"/>
          </a:p>
          <a:p>
            <a:pPr marL="971550" lvl="1" indent="-514350">
              <a:buFont typeface="+mj-lt"/>
              <a:buAutoNum type="alphaLcParenR"/>
            </a:pPr>
            <a:r>
              <a:rPr lang="en-US" sz="2000" dirty="0"/>
              <a:t>Remain shallow</a:t>
            </a:r>
          </a:p>
          <a:p>
            <a:pPr marL="971550" lvl="1" indent="-514350">
              <a:buFont typeface="+mj-lt"/>
              <a:buAutoNum type="alphaLcParenR"/>
            </a:pPr>
            <a:r>
              <a:rPr lang="en-US" sz="2000" dirty="0">
                <a:solidFill>
                  <a:srgbClr val="FF0000"/>
                </a:solidFill>
              </a:rPr>
              <a:t>Explore possibilities</a:t>
            </a:r>
          </a:p>
          <a:p>
            <a:pPr marL="971550" lvl="1" indent="-514350">
              <a:buFont typeface="+mj-lt"/>
              <a:buAutoNum type="alphaLcParenR"/>
            </a:pPr>
            <a:r>
              <a:rPr lang="en-US" sz="2000" dirty="0"/>
              <a:t>Keep a narrow view</a:t>
            </a:r>
          </a:p>
          <a:p>
            <a:pPr marL="971550" lvl="1" indent="-514350">
              <a:buFont typeface="+mj-lt"/>
              <a:buAutoNum type="alphaLcParenR"/>
            </a:pPr>
            <a:r>
              <a:rPr lang="en-US" sz="2000" dirty="0"/>
              <a:t>Remain biased</a:t>
            </a:r>
          </a:p>
          <a:p>
            <a:endParaRPr lang="en-US" dirty="0" smtClean="0"/>
          </a:p>
        </p:txBody>
      </p:sp>
      <p:sp>
        <p:nvSpPr>
          <p:cNvPr id="4" name="Content Placeholder 2"/>
          <p:cNvSpPr txBox="1">
            <a:spLocks/>
          </p:cNvSpPr>
          <p:nvPr/>
        </p:nvSpPr>
        <p:spPr bwMode="auto">
          <a:xfrm>
            <a:off x="4724400" y="14478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55000" lnSpcReduction="2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100" dirty="0" smtClean="0"/>
              <a:t>7.  What is one step in evaluating solutions?</a:t>
            </a:r>
          </a:p>
          <a:p>
            <a:endParaRPr lang="en-US" sz="3100" dirty="0" smtClean="0"/>
          </a:p>
          <a:p>
            <a:pPr marL="971550" lvl="1" indent="-514350">
              <a:buFont typeface="+mj-lt"/>
              <a:buAutoNum type="alphaLcParenR"/>
            </a:pPr>
            <a:r>
              <a:rPr lang="en-US" sz="3100" dirty="0" smtClean="0"/>
              <a:t>Review the requirements</a:t>
            </a:r>
          </a:p>
          <a:p>
            <a:pPr marL="971550" lvl="1" indent="-514350">
              <a:buFont typeface="+mj-lt"/>
              <a:buAutoNum type="alphaLcParenR"/>
            </a:pPr>
            <a:r>
              <a:rPr lang="en-US" sz="3100" dirty="0" smtClean="0"/>
              <a:t>Develop a plan</a:t>
            </a:r>
          </a:p>
          <a:p>
            <a:pPr marL="971550" lvl="1" indent="-514350">
              <a:buFont typeface="+mj-lt"/>
              <a:buAutoNum type="alphaLcParenR"/>
            </a:pPr>
            <a:r>
              <a:rPr lang="en-US" sz="3100" dirty="0" smtClean="0"/>
              <a:t>Prioritize the tasks</a:t>
            </a:r>
          </a:p>
          <a:p>
            <a:pPr marL="971550" lvl="1" indent="-514350">
              <a:buFont typeface="+mj-lt"/>
              <a:buAutoNum type="alphaLcParenR"/>
            </a:pPr>
            <a:r>
              <a:rPr lang="en-US" sz="3100" dirty="0" smtClean="0">
                <a:solidFill>
                  <a:srgbClr val="FF0000"/>
                </a:solidFill>
              </a:rPr>
              <a:t>Rate the proposed solutions using the criteria</a:t>
            </a:r>
          </a:p>
          <a:p>
            <a:pPr lvl="1"/>
            <a:endParaRPr lang="en-US" sz="3100" dirty="0" smtClean="0"/>
          </a:p>
          <a:p>
            <a:r>
              <a:rPr lang="en-US" sz="3100" dirty="0" smtClean="0"/>
              <a:t>8.   What kind of chart can we use to evaluate solutions that we discussed in this module?</a:t>
            </a:r>
          </a:p>
          <a:p>
            <a:endParaRPr lang="en-US" sz="3100" dirty="0" smtClean="0"/>
          </a:p>
          <a:p>
            <a:pPr marL="971550" lvl="1" indent="-514350">
              <a:buFont typeface="+mj-lt"/>
              <a:buAutoNum type="alphaLcParenR"/>
            </a:pPr>
            <a:r>
              <a:rPr lang="en-US" sz="3100" dirty="0" smtClean="0"/>
              <a:t>Venn diagram</a:t>
            </a:r>
          </a:p>
          <a:p>
            <a:pPr marL="971550" lvl="1" indent="-514350">
              <a:buFont typeface="+mj-lt"/>
              <a:buAutoNum type="alphaLcParenR"/>
            </a:pPr>
            <a:r>
              <a:rPr lang="en-US" sz="3100" dirty="0" smtClean="0"/>
              <a:t>Tree diagram</a:t>
            </a:r>
          </a:p>
          <a:p>
            <a:pPr marL="971550" lvl="1" indent="-514350">
              <a:buFont typeface="+mj-lt"/>
              <a:buAutoNum type="alphaLcParenR"/>
            </a:pPr>
            <a:r>
              <a:rPr lang="en-US" sz="3100" dirty="0" smtClean="0">
                <a:solidFill>
                  <a:srgbClr val="FF0000"/>
                </a:solidFill>
              </a:rPr>
              <a:t>T-chart</a:t>
            </a:r>
          </a:p>
          <a:p>
            <a:pPr marL="971550" lvl="1" indent="-514350">
              <a:buFont typeface="+mj-lt"/>
              <a:buAutoNum type="alphaLcParenR"/>
            </a:pPr>
            <a:r>
              <a:rPr lang="en-US" sz="3100" dirty="0" smtClean="0"/>
              <a:t>Y-chart</a:t>
            </a:r>
          </a:p>
          <a:p>
            <a:endParaRPr lang="en-US" dirty="0" smtClean="0"/>
          </a:p>
        </p:txBody>
      </p:sp>
    </p:spTree>
    <p:extLst>
      <p:ext uri="{BB962C8B-B14F-4D97-AF65-F5344CB8AC3E}">
        <p14:creationId xmlns:p14="http://schemas.microsoft.com/office/powerpoint/2010/main" val="314163354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dirty="0"/>
              <a:t>Module Ten: Review Questions</a:t>
            </a:r>
            <a:endParaRPr lang="en-US" dirty="0" smtClean="0"/>
          </a:p>
        </p:txBody>
      </p:sp>
      <p:sp>
        <p:nvSpPr>
          <p:cNvPr id="60419" name="Content Placeholder 2"/>
          <p:cNvSpPr>
            <a:spLocks noGrp="1"/>
          </p:cNvSpPr>
          <p:nvPr>
            <p:ph idx="1"/>
          </p:nvPr>
        </p:nvSpPr>
        <p:spPr/>
        <p:txBody>
          <a:bodyPr>
            <a:normAutofit fontScale="62500" lnSpcReduction="20000"/>
          </a:bodyPr>
          <a:lstStyle/>
          <a:p>
            <a:pPr lvl="0"/>
            <a:r>
              <a:rPr lang="en-US" dirty="0" smtClean="0"/>
              <a:t>9.  What </a:t>
            </a:r>
            <a:r>
              <a:rPr lang="en-US" dirty="0"/>
              <a:t>type of system did the account managers want to create</a:t>
            </a:r>
            <a:r>
              <a:rPr lang="en-US" dirty="0" smtClean="0"/>
              <a:t>?</a:t>
            </a:r>
          </a:p>
          <a:p>
            <a:pPr lvl="0"/>
            <a:endParaRPr lang="en-US" dirty="0"/>
          </a:p>
          <a:p>
            <a:pPr marL="971550" lvl="1" indent="-514350">
              <a:buFont typeface="+mj-lt"/>
              <a:buAutoNum type="alphaLcParenR"/>
            </a:pPr>
            <a:r>
              <a:rPr lang="en-US" dirty="0"/>
              <a:t>One that better tracks attendance</a:t>
            </a:r>
          </a:p>
          <a:p>
            <a:pPr marL="971550" lvl="1" indent="-514350">
              <a:buFont typeface="+mj-lt"/>
              <a:buAutoNum type="alphaLcParenR"/>
            </a:pPr>
            <a:r>
              <a:rPr lang="en-US" dirty="0"/>
              <a:t>One that better tracks the demographics of their clients</a:t>
            </a:r>
          </a:p>
          <a:p>
            <a:pPr marL="971550" lvl="1" indent="-514350">
              <a:buFont typeface="+mj-lt"/>
              <a:buAutoNum type="alphaLcParenR"/>
            </a:pPr>
            <a:r>
              <a:rPr lang="en-US" dirty="0"/>
              <a:t>One that better tracks the amount of vacation time each has</a:t>
            </a:r>
          </a:p>
          <a:p>
            <a:pPr marL="971550" lvl="1" indent="-514350">
              <a:buFont typeface="+mj-lt"/>
              <a:buAutoNum type="alphaLcParenR"/>
            </a:pPr>
            <a:r>
              <a:rPr lang="en-US" dirty="0">
                <a:solidFill>
                  <a:srgbClr val="FF0000"/>
                </a:solidFill>
              </a:rPr>
              <a:t>One that better tracks their </a:t>
            </a:r>
            <a:r>
              <a:rPr lang="en-US" dirty="0" smtClean="0">
                <a:solidFill>
                  <a:srgbClr val="FF0000"/>
                </a:solidFill>
              </a:rPr>
              <a:t>sales</a:t>
            </a:r>
          </a:p>
          <a:p>
            <a:pPr lvl="1"/>
            <a:endParaRPr lang="en-US" dirty="0"/>
          </a:p>
          <a:p>
            <a:pPr lvl="0"/>
            <a:r>
              <a:rPr lang="en-US" dirty="0" smtClean="0"/>
              <a:t>10. What </a:t>
            </a:r>
            <a:r>
              <a:rPr lang="en-US" dirty="0"/>
              <a:t>is the first issue mentioned in the case study</a:t>
            </a:r>
            <a:r>
              <a:rPr lang="en-US" dirty="0" smtClean="0"/>
              <a:t>?</a:t>
            </a:r>
          </a:p>
          <a:p>
            <a:pPr lvl="0"/>
            <a:endParaRPr lang="en-US" dirty="0"/>
          </a:p>
          <a:p>
            <a:pPr marL="971550" lvl="1" indent="-514350">
              <a:buFont typeface="+mj-lt"/>
              <a:buAutoNum type="alphaLcParenR"/>
            </a:pPr>
            <a:r>
              <a:rPr lang="en-US" dirty="0">
                <a:solidFill>
                  <a:srgbClr val="FF0000"/>
                </a:solidFill>
              </a:rPr>
              <a:t>The number of leads verbally reported does not match the number of leads shown on the computer.</a:t>
            </a:r>
          </a:p>
          <a:p>
            <a:pPr marL="971550" lvl="1" indent="-514350">
              <a:buFont typeface="+mj-lt"/>
              <a:buAutoNum type="alphaLcParenR"/>
            </a:pPr>
            <a:r>
              <a:rPr lang="en-US" dirty="0"/>
              <a:t>Sales are promised but the transactions aren’t completed until weeks or months later.</a:t>
            </a:r>
          </a:p>
          <a:p>
            <a:pPr marL="971550" lvl="1" indent="-514350">
              <a:buFont typeface="+mj-lt"/>
              <a:buAutoNum type="alphaLcParenR"/>
            </a:pPr>
            <a:r>
              <a:rPr lang="en-US" dirty="0"/>
              <a:t>Many account managers are taking vacation time that they have not accrued.</a:t>
            </a:r>
          </a:p>
          <a:p>
            <a:pPr marL="971550" lvl="1" indent="-514350">
              <a:buFont typeface="+mj-lt"/>
              <a:buAutoNum type="alphaLcParenR"/>
            </a:pPr>
            <a:r>
              <a:rPr lang="en-US" dirty="0"/>
              <a:t>Tardiness is a problem among the account managers.</a:t>
            </a:r>
          </a:p>
          <a:p>
            <a:endParaRPr lang="en-US" dirty="0" smtClean="0"/>
          </a:p>
        </p:txBody>
      </p:sp>
    </p:spTree>
    <p:extLst>
      <p:ext uri="{BB962C8B-B14F-4D97-AF65-F5344CB8AC3E}">
        <p14:creationId xmlns:p14="http://schemas.microsoft.com/office/powerpoint/2010/main" val="80783311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normAutofit fontScale="90000"/>
          </a:bodyPr>
          <a:lstStyle/>
          <a:p>
            <a:r>
              <a:rPr lang="en-US" dirty="0"/>
              <a:t>Module Eleven: Putting It All Together</a:t>
            </a:r>
            <a:endParaRPr lang="en-US" dirty="0" smtClean="0"/>
          </a:p>
        </p:txBody>
      </p:sp>
      <p:sp>
        <p:nvSpPr>
          <p:cNvPr id="55299" name="Content Placeholder 2"/>
          <p:cNvSpPr>
            <a:spLocks noGrp="1"/>
          </p:cNvSpPr>
          <p:nvPr>
            <p:ph idx="1"/>
          </p:nvPr>
        </p:nvSpPr>
        <p:spPr/>
        <p:txBody>
          <a:bodyPr>
            <a:normAutofit fontScale="92500" lnSpcReduction="20000"/>
          </a:bodyPr>
          <a:lstStyle/>
          <a:p>
            <a:pPr marL="0"/>
            <a:r>
              <a:rPr lang="en-US" dirty="0"/>
              <a:t>We have learned many new skills for logic and critical thinking. Now, we need to learn how to combine these new skills.  A skill is only beneficial if it is easy to apply. In this module, we will in particular learn how to:</a:t>
            </a:r>
          </a:p>
          <a:p>
            <a:pPr marL="457200" lvl="0" indent="-457200">
              <a:buFont typeface="Arial" pitchFamily="34" charset="0"/>
              <a:buChar char="•"/>
            </a:pPr>
            <a:r>
              <a:rPr lang="en-US" dirty="0"/>
              <a:t>Retain your new skills</a:t>
            </a:r>
          </a:p>
          <a:p>
            <a:pPr marL="457200" lvl="0" indent="-457200">
              <a:buFont typeface="Arial" pitchFamily="34" charset="0"/>
              <a:buChar char="•"/>
            </a:pPr>
            <a:r>
              <a:rPr lang="en-US" dirty="0"/>
              <a:t>Reflect and learn from mistakes</a:t>
            </a:r>
          </a:p>
          <a:p>
            <a:pPr marL="457200" lvl="0" indent="-457200">
              <a:buFont typeface="Arial" pitchFamily="34" charset="0"/>
              <a:buChar char="•"/>
            </a:pPr>
            <a:r>
              <a:rPr lang="en-US" dirty="0"/>
              <a:t>Always ask the right questions</a:t>
            </a:r>
          </a:p>
          <a:p>
            <a:pPr marL="457200" lvl="0" indent="-457200">
              <a:buFont typeface="Arial" pitchFamily="34" charset="0"/>
              <a:buChar char="•"/>
            </a:pPr>
            <a:r>
              <a:rPr lang="en-US" dirty="0"/>
              <a:t>Practice critical thinking</a:t>
            </a:r>
          </a:p>
          <a:p>
            <a:endParaRPr lang="en-US" dirty="0" smtClean="0"/>
          </a:p>
        </p:txBody>
      </p:sp>
      <p:sp>
        <p:nvSpPr>
          <p:cNvPr id="55300" name="Text Placeholder 3"/>
          <p:cNvSpPr>
            <a:spLocks noGrp="1"/>
          </p:cNvSpPr>
          <p:nvPr>
            <p:ph type="body" sz="quarter" idx="10"/>
          </p:nvPr>
        </p:nvSpPr>
        <p:spPr>
          <a:ln>
            <a:miter lim="800000"/>
            <a:headEnd/>
            <a:tailEnd/>
          </a:ln>
        </p:spPr>
        <p:txBody>
          <a:bodyPr>
            <a:normAutofit fontScale="62500" lnSpcReduction="20000"/>
          </a:bodyPr>
          <a:lstStyle/>
          <a:p>
            <a:pPr>
              <a:lnSpc>
                <a:spcPct val="115000"/>
              </a:lnSpc>
              <a:spcBef>
                <a:spcPts val="0"/>
              </a:spcBef>
              <a:spcAft>
                <a:spcPts val="1000"/>
              </a:spcAft>
            </a:pPr>
            <a:r>
              <a:rPr lang="en-US" dirty="0">
                <a:ea typeface="Times New Roman"/>
                <a:cs typeface="Times New Roman"/>
              </a:rPr>
              <a:t>Happiness comes from when we test our skills toward some meaningful purpose.</a:t>
            </a:r>
            <a:endParaRPr lang="en-US" sz="2400" dirty="0">
              <a:latin typeface="Calibri"/>
              <a:ea typeface="Times New Roman"/>
              <a:cs typeface="Times New Roman"/>
            </a:endParaRPr>
          </a:p>
          <a:p>
            <a:r>
              <a:rPr lang="en-US" dirty="0">
                <a:ea typeface="Times New Roman"/>
                <a:cs typeface="Times New Roman"/>
              </a:rPr>
              <a:t>John </a:t>
            </a:r>
            <a:r>
              <a:rPr lang="en-US" dirty="0" err="1">
                <a:ea typeface="Times New Roman"/>
                <a:cs typeface="Times New Roman"/>
              </a:rPr>
              <a:t>Stosse</a:t>
            </a:r>
            <a:endParaRPr lang="en-US" dirty="0"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dirty="0"/>
              <a:t>Retaining Your New Skills</a:t>
            </a:r>
            <a:endParaRPr lang="en-US" dirty="0" smtClean="0"/>
          </a:p>
        </p:txBody>
      </p:sp>
      <p:sp>
        <p:nvSpPr>
          <p:cNvPr id="56323" name="Content Placeholder 2"/>
          <p:cNvSpPr>
            <a:spLocks noGrp="1"/>
          </p:cNvSpPr>
          <p:nvPr>
            <p:ph idx="1"/>
          </p:nvPr>
        </p:nvSpPr>
        <p:spPr/>
        <p:txBody>
          <a:bodyPr>
            <a:normAutofit lnSpcReduction="10000"/>
          </a:bodyPr>
          <a:lstStyle/>
          <a:p>
            <a:pPr marL="457200" indent="-457200">
              <a:buFont typeface="Arial" pitchFamily="34" charset="0"/>
              <a:buChar char="•"/>
            </a:pPr>
            <a:r>
              <a:rPr lang="en-US" dirty="0" smtClean="0"/>
              <a:t>Developing </a:t>
            </a:r>
            <a:r>
              <a:rPr lang="en-US" dirty="0"/>
              <a:t>a schema for organizing and remembering information is one method. </a:t>
            </a:r>
            <a:endParaRPr lang="en-US" dirty="0" smtClean="0"/>
          </a:p>
          <a:p>
            <a:pPr marL="457200" indent="-457200">
              <a:buFont typeface="Arial" pitchFamily="34" charset="0"/>
              <a:buChar char="•"/>
            </a:pPr>
            <a:r>
              <a:rPr lang="en-US" dirty="0" smtClean="0"/>
              <a:t>The </a:t>
            </a:r>
            <a:r>
              <a:rPr lang="en-US" dirty="0"/>
              <a:t>subject of critical thinking and </a:t>
            </a:r>
            <a:r>
              <a:rPr lang="en-US" dirty="0" smtClean="0"/>
              <a:t>metacognition is </a:t>
            </a:r>
            <a:r>
              <a:rPr lang="en-US" dirty="0"/>
              <a:t>vast, so there are many resources both online and in print to help you retain the information from this course. </a:t>
            </a:r>
            <a:endParaRPr lang="en-US" dirty="0" smtClean="0"/>
          </a:p>
          <a:p>
            <a:pPr marL="457200" indent="-457200">
              <a:buFont typeface="Arial" pitchFamily="34" charset="0"/>
              <a:buChar char="•"/>
            </a:pPr>
            <a:r>
              <a:rPr lang="en-US" dirty="0" smtClean="0"/>
              <a:t>The </a:t>
            </a:r>
            <a:r>
              <a:rPr lang="en-US" dirty="0"/>
              <a:t>most effective technique to help you retain and improve your critical thinking skills, however, </a:t>
            </a:r>
            <a:r>
              <a:rPr lang="en-US" dirty="0" smtClean="0"/>
              <a:t>is </a:t>
            </a:r>
            <a:r>
              <a:rPr lang="en-US" dirty="0"/>
              <a:t>to practice them regularly. </a:t>
            </a:r>
          </a:p>
          <a:p>
            <a:endParaRPr lang="en-US" dirty="0" smtClean="0"/>
          </a:p>
        </p:txBody>
      </p:sp>
      <p:pic>
        <p:nvPicPr>
          <p:cNvPr id="4" name="Picture 3" descr="C:\Users\Darren\AppData\Local\Microsoft\Windows\Temporary Internet Files\Content.IE5\OVV8IZ9R\MC900404337[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7200" y="5584825"/>
            <a:ext cx="914400" cy="1235075"/>
          </a:xfrm>
          <a:prstGeom prst="rect">
            <a:avLst/>
          </a:prstGeom>
          <a:noFill/>
          <a:ln>
            <a:noFill/>
          </a:ln>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normAutofit fontScale="90000"/>
          </a:bodyPr>
          <a:lstStyle/>
          <a:p>
            <a:r>
              <a:rPr lang="en-US" dirty="0"/>
              <a:t>Reflect and Learn From Mistakes</a:t>
            </a:r>
            <a:endParaRPr lang="en-US" dirty="0" smtClean="0"/>
          </a:p>
        </p:txBody>
      </p:sp>
      <p:sp>
        <p:nvSpPr>
          <p:cNvPr id="57347" name="Content Placeholder 2"/>
          <p:cNvSpPr>
            <a:spLocks noGrp="1"/>
          </p:cNvSpPr>
          <p:nvPr>
            <p:ph idx="1"/>
          </p:nvPr>
        </p:nvSpPr>
        <p:spPr/>
        <p:txBody>
          <a:bodyPr>
            <a:normAutofit/>
          </a:bodyPr>
          <a:lstStyle/>
          <a:p>
            <a:pPr marL="457200" indent="-457200">
              <a:buFont typeface="Arial" pitchFamily="34" charset="0"/>
              <a:buChar char="•"/>
            </a:pPr>
            <a:r>
              <a:rPr lang="en-US" dirty="0" smtClean="0"/>
              <a:t>Reflecting </a:t>
            </a:r>
            <a:r>
              <a:rPr lang="en-US" dirty="0"/>
              <a:t>and learning from mistakes is also helpful in critical thinking. </a:t>
            </a:r>
            <a:endParaRPr lang="en-US" dirty="0" smtClean="0"/>
          </a:p>
          <a:p>
            <a:pPr marL="457200" indent="-457200">
              <a:buFont typeface="Arial" pitchFamily="34" charset="0"/>
              <a:buChar char="•"/>
            </a:pPr>
            <a:r>
              <a:rPr lang="en-US" dirty="0" smtClean="0"/>
              <a:t>However</a:t>
            </a:r>
            <a:r>
              <a:rPr lang="en-US" dirty="0"/>
              <a:t>, from whenever possible, reflect back on the steps taken to come to major decisions. </a:t>
            </a:r>
            <a:endParaRPr lang="en-US" dirty="0" smtClean="0"/>
          </a:p>
          <a:p>
            <a:pPr marL="457200" indent="-457200">
              <a:buFont typeface="Arial" pitchFamily="34" charset="0"/>
              <a:buChar char="•"/>
            </a:pPr>
            <a:r>
              <a:rPr lang="en-US" dirty="0" smtClean="0"/>
              <a:t>Particularly</a:t>
            </a:r>
            <a:r>
              <a:rPr lang="en-US" dirty="0"/>
              <a:t>, managers should regularly reflect on how they interact with their employees, peers and supervisors or directors.</a:t>
            </a:r>
          </a:p>
          <a:p>
            <a:endParaRPr lang="en-US" dirty="0" smtClean="0"/>
          </a:p>
        </p:txBody>
      </p:sp>
      <p:pic>
        <p:nvPicPr>
          <p:cNvPr id="4" name="Picture 3" descr="C:\Users\Darren\AppData\Local\Microsoft\Windows\Temporary Internet Files\Content.IE5\FZCJR17Y\MC900071005[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5334000"/>
            <a:ext cx="1295400" cy="1390015"/>
          </a:xfrm>
          <a:prstGeom prst="rect">
            <a:avLst/>
          </a:prstGeom>
          <a:noFill/>
          <a:ln>
            <a:noFill/>
          </a:ln>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Ask Questions</a:t>
            </a:r>
          </a:p>
        </p:txBody>
      </p:sp>
      <p:sp>
        <p:nvSpPr>
          <p:cNvPr id="3" name="Content Placeholder 2"/>
          <p:cNvSpPr>
            <a:spLocks noGrp="1"/>
          </p:cNvSpPr>
          <p:nvPr>
            <p:ph idx="1"/>
          </p:nvPr>
        </p:nvSpPr>
        <p:spPr/>
        <p:txBody>
          <a:bodyPr>
            <a:normAutofit lnSpcReduction="10000"/>
          </a:bodyPr>
          <a:lstStyle/>
          <a:p>
            <a:pPr marL="457200" indent="-457200">
              <a:buFont typeface="Arial" pitchFamily="34" charset="0"/>
              <a:buChar char="•"/>
            </a:pPr>
            <a:r>
              <a:rPr lang="en-US" dirty="0"/>
              <a:t>The importance of inquisitiveness cannot be overemphasized in the process of critical thinking. </a:t>
            </a:r>
            <a:endParaRPr lang="en-US" dirty="0" smtClean="0"/>
          </a:p>
          <a:p>
            <a:pPr marL="457200" indent="-457200">
              <a:buFont typeface="Arial" pitchFamily="34" charset="0"/>
              <a:buChar char="•"/>
            </a:pPr>
            <a:r>
              <a:rPr lang="en-US" dirty="0" smtClean="0"/>
              <a:t>The </a:t>
            </a:r>
            <a:r>
              <a:rPr lang="en-US" dirty="0"/>
              <a:t>inquisitiveness and curiosity of the individual is the foundation of the learning.  </a:t>
            </a:r>
            <a:endParaRPr lang="en-US" dirty="0" smtClean="0"/>
          </a:p>
          <a:p>
            <a:pPr marL="457200" indent="-457200">
              <a:buFont typeface="Arial" pitchFamily="34" charset="0"/>
              <a:buChar char="•"/>
            </a:pPr>
            <a:r>
              <a:rPr lang="en-US" dirty="0" smtClean="0"/>
              <a:t>Questions </a:t>
            </a:r>
            <a:r>
              <a:rPr lang="en-US" dirty="0"/>
              <a:t>lead to possible solution paths and ultimately answers. </a:t>
            </a:r>
            <a:endParaRPr lang="en-US" dirty="0" smtClean="0"/>
          </a:p>
          <a:p>
            <a:pPr marL="457200" indent="-457200">
              <a:buFont typeface="Arial" pitchFamily="34" charset="0"/>
              <a:buChar char="•"/>
            </a:pPr>
            <a:r>
              <a:rPr lang="en-US" dirty="0" smtClean="0"/>
              <a:t>Critical </a:t>
            </a:r>
            <a:r>
              <a:rPr lang="en-US" dirty="0"/>
              <a:t>thinkers should never abandon the questioning process. </a:t>
            </a:r>
          </a:p>
          <a:p>
            <a:endParaRPr lang="en-US" dirty="0"/>
          </a:p>
        </p:txBody>
      </p:sp>
      <p:pic>
        <p:nvPicPr>
          <p:cNvPr id="4" name="Picture 3" descr="C:\Users\Darren\AppData\Local\Microsoft\Windows\Temporary Internet Files\Content.IE5\MP321RS9\MC900439605[1].png"/>
          <p:cNvPicPr/>
          <p:nvPr/>
        </p:nvPicPr>
        <p:blipFill rotWithShape="1">
          <a:blip r:embed="rId3" cstate="print">
            <a:extLst>
              <a:ext uri="{28A0092B-C50C-407E-A947-70E740481C1C}">
                <a14:useLocalDpi xmlns:a14="http://schemas.microsoft.com/office/drawing/2010/main" val="0"/>
              </a:ext>
            </a:extLst>
          </a:blip>
          <a:srcRect l="14041" r="14422" b="29222"/>
          <a:stretch/>
        </p:blipFill>
        <p:spPr bwMode="auto">
          <a:xfrm>
            <a:off x="7924800" y="5715000"/>
            <a:ext cx="1005840" cy="99504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0282632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Practicing Critical Thinking</a:t>
            </a:r>
          </a:p>
        </p:txBody>
      </p:sp>
      <p:sp>
        <p:nvSpPr>
          <p:cNvPr id="3" name="Content Placeholder 2"/>
          <p:cNvSpPr>
            <a:spLocks noGrp="1"/>
          </p:cNvSpPr>
          <p:nvPr>
            <p:ph idx="1"/>
          </p:nvPr>
        </p:nvSpPr>
        <p:spPr/>
        <p:txBody>
          <a:bodyPr>
            <a:normAutofit/>
          </a:bodyPr>
          <a:lstStyle/>
          <a:p>
            <a:pPr marL="457200" indent="-457200">
              <a:buFont typeface="Arial" pitchFamily="34" charset="0"/>
              <a:buChar char="•"/>
            </a:pPr>
            <a:r>
              <a:rPr lang="en-US" dirty="0"/>
              <a:t>The best way to improve your critical thinking skills is to practice them often. </a:t>
            </a:r>
            <a:endParaRPr lang="en-US" dirty="0" smtClean="0"/>
          </a:p>
          <a:p>
            <a:pPr marL="457200" indent="-457200">
              <a:buFont typeface="Arial" pitchFamily="34" charset="0"/>
              <a:buChar char="•"/>
            </a:pPr>
            <a:r>
              <a:rPr lang="en-US" dirty="0" smtClean="0"/>
              <a:t>The </a:t>
            </a:r>
            <a:r>
              <a:rPr lang="en-US" dirty="0"/>
              <a:t>way you organize information will affect the way you think. </a:t>
            </a:r>
            <a:endParaRPr lang="en-US" dirty="0" smtClean="0"/>
          </a:p>
          <a:p>
            <a:pPr marL="457200" indent="-457200">
              <a:buFont typeface="Arial" pitchFamily="34" charset="0"/>
              <a:buChar char="•"/>
            </a:pPr>
            <a:r>
              <a:rPr lang="en-US" dirty="0" smtClean="0"/>
              <a:t>Additionally</a:t>
            </a:r>
            <a:r>
              <a:rPr lang="en-US" dirty="0"/>
              <a:t>, try to improve upon critical thinking and creative thinking as these two types of thinking tend to support each other. </a:t>
            </a:r>
          </a:p>
          <a:p>
            <a:endParaRPr lang="en-US" dirty="0"/>
          </a:p>
        </p:txBody>
      </p:sp>
      <p:pic>
        <p:nvPicPr>
          <p:cNvPr id="4" name="Picture 3" descr="C:\Users\Darren\AppData\Local\Microsoft\Windows\Temporary Internet Files\Content.IE5\OVV8IZ9R\MC900199615[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5715000"/>
            <a:ext cx="1554480" cy="963930"/>
          </a:xfrm>
          <a:prstGeom prst="rect">
            <a:avLst/>
          </a:prstGeom>
          <a:noFill/>
          <a:ln>
            <a:noFill/>
          </a:ln>
        </p:spPr>
      </p:pic>
    </p:spTree>
    <p:extLst>
      <p:ext uri="{BB962C8B-B14F-4D97-AF65-F5344CB8AC3E}">
        <p14:creationId xmlns:p14="http://schemas.microsoft.com/office/powerpoint/2010/main" val="42388161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a:t>Case Study</a:t>
            </a:r>
            <a:endParaRPr lang="en-US" dirty="0" smtClean="0"/>
          </a:p>
        </p:txBody>
      </p:sp>
      <p:sp>
        <p:nvSpPr>
          <p:cNvPr id="58371" name="Content Placeholder 2"/>
          <p:cNvSpPr>
            <a:spLocks noGrp="1"/>
          </p:cNvSpPr>
          <p:nvPr>
            <p:ph idx="1"/>
          </p:nvPr>
        </p:nvSpPr>
        <p:spPr/>
        <p:txBody>
          <a:bodyPr>
            <a:normAutofit fontScale="92500"/>
          </a:bodyPr>
          <a:lstStyle/>
          <a:p>
            <a:pPr marL="457200" indent="-457200">
              <a:buFont typeface="Arial" pitchFamily="34" charset="0"/>
              <a:buChar char="•"/>
            </a:pPr>
            <a:r>
              <a:rPr lang="en-US" dirty="0"/>
              <a:t>Retailers realize the economy is still recovering, and have been pulling out the stops. </a:t>
            </a:r>
            <a:endParaRPr lang="en-US" dirty="0" smtClean="0"/>
          </a:p>
          <a:p>
            <a:pPr marL="457200" indent="-457200">
              <a:buFont typeface="Arial" pitchFamily="34" charset="0"/>
              <a:buChar char="•"/>
            </a:pPr>
            <a:r>
              <a:rPr lang="en-US" dirty="0" smtClean="0"/>
              <a:t>They </a:t>
            </a:r>
            <a:r>
              <a:rPr lang="en-US" dirty="0"/>
              <a:t>wanted to encourage local shopping, while promoting the holiday spirit and repeat business. </a:t>
            </a:r>
            <a:endParaRPr lang="en-US" dirty="0" smtClean="0"/>
          </a:p>
          <a:p>
            <a:pPr marL="457200" indent="-457200">
              <a:buFont typeface="Arial" pitchFamily="34" charset="0"/>
              <a:buChar char="•"/>
            </a:pPr>
            <a:r>
              <a:rPr lang="en-US" dirty="0" smtClean="0"/>
              <a:t>You </a:t>
            </a:r>
            <a:r>
              <a:rPr lang="en-US" dirty="0"/>
              <a:t>were on that team and part of the planning included a brainstorming session called ‘Stop the Grinch from getting Christmas</a:t>
            </a:r>
            <a:r>
              <a:rPr lang="en-US" dirty="0" smtClean="0"/>
              <a:t>.’</a:t>
            </a:r>
            <a:endParaRPr lang="en-US" dirty="0"/>
          </a:p>
          <a:p>
            <a:endParaRPr lang="en-US" dirty="0" smtClean="0"/>
          </a:p>
        </p:txBody>
      </p:sp>
      <p:pic>
        <p:nvPicPr>
          <p:cNvPr id="4" name="Picture 3" descr="C:\Users\Darren\AppData\Local\Microsoft\Windows\Temporary Internet Files\Content.IE5\MP321RS9\MC900431638[1].png"/>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876800"/>
            <a:ext cx="1996440" cy="1920240"/>
          </a:xfrm>
          <a:prstGeom prst="rect">
            <a:avLst/>
          </a:prstGeom>
          <a:noFill/>
          <a:ln>
            <a:noFill/>
          </a:ln>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fontScale="90000"/>
          </a:bodyPr>
          <a:lstStyle/>
          <a:p>
            <a:r>
              <a:rPr lang="en-US" dirty="0"/>
              <a:t>Module Eleven: Review Questions</a:t>
            </a:r>
            <a:endParaRPr lang="en-US" dirty="0" smtClean="0"/>
          </a:p>
        </p:txBody>
      </p:sp>
      <p:sp>
        <p:nvSpPr>
          <p:cNvPr id="59395" name="Content Placeholder 2"/>
          <p:cNvSpPr>
            <a:spLocks noGrp="1"/>
          </p:cNvSpPr>
          <p:nvPr>
            <p:ph idx="1"/>
          </p:nvPr>
        </p:nvSpPr>
        <p:spPr>
          <a:xfrm>
            <a:off x="457200" y="1371600"/>
            <a:ext cx="4114800" cy="4525963"/>
          </a:xfrm>
        </p:spPr>
        <p:txBody>
          <a:bodyPr>
            <a:normAutofit fontScale="62500" lnSpcReduction="20000"/>
          </a:bodyPr>
          <a:lstStyle/>
          <a:p>
            <a:pPr lvl="0"/>
            <a:r>
              <a:rPr lang="en-US" dirty="0" smtClean="0"/>
              <a:t>1.  What </a:t>
            </a:r>
            <a:r>
              <a:rPr lang="en-US" dirty="0"/>
              <a:t>is metacognition</a:t>
            </a:r>
            <a:r>
              <a:rPr lang="en-US" dirty="0" smtClean="0"/>
              <a:t>?</a:t>
            </a:r>
          </a:p>
          <a:p>
            <a:pPr lvl="0"/>
            <a:endParaRPr lang="en-US" dirty="0"/>
          </a:p>
          <a:p>
            <a:pPr marL="971550" lvl="1" indent="-514350">
              <a:buFont typeface="+mj-lt"/>
              <a:buAutoNum type="alphaLcParenR"/>
            </a:pPr>
            <a:r>
              <a:rPr lang="en-US" dirty="0"/>
              <a:t>Study of “thinking about thinking”</a:t>
            </a:r>
          </a:p>
          <a:p>
            <a:pPr marL="971550" lvl="1" indent="-514350">
              <a:buFont typeface="+mj-lt"/>
              <a:buAutoNum type="alphaLcParenR"/>
            </a:pPr>
            <a:r>
              <a:rPr lang="en-US" dirty="0"/>
              <a:t>Study of cognitive domains</a:t>
            </a:r>
          </a:p>
          <a:p>
            <a:pPr marL="971550" lvl="1" indent="-514350">
              <a:buFont typeface="+mj-lt"/>
              <a:buAutoNum type="alphaLcParenR"/>
            </a:pPr>
            <a:r>
              <a:rPr lang="en-US" dirty="0"/>
              <a:t>Study of speed reading</a:t>
            </a:r>
          </a:p>
          <a:p>
            <a:pPr marL="971550" lvl="1" indent="-514350">
              <a:buFont typeface="+mj-lt"/>
              <a:buAutoNum type="alphaLcParenR"/>
            </a:pPr>
            <a:r>
              <a:rPr lang="en-US" dirty="0"/>
              <a:t>Study of </a:t>
            </a:r>
            <a:r>
              <a:rPr lang="en-US" dirty="0" smtClean="0"/>
              <a:t>emotions</a:t>
            </a:r>
          </a:p>
          <a:p>
            <a:pPr lvl="1"/>
            <a:endParaRPr lang="en-US" dirty="0"/>
          </a:p>
          <a:p>
            <a:pPr lvl="0"/>
            <a:r>
              <a:rPr lang="en-US" dirty="0" smtClean="0"/>
              <a:t>2.  What </a:t>
            </a:r>
            <a:r>
              <a:rPr lang="en-US" dirty="0"/>
              <a:t>is the most effective way to retain skills</a:t>
            </a:r>
            <a:r>
              <a:rPr lang="en-US" dirty="0" smtClean="0"/>
              <a:t>?</a:t>
            </a:r>
          </a:p>
          <a:p>
            <a:pPr lvl="0"/>
            <a:endParaRPr lang="en-US" dirty="0"/>
          </a:p>
          <a:p>
            <a:pPr marL="971550" lvl="1" indent="-514350">
              <a:buFont typeface="+mj-lt"/>
              <a:buAutoNum type="alphaLcParenR"/>
            </a:pPr>
            <a:r>
              <a:rPr lang="en-US" dirty="0"/>
              <a:t>To use them infrequently</a:t>
            </a:r>
          </a:p>
          <a:p>
            <a:pPr marL="971550" lvl="1" indent="-514350">
              <a:buFont typeface="+mj-lt"/>
              <a:buAutoNum type="alphaLcParenR"/>
            </a:pPr>
            <a:r>
              <a:rPr lang="en-US" dirty="0"/>
              <a:t>To take material from a course and file it away</a:t>
            </a:r>
          </a:p>
          <a:p>
            <a:pPr marL="971550" lvl="1" indent="-514350">
              <a:buFont typeface="+mj-lt"/>
              <a:buAutoNum type="alphaLcParenR"/>
            </a:pPr>
            <a:r>
              <a:rPr lang="en-US" dirty="0"/>
              <a:t>To talk about them once</a:t>
            </a:r>
          </a:p>
          <a:p>
            <a:pPr marL="971550" lvl="1" indent="-514350">
              <a:buFont typeface="+mj-lt"/>
              <a:buAutoNum type="alphaLcParenR"/>
            </a:pPr>
            <a:r>
              <a:rPr lang="en-US" dirty="0"/>
              <a:t>To practice them regularly</a:t>
            </a:r>
          </a:p>
          <a:p>
            <a:endParaRPr lang="en-US" dirty="0" smtClean="0"/>
          </a:p>
        </p:txBody>
      </p:sp>
      <p:sp>
        <p:nvSpPr>
          <p:cNvPr id="4" name="Content Placeholder 2"/>
          <p:cNvSpPr txBox="1">
            <a:spLocks/>
          </p:cNvSpPr>
          <p:nvPr/>
        </p:nvSpPr>
        <p:spPr bwMode="auto">
          <a:xfrm>
            <a:off x="4714875" y="13716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3.  Critical thinkers should reflect on: (Big decisions)</a:t>
            </a:r>
          </a:p>
          <a:p>
            <a:endParaRPr lang="en-US" dirty="0" smtClean="0"/>
          </a:p>
          <a:p>
            <a:pPr marL="971550" lvl="1" indent="-514350">
              <a:buFont typeface="+mj-lt"/>
              <a:buAutoNum type="alphaLcParenR"/>
            </a:pPr>
            <a:r>
              <a:rPr lang="en-US" dirty="0" smtClean="0"/>
              <a:t>Mundane activities </a:t>
            </a:r>
          </a:p>
          <a:p>
            <a:pPr marL="971550" lvl="1" indent="-514350">
              <a:buFont typeface="+mj-lt"/>
              <a:buAutoNum type="alphaLcParenR"/>
            </a:pPr>
            <a:r>
              <a:rPr lang="en-US" dirty="0" smtClean="0"/>
              <a:t>Major decisions</a:t>
            </a:r>
          </a:p>
          <a:p>
            <a:pPr marL="971550" lvl="1" indent="-514350">
              <a:buFont typeface="+mj-lt"/>
              <a:buAutoNum type="alphaLcParenR"/>
            </a:pPr>
            <a:r>
              <a:rPr lang="en-US" dirty="0" smtClean="0"/>
              <a:t>Routine tasks</a:t>
            </a:r>
          </a:p>
          <a:p>
            <a:pPr marL="971550" lvl="1" indent="-514350">
              <a:buFont typeface="+mj-lt"/>
              <a:buAutoNum type="alphaLcParenR"/>
            </a:pPr>
            <a:r>
              <a:rPr lang="en-US" dirty="0" smtClean="0"/>
              <a:t>Minor activities</a:t>
            </a:r>
          </a:p>
          <a:p>
            <a:pPr lvl="1"/>
            <a:endParaRPr lang="en-US" dirty="0" smtClean="0"/>
          </a:p>
          <a:p>
            <a:r>
              <a:rPr lang="en-US" dirty="0" smtClean="0"/>
              <a:t>4.  Managers should reflect on: (interactions)</a:t>
            </a:r>
          </a:p>
          <a:p>
            <a:endParaRPr lang="en-US" dirty="0" smtClean="0"/>
          </a:p>
          <a:p>
            <a:pPr marL="971550" lvl="1" indent="-514350">
              <a:buFont typeface="+mj-lt"/>
              <a:buAutoNum type="alphaLcParenR"/>
            </a:pPr>
            <a:r>
              <a:rPr lang="en-US" dirty="0" smtClean="0"/>
              <a:t>Interactions with employees </a:t>
            </a:r>
          </a:p>
          <a:p>
            <a:pPr marL="971550" lvl="1" indent="-514350">
              <a:buFont typeface="+mj-lt"/>
              <a:buAutoNum type="alphaLcParenR"/>
            </a:pPr>
            <a:r>
              <a:rPr lang="en-US" dirty="0" smtClean="0"/>
              <a:t>Routine tasks</a:t>
            </a:r>
          </a:p>
          <a:p>
            <a:pPr marL="971550" lvl="1" indent="-514350">
              <a:buFont typeface="+mj-lt"/>
              <a:buAutoNum type="alphaLcParenR"/>
            </a:pPr>
            <a:r>
              <a:rPr lang="en-US" dirty="0" smtClean="0"/>
              <a:t>Reporting duties</a:t>
            </a:r>
          </a:p>
          <a:p>
            <a:pPr marL="971550" lvl="1" indent="-514350">
              <a:buFont typeface="+mj-lt"/>
              <a:buAutoNum type="alphaLcParenR"/>
            </a:pPr>
            <a:r>
              <a:rPr lang="en-US" dirty="0" smtClean="0"/>
              <a:t>Procedures</a:t>
            </a:r>
          </a:p>
          <a:p>
            <a:endParaRPr lang="en-US" dirty="0"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fontScale="90000"/>
          </a:bodyPr>
          <a:lstStyle/>
          <a:p>
            <a:r>
              <a:rPr lang="en-US" dirty="0"/>
              <a:t>Module Eleven: Review Questions</a:t>
            </a:r>
            <a:endParaRPr lang="en-US" dirty="0" smtClean="0"/>
          </a:p>
        </p:txBody>
      </p:sp>
      <p:sp>
        <p:nvSpPr>
          <p:cNvPr id="59395" name="Content Placeholder 2"/>
          <p:cNvSpPr>
            <a:spLocks noGrp="1"/>
          </p:cNvSpPr>
          <p:nvPr>
            <p:ph idx="1"/>
          </p:nvPr>
        </p:nvSpPr>
        <p:spPr>
          <a:xfrm>
            <a:off x="457200" y="1447799"/>
            <a:ext cx="4114800" cy="4525963"/>
          </a:xfrm>
        </p:spPr>
        <p:txBody>
          <a:bodyPr>
            <a:normAutofit fontScale="92500" lnSpcReduction="20000"/>
          </a:bodyPr>
          <a:lstStyle/>
          <a:p>
            <a:pPr lvl="0"/>
            <a:r>
              <a:rPr lang="en-US" sz="1700" dirty="0" smtClean="0"/>
              <a:t>5.  What </a:t>
            </a:r>
            <a:r>
              <a:rPr lang="en-US" sz="1700" dirty="0"/>
              <a:t>is reciprocal peer questioning</a:t>
            </a:r>
            <a:r>
              <a:rPr lang="en-US" sz="1700" dirty="0" smtClean="0"/>
              <a:t>?</a:t>
            </a:r>
          </a:p>
          <a:p>
            <a:pPr lvl="0"/>
            <a:endParaRPr lang="en-US" sz="1700" dirty="0"/>
          </a:p>
          <a:p>
            <a:pPr marL="971550" lvl="1" indent="-514350">
              <a:buFont typeface="+mj-lt"/>
              <a:buAutoNum type="alphaLcParenR"/>
            </a:pPr>
            <a:r>
              <a:rPr lang="en-US" sz="1700" dirty="0"/>
              <a:t>Asking yourself questions</a:t>
            </a:r>
          </a:p>
          <a:p>
            <a:pPr marL="971550" lvl="1" indent="-514350">
              <a:buFont typeface="+mj-lt"/>
              <a:buAutoNum type="alphaLcParenR"/>
            </a:pPr>
            <a:r>
              <a:rPr lang="en-US" sz="1700" dirty="0"/>
              <a:t>Asking authorities and experts questions</a:t>
            </a:r>
          </a:p>
          <a:p>
            <a:pPr marL="971550" lvl="1" indent="-514350">
              <a:buFont typeface="+mj-lt"/>
              <a:buAutoNum type="alphaLcParenR"/>
            </a:pPr>
            <a:r>
              <a:rPr lang="en-US" sz="1700" dirty="0"/>
              <a:t>Asking peers questions and receiving their answers</a:t>
            </a:r>
          </a:p>
          <a:p>
            <a:pPr marL="971550" lvl="1" indent="-514350">
              <a:buFont typeface="+mj-lt"/>
              <a:buAutoNum type="alphaLcParenR"/>
            </a:pPr>
            <a:r>
              <a:rPr lang="en-US" sz="1700" dirty="0"/>
              <a:t>Seeking employee </a:t>
            </a:r>
            <a:r>
              <a:rPr lang="en-US" sz="1700" dirty="0" smtClean="0"/>
              <a:t>input</a:t>
            </a:r>
          </a:p>
          <a:p>
            <a:pPr lvl="1"/>
            <a:endParaRPr lang="en-US" sz="1700" dirty="0"/>
          </a:p>
          <a:p>
            <a:pPr lvl="0"/>
            <a:r>
              <a:rPr lang="en-US" sz="1700" dirty="0" smtClean="0"/>
              <a:t>6.  What </a:t>
            </a:r>
            <a:r>
              <a:rPr lang="en-US" sz="1700" dirty="0"/>
              <a:t>is generic questioning</a:t>
            </a:r>
            <a:r>
              <a:rPr lang="en-US" sz="1700" dirty="0" smtClean="0"/>
              <a:t>?</a:t>
            </a:r>
          </a:p>
          <a:p>
            <a:pPr lvl="0"/>
            <a:endParaRPr lang="en-US" sz="1700" dirty="0"/>
          </a:p>
          <a:p>
            <a:pPr marL="971550" lvl="1" indent="-514350">
              <a:buFont typeface="+mj-lt"/>
              <a:buAutoNum type="alphaLcParenR"/>
            </a:pPr>
            <a:r>
              <a:rPr lang="en-US" sz="1700" dirty="0"/>
              <a:t>Questions that can apply in a variety of contexts</a:t>
            </a:r>
          </a:p>
          <a:p>
            <a:pPr marL="971550" lvl="1" indent="-514350">
              <a:buFont typeface="+mj-lt"/>
              <a:buAutoNum type="alphaLcParenR"/>
            </a:pPr>
            <a:r>
              <a:rPr lang="en-US" sz="1700" dirty="0"/>
              <a:t>Questions that have to do with how something is produced</a:t>
            </a:r>
          </a:p>
          <a:p>
            <a:pPr marL="971550" lvl="1" indent="-514350">
              <a:buFont typeface="+mj-lt"/>
              <a:buAutoNum type="alphaLcParenR"/>
            </a:pPr>
            <a:r>
              <a:rPr lang="en-US" sz="1700" dirty="0"/>
              <a:t>Questions that relate to the details</a:t>
            </a:r>
          </a:p>
          <a:p>
            <a:pPr marL="971550" lvl="1" indent="-514350">
              <a:buFont typeface="+mj-lt"/>
              <a:buAutoNum type="alphaLcParenR"/>
            </a:pPr>
            <a:r>
              <a:rPr lang="en-US" sz="1700" dirty="0"/>
              <a:t>Questions that  relate to the overall </a:t>
            </a:r>
            <a:r>
              <a:rPr lang="en-US" sz="1700" dirty="0" smtClean="0"/>
              <a:t>process</a:t>
            </a:r>
            <a:endParaRPr lang="en-US" sz="1700" dirty="0"/>
          </a:p>
        </p:txBody>
      </p:sp>
      <p:sp>
        <p:nvSpPr>
          <p:cNvPr id="4" name="Content Placeholder 2"/>
          <p:cNvSpPr txBox="1">
            <a:spLocks/>
          </p:cNvSpPr>
          <p:nvPr/>
        </p:nvSpPr>
        <p:spPr bwMode="auto">
          <a:xfrm>
            <a:off x="4752975" y="14478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7.  What is a schema?</a:t>
            </a:r>
          </a:p>
          <a:p>
            <a:endParaRPr lang="en-US" sz="2000" dirty="0" smtClean="0"/>
          </a:p>
          <a:p>
            <a:pPr marL="971550" lvl="1" indent="-514350">
              <a:buFont typeface="+mj-lt"/>
              <a:buAutoNum type="alphaLcParenR"/>
            </a:pPr>
            <a:r>
              <a:rPr lang="en-US" sz="2000" dirty="0" smtClean="0"/>
              <a:t>Way of organizing information</a:t>
            </a:r>
          </a:p>
          <a:p>
            <a:pPr marL="971550" lvl="1" indent="-514350">
              <a:buFont typeface="+mj-lt"/>
              <a:buAutoNum type="alphaLcParenR"/>
            </a:pPr>
            <a:r>
              <a:rPr lang="en-US" sz="2000" dirty="0" smtClean="0"/>
              <a:t>Fact</a:t>
            </a:r>
          </a:p>
          <a:p>
            <a:pPr marL="971550" lvl="1" indent="-514350">
              <a:buFont typeface="+mj-lt"/>
              <a:buAutoNum type="alphaLcParenR"/>
            </a:pPr>
            <a:r>
              <a:rPr lang="en-US" sz="2000" dirty="0" smtClean="0"/>
              <a:t>Logic category</a:t>
            </a:r>
          </a:p>
          <a:p>
            <a:pPr marL="971550" lvl="1" indent="-514350">
              <a:buFont typeface="+mj-lt"/>
              <a:buAutoNum type="alphaLcParenR"/>
            </a:pPr>
            <a:r>
              <a:rPr lang="en-US" sz="2000" dirty="0" smtClean="0"/>
              <a:t>Way of applying logic</a:t>
            </a:r>
          </a:p>
          <a:p>
            <a:pPr lvl="1"/>
            <a:endParaRPr lang="en-US" sz="2000" dirty="0" smtClean="0"/>
          </a:p>
          <a:p>
            <a:r>
              <a:rPr lang="en-US" sz="2000" dirty="0" smtClean="0"/>
              <a:t>8.   All the following factors relate to critical thinking except:</a:t>
            </a:r>
          </a:p>
          <a:p>
            <a:endParaRPr lang="en-US" sz="2000" dirty="0" smtClean="0"/>
          </a:p>
          <a:p>
            <a:pPr marL="971550" lvl="1" indent="-514350">
              <a:buFont typeface="+mj-lt"/>
              <a:buAutoNum type="alphaLcParenR"/>
            </a:pPr>
            <a:r>
              <a:rPr lang="en-US" sz="2000" dirty="0" smtClean="0"/>
              <a:t>Curiosity</a:t>
            </a:r>
          </a:p>
          <a:p>
            <a:pPr marL="971550" lvl="1" indent="-514350">
              <a:buFont typeface="+mj-lt"/>
              <a:buAutoNum type="alphaLcParenR"/>
            </a:pPr>
            <a:r>
              <a:rPr lang="en-US" sz="2000" dirty="0" smtClean="0"/>
              <a:t>Empathy</a:t>
            </a:r>
          </a:p>
          <a:p>
            <a:pPr marL="971550" lvl="1" indent="-514350">
              <a:buFont typeface="+mj-lt"/>
              <a:buAutoNum type="alphaLcParenR"/>
            </a:pPr>
            <a:r>
              <a:rPr lang="en-US" sz="2000" dirty="0" smtClean="0"/>
              <a:t>Intuition</a:t>
            </a:r>
          </a:p>
          <a:p>
            <a:pPr marL="971550" lvl="1" indent="-514350">
              <a:buFont typeface="+mj-lt"/>
              <a:buAutoNum type="alphaLcParenR"/>
            </a:pPr>
            <a:r>
              <a:rPr lang="en-US" sz="2000" dirty="0" smtClean="0"/>
              <a:t>Close-mindedness</a:t>
            </a:r>
          </a:p>
          <a:p>
            <a:endParaRPr lang="en-US" dirty="0" smtClean="0"/>
          </a:p>
        </p:txBody>
      </p:sp>
    </p:spTree>
    <p:extLst>
      <p:ext uri="{BB962C8B-B14F-4D97-AF65-F5344CB8AC3E}">
        <p14:creationId xmlns:p14="http://schemas.microsoft.com/office/powerpoint/2010/main" val="2837012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Two: Review Questions</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smtClean="0"/>
              <a:t>9.  What </a:t>
            </a:r>
            <a:r>
              <a:rPr lang="en-US" dirty="0"/>
              <a:t>had the physicists been researching for years</a:t>
            </a:r>
            <a:r>
              <a:rPr lang="en-US" dirty="0" smtClean="0"/>
              <a:t>?</a:t>
            </a:r>
          </a:p>
          <a:p>
            <a:pPr lvl="0"/>
            <a:endParaRPr lang="en-US" dirty="0"/>
          </a:p>
          <a:p>
            <a:pPr marL="971550" lvl="1" indent="-514350">
              <a:buFont typeface="+mj-lt"/>
              <a:buAutoNum type="alphaLcParenR"/>
            </a:pPr>
            <a:r>
              <a:rPr lang="en-US" dirty="0"/>
              <a:t>Matter only</a:t>
            </a:r>
          </a:p>
          <a:p>
            <a:pPr marL="971550" lvl="1" indent="-514350">
              <a:buFont typeface="+mj-lt"/>
              <a:buAutoNum type="alphaLcParenR"/>
            </a:pPr>
            <a:r>
              <a:rPr lang="en-US" dirty="0"/>
              <a:t>Motion only</a:t>
            </a:r>
          </a:p>
          <a:p>
            <a:pPr marL="971550" lvl="1" indent="-514350">
              <a:buFont typeface="+mj-lt"/>
              <a:buAutoNum type="alphaLcParenR"/>
            </a:pPr>
            <a:r>
              <a:rPr lang="en-US" dirty="0"/>
              <a:t>Matter and motion</a:t>
            </a:r>
          </a:p>
          <a:p>
            <a:pPr marL="971550" lvl="1" indent="-514350">
              <a:buFont typeface="+mj-lt"/>
              <a:buAutoNum type="alphaLcParenR"/>
            </a:pPr>
            <a:r>
              <a:rPr lang="en-US" dirty="0"/>
              <a:t>None of the </a:t>
            </a:r>
            <a:r>
              <a:rPr lang="en-US" dirty="0" smtClean="0"/>
              <a:t>above</a:t>
            </a:r>
          </a:p>
          <a:p>
            <a:pPr lvl="1"/>
            <a:endParaRPr lang="en-US" dirty="0"/>
          </a:p>
          <a:p>
            <a:pPr lvl="0"/>
            <a:r>
              <a:rPr lang="en-US" dirty="0" smtClean="0"/>
              <a:t>10. The </a:t>
            </a:r>
            <a:r>
              <a:rPr lang="en-US" dirty="0"/>
              <a:t>scientists came to the conclusion that: “No ____ activity happens by chance</a:t>
            </a:r>
            <a:r>
              <a:rPr lang="en-US" dirty="0" smtClean="0"/>
              <a:t>.”</a:t>
            </a:r>
          </a:p>
          <a:p>
            <a:pPr lvl="0"/>
            <a:endParaRPr lang="en-US" dirty="0"/>
          </a:p>
          <a:p>
            <a:pPr marL="971550" lvl="1" indent="-514350">
              <a:buFont typeface="+mj-lt"/>
              <a:buAutoNum type="alphaLcParenR"/>
            </a:pPr>
            <a:r>
              <a:rPr lang="en-US" dirty="0"/>
              <a:t>Mental</a:t>
            </a:r>
          </a:p>
          <a:p>
            <a:pPr marL="971550" lvl="1" indent="-514350">
              <a:buFont typeface="+mj-lt"/>
              <a:buAutoNum type="alphaLcParenR"/>
            </a:pPr>
            <a:r>
              <a:rPr lang="en-US" dirty="0"/>
              <a:t>Physical</a:t>
            </a:r>
          </a:p>
          <a:p>
            <a:pPr marL="971550" lvl="1" indent="-514350">
              <a:buFont typeface="+mj-lt"/>
              <a:buAutoNum type="alphaLcParenR"/>
            </a:pPr>
            <a:r>
              <a:rPr lang="en-US" dirty="0"/>
              <a:t>Spiritual</a:t>
            </a:r>
          </a:p>
          <a:p>
            <a:pPr marL="971550" lvl="1" indent="-514350">
              <a:buFont typeface="+mj-lt"/>
              <a:buAutoNum type="alphaLcParenR"/>
            </a:pPr>
            <a:r>
              <a:rPr lang="en-US" dirty="0"/>
              <a:t>Psychological</a:t>
            </a:r>
          </a:p>
          <a:p>
            <a:endParaRPr lang="en-US" dirty="0"/>
          </a:p>
        </p:txBody>
      </p:sp>
    </p:spTree>
    <p:extLst>
      <p:ext uri="{BB962C8B-B14F-4D97-AF65-F5344CB8AC3E}">
        <p14:creationId xmlns:p14="http://schemas.microsoft.com/office/powerpoint/2010/main" val="126278969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fontScale="90000"/>
          </a:bodyPr>
          <a:lstStyle/>
          <a:p>
            <a:r>
              <a:rPr lang="en-US" dirty="0"/>
              <a:t>Module Eleven: Review Questions</a:t>
            </a:r>
            <a:endParaRPr lang="en-US" dirty="0" smtClean="0"/>
          </a:p>
        </p:txBody>
      </p:sp>
      <p:sp>
        <p:nvSpPr>
          <p:cNvPr id="59395" name="Content Placeholder 2"/>
          <p:cNvSpPr>
            <a:spLocks noGrp="1"/>
          </p:cNvSpPr>
          <p:nvPr>
            <p:ph idx="1"/>
          </p:nvPr>
        </p:nvSpPr>
        <p:spPr/>
        <p:txBody>
          <a:bodyPr>
            <a:normAutofit fontScale="70000" lnSpcReduction="20000"/>
          </a:bodyPr>
          <a:lstStyle/>
          <a:p>
            <a:pPr lvl="0"/>
            <a:r>
              <a:rPr lang="en-US" dirty="0" smtClean="0"/>
              <a:t>9.  Where </a:t>
            </a:r>
            <a:r>
              <a:rPr lang="en-US" dirty="0"/>
              <a:t>is the business in the case study located</a:t>
            </a:r>
            <a:r>
              <a:rPr lang="en-US" dirty="0" smtClean="0"/>
              <a:t>?</a:t>
            </a:r>
          </a:p>
          <a:p>
            <a:pPr lvl="0"/>
            <a:endParaRPr lang="en-US" dirty="0"/>
          </a:p>
          <a:p>
            <a:pPr marL="971550" lvl="1" indent="-514350">
              <a:buFont typeface="+mj-lt"/>
              <a:buAutoNum type="alphaLcParenR"/>
            </a:pPr>
            <a:r>
              <a:rPr lang="en-US" dirty="0"/>
              <a:t>Austin</a:t>
            </a:r>
          </a:p>
          <a:p>
            <a:pPr marL="971550" lvl="1" indent="-514350">
              <a:buFont typeface="+mj-lt"/>
              <a:buAutoNum type="alphaLcParenR"/>
            </a:pPr>
            <a:r>
              <a:rPr lang="en-US" dirty="0"/>
              <a:t>Dallas</a:t>
            </a:r>
          </a:p>
          <a:p>
            <a:pPr marL="971550" lvl="1" indent="-514350">
              <a:buFont typeface="+mj-lt"/>
              <a:buAutoNum type="alphaLcParenR"/>
            </a:pPr>
            <a:r>
              <a:rPr lang="en-US" dirty="0"/>
              <a:t>Houston</a:t>
            </a:r>
          </a:p>
          <a:p>
            <a:pPr marL="971550" lvl="1" indent="-514350">
              <a:buFont typeface="+mj-lt"/>
              <a:buAutoNum type="alphaLcParenR"/>
            </a:pPr>
            <a:r>
              <a:rPr lang="en-US" dirty="0"/>
              <a:t>San </a:t>
            </a:r>
            <a:r>
              <a:rPr lang="en-US" dirty="0" smtClean="0"/>
              <a:t>Antonio</a:t>
            </a:r>
          </a:p>
          <a:p>
            <a:pPr lvl="1"/>
            <a:endParaRPr lang="en-US" dirty="0"/>
          </a:p>
          <a:p>
            <a:pPr lvl="0"/>
            <a:r>
              <a:rPr lang="en-US" dirty="0" smtClean="0"/>
              <a:t>10.  What </a:t>
            </a:r>
            <a:r>
              <a:rPr lang="en-US" dirty="0"/>
              <a:t>is the name of the brainstorming session</a:t>
            </a:r>
            <a:r>
              <a:rPr lang="en-US" dirty="0" smtClean="0"/>
              <a:t>?</a:t>
            </a:r>
          </a:p>
          <a:p>
            <a:pPr lvl="0"/>
            <a:endParaRPr lang="en-US" dirty="0"/>
          </a:p>
          <a:p>
            <a:pPr marL="971550" lvl="1" indent="-514350">
              <a:buFont typeface="+mj-lt"/>
              <a:buAutoNum type="alphaLcParenR"/>
            </a:pPr>
            <a:r>
              <a:rPr lang="en-US" dirty="0"/>
              <a:t>Oh Christmas Tree</a:t>
            </a:r>
          </a:p>
          <a:p>
            <a:pPr marL="971550" lvl="1" indent="-514350">
              <a:buFont typeface="+mj-lt"/>
              <a:buAutoNum type="alphaLcParenR"/>
            </a:pPr>
            <a:r>
              <a:rPr lang="en-US" dirty="0"/>
              <a:t>Stop the Grinch from Getting Christmas</a:t>
            </a:r>
          </a:p>
          <a:p>
            <a:pPr marL="971550" lvl="1" indent="-514350">
              <a:buFont typeface="+mj-lt"/>
              <a:buAutoNum type="alphaLcParenR"/>
            </a:pPr>
            <a:r>
              <a:rPr lang="en-US" dirty="0"/>
              <a:t>The Twelve Days of Christmas</a:t>
            </a:r>
          </a:p>
          <a:p>
            <a:pPr marL="971550" lvl="1" indent="-514350">
              <a:buFont typeface="+mj-lt"/>
              <a:buAutoNum type="alphaLcParenR"/>
            </a:pPr>
            <a:r>
              <a:rPr lang="en-US" dirty="0"/>
              <a:t>Silent Night</a:t>
            </a:r>
          </a:p>
          <a:p>
            <a:endParaRPr lang="en-US" dirty="0" smtClean="0"/>
          </a:p>
        </p:txBody>
      </p:sp>
    </p:spTree>
    <p:extLst>
      <p:ext uri="{BB962C8B-B14F-4D97-AF65-F5344CB8AC3E}">
        <p14:creationId xmlns:p14="http://schemas.microsoft.com/office/powerpoint/2010/main" val="283701262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fontScale="90000"/>
          </a:bodyPr>
          <a:lstStyle/>
          <a:p>
            <a:r>
              <a:rPr lang="en-US" dirty="0"/>
              <a:t>Module Eleven: Review Questions</a:t>
            </a:r>
            <a:endParaRPr lang="en-US" dirty="0" smtClean="0"/>
          </a:p>
        </p:txBody>
      </p:sp>
      <p:sp>
        <p:nvSpPr>
          <p:cNvPr id="59395" name="Content Placeholder 2"/>
          <p:cNvSpPr>
            <a:spLocks noGrp="1"/>
          </p:cNvSpPr>
          <p:nvPr>
            <p:ph idx="1"/>
          </p:nvPr>
        </p:nvSpPr>
        <p:spPr>
          <a:xfrm>
            <a:off x="457200" y="1371600"/>
            <a:ext cx="4114800" cy="4525963"/>
          </a:xfrm>
        </p:spPr>
        <p:txBody>
          <a:bodyPr>
            <a:normAutofit fontScale="62500" lnSpcReduction="20000"/>
          </a:bodyPr>
          <a:lstStyle/>
          <a:p>
            <a:pPr lvl="0"/>
            <a:r>
              <a:rPr lang="en-US" dirty="0" smtClean="0"/>
              <a:t>1.  What </a:t>
            </a:r>
            <a:r>
              <a:rPr lang="en-US" dirty="0"/>
              <a:t>is metacognition</a:t>
            </a:r>
            <a:r>
              <a:rPr lang="en-US" dirty="0" smtClean="0"/>
              <a:t>?</a:t>
            </a:r>
          </a:p>
          <a:p>
            <a:pPr lvl="0"/>
            <a:endParaRPr lang="en-US" dirty="0"/>
          </a:p>
          <a:p>
            <a:pPr marL="971550" lvl="1" indent="-514350">
              <a:buFont typeface="+mj-lt"/>
              <a:buAutoNum type="alphaLcParenR"/>
            </a:pPr>
            <a:r>
              <a:rPr lang="en-US" dirty="0">
                <a:solidFill>
                  <a:srgbClr val="FF0000"/>
                </a:solidFill>
              </a:rPr>
              <a:t>Study of “thinking about thinking”</a:t>
            </a:r>
          </a:p>
          <a:p>
            <a:pPr marL="971550" lvl="1" indent="-514350">
              <a:buFont typeface="+mj-lt"/>
              <a:buAutoNum type="alphaLcParenR"/>
            </a:pPr>
            <a:r>
              <a:rPr lang="en-US" dirty="0"/>
              <a:t>Study of cognitive domains</a:t>
            </a:r>
          </a:p>
          <a:p>
            <a:pPr marL="971550" lvl="1" indent="-514350">
              <a:buFont typeface="+mj-lt"/>
              <a:buAutoNum type="alphaLcParenR"/>
            </a:pPr>
            <a:r>
              <a:rPr lang="en-US" dirty="0"/>
              <a:t>Study of speed reading</a:t>
            </a:r>
          </a:p>
          <a:p>
            <a:pPr marL="971550" lvl="1" indent="-514350">
              <a:buFont typeface="+mj-lt"/>
              <a:buAutoNum type="alphaLcParenR"/>
            </a:pPr>
            <a:r>
              <a:rPr lang="en-US" dirty="0"/>
              <a:t>Study of </a:t>
            </a:r>
            <a:r>
              <a:rPr lang="en-US" dirty="0" smtClean="0"/>
              <a:t>emotions</a:t>
            </a:r>
          </a:p>
          <a:p>
            <a:pPr lvl="1"/>
            <a:endParaRPr lang="en-US" dirty="0"/>
          </a:p>
          <a:p>
            <a:pPr lvl="0"/>
            <a:r>
              <a:rPr lang="en-US" dirty="0" smtClean="0"/>
              <a:t>2.  What </a:t>
            </a:r>
            <a:r>
              <a:rPr lang="en-US" dirty="0"/>
              <a:t>is the most effective way to retain skills</a:t>
            </a:r>
            <a:r>
              <a:rPr lang="en-US" dirty="0" smtClean="0"/>
              <a:t>?</a:t>
            </a:r>
          </a:p>
          <a:p>
            <a:pPr lvl="0"/>
            <a:endParaRPr lang="en-US" dirty="0"/>
          </a:p>
          <a:p>
            <a:pPr marL="971550" lvl="1" indent="-514350">
              <a:buFont typeface="+mj-lt"/>
              <a:buAutoNum type="alphaLcParenR"/>
            </a:pPr>
            <a:r>
              <a:rPr lang="en-US" dirty="0"/>
              <a:t>To use them infrequently</a:t>
            </a:r>
          </a:p>
          <a:p>
            <a:pPr marL="971550" lvl="1" indent="-514350">
              <a:buFont typeface="+mj-lt"/>
              <a:buAutoNum type="alphaLcParenR"/>
            </a:pPr>
            <a:r>
              <a:rPr lang="en-US" dirty="0"/>
              <a:t>To take material from a course and file it away</a:t>
            </a:r>
          </a:p>
          <a:p>
            <a:pPr marL="971550" lvl="1" indent="-514350">
              <a:buFont typeface="+mj-lt"/>
              <a:buAutoNum type="alphaLcParenR"/>
            </a:pPr>
            <a:r>
              <a:rPr lang="en-US" dirty="0"/>
              <a:t>To talk about them once</a:t>
            </a:r>
          </a:p>
          <a:p>
            <a:pPr marL="971550" lvl="1" indent="-514350">
              <a:buFont typeface="+mj-lt"/>
              <a:buAutoNum type="alphaLcParenR"/>
            </a:pPr>
            <a:r>
              <a:rPr lang="en-US" dirty="0">
                <a:solidFill>
                  <a:srgbClr val="FF0000"/>
                </a:solidFill>
              </a:rPr>
              <a:t>To practice them regularly</a:t>
            </a:r>
          </a:p>
          <a:p>
            <a:endParaRPr lang="en-US" dirty="0" smtClean="0"/>
          </a:p>
        </p:txBody>
      </p:sp>
      <p:sp>
        <p:nvSpPr>
          <p:cNvPr id="4" name="Content Placeholder 2"/>
          <p:cNvSpPr txBox="1">
            <a:spLocks/>
          </p:cNvSpPr>
          <p:nvPr/>
        </p:nvSpPr>
        <p:spPr bwMode="auto">
          <a:xfrm>
            <a:off x="4714875" y="13716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3.  Critical thinkers should reflect on: (Big decisions)</a:t>
            </a:r>
          </a:p>
          <a:p>
            <a:endParaRPr lang="en-US" dirty="0" smtClean="0"/>
          </a:p>
          <a:p>
            <a:pPr marL="971550" lvl="1" indent="-514350">
              <a:buFont typeface="+mj-lt"/>
              <a:buAutoNum type="alphaLcParenR"/>
            </a:pPr>
            <a:r>
              <a:rPr lang="en-US" dirty="0" smtClean="0"/>
              <a:t>Mundane activities </a:t>
            </a:r>
          </a:p>
          <a:p>
            <a:pPr marL="971550" lvl="1" indent="-514350">
              <a:buFont typeface="+mj-lt"/>
              <a:buAutoNum type="alphaLcParenR"/>
            </a:pPr>
            <a:r>
              <a:rPr lang="en-US" dirty="0" smtClean="0">
                <a:solidFill>
                  <a:srgbClr val="FF0000"/>
                </a:solidFill>
              </a:rPr>
              <a:t>Major decisions</a:t>
            </a:r>
          </a:p>
          <a:p>
            <a:pPr marL="971550" lvl="1" indent="-514350">
              <a:buFont typeface="+mj-lt"/>
              <a:buAutoNum type="alphaLcParenR"/>
            </a:pPr>
            <a:r>
              <a:rPr lang="en-US" dirty="0" smtClean="0"/>
              <a:t>Routine tasks</a:t>
            </a:r>
          </a:p>
          <a:p>
            <a:pPr marL="971550" lvl="1" indent="-514350">
              <a:buFont typeface="+mj-lt"/>
              <a:buAutoNum type="alphaLcParenR"/>
            </a:pPr>
            <a:r>
              <a:rPr lang="en-US" dirty="0" smtClean="0"/>
              <a:t>Minor activities</a:t>
            </a:r>
          </a:p>
          <a:p>
            <a:pPr lvl="1"/>
            <a:endParaRPr lang="en-US" dirty="0" smtClean="0"/>
          </a:p>
          <a:p>
            <a:r>
              <a:rPr lang="en-US" dirty="0" smtClean="0"/>
              <a:t>4.  Managers should reflect on: (interactions)</a:t>
            </a:r>
          </a:p>
          <a:p>
            <a:endParaRPr lang="en-US" dirty="0" smtClean="0"/>
          </a:p>
          <a:p>
            <a:pPr marL="971550" lvl="1" indent="-514350">
              <a:buFont typeface="+mj-lt"/>
              <a:buAutoNum type="alphaLcParenR"/>
            </a:pPr>
            <a:r>
              <a:rPr lang="en-US" dirty="0" smtClean="0">
                <a:solidFill>
                  <a:srgbClr val="FF0000"/>
                </a:solidFill>
              </a:rPr>
              <a:t>Interactions with employees </a:t>
            </a:r>
          </a:p>
          <a:p>
            <a:pPr marL="971550" lvl="1" indent="-514350">
              <a:buFont typeface="+mj-lt"/>
              <a:buAutoNum type="alphaLcParenR"/>
            </a:pPr>
            <a:r>
              <a:rPr lang="en-US" dirty="0" smtClean="0"/>
              <a:t>Routine tasks</a:t>
            </a:r>
          </a:p>
          <a:p>
            <a:pPr marL="971550" lvl="1" indent="-514350">
              <a:buFont typeface="+mj-lt"/>
              <a:buAutoNum type="alphaLcParenR"/>
            </a:pPr>
            <a:r>
              <a:rPr lang="en-US" dirty="0" smtClean="0"/>
              <a:t>Reporting duties</a:t>
            </a:r>
          </a:p>
          <a:p>
            <a:pPr marL="971550" lvl="1" indent="-514350">
              <a:buFont typeface="+mj-lt"/>
              <a:buAutoNum type="alphaLcParenR"/>
            </a:pPr>
            <a:r>
              <a:rPr lang="en-US" dirty="0" smtClean="0"/>
              <a:t>Procedures</a:t>
            </a:r>
          </a:p>
          <a:p>
            <a:endParaRPr lang="en-US" dirty="0" smtClean="0"/>
          </a:p>
        </p:txBody>
      </p:sp>
    </p:spTree>
    <p:extLst>
      <p:ext uri="{BB962C8B-B14F-4D97-AF65-F5344CB8AC3E}">
        <p14:creationId xmlns:p14="http://schemas.microsoft.com/office/powerpoint/2010/main" val="65966918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fontScale="90000"/>
          </a:bodyPr>
          <a:lstStyle/>
          <a:p>
            <a:r>
              <a:rPr lang="en-US" dirty="0"/>
              <a:t>Module Eleven: Review Questions</a:t>
            </a:r>
            <a:endParaRPr lang="en-US" dirty="0" smtClean="0"/>
          </a:p>
        </p:txBody>
      </p:sp>
      <p:sp>
        <p:nvSpPr>
          <p:cNvPr id="59395" name="Content Placeholder 2"/>
          <p:cNvSpPr>
            <a:spLocks noGrp="1"/>
          </p:cNvSpPr>
          <p:nvPr>
            <p:ph idx="1"/>
          </p:nvPr>
        </p:nvSpPr>
        <p:spPr>
          <a:xfrm>
            <a:off x="457200" y="1447799"/>
            <a:ext cx="4114800" cy="4525963"/>
          </a:xfrm>
        </p:spPr>
        <p:txBody>
          <a:bodyPr>
            <a:normAutofit fontScale="92500" lnSpcReduction="20000"/>
          </a:bodyPr>
          <a:lstStyle/>
          <a:p>
            <a:pPr lvl="0"/>
            <a:r>
              <a:rPr lang="en-US" sz="1700" dirty="0" smtClean="0"/>
              <a:t>5.  What </a:t>
            </a:r>
            <a:r>
              <a:rPr lang="en-US" sz="1700" dirty="0"/>
              <a:t>is reciprocal peer questioning</a:t>
            </a:r>
            <a:r>
              <a:rPr lang="en-US" sz="1700" dirty="0" smtClean="0"/>
              <a:t>?</a:t>
            </a:r>
          </a:p>
          <a:p>
            <a:pPr lvl="0"/>
            <a:endParaRPr lang="en-US" sz="1700" dirty="0"/>
          </a:p>
          <a:p>
            <a:pPr marL="971550" lvl="1" indent="-514350">
              <a:buFont typeface="+mj-lt"/>
              <a:buAutoNum type="alphaLcParenR"/>
            </a:pPr>
            <a:r>
              <a:rPr lang="en-US" sz="1700" dirty="0"/>
              <a:t>Asking yourself questions</a:t>
            </a:r>
          </a:p>
          <a:p>
            <a:pPr marL="971550" lvl="1" indent="-514350">
              <a:buFont typeface="+mj-lt"/>
              <a:buAutoNum type="alphaLcParenR"/>
            </a:pPr>
            <a:r>
              <a:rPr lang="en-US" sz="1700" dirty="0"/>
              <a:t>Asking authorities and experts questions</a:t>
            </a:r>
          </a:p>
          <a:p>
            <a:pPr marL="971550" lvl="1" indent="-514350">
              <a:buFont typeface="+mj-lt"/>
              <a:buAutoNum type="alphaLcParenR"/>
            </a:pPr>
            <a:r>
              <a:rPr lang="en-US" sz="1700" dirty="0">
                <a:solidFill>
                  <a:srgbClr val="FF0000"/>
                </a:solidFill>
              </a:rPr>
              <a:t>Asking peers questions and receiving their answers</a:t>
            </a:r>
          </a:p>
          <a:p>
            <a:pPr marL="971550" lvl="1" indent="-514350">
              <a:buFont typeface="+mj-lt"/>
              <a:buAutoNum type="alphaLcParenR"/>
            </a:pPr>
            <a:r>
              <a:rPr lang="en-US" sz="1700" dirty="0"/>
              <a:t>Seeking employee </a:t>
            </a:r>
            <a:r>
              <a:rPr lang="en-US" sz="1700" dirty="0" smtClean="0"/>
              <a:t>input</a:t>
            </a:r>
          </a:p>
          <a:p>
            <a:pPr lvl="1"/>
            <a:endParaRPr lang="en-US" sz="1700" dirty="0"/>
          </a:p>
          <a:p>
            <a:pPr lvl="0"/>
            <a:r>
              <a:rPr lang="en-US" sz="1700" dirty="0" smtClean="0"/>
              <a:t>6.  What </a:t>
            </a:r>
            <a:r>
              <a:rPr lang="en-US" sz="1700" dirty="0"/>
              <a:t>is generic questioning</a:t>
            </a:r>
            <a:r>
              <a:rPr lang="en-US" sz="1700" dirty="0" smtClean="0"/>
              <a:t>?</a:t>
            </a:r>
          </a:p>
          <a:p>
            <a:pPr lvl="0"/>
            <a:endParaRPr lang="en-US" sz="1700" dirty="0"/>
          </a:p>
          <a:p>
            <a:pPr marL="971550" lvl="1" indent="-514350">
              <a:buFont typeface="+mj-lt"/>
              <a:buAutoNum type="alphaLcParenR"/>
            </a:pPr>
            <a:r>
              <a:rPr lang="en-US" sz="1700" dirty="0">
                <a:solidFill>
                  <a:srgbClr val="FF0000"/>
                </a:solidFill>
              </a:rPr>
              <a:t>Questions that can apply in a variety of contexts</a:t>
            </a:r>
          </a:p>
          <a:p>
            <a:pPr marL="971550" lvl="1" indent="-514350">
              <a:buFont typeface="+mj-lt"/>
              <a:buAutoNum type="alphaLcParenR"/>
            </a:pPr>
            <a:r>
              <a:rPr lang="en-US" sz="1700" dirty="0"/>
              <a:t>Questions that have to do with how something is produced</a:t>
            </a:r>
          </a:p>
          <a:p>
            <a:pPr marL="971550" lvl="1" indent="-514350">
              <a:buFont typeface="+mj-lt"/>
              <a:buAutoNum type="alphaLcParenR"/>
            </a:pPr>
            <a:r>
              <a:rPr lang="en-US" sz="1700" dirty="0"/>
              <a:t>Questions that relate to the details</a:t>
            </a:r>
          </a:p>
          <a:p>
            <a:pPr marL="971550" lvl="1" indent="-514350">
              <a:buFont typeface="+mj-lt"/>
              <a:buAutoNum type="alphaLcParenR"/>
            </a:pPr>
            <a:r>
              <a:rPr lang="en-US" sz="1700" dirty="0"/>
              <a:t>Questions that  relate to the overall </a:t>
            </a:r>
            <a:r>
              <a:rPr lang="en-US" sz="1700" dirty="0" smtClean="0"/>
              <a:t>process</a:t>
            </a:r>
            <a:endParaRPr lang="en-US" sz="1700" dirty="0"/>
          </a:p>
        </p:txBody>
      </p:sp>
      <p:sp>
        <p:nvSpPr>
          <p:cNvPr id="4" name="Content Placeholder 2"/>
          <p:cNvSpPr txBox="1">
            <a:spLocks/>
          </p:cNvSpPr>
          <p:nvPr/>
        </p:nvSpPr>
        <p:spPr bwMode="auto">
          <a:xfrm>
            <a:off x="4752975" y="14478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7.  What is a schema?</a:t>
            </a:r>
          </a:p>
          <a:p>
            <a:endParaRPr lang="en-US" sz="2000" dirty="0" smtClean="0"/>
          </a:p>
          <a:p>
            <a:pPr marL="971550" lvl="1" indent="-514350">
              <a:buFont typeface="+mj-lt"/>
              <a:buAutoNum type="alphaLcParenR"/>
            </a:pPr>
            <a:r>
              <a:rPr lang="en-US" sz="2000" dirty="0" smtClean="0">
                <a:solidFill>
                  <a:srgbClr val="FF0000"/>
                </a:solidFill>
              </a:rPr>
              <a:t>Way of organizing information</a:t>
            </a:r>
          </a:p>
          <a:p>
            <a:pPr marL="971550" lvl="1" indent="-514350">
              <a:buFont typeface="+mj-lt"/>
              <a:buAutoNum type="alphaLcParenR"/>
            </a:pPr>
            <a:r>
              <a:rPr lang="en-US" sz="2000" dirty="0" smtClean="0"/>
              <a:t>Fact</a:t>
            </a:r>
          </a:p>
          <a:p>
            <a:pPr marL="971550" lvl="1" indent="-514350">
              <a:buFont typeface="+mj-lt"/>
              <a:buAutoNum type="alphaLcParenR"/>
            </a:pPr>
            <a:r>
              <a:rPr lang="en-US" sz="2000" dirty="0" smtClean="0"/>
              <a:t>Logic category</a:t>
            </a:r>
          </a:p>
          <a:p>
            <a:pPr marL="971550" lvl="1" indent="-514350">
              <a:buFont typeface="+mj-lt"/>
              <a:buAutoNum type="alphaLcParenR"/>
            </a:pPr>
            <a:r>
              <a:rPr lang="en-US" sz="2000" dirty="0" smtClean="0"/>
              <a:t>Way of applying logic</a:t>
            </a:r>
          </a:p>
          <a:p>
            <a:pPr lvl="1"/>
            <a:endParaRPr lang="en-US" sz="2000" dirty="0" smtClean="0"/>
          </a:p>
          <a:p>
            <a:r>
              <a:rPr lang="en-US" sz="2000" dirty="0" smtClean="0"/>
              <a:t>8.   All the following factors relate to critical thinking except:</a:t>
            </a:r>
          </a:p>
          <a:p>
            <a:endParaRPr lang="en-US" sz="2000" dirty="0" smtClean="0"/>
          </a:p>
          <a:p>
            <a:pPr marL="971550" lvl="1" indent="-514350">
              <a:buFont typeface="+mj-lt"/>
              <a:buAutoNum type="alphaLcParenR"/>
            </a:pPr>
            <a:r>
              <a:rPr lang="en-US" sz="2000" dirty="0" smtClean="0"/>
              <a:t>Curiosity</a:t>
            </a:r>
          </a:p>
          <a:p>
            <a:pPr marL="971550" lvl="1" indent="-514350">
              <a:buFont typeface="+mj-lt"/>
              <a:buAutoNum type="alphaLcParenR"/>
            </a:pPr>
            <a:r>
              <a:rPr lang="en-US" sz="2000" dirty="0" smtClean="0"/>
              <a:t>Empathy</a:t>
            </a:r>
          </a:p>
          <a:p>
            <a:pPr marL="971550" lvl="1" indent="-514350">
              <a:buFont typeface="+mj-lt"/>
              <a:buAutoNum type="alphaLcParenR"/>
            </a:pPr>
            <a:r>
              <a:rPr lang="en-US" sz="2000" dirty="0" smtClean="0"/>
              <a:t>Intuition</a:t>
            </a:r>
          </a:p>
          <a:p>
            <a:pPr marL="971550" lvl="1" indent="-514350">
              <a:buFont typeface="+mj-lt"/>
              <a:buAutoNum type="alphaLcParenR"/>
            </a:pPr>
            <a:r>
              <a:rPr lang="en-US" sz="2000" dirty="0" smtClean="0">
                <a:solidFill>
                  <a:srgbClr val="FF0000"/>
                </a:solidFill>
              </a:rPr>
              <a:t>Close-mindedness</a:t>
            </a:r>
          </a:p>
          <a:p>
            <a:endParaRPr lang="en-US" dirty="0" smtClean="0"/>
          </a:p>
        </p:txBody>
      </p:sp>
    </p:spTree>
    <p:extLst>
      <p:ext uri="{BB962C8B-B14F-4D97-AF65-F5344CB8AC3E}">
        <p14:creationId xmlns:p14="http://schemas.microsoft.com/office/powerpoint/2010/main" val="389143360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fontScale="90000"/>
          </a:bodyPr>
          <a:lstStyle/>
          <a:p>
            <a:r>
              <a:rPr lang="en-US" dirty="0"/>
              <a:t>Module Eleven: Review Questions</a:t>
            </a:r>
            <a:endParaRPr lang="en-US" dirty="0" smtClean="0"/>
          </a:p>
        </p:txBody>
      </p:sp>
      <p:sp>
        <p:nvSpPr>
          <p:cNvPr id="59395" name="Content Placeholder 2"/>
          <p:cNvSpPr>
            <a:spLocks noGrp="1"/>
          </p:cNvSpPr>
          <p:nvPr>
            <p:ph idx="1"/>
          </p:nvPr>
        </p:nvSpPr>
        <p:spPr/>
        <p:txBody>
          <a:bodyPr>
            <a:normAutofit fontScale="70000" lnSpcReduction="20000"/>
          </a:bodyPr>
          <a:lstStyle/>
          <a:p>
            <a:pPr lvl="0"/>
            <a:r>
              <a:rPr lang="en-US" dirty="0" smtClean="0"/>
              <a:t>9.  Where </a:t>
            </a:r>
            <a:r>
              <a:rPr lang="en-US" dirty="0"/>
              <a:t>is the business in the case study located</a:t>
            </a:r>
            <a:r>
              <a:rPr lang="en-US" dirty="0" smtClean="0"/>
              <a:t>?</a:t>
            </a:r>
          </a:p>
          <a:p>
            <a:pPr lvl="0"/>
            <a:endParaRPr lang="en-US" dirty="0"/>
          </a:p>
          <a:p>
            <a:pPr marL="971550" lvl="1" indent="-514350">
              <a:buFont typeface="+mj-lt"/>
              <a:buAutoNum type="alphaLcParenR"/>
            </a:pPr>
            <a:r>
              <a:rPr lang="en-US" dirty="0">
                <a:solidFill>
                  <a:srgbClr val="FF0000"/>
                </a:solidFill>
              </a:rPr>
              <a:t>Austin</a:t>
            </a:r>
          </a:p>
          <a:p>
            <a:pPr marL="971550" lvl="1" indent="-514350">
              <a:buFont typeface="+mj-lt"/>
              <a:buAutoNum type="alphaLcParenR"/>
            </a:pPr>
            <a:r>
              <a:rPr lang="en-US" dirty="0"/>
              <a:t>Dallas</a:t>
            </a:r>
          </a:p>
          <a:p>
            <a:pPr marL="971550" lvl="1" indent="-514350">
              <a:buFont typeface="+mj-lt"/>
              <a:buAutoNum type="alphaLcParenR"/>
            </a:pPr>
            <a:r>
              <a:rPr lang="en-US" dirty="0"/>
              <a:t>Houston</a:t>
            </a:r>
          </a:p>
          <a:p>
            <a:pPr marL="971550" lvl="1" indent="-514350">
              <a:buFont typeface="+mj-lt"/>
              <a:buAutoNum type="alphaLcParenR"/>
            </a:pPr>
            <a:r>
              <a:rPr lang="en-US" dirty="0"/>
              <a:t>San </a:t>
            </a:r>
            <a:r>
              <a:rPr lang="en-US" dirty="0" smtClean="0"/>
              <a:t>Antonio</a:t>
            </a:r>
          </a:p>
          <a:p>
            <a:pPr lvl="1"/>
            <a:endParaRPr lang="en-US" dirty="0"/>
          </a:p>
          <a:p>
            <a:pPr lvl="0"/>
            <a:r>
              <a:rPr lang="en-US" dirty="0" smtClean="0"/>
              <a:t>10.  What </a:t>
            </a:r>
            <a:r>
              <a:rPr lang="en-US" dirty="0"/>
              <a:t>is the name of the brainstorming session</a:t>
            </a:r>
            <a:r>
              <a:rPr lang="en-US" dirty="0" smtClean="0"/>
              <a:t>?</a:t>
            </a:r>
          </a:p>
          <a:p>
            <a:pPr lvl="0"/>
            <a:endParaRPr lang="en-US" dirty="0"/>
          </a:p>
          <a:p>
            <a:pPr marL="971550" lvl="1" indent="-514350">
              <a:buFont typeface="+mj-lt"/>
              <a:buAutoNum type="alphaLcParenR"/>
            </a:pPr>
            <a:r>
              <a:rPr lang="en-US" dirty="0"/>
              <a:t>Oh Christmas Tree</a:t>
            </a:r>
          </a:p>
          <a:p>
            <a:pPr marL="971550" lvl="1" indent="-514350">
              <a:buFont typeface="+mj-lt"/>
              <a:buAutoNum type="alphaLcParenR"/>
            </a:pPr>
            <a:r>
              <a:rPr lang="en-US" dirty="0">
                <a:solidFill>
                  <a:srgbClr val="FF0000"/>
                </a:solidFill>
              </a:rPr>
              <a:t>Stop the Grinch from Getting Christmas</a:t>
            </a:r>
          </a:p>
          <a:p>
            <a:pPr marL="971550" lvl="1" indent="-514350">
              <a:buFont typeface="+mj-lt"/>
              <a:buAutoNum type="alphaLcParenR"/>
            </a:pPr>
            <a:r>
              <a:rPr lang="en-US" dirty="0"/>
              <a:t>The Twelve Days of Christmas</a:t>
            </a:r>
          </a:p>
          <a:p>
            <a:pPr marL="971550" lvl="1" indent="-514350">
              <a:buFont typeface="+mj-lt"/>
              <a:buAutoNum type="alphaLcParenR"/>
            </a:pPr>
            <a:r>
              <a:rPr lang="en-US" dirty="0"/>
              <a:t>Silent Night</a:t>
            </a:r>
          </a:p>
          <a:p>
            <a:endParaRPr lang="en-US" dirty="0" smtClean="0"/>
          </a:p>
        </p:txBody>
      </p:sp>
    </p:spTree>
    <p:extLst>
      <p:ext uri="{BB962C8B-B14F-4D97-AF65-F5344CB8AC3E}">
        <p14:creationId xmlns:p14="http://schemas.microsoft.com/office/powerpoint/2010/main" val="282327636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Module Twelve: </a:t>
            </a:r>
            <a:br>
              <a:rPr lang="en-US" dirty="0" smtClean="0"/>
            </a:br>
            <a:r>
              <a:rPr lang="en-US" dirty="0" smtClean="0"/>
              <a:t>Wrapping Up</a:t>
            </a:r>
            <a:endParaRPr lang="en-US" dirty="0"/>
          </a:p>
        </p:txBody>
      </p:sp>
      <p:sp>
        <p:nvSpPr>
          <p:cNvPr id="3" name="Content Placeholder 2"/>
          <p:cNvSpPr>
            <a:spLocks noGrp="1"/>
          </p:cNvSpPr>
          <p:nvPr>
            <p:ph idx="1"/>
          </p:nvPr>
        </p:nvSpPr>
        <p:spPr/>
        <p:txBody>
          <a:bodyPr rtlCol="0">
            <a:normAutofit lnSpcReduction="10000"/>
          </a:bodyPr>
          <a:lstStyle/>
          <a:p>
            <a:pPr marL="0"/>
            <a:r>
              <a:rPr lang="en-US" dirty="0"/>
              <a:t>Although this workshop is coming to a close, we hope that your journey to improve your critical thinking skills is just beginning. Please take a moment to review and update your action plan. This will be a key tool to guide your progress in the days, weeks, months, and years to come. We wish you the best of luck on the rest of your travels! </a:t>
            </a:r>
          </a:p>
        </p:txBody>
      </p:sp>
      <p:sp>
        <p:nvSpPr>
          <p:cNvPr id="4" name="Text Placeholder 3"/>
          <p:cNvSpPr>
            <a:spLocks noGrp="1"/>
          </p:cNvSpPr>
          <p:nvPr>
            <p:ph type="body" sz="quarter" idx="10"/>
          </p:nvPr>
        </p:nvSpPr>
        <p:spPr>
          <a:xfrm>
            <a:off x="7391400" y="381000"/>
            <a:ext cx="1752600" cy="2895600"/>
          </a:xfrm>
        </p:spPr>
        <p:txBody>
          <a:bodyPr rtlCol="0">
            <a:normAutofit fontScale="92500" lnSpcReduction="20000"/>
          </a:bodyPr>
          <a:lstStyle/>
          <a:p>
            <a:pPr>
              <a:lnSpc>
                <a:spcPct val="115000"/>
              </a:lnSpc>
              <a:spcBef>
                <a:spcPts val="0"/>
              </a:spcBef>
              <a:spcAft>
                <a:spcPts val="1000"/>
              </a:spcAft>
            </a:pPr>
            <a:r>
              <a:rPr lang="en-US" dirty="0">
                <a:ea typeface="Times New Roman"/>
                <a:cs typeface="Times New Roman"/>
              </a:rPr>
              <a:t>All our dignity lies in thought.</a:t>
            </a:r>
            <a:endParaRPr lang="en-US" sz="2400" dirty="0">
              <a:latin typeface="Calibri"/>
              <a:ea typeface="Times New Roman"/>
              <a:cs typeface="Times New Roman"/>
            </a:endParaRPr>
          </a:p>
          <a:p>
            <a:pPr algn="ctr">
              <a:lnSpc>
                <a:spcPct val="115000"/>
              </a:lnSpc>
              <a:spcBef>
                <a:spcPts val="0"/>
              </a:spcBef>
              <a:spcAft>
                <a:spcPts val="1000"/>
              </a:spcAft>
            </a:pPr>
            <a:r>
              <a:rPr lang="en-US" dirty="0">
                <a:ea typeface="Times New Roman"/>
                <a:cs typeface="Times New Roman"/>
              </a:rPr>
              <a:t>Blaise Pascal</a:t>
            </a:r>
            <a:endParaRPr lang="en-US" sz="2400" dirty="0">
              <a:effectLst/>
              <a:latin typeface="Calibri"/>
              <a:ea typeface="Times New Roman"/>
              <a:cs typeface="Times New Roman"/>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eaLnBrk="1" hangingPunct="1"/>
            <a:r>
              <a:rPr lang="en-US" smtClean="0"/>
              <a:t>Words from the Wise</a:t>
            </a:r>
          </a:p>
        </p:txBody>
      </p:sp>
      <p:sp>
        <p:nvSpPr>
          <p:cNvPr id="3" name="Content Placeholder 2"/>
          <p:cNvSpPr>
            <a:spLocks noGrp="1"/>
          </p:cNvSpPr>
          <p:nvPr>
            <p:ph idx="1"/>
          </p:nvPr>
        </p:nvSpPr>
        <p:spPr/>
        <p:txBody>
          <a:bodyPr rtlCol="0">
            <a:normAutofit/>
          </a:bodyPr>
          <a:lstStyle/>
          <a:p>
            <a:pPr marL="457200" lvl="0" indent="-457200">
              <a:buFont typeface="Arial" pitchFamily="34" charset="0"/>
              <a:buChar char="•"/>
            </a:pPr>
            <a:r>
              <a:rPr lang="en-US" b="1" dirty="0"/>
              <a:t>Alison King</a:t>
            </a:r>
            <a:r>
              <a:rPr lang="en-US" dirty="0"/>
              <a:t>: Good questioners are good thinkers.</a:t>
            </a:r>
          </a:p>
          <a:p>
            <a:pPr marL="457200" lvl="0" indent="-457200">
              <a:buFont typeface="Arial" pitchFamily="34" charset="0"/>
              <a:buChar char="•"/>
            </a:pPr>
            <a:r>
              <a:rPr lang="en-US" b="1" dirty="0"/>
              <a:t>Henry Ward Beecher:</a:t>
            </a:r>
            <a:r>
              <a:rPr lang="en-US" dirty="0"/>
              <a:t> All words are pegs to hang ideas on.</a:t>
            </a:r>
          </a:p>
          <a:p>
            <a:pPr marL="457200" lvl="0" indent="-457200">
              <a:buFont typeface="Arial" pitchFamily="34" charset="0"/>
              <a:buChar char="•"/>
            </a:pPr>
            <a:r>
              <a:rPr lang="en-US" b="1" dirty="0"/>
              <a:t>Rudolf Arnheim:</a:t>
            </a:r>
            <a:r>
              <a:rPr lang="en-US" dirty="0"/>
              <a:t> All perceiving is also thinking, all reasoning is also intuition, all observation is also invention.</a:t>
            </a:r>
          </a:p>
          <a:p>
            <a:pPr eaLnBrk="1" fontAlgn="auto" hangingPunct="1">
              <a:spcAft>
                <a:spcPts val="0"/>
              </a:spcAft>
              <a:buFont typeface="Arial" pitchFamily="34" charset="0"/>
              <a:buNone/>
              <a:defRPr/>
            </a:pPr>
            <a:endParaRPr lang="en-CA" dirty="0" smtClean="0"/>
          </a:p>
        </p:txBody>
      </p:sp>
      <p:pic>
        <p:nvPicPr>
          <p:cNvPr id="62468" name="Picture 4" descr="MC900370486[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32763" y="5562600"/>
            <a:ext cx="841375"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Two: Review Questions</a:t>
            </a:r>
          </a:p>
        </p:txBody>
      </p:sp>
      <p:sp>
        <p:nvSpPr>
          <p:cNvPr id="3" name="Content Placeholder 2"/>
          <p:cNvSpPr>
            <a:spLocks noGrp="1"/>
          </p:cNvSpPr>
          <p:nvPr>
            <p:ph idx="1"/>
          </p:nvPr>
        </p:nvSpPr>
        <p:spPr>
          <a:xfrm>
            <a:off x="457200" y="1447800"/>
            <a:ext cx="4114800" cy="4525963"/>
          </a:xfrm>
        </p:spPr>
        <p:txBody>
          <a:bodyPr>
            <a:normAutofit fontScale="25000" lnSpcReduction="20000"/>
          </a:bodyPr>
          <a:lstStyle/>
          <a:p>
            <a:pPr lvl="0"/>
            <a:r>
              <a:rPr lang="en-US" sz="6000" dirty="0" smtClean="0"/>
              <a:t>1.    What </a:t>
            </a:r>
            <a:r>
              <a:rPr lang="en-US" sz="6000" dirty="0"/>
              <a:t>is the difference between deductive and inductive reasoning</a:t>
            </a:r>
            <a:r>
              <a:rPr lang="en-US" sz="6000" dirty="0" smtClean="0"/>
              <a:t>?</a:t>
            </a:r>
          </a:p>
          <a:p>
            <a:pPr lvl="0"/>
            <a:endParaRPr lang="en-US" sz="6000" dirty="0"/>
          </a:p>
          <a:p>
            <a:pPr marL="971550" lvl="1" indent="-514350">
              <a:buFont typeface="+mj-lt"/>
              <a:buAutoNum type="alphaLcParenR"/>
            </a:pPr>
            <a:r>
              <a:rPr lang="en-US" sz="6000" dirty="0"/>
              <a:t>Deductive reasoning is based on observations</a:t>
            </a:r>
          </a:p>
          <a:p>
            <a:pPr marL="971550" lvl="1" indent="-514350">
              <a:buFont typeface="+mj-lt"/>
              <a:buAutoNum type="alphaLcParenR"/>
            </a:pPr>
            <a:r>
              <a:rPr lang="en-US" sz="6000" dirty="0">
                <a:solidFill>
                  <a:srgbClr val="FF0000"/>
                </a:solidFill>
              </a:rPr>
              <a:t>Deductive reasoning is used to form a hypothesis</a:t>
            </a:r>
          </a:p>
          <a:p>
            <a:pPr marL="971550" lvl="1" indent="-514350">
              <a:buFont typeface="+mj-lt"/>
              <a:buAutoNum type="alphaLcParenR"/>
            </a:pPr>
            <a:r>
              <a:rPr lang="en-US" sz="6000" dirty="0"/>
              <a:t>Inductive reasoning is used to form a hypothesis</a:t>
            </a:r>
          </a:p>
          <a:p>
            <a:pPr marL="971550" lvl="1" indent="-514350">
              <a:buFont typeface="+mj-lt"/>
              <a:buAutoNum type="alphaLcParenR"/>
            </a:pPr>
            <a:r>
              <a:rPr lang="en-US" sz="6000" dirty="0"/>
              <a:t>Inductive reasoning infers a </a:t>
            </a:r>
            <a:r>
              <a:rPr lang="en-US" sz="6000" dirty="0" smtClean="0"/>
              <a:t>conclusion</a:t>
            </a:r>
          </a:p>
          <a:p>
            <a:pPr lvl="1"/>
            <a:endParaRPr lang="en-US" sz="6000" dirty="0"/>
          </a:p>
          <a:p>
            <a:pPr lvl="0"/>
            <a:r>
              <a:rPr lang="en-US" sz="6000" dirty="0" smtClean="0"/>
              <a:t>2.  What </a:t>
            </a:r>
            <a:r>
              <a:rPr lang="en-US" sz="6000" dirty="0"/>
              <a:t>is a syllogism</a:t>
            </a:r>
            <a:r>
              <a:rPr lang="en-US" sz="6000" dirty="0" smtClean="0"/>
              <a:t>?</a:t>
            </a:r>
          </a:p>
          <a:p>
            <a:pPr lvl="0"/>
            <a:endParaRPr lang="en-US" sz="6000" dirty="0"/>
          </a:p>
          <a:p>
            <a:pPr marL="971550" lvl="1" indent="-514350">
              <a:buFont typeface="+mj-lt"/>
              <a:buAutoNum type="alphaLcParenR"/>
            </a:pPr>
            <a:r>
              <a:rPr lang="en-US" sz="6000" dirty="0">
                <a:solidFill>
                  <a:srgbClr val="FF0000"/>
                </a:solidFill>
              </a:rPr>
              <a:t>Two or more premises used to come to a valid conclusion </a:t>
            </a:r>
          </a:p>
          <a:p>
            <a:pPr marL="971550" lvl="1" indent="-514350">
              <a:buFont typeface="+mj-lt"/>
              <a:buAutoNum type="alphaLcParenR"/>
            </a:pPr>
            <a:r>
              <a:rPr lang="en-US" sz="6000" dirty="0"/>
              <a:t>A statement that says things occur in relation to each other based on a certain order</a:t>
            </a:r>
          </a:p>
          <a:p>
            <a:pPr marL="971550" lvl="1" indent="-514350">
              <a:buFont typeface="+mj-lt"/>
              <a:buAutoNum type="alphaLcParenR"/>
            </a:pPr>
            <a:r>
              <a:rPr lang="en-US" sz="6000" dirty="0"/>
              <a:t>A statement that says if the antecedent is true, then the following consequence must also be true </a:t>
            </a:r>
          </a:p>
          <a:p>
            <a:pPr marL="971550" lvl="1" indent="-514350">
              <a:buFont typeface="+mj-lt"/>
              <a:buAutoNum type="alphaLcParenR"/>
            </a:pPr>
            <a:r>
              <a:rPr lang="en-US" sz="6000" dirty="0"/>
              <a:t>A statement of probability</a:t>
            </a:r>
          </a:p>
          <a:p>
            <a:endParaRPr lang="en-US" dirty="0"/>
          </a:p>
        </p:txBody>
      </p:sp>
      <p:sp>
        <p:nvSpPr>
          <p:cNvPr id="4" name="Content Placeholder 2"/>
          <p:cNvSpPr txBox="1">
            <a:spLocks/>
          </p:cNvSpPr>
          <p:nvPr/>
        </p:nvSpPr>
        <p:spPr bwMode="auto">
          <a:xfrm>
            <a:off x="4724400" y="14478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47500" lnSpcReduction="2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3.  What does it mean to be open-minded?</a:t>
            </a:r>
          </a:p>
          <a:p>
            <a:endParaRPr lang="en-US" dirty="0" smtClean="0"/>
          </a:p>
          <a:p>
            <a:pPr marL="971550" lvl="1" indent="-514350">
              <a:buFont typeface="+mj-lt"/>
              <a:buAutoNum type="alphaLcParenR"/>
            </a:pPr>
            <a:r>
              <a:rPr lang="en-US" sz="3200" dirty="0" smtClean="0"/>
              <a:t>Refuting new information without examining its validity</a:t>
            </a:r>
          </a:p>
          <a:p>
            <a:pPr marL="971550" lvl="1" indent="-514350">
              <a:buFont typeface="+mj-lt"/>
              <a:buAutoNum type="alphaLcParenR"/>
            </a:pPr>
            <a:r>
              <a:rPr lang="en-US" sz="3200" dirty="0" smtClean="0"/>
              <a:t>Being unreceptive to new information</a:t>
            </a:r>
          </a:p>
          <a:p>
            <a:pPr marL="971550" lvl="1" indent="-514350">
              <a:buFont typeface="+mj-lt"/>
              <a:buAutoNum type="alphaLcParenR"/>
            </a:pPr>
            <a:r>
              <a:rPr lang="en-US" sz="3200" dirty="0" smtClean="0">
                <a:solidFill>
                  <a:srgbClr val="FF0000"/>
                </a:solidFill>
              </a:rPr>
              <a:t>Willingness to accept new information even when an opinion has been formed</a:t>
            </a:r>
          </a:p>
          <a:p>
            <a:pPr marL="971550" lvl="1" indent="-514350">
              <a:buFont typeface="+mj-lt"/>
              <a:buAutoNum type="alphaLcParenR"/>
            </a:pPr>
            <a:r>
              <a:rPr lang="en-US" sz="3200" dirty="0" smtClean="0"/>
              <a:t>An unwilling to accept new evidence that opposes opinions</a:t>
            </a:r>
          </a:p>
          <a:p>
            <a:pPr lvl="1"/>
            <a:endParaRPr lang="en-US" sz="3200" dirty="0" smtClean="0"/>
          </a:p>
          <a:p>
            <a:r>
              <a:rPr lang="en-US" dirty="0" smtClean="0"/>
              <a:t>4.    Which scholar/philosopher encouraged open-mindedness and questioned traditional rhetoric 2400 years ago?</a:t>
            </a:r>
          </a:p>
          <a:p>
            <a:endParaRPr lang="en-US" dirty="0" smtClean="0"/>
          </a:p>
          <a:p>
            <a:pPr marL="971550" lvl="1" indent="-514350">
              <a:buFont typeface="+mj-lt"/>
              <a:buAutoNum type="alphaLcParenR"/>
            </a:pPr>
            <a:r>
              <a:rPr lang="en-US" sz="3200" dirty="0" smtClean="0"/>
              <a:t>Pliny the Elder</a:t>
            </a:r>
          </a:p>
          <a:p>
            <a:pPr marL="971550" lvl="1" indent="-514350">
              <a:buFont typeface="+mj-lt"/>
              <a:buAutoNum type="alphaLcParenR"/>
            </a:pPr>
            <a:r>
              <a:rPr lang="en-US" sz="3200" dirty="0" smtClean="0"/>
              <a:t>Descartes</a:t>
            </a:r>
          </a:p>
          <a:p>
            <a:pPr marL="971550" lvl="1" indent="-514350">
              <a:buFont typeface="+mj-lt"/>
              <a:buAutoNum type="alphaLcParenR"/>
            </a:pPr>
            <a:r>
              <a:rPr lang="en-US" sz="3200" dirty="0" smtClean="0"/>
              <a:t>Emerson</a:t>
            </a:r>
          </a:p>
          <a:p>
            <a:pPr marL="971550" lvl="1" indent="-514350">
              <a:buFont typeface="+mj-lt"/>
              <a:buAutoNum type="alphaLcParenR"/>
            </a:pPr>
            <a:r>
              <a:rPr lang="en-US" sz="3200" dirty="0" smtClean="0">
                <a:solidFill>
                  <a:srgbClr val="FF0000"/>
                </a:solidFill>
              </a:rPr>
              <a:t>Socrates</a:t>
            </a:r>
          </a:p>
          <a:p>
            <a:endParaRPr lang="en-US" dirty="0"/>
          </a:p>
        </p:txBody>
      </p:sp>
    </p:spTree>
    <p:extLst>
      <p:ext uri="{BB962C8B-B14F-4D97-AF65-F5344CB8AC3E}">
        <p14:creationId xmlns:p14="http://schemas.microsoft.com/office/powerpoint/2010/main" val="1909276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Two: Review Questions</a:t>
            </a:r>
          </a:p>
        </p:txBody>
      </p:sp>
      <p:sp>
        <p:nvSpPr>
          <p:cNvPr id="3" name="Content Placeholder 2"/>
          <p:cNvSpPr>
            <a:spLocks noGrp="1"/>
          </p:cNvSpPr>
          <p:nvPr>
            <p:ph idx="1"/>
          </p:nvPr>
        </p:nvSpPr>
        <p:spPr>
          <a:xfrm>
            <a:off x="457200" y="1458913"/>
            <a:ext cx="4114800" cy="4525963"/>
          </a:xfrm>
        </p:spPr>
        <p:txBody>
          <a:bodyPr>
            <a:normAutofit fontScale="55000" lnSpcReduction="20000"/>
          </a:bodyPr>
          <a:lstStyle/>
          <a:p>
            <a:pPr lvl="0"/>
            <a:r>
              <a:rPr lang="en-US" sz="2900" dirty="0" smtClean="0"/>
              <a:t>5.   Where </a:t>
            </a:r>
            <a:r>
              <a:rPr lang="en-US" sz="2900" dirty="0"/>
              <a:t>does analysis fall in Bloom’s Taxonomy</a:t>
            </a:r>
            <a:r>
              <a:rPr lang="en-US" sz="2900" dirty="0" smtClean="0"/>
              <a:t>?</a:t>
            </a:r>
          </a:p>
          <a:p>
            <a:pPr lvl="0"/>
            <a:endParaRPr lang="en-US" sz="2900" dirty="0"/>
          </a:p>
          <a:p>
            <a:pPr marL="971550" lvl="1" indent="-514350">
              <a:buFont typeface="+mj-lt"/>
              <a:buAutoNum type="alphaLcParenR"/>
            </a:pPr>
            <a:r>
              <a:rPr lang="en-US" sz="2900" dirty="0"/>
              <a:t>It’s the very top domain</a:t>
            </a:r>
          </a:p>
          <a:p>
            <a:pPr marL="971550" lvl="1" indent="-514350">
              <a:buFont typeface="+mj-lt"/>
              <a:buAutoNum type="alphaLcParenR"/>
            </a:pPr>
            <a:r>
              <a:rPr lang="en-US" sz="2900" dirty="0"/>
              <a:t>It’s the first domain</a:t>
            </a:r>
          </a:p>
          <a:p>
            <a:pPr marL="971550" lvl="1" indent="-514350">
              <a:buFont typeface="+mj-lt"/>
              <a:buAutoNum type="alphaLcParenR"/>
            </a:pPr>
            <a:r>
              <a:rPr lang="en-US" sz="2900" dirty="0">
                <a:solidFill>
                  <a:srgbClr val="FF0000"/>
                </a:solidFill>
              </a:rPr>
              <a:t>High level – one of the upper three domains</a:t>
            </a:r>
          </a:p>
          <a:p>
            <a:pPr marL="971550" lvl="1" indent="-514350">
              <a:buFont typeface="+mj-lt"/>
              <a:buAutoNum type="alphaLcParenR"/>
            </a:pPr>
            <a:r>
              <a:rPr lang="en-US" sz="2900" dirty="0"/>
              <a:t>Low level – one of the lower three domains</a:t>
            </a:r>
          </a:p>
          <a:p>
            <a:r>
              <a:rPr lang="en-US" sz="2900" dirty="0"/>
              <a:t/>
            </a:r>
            <a:br>
              <a:rPr lang="en-US" sz="2900" dirty="0"/>
            </a:br>
            <a:r>
              <a:rPr lang="en-US" sz="2900" dirty="0"/>
              <a:t> </a:t>
            </a:r>
          </a:p>
          <a:p>
            <a:pPr lvl="0"/>
            <a:r>
              <a:rPr lang="en-US" sz="2900" dirty="0" smtClean="0"/>
              <a:t>6.   Which </a:t>
            </a:r>
            <a:r>
              <a:rPr lang="en-US" sz="2900" dirty="0"/>
              <a:t>of the following is not one of the three factors to consider when analyzing new information</a:t>
            </a:r>
            <a:r>
              <a:rPr lang="en-US" sz="2900" dirty="0" smtClean="0"/>
              <a:t>?</a:t>
            </a:r>
          </a:p>
          <a:p>
            <a:pPr lvl="0"/>
            <a:endParaRPr lang="en-US" sz="2900" dirty="0"/>
          </a:p>
          <a:p>
            <a:pPr marL="971550" lvl="1" indent="-514350">
              <a:buFont typeface="+mj-lt"/>
              <a:buAutoNum type="alphaLcParenR"/>
            </a:pPr>
            <a:r>
              <a:rPr lang="en-US" sz="2900" dirty="0"/>
              <a:t>Argument</a:t>
            </a:r>
          </a:p>
          <a:p>
            <a:pPr marL="971550" lvl="1" indent="-514350">
              <a:buFont typeface="+mj-lt"/>
              <a:buAutoNum type="alphaLcParenR"/>
            </a:pPr>
            <a:r>
              <a:rPr lang="en-US" sz="2900" dirty="0"/>
              <a:t>Evidence</a:t>
            </a:r>
          </a:p>
          <a:p>
            <a:pPr marL="971550" lvl="1" indent="-514350">
              <a:buFont typeface="+mj-lt"/>
              <a:buAutoNum type="alphaLcParenR"/>
            </a:pPr>
            <a:r>
              <a:rPr lang="en-US" sz="2900" dirty="0">
                <a:solidFill>
                  <a:srgbClr val="FF0000"/>
                </a:solidFill>
              </a:rPr>
              <a:t>Environment</a:t>
            </a:r>
          </a:p>
          <a:p>
            <a:pPr marL="971550" lvl="1" indent="-514350">
              <a:buFont typeface="+mj-lt"/>
              <a:buAutoNum type="alphaLcParenR"/>
            </a:pPr>
            <a:r>
              <a:rPr lang="en-US" sz="2900" dirty="0"/>
              <a:t>Language</a:t>
            </a:r>
          </a:p>
          <a:p>
            <a:endParaRPr lang="en-US" dirty="0"/>
          </a:p>
        </p:txBody>
      </p:sp>
      <p:sp>
        <p:nvSpPr>
          <p:cNvPr id="4" name="Content Placeholder 2"/>
          <p:cNvSpPr txBox="1">
            <a:spLocks/>
          </p:cNvSpPr>
          <p:nvPr/>
        </p:nvSpPr>
        <p:spPr bwMode="auto">
          <a:xfrm>
            <a:off x="4705350" y="15240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7.  What is logic?</a:t>
            </a:r>
          </a:p>
          <a:p>
            <a:endParaRPr lang="en-US" sz="1600" dirty="0" smtClean="0"/>
          </a:p>
          <a:p>
            <a:pPr marL="971550" lvl="1" indent="-514350">
              <a:buFont typeface="+mj-lt"/>
              <a:buAutoNum type="alphaLcParenR"/>
            </a:pPr>
            <a:r>
              <a:rPr lang="en-US" sz="1600" dirty="0" smtClean="0"/>
              <a:t>Rules </a:t>
            </a:r>
          </a:p>
          <a:p>
            <a:pPr marL="971550" lvl="1" indent="-514350">
              <a:buFont typeface="+mj-lt"/>
              <a:buAutoNum type="alphaLcParenR"/>
            </a:pPr>
            <a:r>
              <a:rPr lang="en-US" sz="1600" dirty="0" smtClean="0"/>
              <a:t>Conclusions</a:t>
            </a:r>
          </a:p>
          <a:p>
            <a:pPr marL="971550" lvl="1" indent="-514350">
              <a:buFont typeface="+mj-lt"/>
              <a:buAutoNum type="alphaLcParenR"/>
            </a:pPr>
            <a:r>
              <a:rPr lang="en-US" sz="1600" dirty="0" smtClean="0"/>
              <a:t>Premises</a:t>
            </a:r>
          </a:p>
          <a:p>
            <a:pPr marL="971550" lvl="1" indent="-514350">
              <a:buFont typeface="+mj-lt"/>
              <a:buAutoNum type="alphaLcParenR"/>
            </a:pPr>
            <a:r>
              <a:rPr lang="en-US" sz="1600" dirty="0" smtClean="0">
                <a:solidFill>
                  <a:srgbClr val="FF0000"/>
                </a:solidFill>
              </a:rPr>
              <a:t>A branch of philosophy</a:t>
            </a:r>
          </a:p>
          <a:p>
            <a:pPr lvl="1"/>
            <a:endParaRPr lang="en-US" sz="1600" dirty="0" smtClean="0"/>
          </a:p>
          <a:p>
            <a:r>
              <a:rPr lang="en-US" sz="1600" dirty="0" smtClean="0"/>
              <a:t>8.  What is a premise?</a:t>
            </a:r>
          </a:p>
          <a:p>
            <a:endParaRPr lang="en-US" sz="1600" dirty="0" smtClean="0"/>
          </a:p>
          <a:p>
            <a:pPr marL="971550" lvl="1" indent="-514350">
              <a:buFont typeface="+mj-lt"/>
              <a:buAutoNum type="alphaLcParenR"/>
            </a:pPr>
            <a:r>
              <a:rPr lang="en-US" sz="1600" dirty="0" smtClean="0">
                <a:solidFill>
                  <a:srgbClr val="FF0000"/>
                </a:solidFill>
              </a:rPr>
              <a:t>A statement of fact or value</a:t>
            </a:r>
          </a:p>
          <a:p>
            <a:pPr marL="971550" lvl="1" indent="-514350">
              <a:buFont typeface="+mj-lt"/>
              <a:buAutoNum type="alphaLcParenR"/>
            </a:pPr>
            <a:r>
              <a:rPr lang="en-US" sz="1600" dirty="0" smtClean="0"/>
              <a:t>Rule</a:t>
            </a:r>
          </a:p>
          <a:p>
            <a:pPr marL="971550" lvl="1" indent="-514350">
              <a:buFont typeface="+mj-lt"/>
              <a:buAutoNum type="alphaLcParenR"/>
            </a:pPr>
            <a:r>
              <a:rPr lang="en-US" sz="1600" dirty="0" smtClean="0"/>
              <a:t>Conclusion</a:t>
            </a:r>
          </a:p>
          <a:p>
            <a:pPr marL="971550" lvl="1" indent="-514350">
              <a:buFont typeface="+mj-lt"/>
              <a:buAutoNum type="alphaLcParenR"/>
            </a:pPr>
            <a:r>
              <a:rPr lang="en-US" sz="1600" dirty="0" smtClean="0"/>
              <a:t>Bias</a:t>
            </a:r>
          </a:p>
          <a:p>
            <a:endParaRPr lang="en-US" dirty="0"/>
          </a:p>
        </p:txBody>
      </p:sp>
    </p:spTree>
    <p:extLst>
      <p:ext uri="{BB962C8B-B14F-4D97-AF65-F5344CB8AC3E}">
        <p14:creationId xmlns:p14="http://schemas.microsoft.com/office/powerpoint/2010/main" val="1913196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Two: Review Questions</a:t>
            </a:r>
          </a:p>
        </p:txBody>
      </p:sp>
      <p:sp>
        <p:nvSpPr>
          <p:cNvPr id="3" name="Content Placeholder 2"/>
          <p:cNvSpPr>
            <a:spLocks noGrp="1"/>
          </p:cNvSpPr>
          <p:nvPr>
            <p:ph idx="1"/>
          </p:nvPr>
        </p:nvSpPr>
        <p:spPr/>
        <p:txBody>
          <a:bodyPr>
            <a:normAutofit fontScale="70000" lnSpcReduction="20000"/>
          </a:bodyPr>
          <a:lstStyle/>
          <a:p>
            <a:pPr lvl="0"/>
            <a:r>
              <a:rPr lang="en-US" dirty="0" smtClean="0"/>
              <a:t>9.  What </a:t>
            </a:r>
            <a:r>
              <a:rPr lang="en-US" dirty="0"/>
              <a:t>had the physicists been researching for years</a:t>
            </a:r>
            <a:r>
              <a:rPr lang="en-US" dirty="0" smtClean="0"/>
              <a:t>?</a:t>
            </a:r>
          </a:p>
          <a:p>
            <a:pPr lvl="0"/>
            <a:endParaRPr lang="en-US" dirty="0"/>
          </a:p>
          <a:p>
            <a:pPr marL="971550" lvl="1" indent="-514350">
              <a:buFont typeface="+mj-lt"/>
              <a:buAutoNum type="alphaLcParenR"/>
            </a:pPr>
            <a:r>
              <a:rPr lang="en-US" dirty="0"/>
              <a:t>Matter only</a:t>
            </a:r>
          </a:p>
          <a:p>
            <a:pPr marL="971550" lvl="1" indent="-514350">
              <a:buFont typeface="+mj-lt"/>
              <a:buAutoNum type="alphaLcParenR"/>
            </a:pPr>
            <a:r>
              <a:rPr lang="en-US" dirty="0"/>
              <a:t>Motion only</a:t>
            </a:r>
          </a:p>
          <a:p>
            <a:pPr marL="971550" lvl="1" indent="-514350">
              <a:buFont typeface="+mj-lt"/>
              <a:buAutoNum type="alphaLcParenR"/>
            </a:pPr>
            <a:r>
              <a:rPr lang="en-US" dirty="0">
                <a:solidFill>
                  <a:srgbClr val="FF0000"/>
                </a:solidFill>
              </a:rPr>
              <a:t>Matter and motion</a:t>
            </a:r>
          </a:p>
          <a:p>
            <a:pPr marL="971550" lvl="1" indent="-514350">
              <a:buFont typeface="+mj-lt"/>
              <a:buAutoNum type="alphaLcParenR"/>
            </a:pPr>
            <a:r>
              <a:rPr lang="en-US" dirty="0"/>
              <a:t>None of the </a:t>
            </a:r>
            <a:r>
              <a:rPr lang="en-US" dirty="0" smtClean="0"/>
              <a:t>above</a:t>
            </a:r>
          </a:p>
          <a:p>
            <a:pPr lvl="1"/>
            <a:endParaRPr lang="en-US" dirty="0"/>
          </a:p>
          <a:p>
            <a:pPr lvl="0"/>
            <a:r>
              <a:rPr lang="en-US" dirty="0" smtClean="0"/>
              <a:t>10. The </a:t>
            </a:r>
            <a:r>
              <a:rPr lang="en-US" dirty="0"/>
              <a:t>scientists came to the conclusion that: “No ____ activity happens by chance</a:t>
            </a:r>
            <a:r>
              <a:rPr lang="en-US" dirty="0" smtClean="0"/>
              <a:t>.”</a:t>
            </a:r>
          </a:p>
          <a:p>
            <a:pPr lvl="0"/>
            <a:endParaRPr lang="en-US" dirty="0"/>
          </a:p>
          <a:p>
            <a:pPr marL="971550" lvl="1" indent="-514350">
              <a:buFont typeface="+mj-lt"/>
              <a:buAutoNum type="alphaLcParenR"/>
            </a:pPr>
            <a:r>
              <a:rPr lang="en-US" dirty="0"/>
              <a:t>Mental</a:t>
            </a:r>
          </a:p>
          <a:p>
            <a:pPr marL="971550" lvl="1" indent="-514350">
              <a:buFont typeface="+mj-lt"/>
              <a:buAutoNum type="alphaLcParenR"/>
            </a:pPr>
            <a:r>
              <a:rPr lang="en-US" dirty="0">
                <a:solidFill>
                  <a:srgbClr val="FF0000"/>
                </a:solidFill>
              </a:rPr>
              <a:t>Physical</a:t>
            </a:r>
          </a:p>
          <a:p>
            <a:pPr marL="971550" lvl="1" indent="-514350">
              <a:buFont typeface="+mj-lt"/>
              <a:buAutoNum type="alphaLcParenR"/>
            </a:pPr>
            <a:r>
              <a:rPr lang="en-US" dirty="0"/>
              <a:t>Spiritual</a:t>
            </a:r>
          </a:p>
          <a:p>
            <a:pPr marL="971550" lvl="1" indent="-514350">
              <a:buFont typeface="+mj-lt"/>
              <a:buAutoNum type="alphaLcParenR"/>
            </a:pPr>
            <a:r>
              <a:rPr lang="en-US" dirty="0"/>
              <a:t>Psychological</a:t>
            </a:r>
          </a:p>
          <a:p>
            <a:endParaRPr lang="en-US" dirty="0"/>
          </a:p>
        </p:txBody>
      </p:sp>
    </p:spTree>
    <p:extLst>
      <p:ext uri="{BB962C8B-B14F-4D97-AF65-F5344CB8AC3E}">
        <p14:creationId xmlns:p14="http://schemas.microsoft.com/office/powerpoint/2010/main" val="42392319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US" dirty="0"/>
              <a:t>Module Three: Non-Linear Thinking</a:t>
            </a:r>
            <a:endParaRPr lang="en-US" dirty="0" smtClean="0"/>
          </a:p>
        </p:txBody>
      </p:sp>
      <p:sp>
        <p:nvSpPr>
          <p:cNvPr id="14339" name="Content Placeholder 2"/>
          <p:cNvSpPr>
            <a:spLocks noGrp="1"/>
          </p:cNvSpPr>
          <p:nvPr>
            <p:ph idx="1"/>
          </p:nvPr>
        </p:nvSpPr>
        <p:spPr/>
        <p:txBody>
          <a:bodyPr>
            <a:normAutofit/>
          </a:bodyPr>
          <a:lstStyle/>
          <a:p>
            <a:pPr marL="0"/>
            <a:r>
              <a:rPr lang="en-US" dirty="0"/>
              <a:t>There are two ways to work out problems vertically and </a:t>
            </a:r>
            <a:r>
              <a:rPr lang="en-US" dirty="0" smtClean="0"/>
              <a:t>laterally. This </a:t>
            </a:r>
            <a:r>
              <a:rPr lang="en-US" dirty="0"/>
              <a:t>is called linear or vertical thinking. However, often we tend to not line up the premises in a normal step-by-step fashion. When we approach a problem in a different order, we are using non-linear thinking</a:t>
            </a:r>
            <a:r>
              <a:rPr lang="en-US" dirty="0" smtClean="0"/>
              <a:t>.</a:t>
            </a:r>
          </a:p>
        </p:txBody>
      </p:sp>
      <p:sp>
        <p:nvSpPr>
          <p:cNvPr id="14340" name="Text Placeholder 3"/>
          <p:cNvSpPr>
            <a:spLocks noGrp="1"/>
          </p:cNvSpPr>
          <p:nvPr>
            <p:ph type="body" sz="quarter" idx="10"/>
          </p:nvPr>
        </p:nvSpPr>
        <p:spPr>
          <a:xfrm>
            <a:off x="7391400" y="381000"/>
            <a:ext cx="1752600" cy="2895600"/>
          </a:xfrm>
          <a:ln>
            <a:miter lim="800000"/>
            <a:headEnd/>
            <a:tailEnd/>
          </a:ln>
        </p:spPr>
        <p:txBody>
          <a:bodyPr>
            <a:normAutofit fontScale="55000" lnSpcReduction="20000"/>
          </a:bodyPr>
          <a:lstStyle/>
          <a:p>
            <a:pPr algn="just">
              <a:lnSpc>
                <a:spcPct val="115000"/>
              </a:lnSpc>
              <a:spcBef>
                <a:spcPts val="0"/>
              </a:spcBef>
              <a:spcAft>
                <a:spcPts val="1000"/>
              </a:spcAft>
            </a:pPr>
            <a:r>
              <a:rPr lang="en-US" dirty="0">
                <a:ea typeface="Times New Roman"/>
                <a:cs typeface="Times New Roman"/>
              </a:rPr>
              <a:t>Neither a closed mind nor an empty one is likely to produce much that would qualify as effective reasoning. </a:t>
            </a:r>
            <a:endParaRPr lang="en-US" sz="2400" dirty="0">
              <a:latin typeface="Calibri"/>
              <a:ea typeface="Times New Roman"/>
              <a:cs typeface="Times New Roman"/>
            </a:endParaRPr>
          </a:p>
          <a:p>
            <a:pPr algn="ctr">
              <a:lnSpc>
                <a:spcPct val="115000"/>
              </a:lnSpc>
              <a:spcBef>
                <a:spcPts val="0"/>
              </a:spcBef>
              <a:spcAft>
                <a:spcPts val="1000"/>
              </a:spcAft>
            </a:pPr>
            <a:r>
              <a:rPr lang="en-US" dirty="0" err="1">
                <a:ea typeface="Times New Roman"/>
                <a:cs typeface="Times New Roman"/>
              </a:rPr>
              <a:t>R.S</a:t>
            </a:r>
            <a:r>
              <a:rPr lang="en-US" dirty="0">
                <a:ea typeface="Times New Roman"/>
                <a:cs typeface="Times New Roman"/>
              </a:rPr>
              <a:t>. Nickerson</a:t>
            </a:r>
            <a:endParaRPr lang="en-US" sz="2400" dirty="0">
              <a:latin typeface="Calibri"/>
              <a:ea typeface="Times New Roman"/>
              <a:cs typeface="Times New Roman"/>
            </a:endParaRPr>
          </a:p>
          <a:p>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Step Out of Your Comfort Zone</a:t>
            </a:r>
            <a:endParaRPr lang="en-US" dirty="0" smtClean="0"/>
          </a:p>
        </p:txBody>
      </p:sp>
      <p:sp>
        <p:nvSpPr>
          <p:cNvPr id="15363" name="Content Placeholder 2"/>
          <p:cNvSpPr>
            <a:spLocks noGrp="1"/>
          </p:cNvSpPr>
          <p:nvPr>
            <p:ph idx="1"/>
          </p:nvPr>
        </p:nvSpPr>
        <p:spPr/>
        <p:txBody>
          <a:bodyPr/>
          <a:lstStyle/>
          <a:p>
            <a:pPr marL="457200" indent="-457200">
              <a:buFont typeface="Arial" pitchFamily="34" charset="0"/>
              <a:buChar char="•"/>
            </a:pPr>
            <a:r>
              <a:rPr lang="en-US" dirty="0" smtClean="0"/>
              <a:t>Basically, this </a:t>
            </a:r>
            <a:r>
              <a:rPr lang="en-US" dirty="0"/>
              <a:t>concept involves seeing information or circumstances from a different perspective. </a:t>
            </a:r>
            <a:endParaRPr lang="en-US" dirty="0" smtClean="0"/>
          </a:p>
          <a:p>
            <a:pPr marL="457200" indent="-457200">
              <a:buFont typeface="Arial" pitchFamily="34" charset="0"/>
              <a:buChar char="•"/>
            </a:pPr>
            <a:r>
              <a:rPr lang="en-US" dirty="0" smtClean="0"/>
              <a:t>In </a:t>
            </a:r>
            <a:r>
              <a:rPr lang="en-US" dirty="0"/>
              <a:t>critical thinking and problem-solving, sometimes we have to get out of the areas or zones we are comfortable with and stretch our thinking.</a:t>
            </a:r>
            <a:endParaRPr lang="en-US" dirty="0" smtClean="0"/>
          </a:p>
        </p:txBody>
      </p:sp>
      <p:pic>
        <p:nvPicPr>
          <p:cNvPr id="4" name="Picture 3" descr="C:\Users\Darren\AppData\Local\Microsoft\Windows\Temporary Internet Files\Content.IE5\MP321RS9\MC900055555[1].w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7600" y="5257800"/>
            <a:ext cx="1577572" cy="146304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Don’t Jump to Conclusions</a:t>
            </a:r>
            <a:endParaRPr lang="en-US" dirty="0" smtClean="0"/>
          </a:p>
        </p:txBody>
      </p:sp>
      <p:sp>
        <p:nvSpPr>
          <p:cNvPr id="16387" name="Content Placeholder 2"/>
          <p:cNvSpPr>
            <a:spLocks noGrp="1"/>
          </p:cNvSpPr>
          <p:nvPr>
            <p:ph idx="1"/>
          </p:nvPr>
        </p:nvSpPr>
        <p:spPr/>
        <p:txBody>
          <a:bodyPr/>
          <a:lstStyle/>
          <a:p>
            <a:pPr marL="457200" indent="-457200">
              <a:buFont typeface="Arial" pitchFamily="34" charset="0"/>
              <a:buChar char="•"/>
            </a:pPr>
            <a:r>
              <a:rPr lang="en-US" dirty="0" smtClean="0"/>
              <a:t>Often</a:t>
            </a:r>
            <a:r>
              <a:rPr lang="en-US" dirty="0"/>
              <a:t>, we tend to jump to conclusions before we have all of the facts. </a:t>
            </a:r>
            <a:endParaRPr lang="en-US" dirty="0" smtClean="0"/>
          </a:p>
          <a:p>
            <a:pPr marL="457200" indent="-457200">
              <a:buFont typeface="Arial" pitchFamily="34" charset="0"/>
              <a:buChar char="•"/>
            </a:pPr>
            <a:r>
              <a:rPr lang="en-US" dirty="0" smtClean="0"/>
              <a:t>How </a:t>
            </a:r>
            <a:r>
              <a:rPr lang="en-US" dirty="0"/>
              <a:t>can we use our understanding of logic to gather all the necessary facts? </a:t>
            </a:r>
            <a:endParaRPr lang="en-US" dirty="0" smtClean="0"/>
          </a:p>
          <a:p>
            <a:pPr marL="457200" indent="-457200">
              <a:buFont typeface="Arial" pitchFamily="34" charset="0"/>
              <a:buChar char="•"/>
            </a:pPr>
            <a:r>
              <a:rPr lang="en-US" dirty="0" smtClean="0"/>
              <a:t>Remember</a:t>
            </a:r>
            <a:r>
              <a:rPr lang="en-US" dirty="0"/>
              <a:t>, the premises are the facts or statements that help us come to conclusions.</a:t>
            </a:r>
          </a:p>
          <a:p>
            <a:endParaRPr lang="en-US" dirty="0" smtClean="0"/>
          </a:p>
        </p:txBody>
      </p:sp>
      <p:pic>
        <p:nvPicPr>
          <p:cNvPr id="4" name="Picture 3" descr="C:\Users\Darren\AppData\Local\Microsoft\Windows\Temporary Internet Files\Content.IE5\FTRMPN7N\MC900390808[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7200" y="5638800"/>
            <a:ext cx="914400" cy="996315"/>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Expect and Initiate Change</a:t>
            </a:r>
            <a:endParaRPr lang="en-US" dirty="0" smtClean="0"/>
          </a:p>
        </p:txBody>
      </p:sp>
      <p:sp>
        <p:nvSpPr>
          <p:cNvPr id="17411" name="Content Placeholder 2"/>
          <p:cNvSpPr>
            <a:spLocks noGrp="1"/>
          </p:cNvSpPr>
          <p:nvPr>
            <p:ph idx="1"/>
          </p:nvPr>
        </p:nvSpPr>
        <p:spPr/>
        <p:txBody>
          <a:bodyPr/>
          <a:lstStyle/>
          <a:p>
            <a:pPr marL="457200" indent="-457200">
              <a:buFont typeface="Arial" pitchFamily="34" charset="0"/>
              <a:buChar char="•"/>
            </a:pPr>
            <a:r>
              <a:rPr lang="en-US" dirty="0" smtClean="0"/>
              <a:t>“Be the change you wish to see,” is a common slogan on bumper stickers. </a:t>
            </a:r>
          </a:p>
          <a:p>
            <a:pPr marL="457200" indent="-457200">
              <a:buFont typeface="Arial" pitchFamily="34" charset="0"/>
              <a:buChar char="•"/>
            </a:pPr>
            <a:r>
              <a:rPr lang="en-US" dirty="0" smtClean="0"/>
              <a:t>We can always expect changes in organizations. </a:t>
            </a:r>
          </a:p>
          <a:p>
            <a:pPr marL="457200" indent="-457200">
              <a:buFont typeface="Arial" pitchFamily="34" charset="0"/>
              <a:buChar char="•"/>
            </a:pPr>
            <a:r>
              <a:rPr lang="en-US" dirty="0" smtClean="0"/>
              <a:t>Nothing </a:t>
            </a:r>
            <a:r>
              <a:rPr lang="en-US" dirty="0"/>
              <a:t>stays the same, and we sometimes are in the position where we the ones initiating the change.</a:t>
            </a:r>
          </a:p>
          <a:p>
            <a:endParaRPr lang="en-US" dirty="0" smtClean="0"/>
          </a:p>
        </p:txBody>
      </p:sp>
      <p:pic>
        <p:nvPicPr>
          <p:cNvPr id="4" name="Picture 3" descr="C:\Users\Darren\AppData\Local\Microsoft\Windows\Temporary Internet Files\Content.IE5\31B2RP17\MC910215889[1].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7600" y="5105400"/>
            <a:ext cx="1483401" cy="155448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fontScale="90000"/>
          </a:bodyPr>
          <a:lstStyle/>
          <a:p>
            <a:r>
              <a:rPr lang="en-US" dirty="0"/>
              <a:t>Module One: Getting Started</a:t>
            </a:r>
            <a:endParaRPr lang="en-US" dirty="0" smtClean="0"/>
          </a:p>
        </p:txBody>
      </p:sp>
      <p:sp>
        <p:nvSpPr>
          <p:cNvPr id="6147" name="Content Placeholder 2"/>
          <p:cNvSpPr>
            <a:spLocks noGrp="1"/>
          </p:cNvSpPr>
          <p:nvPr>
            <p:ph idx="1"/>
          </p:nvPr>
        </p:nvSpPr>
        <p:spPr/>
        <p:txBody>
          <a:bodyPr>
            <a:normAutofit lnSpcReduction="10000"/>
          </a:bodyPr>
          <a:lstStyle/>
          <a:p>
            <a:pPr marL="0"/>
            <a:r>
              <a:rPr lang="en-US" sz="3000" dirty="0"/>
              <a:t>We live in a knowledge based society, and the more critical you think the better your knowledge will be. Critical Thinking provides you with the skills to analyze and evaluate information so that you are able to obtain the greatest amount of knowledge from it. It provides the best chance of making the correct decision, and minimizes damages if a mistake does occur. </a:t>
            </a:r>
          </a:p>
        </p:txBody>
      </p:sp>
      <p:sp>
        <p:nvSpPr>
          <p:cNvPr id="6148" name="Text Placeholder 3"/>
          <p:cNvSpPr>
            <a:spLocks noGrp="1"/>
          </p:cNvSpPr>
          <p:nvPr>
            <p:ph type="body" sz="quarter" idx="10"/>
          </p:nvPr>
        </p:nvSpPr>
        <p:spPr>
          <a:ln>
            <a:miter lim="800000"/>
            <a:headEnd/>
            <a:tailEnd/>
          </a:ln>
        </p:spPr>
        <p:txBody>
          <a:bodyPr>
            <a:normAutofit fontScale="70000" lnSpcReduction="20000"/>
          </a:bodyPr>
          <a:lstStyle/>
          <a:p>
            <a:pPr>
              <a:lnSpc>
                <a:spcPct val="115000"/>
              </a:lnSpc>
              <a:spcBef>
                <a:spcPts val="0"/>
              </a:spcBef>
              <a:spcAft>
                <a:spcPts val="1000"/>
              </a:spcAft>
            </a:pPr>
            <a:r>
              <a:rPr lang="en-US" dirty="0">
                <a:latin typeface="Cambria"/>
                <a:ea typeface="Times New Roman"/>
                <a:cs typeface="Times New Roman"/>
              </a:rPr>
              <a:t>The way to get started is to quit talking and begin doing.</a:t>
            </a:r>
            <a:endParaRPr lang="en-US" sz="2400" dirty="0">
              <a:ea typeface="Times New Roman"/>
              <a:cs typeface="Times New Roman"/>
            </a:endParaRPr>
          </a:p>
          <a:p>
            <a:pPr algn="ctr">
              <a:lnSpc>
                <a:spcPct val="115000"/>
              </a:lnSpc>
              <a:spcBef>
                <a:spcPts val="0"/>
              </a:spcBef>
              <a:spcAft>
                <a:spcPts val="1000"/>
              </a:spcAft>
            </a:pPr>
            <a:r>
              <a:rPr lang="en-US" dirty="0">
                <a:latin typeface="Cambria"/>
                <a:ea typeface="Times New Roman"/>
                <a:cs typeface="Times New Roman"/>
              </a:rPr>
              <a:t>Walt Disney</a:t>
            </a:r>
            <a:endParaRPr lang="en-US" sz="2400" dirty="0">
              <a:ea typeface="Times New Roman"/>
              <a:cs typeface="Times New Roman"/>
            </a:endParaRPr>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Being Ready to Adapt</a:t>
            </a:r>
          </a:p>
        </p:txBody>
      </p:sp>
      <p:sp>
        <p:nvSpPr>
          <p:cNvPr id="3" name="Content Placeholder 2"/>
          <p:cNvSpPr>
            <a:spLocks noGrp="1"/>
          </p:cNvSpPr>
          <p:nvPr>
            <p:ph idx="1"/>
          </p:nvPr>
        </p:nvSpPr>
        <p:spPr/>
        <p:txBody>
          <a:bodyPr/>
          <a:lstStyle/>
          <a:p>
            <a:pPr marL="457200" indent="-457200">
              <a:buFont typeface="Arial" pitchFamily="34" charset="0"/>
              <a:buChar char="•"/>
            </a:pPr>
            <a:r>
              <a:rPr lang="en-US" dirty="0"/>
              <a:t>The question in today’s culture is not will change occur in an organization, but how well are employees at adapting to change. </a:t>
            </a:r>
            <a:endParaRPr lang="en-US" dirty="0" smtClean="0"/>
          </a:p>
          <a:p>
            <a:pPr marL="457200" indent="-457200">
              <a:buFont typeface="Arial" pitchFamily="34" charset="0"/>
              <a:buChar char="•"/>
            </a:pPr>
            <a:r>
              <a:rPr lang="en-US" dirty="0" smtClean="0"/>
              <a:t>Employees </a:t>
            </a:r>
            <a:r>
              <a:rPr lang="en-US" dirty="0"/>
              <a:t>protect themselves from becoming obsolete by changing. </a:t>
            </a:r>
            <a:endParaRPr lang="en-US" dirty="0" smtClean="0"/>
          </a:p>
          <a:p>
            <a:pPr marL="457200" indent="-457200">
              <a:buFont typeface="Arial" pitchFamily="34" charset="0"/>
              <a:buChar char="•"/>
            </a:pPr>
            <a:r>
              <a:rPr lang="en-US" dirty="0" smtClean="0"/>
              <a:t>Adaptation </a:t>
            </a:r>
            <a:r>
              <a:rPr lang="en-US" dirty="0"/>
              <a:t>is a survival skill of nature. </a:t>
            </a:r>
            <a:endParaRPr lang="en-US" dirty="0" smtClean="0"/>
          </a:p>
          <a:p>
            <a:endParaRPr lang="en-US" dirty="0"/>
          </a:p>
        </p:txBody>
      </p:sp>
      <p:pic>
        <p:nvPicPr>
          <p:cNvPr id="4" name="Picture 3" descr="C:\Users\Darren\AppData\Local\Microsoft\Windows\Temporary Internet Files\Content.IE5\OVV8IZ9R\MC900054968[1].w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5257800"/>
            <a:ext cx="2453640" cy="1371600"/>
          </a:xfrm>
          <a:prstGeom prst="rect">
            <a:avLst/>
          </a:prstGeom>
          <a:noFill/>
          <a:ln>
            <a:noFill/>
          </a:ln>
        </p:spPr>
      </p:pic>
    </p:spTree>
    <p:extLst>
      <p:ext uri="{BB962C8B-B14F-4D97-AF65-F5344CB8AC3E}">
        <p14:creationId xmlns:p14="http://schemas.microsoft.com/office/powerpoint/2010/main" val="5567409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p>
        </p:txBody>
      </p:sp>
      <p:sp>
        <p:nvSpPr>
          <p:cNvPr id="3" name="Content Placeholder 2"/>
          <p:cNvSpPr>
            <a:spLocks noGrp="1"/>
          </p:cNvSpPr>
          <p:nvPr>
            <p:ph idx="1"/>
          </p:nvPr>
        </p:nvSpPr>
        <p:spPr/>
        <p:txBody>
          <a:bodyPr>
            <a:normAutofit lnSpcReduction="10000"/>
          </a:bodyPr>
          <a:lstStyle/>
          <a:p>
            <a:pPr marL="457200" indent="-457200">
              <a:buFont typeface="Arial" pitchFamily="34" charset="0"/>
              <a:buChar char="•"/>
            </a:pPr>
            <a:r>
              <a:rPr lang="en-US" dirty="0"/>
              <a:t>You are a high school, mathematics teacher and you want your students to improve their reasoning skills. </a:t>
            </a:r>
            <a:endParaRPr lang="en-US" dirty="0" smtClean="0"/>
          </a:p>
          <a:p>
            <a:pPr marL="457200" indent="-457200">
              <a:buFont typeface="Arial" pitchFamily="34" charset="0"/>
              <a:buChar char="•"/>
            </a:pPr>
            <a:r>
              <a:rPr lang="en-US" dirty="0" smtClean="0"/>
              <a:t>You </a:t>
            </a:r>
            <a:r>
              <a:rPr lang="en-US" dirty="0"/>
              <a:t>assign word problems, but most of the students just are not getting it. </a:t>
            </a:r>
            <a:endParaRPr lang="en-US" dirty="0" smtClean="0"/>
          </a:p>
          <a:p>
            <a:pPr marL="457200" indent="-457200">
              <a:buFont typeface="Arial" pitchFamily="34" charset="0"/>
              <a:buChar char="•"/>
            </a:pPr>
            <a:r>
              <a:rPr lang="en-US" dirty="0" smtClean="0"/>
              <a:t>At </a:t>
            </a:r>
            <a:r>
              <a:rPr lang="en-US" dirty="0"/>
              <a:t>the present time, the students do not comprehend the process of using logic and why the word problems are important or relevant to them. </a:t>
            </a:r>
            <a:endParaRPr lang="en-US" dirty="0" smtClean="0"/>
          </a:p>
          <a:p>
            <a:endParaRPr lang="en-US" dirty="0"/>
          </a:p>
        </p:txBody>
      </p:sp>
      <p:pic>
        <p:nvPicPr>
          <p:cNvPr id="4" name="Picture 3" descr="C:\Users\Darren\AppData\Local\Microsoft\Windows\Temporary Internet Files\Content.IE5\3YJGCFYP\MC900434901[1].png"/>
          <p:cNvPicPr/>
          <p:nvPr/>
        </p:nvPicPr>
        <p:blipFill>
          <a:blip r:embed="rId3">
            <a:extLst>
              <a:ext uri="{28A0092B-C50C-407E-A947-70E740481C1C}">
                <a14:useLocalDpi xmlns:a14="http://schemas.microsoft.com/office/drawing/2010/main" val="0"/>
              </a:ext>
            </a:extLst>
          </a:blip>
          <a:srcRect/>
          <a:stretch>
            <a:fillRect/>
          </a:stretch>
        </p:blipFill>
        <p:spPr bwMode="auto">
          <a:xfrm>
            <a:off x="7848600" y="5715000"/>
            <a:ext cx="1005840" cy="1005840"/>
          </a:xfrm>
          <a:prstGeom prst="rect">
            <a:avLst/>
          </a:prstGeom>
          <a:noFill/>
          <a:ln>
            <a:noFill/>
          </a:ln>
        </p:spPr>
      </p:pic>
    </p:spTree>
    <p:extLst>
      <p:ext uri="{BB962C8B-B14F-4D97-AF65-F5344CB8AC3E}">
        <p14:creationId xmlns:p14="http://schemas.microsoft.com/office/powerpoint/2010/main" val="17902480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Module Three: Review Questions</a:t>
            </a:r>
          </a:p>
        </p:txBody>
      </p:sp>
      <p:sp>
        <p:nvSpPr>
          <p:cNvPr id="3" name="Content Placeholder 2"/>
          <p:cNvSpPr>
            <a:spLocks noGrp="1"/>
          </p:cNvSpPr>
          <p:nvPr>
            <p:ph idx="1"/>
          </p:nvPr>
        </p:nvSpPr>
        <p:spPr>
          <a:xfrm>
            <a:off x="457200" y="1600200"/>
            <a:ext cx="4114800" cy="4525963"/>
          </a:xfrm>
        </p:spPr>
        <p:txBody>
          <a:bodyPr>
            <a:normAutofit fontScale="92500" lnSpcReduction="10000"/>
          </a:bodyPr>
          <a:lstStyle/>
          <a:p>
            <a:pPr lvl="0"/>
            <a:r>
              <a:rPr lang="en-US" sz="1900" dirty="0" smtClean="0"/>
              <a:t>1.  </a:t>
            </a:r>
            <a:r>
              <a:rPr lang="en-US" sz="1900" dirty="0"/>
              <a:t>What is another term for non-linear </a:t>
            </a:r>
            <a:r>
              <a:rPr lang="en-US" sz="1900" dirty="0" smtClean="0"/>
              <a:t>thinking</a:t>
            </a:r>
          </a:p>
          <a:p>
            <a:pPr lvl="0"/>
            <a:endParaRPr lang="en-US" sz="1900" dirty="0"/>
          </a:p>
          <a:p>
            <a:pPr marL="971550" lvl="1" indent="-514350">
              <a:buFont typeface="+mj-lt"/>
              <a:buAutoNum type="alphaLcParenR"/>
            </a:pPr>
            <a:r>
              <a:rPr lang="en-US" sz="1900" dirty="0"/>
              <a:t>Vertical thinking</a:t>
            </a:r>
          </a:p>
          <a:p>
            <a:pPr marL="971550" lvl="1" indent="-514350">
              <a:buFont typeface="+mj-lt"/>
              <a:buAutoNum type="alphaLcParenR"/>
            </a:pPr>
            <a:r>
              <a:rPr lang="en-US" sz="1900" dirty="0"/>
              <a:t>Cyclic thinking</a:t>
            </a:r>
          </a:p>
          <a:p>
            <a:pPr marL="971550" lvl="1" indent="-514350">
              <a:buFont typeface="+mj-lt"/>
              <a:buAutoNum type="alphaLcParenR"/>
            </a:pPr>
            <a:r>
              <a:rPr lang="en-US" sz="1900" dirty="0"/>
              <a:t>Lateral thinking</a:t>
            </a:r>
          </a:p>
          <a:p>
            <a:pPr marL="971550" lvl="1" indent="-514350">
              <a:buFont typeface="+mj-lt"/>
              <a:buAutoNum type="alphaLcParenR"/>
            </a:pPr>
            <a:r>
              <a:rPr lang="en-US" sz="1900" dirty="0"/>
              <a:t>Tangential </a:t>
            </a:r>
            <a:r>
              <a:rPr lang="en-US" sz="1900" dirty="0" smtClean="0"/>
              <a:t>thinking</a:t>
            </a:r>
          </a:p>
          <a:p>
            <a:pPr lvl="1"/>
            <a:endParaRPr lang="en-US" sz="1900" dirty="0"/>
          </a:p>
          <a:p>
            <a:pPr lvl="0"/>
            <a:r>
              <a:rPr lang="en-US" sz="1900" dirty="0" smtClean="0"/>
              <a:t>2.  What </a:t>
            </a:r>
            <a:r>
              <a:rPr lang="en-US" sz="1900" dirty="0"/>
              <a:t>is a zone</a:t>
            </a:r>
            <a:r>
              <a:rPr lang="en-US" sz="1900" dirty="0" smtClean="0"/>
              <a:t>?</a:t>
            </a:r>
          </a:p>
          <a:p>
            <a:pPr lvl="0"/>
            <a:endParaRPr lang="en-US" sz="1900" dirty="0"/>
          </a:p>
          <a:p>
            <a:pPr marL="971550" lvl="1" indent="-514350">
              <a:buFont typeface="+mj-lt"/>
              <a:buAutoNum type="alphaLcParenR"/>
            </a:pPr>
            <a:r>
              <a:rPr lang="en-US" sz="1900" dirty="0"/>
              <a:t>Delineated area</a:t>
            </a:r>
          </a:p>
          <a:p>
            <a:pPr marL="971550" lvl="1" indent="-514350">
              <a:buFont typeface="+mj-lt"/>
              <a:buAutoNum type="alphaLcParenR"/>
            </a:pPr>
            <a:r>
              <a:rPr lang="en-US" sz="1900" dirty="0"/>
              <a:t>Demarcation</a:t>
            </a:r>
          </a:p>
          <a:p>
            <a:pPr marL="971550" lvl="1" indent="-514350">
              <a:buFont typeface="+mj-lt"/>
              <a:buAutoNum type="alphaLcParenR"/>
            </a:pPr>
            <a:r>
              <a:rPr lang="en-US" sz="1900" dirty="0"/>
              <a:t>Type of thinking</a:t>
            </a:r>
          </a:p>
          <a:p>
            <a:pPr marL="971550" lvl="1" indent="-514350">
              <a:buFont typeface="+mj-lt"/>
              <a:buAutoNum type="alphaLcParenR"/>
            </a:pPr>
            <a:r>
              <a:rPr lang="en-US" sz="1900" dirty="0"/>
              <a:t>A line</a:t>
            </a:r>
          </a:p>
          <a:p>
            <a:endParaRPr lang="en-US" dirty="0"/>
          </a:p>
        </p:txBody>
      </p:sp>
      <p:sp>
        <p:nvSpPr>
          <p:cNvPr id="4" name="Content Placeholder 2"/>
          <p:cNvSpPr txBox="1">
            <a:spLocks/>
          </p:cNvSpPr>
          <p:nvPr/>
        </p:nvSpPr>
        <p:spPr bwMode="auto">
          <a:xfrm>
            <a:off x="4714875" y="16764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55000" lnSpcReduction="2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300" dirty="0" smtClean="0"/>
              <a:t>3.   All of the following can help prevent us from jumping to conclusions except for:</a:t>
            </a:r>
          </a:p>
          <a:p>
            <a:endParaRPr lang="en-US" sz="3300" dirty="0" smtClean="0"/>
          </a:p>
          <a:p>
            <a:pPr marL="971550" lvl="1" indent="-514350">
              <a:buFont typeface="+mj-lt"/>
              <a:buAutoNum type="alphaLcParenR"/>
            </a:pPr>
            <a:r>
              <a:rPr lang="en-US" sz="3300" dirty="0" smtClean="0"/>
              <a:t>Gathering all of the facts</a:t>
            </a:r>
          </a:p>
          <a:p>
            <a:pPr marL="971550" lvl="1" indent="-514350">
              <a:buFont typeface="+mj-lt"/>
              <a:buAutoNum type="alphaLcParenR"/>
            </a:pPr>
            <a:r>
              <a:rPr lang="en-US" sz="3300" dirty="0" smtClean="0"/>
              <a:t>Reviewing the premises</a:t>
            </a:r>
          </a:p>
          <a:p>
            <a:pPr marL="971550" lvl="1" indent="-514350">
              <a:buFont typeface="+mj-lt"/>
              <a:buAutoNum type="alphaLcParenR"/>
            </a:pPr>
            <a:r>
              <a:rPr lang="en-US" sz="3300" dirty="0" smtClean="0"/>
              <a:t>Ignoring the premises</a:t>
            </a:r>
          </a:p>
          <a:p>
            <a:pPr marL="971550" lvl="1" indent="-514350">
              <a:buFont typeface="+mj-lt"/>
              <a:buAutoNum type="alphaLcParenR"/>
            </a:pPr>
            <a:r>
              <a:rPr lang="en-US" sz="3300" dirty="0" smtClean="0"/>
              <a:t>Evaluating all the pertinent information</a:t>
            </a:r>
          </a:p>
          <a:p>
            <a:pPr lvl="1"/>
            <a:endParaRPr lang="en-US" sz="3300" dirty="0" smtClean="0"/>
          </a:p>
          <a:p>
            <a:r>
              <a:rPr lang="en-US" sz="3300" dirty="0" smtClean="0"/>
              <a:t>4.  Premises help all the following except to: </a:t>
            </a:r>
          </a:p>
          <a:p>
            <a:endParaRPr lang="en-US" sz="3300" dirty="0" smtClean="0"/>
          </a:p>
          <a:p>
            <a:pPr marL="971550" lvl="1" indent="-514350">
              <a:buFont typeface="+mj-lt"/>
              <a:buAutoNum type="alphaLcParenR"/>
            </a:pPr>
            <a:r>
              <a:rPr lang="en-US" sz="3300" dirty="0" smtClean="0"/>
              <a:t>Lead to conclusions</a:t>
            </a:r>
          </a:p>
          <a:p>
            <a:pPr marL="971550" lvl="1" indent="-514350">
              <a:buFont typeface="+mj-lt"/>
              <a:buAutoNum type="alphaLcParenR"/>
            </a:pPr>
            <a:r>
              <a:rPr lang="en-US" sz="3300" dirty="0" smtClean="0"/>
              <a:t>Develop an argument</a:t>
            </a:r>
          </a:p>
          <a:p>
            <a:pPr marL="971550" lvl="1" indent="-514350">
              <a:buFont typeface="+mj-lt"/>
              <a:buAutoNum type="alphaLcParenR"/>
            </a:pPr>
            <a:r>
              <a:rPr lang="en-US" sz="3300" dirty="0" smtClean="0"/>
              <a:t>Provide evidence</a:t>
            </a:r>
          </a:p>
          <a:p>
            <a:pPr marL="971550" lvl="1" indent="-514350">
              <a:buFont typeface="+mj-lt"/>
              <a:buAutoNum type="alphaLcParenR"/>
            </a:pPr>
            <a:r>
              <a:rPr lang="en-US" sz="3300" dirty="0" smtClean="0"/>
              <a:t>Manipulate language</a:t>
            </a:r>
          </a:p>
          <a:p>
            <a:endParaRPr lang="en-US" dirty="0"/>
          </a:p>
        </p:txBody>
      </p:sp>
    </p:spTree>
    <p:extLst>
      <p:ext uri="{BB962C8B-B14F-4D97-AF65-F5344CB8AC3E}">
        <p14:creationId xmlns:p14="http://schemas.microsoft.com/office/powerpoint/2010/main" val="18337723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Module Three: Review Questions</a:t>
            </a:r>
          </a:p>
        </p:txBody>
      </p:sp>
      <p:sp>
        <p:nvSpPr>
          <p:cNvPr id="3" name="Content Placeholder 2"/>
          <p:cNvSpPr>
            <a:spLocks noGrp="1"/>
          </p:cNvSpPr>
          <p:nvPr>
            <p:ph idx="1"/>
          </p:nvPr>
        </p:nvSpPr>
        <p:spPr>
          <a:xfrm>
            <a:off x="457200" y="1458913"/>
            <a:ext cx="4114800" cy="4525963"/>
          </a:xfrm>
        </p:spPr>
        <p:txBody>
          <a:bodyPr>
            <a:normAutofit fontScale="70000" lnSpcReduction="20000"/>
          </a:bodyPr>
          <a:lstStyle/>
          <a:p>
            <a:pPr lvl="0"/>
            <a:r>
              <a:rPr lang="en-US" dirty="0" smtClean="0"/>
              <a:t>5.  What </a:t>
            </a:r>
            <a:r>
              <a:rPr lang="en-US" dirty="0"/>
              <a:t>is an obstacle to change</a:t>
            </a:r>
            <a:r>
              <a:rPr lang="en-US" dirty="0" smtClean="0"/>
              <a:t>?</a:t>
            </a:r>
          </a:p>
          <a:p>
            <a:pPr lvl="0"/>
            <a:endParaRPr lang="en-US" dirty="0"/>
          </a:p>
          <a:p>
            <a:pPr marL="971550" lvl="1" indent="-514350">
              <a:buFont typeface="+mj-lt"/>
              <a:buAutoNum type="alphaLcParenR"/>
            </a:pPr>
            <a:r>
              <a:rPr lang="en-US" dirty="0" smtClean="0"/>
              <a:t>Fear</a:t>
            </a:r>
            <a:endParaRPr lang="en-US" dirty="0"/>
          </a:p>
          <a:p>
            <a:pPr marL="971550" lvl="1" indent="-514350">
              <a:buFont typeface="+mj-lt"/>
              <a:buAutoNum type="alphaLcParenR"/>
            </a:pPr>
            <a:r>
              <a:rPr lang="en-US" dirty="0"/>
              <a:t>Adaptation</a:t>
            </a:r>
          </a:p>
          <a:p>
            <a:pPr marL="971550" lvl="1" indent="-514350">
              <a:buFont typeface="+mj-lt"/>
              <a:buAutoNum type="alphaLcParenR"/>
            </a:pPr>
            <a:r>
              <a:rPr lang="en-US" dirty="0"/>
              <a:t>Courage</a:t>
            </a:r>
          </a:p>
          <a:p>
            <a:pPr marL="971550" lvl="1" indent="-514350">
              <a:buFont typeface="+mj-lt"/>
              <a:buAutoNum type="alphaLcParenR"/>
            </a:pPr>
            <a:r>
              <a:rPr lang="en-US" dirty="0" smtClean="0"/>
              <a:t>Open-mindedness</a:t>
            </a:r>
          </a:p>
          <a:p>
            <a:pPr lvl="1"/>
            <a:endParaRPr lang="en-US" dirty="0"/>
          </a:p>
          <a:p>
            <a:pPr lvl="0"/>
            <a:r>
              <a:rPr lang="en-US" dirty="0" smtClean="0"/>
              <a:t>6.  What </a:t>
            </a:r>
            <a:r>
              <a:rPr lang="en-US" dirty="0"/>
              <a:t>is a facilitator of change</a:t>
            </a:r>
            <a:r>
              <a:rPr lang="en-US" dirty="0" smtClean="0"/>
              <a:t>?</a:t>
            </a:r>
          </a:p>
          <a:p>
            <a:pPr lvl="0"/>
            <a:endParaRPr lang="en-US" dirty="0"/>
          </a:p>
          <a:p>
            <a:pPr marL="971550" lvl="1" indent="-514350">
              <a:buFont typeface="+mj-lt"/>
              <a:buAutoNum type="alphaLcParenR"/>
            </a:pPr>
            <a:r>
              <a:rPr lang="en-US" dirty="0"/>
              <a:t>Lack of knowledge</a:t>
            </a:r>
          </a:p>
          <a:p>
            <a:pPr marL="971550" lvl="1" indent="-514350">
              <a:buFont typeface="+mj-lt"/>
              <a:buAutoNum type="alphaLcParenR"/>
            </a:pPr>
            <a:r>
              <a:rPr lang="en-US" dirty="0"/>
              <a:t>Readiness</a:t>
            </a:r>
          </a:p>
          <a:p>
            <a:pPr marL="971550" lvl="1" indent="-514350">
              <a:buFont typeface="+mj-lt"/>
              <a:buAutoNum type="alphaLcParenR"/>
            </a:pPr>
            <a:r>
              <a:rPr lang="en-US" dirty="0"/>
              <a:t>Limited resources</a:t>
            </a:r>
          </a:p>
          <a:p>
            <a:pPr marL="971550" lvl="1" indent="-514350">
              <a:buFont typeface="+mj-lt"/>
              <a:buAutoNum type="alphaLcParenR"/>
            </a:pPr>
            <a:r>
              <a:rPr lang="en-US" dirty="0"/>
              <a:t>Status </a:t>
            </a:r>
            <a:r>
              <a:rPr lang="en-US" dirty="0" smtClean="0"/>
              <a:t>quo</a:t>
            </a:r>
            <a:endParaRPr lang="en-US" dirty="0"/>
          </a:p>
        </p:txBody>
      </p:sp>
      <p:sp>
        <p:nvSpPr>
          <p:cNvPr id="4" name="Content Placeholder 2"/>
          <p:cNvSpPr txBox="1">
            <a:spLocks/>
          </p:cNvSpPr>
          <p:nvPr/>
        </p:nvSpPr>
        <p:spPr bwMode="auto">
          <a:xfrm>
            <a:off x="4724400" y="15240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7.  What is the first step adaptation?</a:t>
            </a:r>
          </a:p>
          <a:p>
            <a:endParaRPr lang="en-US" dirty="0" smtClean="0"/>
          </a:p>
          <a:p>
            <a:pPr marL="971550" lvl="1" indent="-514350">
              <a:buFont typeface="+mj-lt"/>
              <a:buAutoNum type="alphaLcParenR"/>
            </a:pPr>
            <a:r>
              <a:rPr lang="en-US" dirty="0" smtClean="0"/>
              <a:t>Awareness</a:t>
            </a:r>
          </a:p>
          <a:p>
            <a:pPr marL="971550" lvl="1" indent="-514350">
              <a:buFont typeface="+mj-lt"/>
              <a:buAutoNum type="alphaLcParenR"/>
            </a:pPr>
            <a:r>
              <a:rPr lang="en-US" dirty="0" smtClean="0"/>
              <a:t>Controlling fear</a:t>
            </a:r>
          </a:p>
          <a:p>
            <a:pPr marL="971550" lvl="1" indent="-514350">
              <a:buFont typeface="+mj-lt"/>
              <a:buAutoNum type="alphaLcParenR"/>
            </a:pPr>
            <a:r>
              <a:rPr lang="en-US" dirty="0" smtClean="0"/>
              <a:t>Assessing new information</a:t>
            </a:r>
          </a:p>
          <a:p>
            <a:pPr marL="971550" lvl="1" indent="-514350">
              <a:buFont typeface="+mj-lt"/>
              <a:buAutoNum type="alphaLcParenR"/>
            </a:pPr>
            <a:r>
              <a:rPr lang="en-US" dirty="0" smtClean="0"/>
              <a:t>Letting go</a:t>
            </a:r>
          </a:p>
          <a:p>
            <a:pPr lvl="1"/>
            <a:endParaRPr lang="en-US" dirty="0" smtClean="0"/>
          </a:p>
          <a:p>
            <a:r>
              <a:rPr lang="en-US" dirty="0" smtClean="0"/>
              <a:t>8.   All of the following are techniques to assess new information except for:</a:t>
            </a:r>
          </a:p>
          <a:p>
            <a:endParaRPr lang="en-US" dirty="0" smtClean="0"/>
          </a:p>
          <a:p>
            <a:pPr marL="971550" lvl="1" indent="-514350">
              <a:buFont typeface="+mj-lt"/>
              <a:buAutoNum type="alphaLcParenR"/>
            </a:pPr>
            <a:r>
              <a:rPr lang="en-US" dirty="0" smtClean="0"/>
              <a:t>Splitting it up</a:t>
            </a:r>
          </a:p>
          <a:p>
            <a:pPr marL="971550" lvl="1" indent="-514350">
              <a:buFont typeface="+mj-lt"/>
              <a:buAutoNum type="alphaLcParenR"/>
            </a:pPr>
            <a:r>
              <a:rPr lang="en-US" dirty="0" smtClean="0"/>
              <a:t>Re-arranging it</a:t>
            </a:r>
          </a:p>
          <a:p>
            <a:pPr marL="971550" lvl="1" indent="-514350">
              <a:buFont typeface="+mj-lt"/>
              <a:buAutoNum type="alphaLcParenR"/>
            </a:pPr>
            <a:r>
              <a:rPr lang="en-US" dirty="0" smtClean="0"/>
              <a:t>Denying it</a:t>
            </a:r>
          </a:p>
          <a:p>
            <a:pPr marL="971550" lvl="1" indent="-514350">
              <a:buFont typeface="+mj-lt"/>
              <a:buAutoNum type="alphaLcParenR"/>
            </a:pPr>
            <a:r>
              <a:rPr lang="en-US" dirty="0" smtClean="0"/>
              <a:t>Re-interpreting it</a:t>
            </a:r>
          </a:p>
          <a:p>
            <a:endParaRPr lang="en-US" dirty="0"/>
          </a:p>
        </p:txBody>
      </p:sp>
    </p:spTree>
    <p:extLst>
      <p:ext uri="{BB962C8B-B14F-4D97-AF65-F5344CB8AC3E}">
        <p14:creationId xmlns:p14="http://schemas.microsoft.com/office/powerpoint/2010/main" val="8140029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Module Three: Review Questions</a:t>
            </a:r>
          </a:p>
        </p:txBody>
      </p:sp>
      <p:sp>
        <p:nvSpPr>
          <p:cNvPr id="3" name="Content Placeholder 2"/>
          <p:cNvSpPr>
            <a:spLocks noGrp="1"/>
          </p:cNvSpPr>
          <p:nvPr>
            <p:ph idx="1"/>
          </p:nvPr>
        </p:nvSpPr>
        <p:spPr/>
        <p:txBody>
          <a:bodyPr>
            <a:normAutofit fontScale="70000" lnSpcReduction="20000"/>
          </a:bodyPr>
          <a:lstStyle/>
          <a:p>
            <a:pPr lvl="0"/>
            <a:r>
              <a:rPr lang="en-US" dirty="0" smtClean="0"/>
              <a:t>9.  What </a:t>
            </a:r>
            <a:r>
              <a:rPr lang="en-US" dirty="0"/>
              <a:t>type of teacher is in the case study</a:t>
            </a:r>
            <a:r>
              <a:rPr lang="en-US" dirty="0" smtClean="0"/>
              <a:t>?</a:t>
            </a:r>
          </a:p>
          <a:p>
            <a:pPr lvl="0"/>
            <a:endParaRPr lang="en-US" dirty="0"/>
          </a:p>
          <a:p>
            <a:pPr marL="971550" lvl="1" indent="-514350">
              <a:buFont typeface="+mj-lt"/>
              <a:buAutoNum type="alphaLcParenR"/>
            </a:pPr>
            <a:r>
              <a:rPr lang="en-US" dirty="0"/>
              <a:t>Science</a:t>
            </a:r>
          </a:p>
          <a:p>
            <a:pPr marL="971550" lvl="1" indent="-514350">
              <a:buFont typeface="+mj-lt"/>
              <a:buAutoNum type="alphaLcParenR"/>
            </a:pPr>
            <a:r>
              <a:rPr lang="en-US" dirty="0"/>
              <a:t>Social Studies</a:t>
            </a:r>
          </a:p>
          <a:p>
            <a:pPr marL="971550" lvl="1" indent="-514350">
              <a:buFont typeface="+mj-lt"/>
              <a:buAutoNum type="alphaLcParenR"/>
            </a:pPr>
            <a:r>
              <a:rPr lang="en-US" dirty="0"/>
              <a:t>Health</a:t>
            </a:r>
          </a:p>
          <a:p>
            <a:pPr marL="971550" lvl="1" indent="-514350">
              <a:buFont typeface="+mj-lt"/>
              <a:buAutoNum type="alphaLcParenR"/>
            </a:pPr>
            <a:r>
              <a:rPr lang="en-US" dirty="0" smtClean="0"/>
              <a:t>Math</a:t>
            </a:r>
          </a:p>
          <a:p>
            <a:pPr lvl="1"/>
            <a:endParaRPr lang="en-US" dirty="0"/>
          </a:p>
          <a:p>
            <a:pPr lvl="0"/>
            <a:r>
              <a:rPr lang="en-US" dirty="0" smtClean="0"/>
              <a:t>10. One </a:t>
            </a:r>
            <a:r>
              <a:rPr lang="en-US" dirty="0"/>
              <a:t>of the tasks of the teacher is to change the students’ way of thinking from ___ to </a:t>
            </a:r>
            <a:r>
              <a:rPr lang="en-US" dirty="0" smtClean="0"/>
              <a:t>____.</a:t>
            </a:r>
          </a:p>
          <a:p>
            <a:pPr lvl="0"/>
            <a:endParaRPr lang="en-US" dirty="0"/>
          </a:p>
          <a:p>
            <a:pPr marL="971550" lvl="1" indent="-514350">
              <a:buFont typeface="+mj-lt"/>
              <a:buAutoNum type="alphaLcParenR"/>
            </a:pPr>
            <a:r>
              <a:rPr lang="en-US" dirty="0"/>
              <a:t>Linear to Non-Linear</a:t>
            </a:r>
          </a:p>
          <a:p>
            <a:pPr marL="971550" lvl="1" indent="-514350">
              <a:buFont typeface="+mj-lt"/>
              <a:buAutoNum type="alphaLcParenR"/>
            </a:pPr>
            <a:r>
              <a:rPr lang="en-US" dirty="0"/>
              <a:t>Abstract to Concrete.</a:t>
            </a:r>
          </a:p>
          <a:p>
            <a:pPr marL="971550" lvl="1" indent="-514350">
              <a:buFont typeface="+mj-lt"/>
              <a:buAutoNum type="alphaLcParenR"/>
            </a:pPr>
            <a:r>
              <a:rPr lang="en-US" dirty="0"/>
              <a:t>Non-Linear to Linear</a:t>
            </a:r>
          </a:p>
          <a:p>
            <a:pPr marL="971550" lvl="1" indent="-514350">
              <a:buFont typeface="+mj-lt"/>
              <a:buAutoNum type="alphaLcParenR"/>
            </a:pPr>
            <a:r>
              <a:rPr lang="en-US" dirty="0"/>
              <a:t>Concrete to Abstract</a:t>
            </a:r>
          </a:p>
        </p:txBody>
      </p:sp>
    </p:spTree>
    <p:extLst>
      <p:ext uri="{BB962C8B-B14F-4D97-AF65-F5344CB8AC3E}">
        <p14:creationId xmlns:p14="http://schemas.microsoft.com/office/powerpoint/2010/main" val="32739545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Module Three: Review Questions</a:t>
            </a:r>
          </a:p>
        </p:txBody>
      </p:sp>
      <p:sp>
        <p:nvSpPr>
          <p:cNvPr id="3" name="Content Placeholder 2"/>
          <p:cNvSpPr>
            <a:spLocks noGrp="1"/>
          </p:cNvSpPr>
          <p:nvPr>
            <p:ph idx="1"/>
          </p:nvPr>
        </p:nvSpPr>
        <p:spPr>
          <a:xfrm>
            <a:off x="457200" y="1600200"/>
            <a:ext cx="4114800" cy="4525963"/>
          </a:xfrm>
        </p:spPr>
        <p:txBody>
          <a:bodyPr>
            <a:normAutofit fontScale="92500" lnSpcReduction="10000"/>
          </a:bodyPr>
          <a:lstStyle/>
          <a:p>
            <a:pPr lvl="0"/>
            <a:r>
              <a:rPr lang="en-US" sz="1900" dirty="0" smtClean="0"/>
              <a:t>1.  </a:t>
            </a:r>
            <a:r>
              <a:rPr lang="en-US" sz="1900" dirty="0"/>
              <a:t>What is another term for non-linear </a:t>
            </a:r>
            <a:r>
              <a:rPr lang="en-US" sz="1900" dirty="0" smtClean="0"/>
              <a:t>thinking</a:t>
            </a:r>
          </a:p>
          <a:p>
            <a:pPr lvl="0"/>
            <a:endParaRPr lang="en-US" sz="1900" dirty="0"/>
          </a:p>
          <a:p>
            <a:pPr marL="971550" lvl="1" indent="-514350">
              <a:buFont typeface="+mj-lt"/>
              <a:buAutoNum type="alphaLcParenR"/>
            </a:pPr>
            <a:r>
              <a:rPr lang="en-US" sz="1900" dirty="0"/>
              <a:t>Vertical thinking</a:t>
            </a:r>
          </a:p>
          <a:p>
            <a:pPr marL="971550" lvl="1" indent="-514350">
              <a:buFont typeface="+mj-lt"/>
              <a:buAutoNum type="alphaLcParenR"/>
            </a:pPr>
            <a:r>
              <a:rPr lang="en-US" sz="1900" dirty="0"/>
              <a:t>Cyclic thinking</a:t>
            </a:r>
          </a:p>
          <a:p>
            <a:pPr marL="971550" lvl="1" indent="-514350">
              <a:buFont typeface="+mj-lt"/>
              <a:buAutoNum type="alphaLcParenR"/>
            </a:pPr>
            <a:r>
              <a:rPr lang="en-US" sz="1900" dirty="0">
                <a:solidFill>
                  <a:srgbClr val="FF0000"/>
                </a:solidFill>
              </a:rPr>
              <a:t>Lateral thinking</a:t>
            </a:r>
          </a:p>
          <a:p>
            <a:pPr marL="971550" lvl="1" indent="-514350">
              <a:buFont typeface="+mj-lt"/>
              <a:buAutoNum type="alphaLcParenR"/>
            </a:pPr>
            <a:r>
              <a:rPr lang="en-US" sz="1900" dirty="0"/>
              <a:t>Tangential </a:t>
            </a:r>
            <a:r>
              <a:rPr lang="en-US" sz="1900" dirty="0" smtClean="0"/>
              <a:t>thinking</a:t>
            </a:r>
          </a:p>
          <a:p>
            <a:pPr lvl="1"/>
            <a:endParaRPr lang="en-US" sz="1900" dirty="0"/>
          </a:p>
          <a:p>
            <a:pPr lvl="0"/>
            <a:r>
              <a:rPr lang="en-US" sz="1900" dirty="0" smtClean="0"/>
              <a:t>2.  What </a:t>
            </a:r>
            <a:r>
              <a:rPr lang="en-US" sz="1900" dirty="0"/>
              <a:t>is a zone</a:t>
            </a:r>
            <a:r>
              <a:rPr lang="en-US" sz="1900" dirty="0" smtClean="0"/>
              <a:t>?</a:t>
            </a:r>
          </a:p>
          <a:p>
            <a:pPr lvl="0"/>
            <a:endParaRPr lang="en-US" sz="1900" dirty="0"/>
          </a:p>
          <a:p>
            <a:pPr marL="971550" lvl="1" indent="-514350">
              <a:buFont typeface="+mj-lt"/>
              <a:buAutoNum type="alphaLcParenR"/>
            </a:pPr>
            <a:r>
              <a:rPr lang="en-US" sz="1900" dirty="0">
                <a:solidFill>
                  <a:srgbClr val="FF0000"/>
                </a:solidFill>
              </a:rPr>
              <a:t>Delineated area</a:t>
            </a:r>
          </a:p>
          <a:p>
            <a:pPr marL="971550" lvl="1" indent="-514350">
              <a:buFont typeface="+mj-lt"/>
              <a:buAutoNum type="alphaLcParenR"/>
            </a:pPr>
            <a:r>
              <a:rPr lang="en-US" sz="1900" dirty="0"/>
              <a:t>Demarcation</a:t>
            </a:r>
          </a:p>
          <a:p>
            <a:pPr marL="971550" lvl="1" indent="-514350">
              <a:buFont typeface="+mj-lt"/>
              <a:buAutoNum type="alphaLcParenR"/>
            </a:pPr>
            <a:r>
              <a:rPr lang="en-US" sz="1900" dirty="0"/>
              <a:t>Type of thinking</a:t>
            </a:r>
          </a:p>
          <a:p>
            <a:pPr marL="971550" lvl="1" indent="-514350">
              <a:buFont typeface="+mj-lt"/>
              <a:buAutoNum type="alphaLcParenR"/>
            </a:pPr>
            <a:r>
              <a:rPr lang="en-US" sz="1900" dirty="0"/>
              <a:t>A line</a:t>
            </a:r>
          </a:p>
          <a:p>
            <a:endParaRPr lang="en-US" dirty="0"/>
          </a:p>
        </p:txBody>
      </p:sp>
      <p:sp>
        <p:nvSpPr>
          <p:cNvPr id="4" name="Content Placeholder 2"/>
          <p:cNvSpPr txBox="1">
            <a:spLocks/>
          </p:cNvSpPr>
          <p:nvPr/>
        </p:nvSpPr>
        <p:spPr bwMode="auto">
          <a:xfrm>
            <a:off x="4714875" y="16764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55000" lnSpcReduction="2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300" dirty="0" smtClean="0"/>
              <a:t>3.   All of the following can help prevent us from jumping to conclusions except for:</a:t>
            </a:r>
          </a:p>
          <a:p>
            <a:endParaRPr lang="en-US" sz="3300" dirty="0" smtClean="0"/>
          </a:p>
          <a:p>
            <a:pPr marL="971550" lvl="1" indent="-514350">
              <a:buFont typeface="+mj-lt"/>
              <a:buAutoNum type="alphaLcParenR"/>
            </a:pPr>
            <a:r>
              <a:rPr lang="en-US" sz="3300" dirty="0" smtClean="0"/>
              <a:t>Gathering all of the facts</a:t>
            </a:r>
          </a:p>
          <a:p>
            <a:pPr marL="971550" lvl="1" indent="-514350">
              <a:buFont typeface="+mj-lt"/>
              <a:buAutoNum type="alphaLcParenR"/>
            </a:pPr>
            <a:r>
              <a:rPr lang="en-US" sz="3300" dirty="0" smtClean="0"/>
              <a:t>Reviewing the premises</a:t>
            </a:r>
          </a:p>
          <a:p>
            <a:pPr marL="971550" lvl="1" indent="-514350">
              <a:buFont typeface="+mj-lt"/>
              <a:buAutoNum type="alphaLcParenR"/>
            </a:pPr>
            <a:r>
              <a:rPr lang="en-US" sz="3300" dirty="0" smtClean="0">
                <a:solidFill>
                  <a:srgbClr val="FF0000"/>
                </a:solidFill>
              </a:rPr>
              <a:t>Ignoring the premises</a:t>
            </a:r>
          </a:p>
          <a:p>
            <a:pPr marL="971550" lvl="1" indent="-514350">
              <a:buFont typeface="+mj-lt"/>
              <a:buAutoNum type="alphaLcParenR"/>
            </a:pPr>
            <a:r>
              <a:rPr lang="en-US" sz="3300" dirty="0" smtClean="0"/>
              <a:t>Evaluating all the pertinent information</a:t>
            </a:r>
          </a:p>
          <a:p>
            <a:pPr lvl="1"/>
            <a:endParaRPr lang="en-US" sz="3300" dirty="0" smtClean="0"/>
          </a:p>
          <a:p>
            <a:r>
              <a:rPr lang="en-US" sz="3300" dirty="0" smtClean="0"/>
              <a:t>4.  Premises help all the following except to: </a:t>
            </a:r>
          </a:p>
          <a:p>
            <a:endParaRPr lang="en-US" sz="3300" dirty="0" smtClean="0"/>
          </a:p>
          <a:p>
            <a:pPr marL="971550" lvl="1" indent="-514350">
              <a:buFont typeface="+mj-lt"/>
              <a:buAutoNum type="alphaLcParenR"/>
            </a:pPr>
            <a:r>
              <a:rPr lang="en-US" sz="3300" dirty="0" smtClean="0"/>
              <a:t>Lead to conclusions</a:t>
            </a:r>
          </a:p>
          <a:p>
            <a:pPr marL="971550" lvl="1" indent="-514350">
              <a:buFont typeface="+mj-lt"/>
              <a:buAutoNum type="alphaLcParenR"/>
            </a:pPr>
            <a:r>
              <a:rPr lang="en-US" sz="3300" dirty="0" smtClean="0"/>
              <a:t>Develop an argument</a:t>
            </a:r>
          </a:p>
          <a:p>
            <a:pPr marL="971550" lvl="1" indent="-514350">
              <a:buFont typeface="+mj-lt"/>
              <a:buAutoNum type="alphaLcParenR"/>
            </a:pPr>
            <a:r>
              <a:rPr lang="en-US" sz="3300" dirty="0" smtClean="0"/>
              <a:t>Provide evidence</a:t>
            </a:r>
          </a:p>
          <a:p>
            <a:pPr marL="971550" lvl="1" indent="-514350">
              <a:buFont typeface="+mj-lt"/>
              <a:buAutoNum type="alphaLcParenR"/>
            </a:pPr>
            <a:r>
              <a:rPr lang="en-US" sz="3300" dirty="0" smtClean="0">
                <a:solidFill>
                  <a:srgbClr val="FF0000"/>
                </a:solidFill>
              </a:rPr>
              <a:t>Manipulate language</a:t>
            </a:r>
          </a:p>
          <a:p>
            <a:endParaRPr lang="en-US" dirty="0"/>
          </a:p>
        </p:txBody>
      </p:sp>
    </p:spTree>
    <p:extLst>
      <p:ext uri="{BB962C8B-B14F-4D97-AF65-F5344CB8AC3E}">
        <p14:creationId xmlns:p14="http://schemas.microsoft.com/office/powerpoint/2010/main" val="40529422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Module Three: Review Questions</a:t>
            </a:r>
          </a:p>
        </p:txBody>
      </p:sp>
      <p:sp>
        <p:nvSpPr>
          <p:cNvPr id="3" name="Content Placeholder 2"/>
          <p:cNvSpPr>
            <a:spLocks noGrp="1"/>
          </p:cNvSpPr>
          <p:nvPr>
            <p:ph idx="1"/>
          </p:nvPr>
        </p:nvSpPr>
        <p:spPr>
          <a:xfrm>
            <a:off x="457200" y="1458913"/>
            <a:ext cx="4114800" cy="4525963"/>
          </a:xfrm>
        </p:spPr>
        <p:txBody>
          <a:bodyPr>
            <a:normAutofit fontScale="70000" lnSpcReduction="20000"/>
          </a:bodyPr>
          <a:lstStyle/>
          <a:p>
            <a:pPr lvl="0"/>
            <a:r>
              <a:rPr lang="en-US" dirty="0" smtClean="0"/>
              <a:t>5.  What </a:t>
            </a:r>
            <a:r>
              <a:rPr lang="en-US" dirty="0"/>
              <a:t>is an obstacle to change</a:t>
            </a:r>
            <a:r>
              <a:rPr lang="en-US" dirty="0" smtClean="0"/>
              <a:t>?</a:t>
            </a:r>
          </a:p>
          <a:p>
            <a:pPr lvl="0"/>
            <a:endParaRPr lang="en-US" dirty="0"/>
          </a:p>
          <a:p>
            <a:pPr marL="971550" lvl="1" indent="-514350">
              <a:buFont typeface="+mj-lt"/>
              <a:buAutoNum type="alphaLcParenR"/>
            </a:pPr>
            <a:r>
              <a:rPr lang="en-US" dirty="0" smtClean="0">
                <a:solidFill>
                  <a:srgbClr val="FF0000"/>
                </a:solidFill>
              </a:rPr>
              <a:t>Fear</a:t>
            </a:r>
            <a:endParaRPr lang="en-US" dirty="0">
              <a:solidFill>
                <a:srgbClr val="FF0000"/>
              </a:solidFill>
            </a:endParaRPr>
          </a:p>
          <a:p>
            <a:pPr marL="971550" lvl="1" indent="-514350">
              <a:buFont typeface="+mj-lt"/>
              <a:buAutoNum type="alphaLcParenR"/>
            </a:pPr>
            <a:r>
              <a:rPr lang="en-US" dirty="0"/>
              <a:t>Adaptation</a:t>
            </a:r>
          </a:p>
          <a:p>
            <a:pPr marL="971550" lvl="1" indent="-514350">
              <a:buFont typeface="+mj-lt"/>
              <a:buAutoNum type="alphaLcParenR"/>
            </a:pPr>
            <a:r>
              <a:rPr lang="en-US" dirty="0"/>
              <a:t>Courage</a:t>
            </a:r>
          </a:p>
          <a:p>
            <a:pPr marL="971550" lvl="1" indent="-514350">
              <a:buFont typeface="+mj-lt"/>
              <a:buAutoNum type="alphaLcParenR"/>
            </a:pPr>
            <a:r>
              <a:rPr lang="en-US" dirty="0" smtClean="0"/>
              <a:t>Open-mindedness</a:t>
            </a:r>
          </a:p>
          <a:p>
            <a:pPr lvl="1"/>
            <a:endParaRPr lang="en-US" dirty="0"/>
          </a:p>
          <a:p>
            <a:pPr lvl="0"/>
            <a:r>
              <a:rPr lang="en-US" dirty="0" smtClean="0"/>
              <a:t>6.  What </a:t>
            </a:r>
            <a:r>
              <a:rPr lang="en-US" dirty="0"/>
              <a:t>is a facilitator of change</a:t>
            </a:r>
            <a:r>
              <a:rPr lang="en-US" dirty="0" smtClean="0"/>
              <a:t>?</a:t>
            </a:r>
          </a:p>
          <a:p>
            <a:pPr lvl="0"/>
            <a:endParaRPr lang="en-US" dirty="0"/>
          </a:p>
          <a:p>
            <a:pPr marL="971550" lvl="1" indent="-514350">
              <a:buFont typeface="+mj-lt"/>
              <a:buAutoNum type="alphaLcParenR"/>
            </a:pPr>
            <a:r>
              <a:rPr lang="en-US" dirty="0"/>
              <a:t>Lack of knowledge</a:t>
            </a:r>
          </a:p>
          <a:p>
            <a:pPr marL="971550" lvl="1" indent="-514350">
              <a:buFont typeface="+mj-lt"/>
              <a:buAutoNum type="alphaLcParenR"/>
            </a:pPr>
            <a:r>
              <a:rPr lang="en-US" dirty="0">
                <a:solidFill>
                  <a:srgbClr val="FF0000"/>
                </a:solidFill>
              </a:rPr>
              <a:t>Readiness</a:t>
            </a:r>
          </a:p>
          <a:p>
            <a:pPr marL="971550" lvl="1" indent="-514350">
              <a:buFont typeface="+mj-lt"/>
              <a:buAutoNum type="alphaLcParenR"/>
            </a:pPr>
            <a:r>
              <a:rPr lang="en-US" dirty="0"/>
              <a:t>Limited resources</a:t>
            </a:r>
          </a:p>
          <a:p>
            <a:pPr marL="971550" lvl="1" indent="-514350">
              <a:buFont typeface="+mj-lt"/>
              <a:buAutoNum type="alphaLcParenR"/>
            </a:pPr>
            <a:r>
              <a:rPr lang="en-US" dirty="0"/>
              <a:t>Status </a:t>
            </a:r>
            <a:r>
              <a:rPr lang="en-US" dirty="0" smtClean="0"/>
              <a:t>quo</a:t>
            </a:r>
            <a:endParaRPr lang="en-US" dirty="0"/>
          </a:p>
        </p:txBody>
      </p:sp>
      <p:sp>
        <p:nvSpPr>
          <p:cNvPr id="4" name="Content Placeholder 2"/>
          <p:cNvSpPr txBox="1">
            <a:spLocks/>
          </p:cNvSpPr>
          <p:nvPr/>
        </p:nvSpPr>
        <p:spPr bwMode="auto">
          <a:xfrm>
            <a:off x="4724400" y="15240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7.  What is the first step adaptation?</a:t>
            </a:r>
          </a:p>
          <a:p>
            <a:endParaRPr lang="en-US" dirty="0" smtClean="0"/>
          </a:p>
          <a:p>
            <a:pPr marL="971550" lvl="1" indent="-514350">
              <a:buFont typeface="+mj-lt"/>
              <a:buAutoNum type="alphaLcParenR"/>
            </a:pPr>
            <a:r>
              <a:rPr lang="en-US" dirty="0" smtClean="0">
                <a:solidFill>
                  <a:srgbClr val="FF0000"/>
                </a:solidFill>
              </a:rPr>
              <a:t>Awareness</a:t>
            </a:r>
          </a:p>
          <a:p>
            <a:pPr marL="971550" lvl="1" indent="-514350">
              <a:buFont typeface="+mj-lt"/>
              <a:buAutoNum type="alphaLcParenR"/>
            </a:pPr>
            <a:r>
              <a:rPr lang="en-US" dirty="0" smtClean="0"/>
              <a:t>Controlling fear</a:t>
            </a:r>
          </a:p>
          <a:p>
            <a:pPr marL="971550" lvl="1" indent="-514350">
              <a:buFont typeface="+mj-lt"/>
              <a:buAutoNum type="alphaLcParenR"/>
            </a:pPr>
            <a:r>
              <a:rPr lang="en-US" dirty="0" smtClean="0"/>
              <a:t>Assessing new information</a:t>
            </a:r>
          </a:p>
          <a:p>
            <a:pPr marL="971550" lvl="1" indent="-514350">
              <a:buFont typeface="+mj-lt"/>
              <a:buAutoNum type="alphaLcParenR"/>
            </a:pPr>
            <a:r>
              <a:rPr lang="en-US" dirty="0" smtClean="0"/>
              <a:t>Letting go</a:t>
            </a:r>
          </a:p>
          <a:p>
            <a:pPr lvl="1"/>
            <a:endParaRPr lang="en-US" dirty="0" smtClean="0"/>
          </a:p>
          <a:p>
            <a:r>
              <a:rPr lang="en-US" dirty="0" smtClean="0"/>
              <a:t>8.   All of the following are techniques to assess new information except for:</a:t>
            </a:r>
          </a:p>
          <a:p>
            <a:endParaRPr lang="en-US" dirty="0" smtClean="0"/>
          </a:p>
          <a:p>
            <a:pPr marL="971550" lvl="1" indent="-514350">
              <a:buFont typeface="+mj-lt"/>
              <a:buAutoNum type="alphaLcParenR"/>
            </a:pPr>
            <a:r>
              <a:rPr lang="en-US" dirty="0" smtClean="0"/>
              <a:t>Splitting it up</a:t>
            </a:r>
          </a:p>
          <a:p>
            <a:pPr marL="971550" lvl="1" indent="-514350">
              <a:buFont typeface="+mj-lt"/>
              <a:buAutoNum type="alphaLcParenR"/>
            </a:pPr>
            <a:r>
              <a:rPr lang="en-US" dirty="0" smtClean="0"/>
              <a:t>Re-arranging it</a:t>
            </a:r>
          </a:p>
          <a:p>
            <a:pPr marL="971550" lvl="1" indent="-514350">
              <a:buFont typeface="+mj-lt"/>
              <a:buAutoNum type="alphaLcParenR"/>
            </a:pPr>
            <a:r>
              <a:rPr lang="en-US" dirty="0" smtClean="0">
                <a:solidFill>
                  <a:srgbClr val="FF0000"/>
                </a:solidFill>
              </a:rPr>
              <a:t>Denying it</a:t>
            </a:r>
          </a:p>
          <a:p>
            <a:pPr marL="971550" lvl="1" indent="-514350">
              <a:buFont typeface="+mj-lt"/>
              <a:buAutoNum type="alphaLcParenR"/>
            </a:pPr>
            <a:r>
              <a:rPr lang="en-US" dirty="0" smtClean="0"/>
              <a:t>Re-interpreting it</a:t>
            </a:r>
          </a:p>
          <a:p>
            <a:endParaRPr lang="en-US" dirty="0"/>
          </a:p>
        </p:txBody>
      </p:sp>
    </p:spTree>
    <p:extLst>
      <p:ext uri="{BB962C8B-B14F-4D97-AF65-F5344CB8AC3E}">
        <p14:creationId xmlns:p14="http://schemas.microsoft.com/office/powerpoint/2010/main" val="22554092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Module Three: Review Questions</a:t>
            </a:r>
          </a:p>
        </p:txBody>
      </p:sp>
      <p:sp>
        <p:nvSpPr>
          <p:cNvPr id="3" name="Content Placeholder 2"/>
          <p:cNvSpPr>
            <a:spLocks noGrp="1"/>
          </p:cNvSpPr>
          <p:nvPr>
            <p:ph idx="1"/>
          </p:nvPr>
        </p:nvSpPr>
        <p:spPr/>
        <p:txBody>
          <a:bodyPr>
            <a:normAutofit fontScale="70000" lnSpcReduction="20000"/>
          </a:bodyPr>
          <a:lstStyle/>
          <a:p>
            <a:pPr lvl="0"/>
            <a:r>
              <a:rPr lang="en-US" dirty="0" smtClean="0"/>
              <a:t>9.  What </a:t>
            </a:r>
            <a:r>
              <a:rPr lang="en-US" dirty="0"/>
              <a:t>type of teacher is in the case study</a:t>
            </a:r>
            <a:r>
              <a:rPr lang="en-US" dirty="0" smtClean="0"/>
              <a:t>?</a:t>
            </a:r>
          </a:p>
          <a:p>
            <a:pPr lvl="0"/>
            <a:endParaRPr lang="en-US" dirty="0"/>
          </a:p>
          <a:p>
            <a:pPr marL="971550" lvl="1" indent="-514350">
              <a:buFont typeface="+mj-lt"/>
              <a:buAutoNum type="alphaLcParenR"/>
            </a:pPr>
            <a:r>
              <a:rPr lang="en-US" dirty="0"/>
              <a:t>Science</a:t>
            </a:r>
          </a:p>
          <a:p>
            <a:pPr marL="971550" lvl="1" indent="-514350">
              <a:buFont typeface="+mj-lt"/>
              <a:buAutoNum type="alphaLcParenR"/>
            </a:pPr>
            <a:r>
              <a:rPr lang="en-US" dirty="0"/>
              <a:t>Social Studies</a:t>
            </a:r>
          </a:p>
          <a:p>
            <a:pPr marL="971550" lvl="1" indent="-514350">
              <a:buFont typeface="+mj-lt"/>
              <a:buAutoNum type="alphaLcParenR"/>
            </a:pPr>
            <a:r>
              <a:rPr lang="en-US" dirty="0"/>
              <a:t>Health</a:t>
            </a:r>
          </a:p>
          <a:p>
            <a:pPr marL="971550" lvl="1" indent="-514350">
              <a:buFont typeface="+mj-lt"/>
              <a:buAutoNum type="alphaLcParenR"/>
            </a:pPr>
            <a:r>
              <a:rPr lang="en-US" dirty="0" smtClean="0">
                <a:solidFill>
                  <a:srgbClr val="FF0000"/>
                </a:solidFill>
              </a:rPr>
              <a:t>Math</a:t>
            </a:r>
          </a:p>
          <a:p>
            <a:pPr lvl="1"/>
            <a:endParaRPr lang="en-US" dirty="0"/>
          </a:p>
          <a:p>
            <a:pPr lvl="0"/>
            <a:r>
              <a:rPr lang="en-US" dirty="0" smtClean="0"/>
              <a:t>10. One </a:t>
            </a:r>
            <a:r>
              <a:rPr lang="en-US" dirty="0"/>
              <a:t>of the tasks of the teacher is to change the students’ way of thinking from ___ to </a:t>
            </a:r>
            <a:r>
              <a:rPr lang="en-US" dirty="0" smtClean="0"/>
              <a:t>____.</a:t>
            </a:r>
          </a:p>
          <a:p>
            <a:pPr lvl="0"/>
            <a:endParaRPr lang="en-US" dirty="0"/>
          </a:p>
          <a:p>
            <a:pPr marL="971550" lvl="1" indent="-514350">
              <a:buFont typeface="+mj-lt"/>
              <a:buAutoNum type="alphaLcParenR"/>
            </a:pPr>
            <a:r>
              <a:rPr lang="en-US" dirty="0">
                <a:solidFill>
                  <a:srgbClr val="FF0000"/>
                </a:solidFill>
              </a:rPr>
              <a:t>Linear to Non-Linear</a:t>
            </a:r>
          </a:p>
          <a:p>
            <a:pPr marL="971550" lvl="1" indent="-514350">
              <a:buFont typeface="+mj-lt"/>
              <a:buAutoNum type="alphaLcParenR"/>
            </a:pPr>
            <a:r>
              <a:rPr lang="en-US" dirty="0"/>
              <a:t>Abstract to Concrete.</a:t>
            </a:r>
          </a:p>
          <a:p>
            <a:pPr marL="971550" lvl="1" indent="-514350">
              <a:buFont typeface="+mj-lt"/>
              <a:buAutoNum type="alphaLcParenR"/>
            </a:pPr>
            <a:r>
              <a:rPr lang="en-US" dirty="0"/>
              <a:t>Non-Linear to Linear</a:t>
            </a:r>
          </a:p>
          <a:p>
            <a:pPr marL="971550" lvl="1" indent="-514350">
              <a:buFont typeface="+mj-lt"/>
              <a:buAutoNum type="alphaLcParenR"/>
            </a:pPr>
            <a:r>
              <a:rPr lang="en-US" dirty="0"/>
              <a:t>Concrete to Abstract</a:t>
            </a:r>
          </a:p>
        </p:txBody>
      </p:sp>
    </p:spTree>
    <p:extLst>
      <p:ext uri="{BB962C8B-B14F-4D97-AF65-F5344CB8AC3E}">
        <p14:creationId xmlns:p14="http://schemas.microsoft.com/office/powerpoint/2010/main" val="20878849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en-US" dirty="0"/>
              <a:t>Module Four: Logical Thinking</a:t>
            </a:r>
            <a:endParaRPr lang="en-US" dirty="0" smtClean="0"/>
          </a:p>
        </p:txBody>
      </p:sp>
      <p:sp>
        <p:nvSpPr>
          <p:cNvPr id="18435" name="Content Placeholder 2"/>
          <p:cNvSpPr>
            <a:spLocks noGrp="1"/>
          </p:cNvSpPr>
          <p:nvPr>
            <p:ph idx="1"/>
          </p:nvPr>
        </p:nvSpPr>
        <p:spPr/>
        <p:txBody>
          <a:bodyPr>
            <a:normAutofit fontScale="92500" lnSpcReduction="10000"/>
          </a:bodyPr>
          <a:lstStyle/>
          <a:p>
            <a:pPr marL="0"/>
            <a:r>
              <a:rPr lang="en-US" dirty="0"/>
              <a:t>Logical thinking is a process which involves steps. In general logical thinking involves checking the components of the argument and making the connections between, which is what we call reasoning. The four major steps of logical are 1) asking the right questions, 2) organizing data, 3) evaluating the information, and 4) drawing conclusions.  </a:t>
            </a:r>
            <a:endParaRPr lang="en-US" dirty="0" smtClean="0"/>
          </a:p>
        </p:txBody>
      </p:sp>
      <p:sp>
        <p:nvSpPr>
          <p:cNvPr id="18436" name="Text Placeholder 3"/>
          <p:cNvSpPr>
            <a:spLocks noGrp="1"/>
          </p:cNvSpPr>
          <p:nvPr>
            <p:ph type="body" sz="quarter" idx="10"/>
          </p:nvPr>
        </p:nvSpPr>
        <p:spPr>
          <a:ln>
            <a:miter lim="800000"/>
            <a:headEnd/>
            <a:tailEnd/>
          </a:ln>
        </p:spPr>
        <p:txBody>
          <a:bodyPr>
            <a:normAutofit fontScale="70000" lnSpcReduction="20000"/>
          </a:bodyPr>
          <a:lstStyle/>
          <a:p>
            <a:pPr algn="just">
              <a:lnSpc>
                <a:spcPct val="115000"/>
              </a:lnSpc>
              <a:spcBef>
                <a:spcPts val="0"/>
              </a:spcBef>
              <a:spcAft>
                <a:spcPts val="1000"/>
              </a:spcAft>
            </a:pPr>
            <a:r>
              <a:rPr lang="en-US" dirty="0">
                <a:ea typeface="Times New Roman"/>
                <a:cs typeface="Times New Roman"/>
              </a:rPr>
              <a:t>Reasoning is simply a matter of getting your facts straight.</a:t>
            </a:r>
            <a:endParaRPr lang="en-US" sz="2400" dirty="0">
              <a:latin typeface="Calibri"/>
              <a:ea typeface="Times New Roman"/>
              <a:cs typeface="Times New Roman"/>
            </a:endParaRPr>
          </a:p>
          <a:p>
            <a:pPr algn="ctr">
              <a:lnSpc>
                <a:spcPct val="115000"/>
              </a:lnSpc>
              <a:spcBef>
                <a:spcPts val="0"/>
              </a:spcBef>
              <a:spcAft>
                <a:spcPts val="1000"/>
              </a:spcAft>
            </a:pPr>
            <a:r>
              <a:rPr lang="en-US" dirty="0">
                <a:ea typeface="Times New Roman"/>
                <a:cs typeface="Times New Roman"/>
              </a:rPr>
              <a:t>B.F. Anderson</a:t>
            </a:r>
            <a:endParaRPr lang="en-US" sz="2400" dirty="0">
              <a:latin typeface="Calibri"/>
              <a:ea typeface="Times New Roman"/>
              <a:cs typeface="Times New Roman"/>
            </a:endParaRPr>
          </a:p>
          <a:p>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Ask the Right Questions</a:t>
            </a:r>
            <a:endParaRPr lang="en-US" dirty="0" smtClean="0"/>
          </a:p>
        </p:txBody>
      </p:sp>
      <p:sp>
        <p:nvSpPr>
          <p:cNvPr id="19459" name="Content Placeholder 2"/>
          <p:cNvSpPr>
            <a:spLocks noGrp="1"/>
          </p:cNvSpPr>
          <p:nvPr>
            <p:ph idx="1"/>
          </p:nvPr>
        </p:nvSpPr>
        <p:spPr/>
        <p:txBody>
          <a:bodyPr>
            <a:normAutofit/>
          </a:bodyPr>
          <a:lstStyle/>
          <a:p>
            <a:pPr marL="457200" indent="-457200">
              <a:buFont typeface="Arial" pitchFamily="34" charset="0"/>
              <a:buChar char="•"/>
            </a:pPr>
            <a:r>
              <a:rPr lang="en-US" dirty="0" smtClean="0"/>
              <a:t>Based </a:t>
            </a:r>
            <a:r>
              <a:rPr lang="en-US" dirty="0"/>
              <a:t>on the components of critical thinking, the logical thinker should begin reasoning by asking many questions. </a:t>
            </a:r>
            <a:endParaRPr lang="en-US" dirty="0" smtClean="0"/>
          </a:p>
          <a:p>
            <a:pPr marL="457200" indent="-457200">
              <a:buFont typeface="Arial" pitchFamily="34" charset="0"/>
              <a:buChar char="•"/>
            </a:pPr>
            <a:r>
              <a:rPr lang="en-US" dirty="0" smtClean="0"/>
              <a:t>We </a:t>
            </a:r>
            <a:r>
              <a:rPr lang="en-US" dirty="0"/>
              <a:t>should distinguish between whether the statement is a fact or a value and be alert to not confuse the two. </a:t>
            </a:r>
            <a:endParaRPr lang="en-US" dirty="0" smtClean="0"/>
          </a:p>
          <a:p>
            <a:pPr marL="457200" indent="-457200">
              <a:buFont typeface="Arial" pitchFamily="34" charset="0"/>
              <a:buChar char="•"/>
            </a:pPr>
            <a:r>
              <a:rPr lang="en-US" dirty="0" smtClean="0"/>
              <a:t>A </a:t>
            </a:r>
            <a:r>
              <a:rPr lang="en-US" dirty="0"/>
              <a:t>key point to remember is that no conclusions can be made without premises.</a:t>
            </a:r>
          </a:p>
          <a:p>
            <a:endParaRPr lang="en-US" dirty="0" smtClean="0"/>
          </a:p>
        </p:txBody>
      </p:sp>
      <p:pic>
        <p:nvPicPr>
          <p:cNvPr id="4" name="Picture 3" descr="C:\Users\Darren\AppData\Local\Microsoft\Windows\Temporary Internet Files\Content.IE5\EOAYJ771\MC900383528[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9570" y="5658802"/>
            <a:ext cx="1005840" cy="110680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Workshop Objectives</a:t>
            </a:r>
            <a:endParaRPr lang="en-US" dirty="0" smtClean="0"/>
          </a:p>
        </p:txBody>
      </p:sp>
      <p:sp>
        <p:nvSpPr>
          <p:cNvPr id="7171" name="Content Placeholder 2"/>
          <p:cNvSpPr>
            <a:spLocks noGrp="1"/>
          </p:cNvSpPr>
          <p:nvPr>
            <p:ph idx="1"/>
          </p:nvPr>
        </p:nvSpPr>
        <p:spPr/>
        <p:txBody>
          <a:bodyPr>
            <a:normAutofit fontScale="92500"/>
          </a:bodyPr>
          <a:lstStyle/>
          <a:p>
            <a:pPr marL="457200" lvl="0" indent="-457200">
              <a:buFont typeface="Arial" pitchFamily="34" charset="0"/>
              <a:buChar char="•"/>
            </a:pPr>
            <a:r>
              <a:rPr lang="en-US" dirty="0"/>
              <a:t>Understand the components of critical thinking</a:t>
            </a:r>
          </a:p>
          <a:p>
            <a:pPr marL="457200" lvl="0" indent="-457200">
              <a:buFont typeface="Arial" pitchFamily="34" charset="0"/>
              <a:buChar char="•"/>
            </a:pPr>
            <a:r>
              <a:rPr lang="en-US" dirty="0"/>
              <a:t>Utilize non-linear thinking</a:t>
            </a:r>
          </a:p>
          <a:p>
            <a:pPr marL="457200" lvl="0" indent="-457200">
              <a:buFont typeface="Arial" pitchFamily="34" charset="0"/>
              <a:buChar char="•"/>
            </a:pPr>
            <a:r>
              <a:rPr lang="en-US" dirty="0"/>
              <a:t>Use logical thinking</a:t>
            </a:r>
          </a:p>
          <a:p>
            <a:pPr marL="457200" lvl="0" indent="-457200">
              <a:buFont typeface="Arial" pitchFamily="34" charset="0"/>
              <a:buChar char="•"/>
            </a:pPr>
            <a:r>
              <a:rPr lang="en-US" dirty="0"/>
              <a:t>Recognize what it means to be a critical thinker</a:t>
            </a:r>
          </a:p>
          <a:p>
            <a:pPr marL="457200" lvl="0" indent="-457200">
              <a:buFont typeface="Arial" pitchFamily="34" charset="0"/>
              <a:buChar char="•"/>
            </a:pPr>
            <a:r>
              <a:rPr lang="en-US" dirty="0"/>
              <a:t>Evaluate information using critical thinking skills</a:t>
            </a:r>
          </a:p>
          <a:p>
            <a:pPr marL="457200" lvl="0" indent="-457200">
              <a:buFont typeface="Arial" pitchFamily="34" charset="0"/>
              <a:buChar char="•"/>
            </a:pPr>
            <a:r>
              <a:rPr lang="en-US" dirty="0"/>
              <a:t>Identify the benefits of critical thinking</a:t>
            </a:r>
          </a:p>
          <a:p>
            <a:pPr marL="457200" lvl="0" indent="-457200">
              <a:buFont typeface="Arial" pitchFamily="34" charset="0"/>
              <a:buChar char="•"/>
            </a:pPr>
            <a:r>
              <a:rPr lang="en-US" dirty="0"/>
              <a:t>Revise perspective, when necessary</a:t>
            </a:r>
          </a:p>
          <a:p>
            <a:pPr marL="457200" lvl="0" indent="-457200">
              <a:buFont typeface="Arial" pitchFamily="34" charset="0"/>
              <a:buChar char="•"/>
            </a:pPr>
            <a:r>
              <a:rPr lang="en-US" dirty="0"/>
              <a:t>Comprehend problem solving abilities</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Organize the Data</a:t>
            </a:r>
            <a:endParaRPr lang="en-US" dirty="0" smtClean="0"/>
          </a:p>
        </p:txBody>
      </p:sp>
      <p:sp>
        <p:nvSpPr>
          <p:cNvPr id="20483" name="Content Placeholder 2"/>
          <p:cNvSpPr>
            <a:spLocks noGrp="1"/>
          </p:cNvSpPr>
          <p:nvPr>
            <p:ph idx="1"/>
          </p:nvPr>
        </p:nvSpPr>
        <p:spPr/>
        <p:txBody>
          <a:bodyPr>
            <a:normAutofit/>
          </a:bodyPr>
          <a:lstStyle/>
          <a:p>
            <a:pPr marL="457200" indent="-457200">
              <a:buFont typeface="Arial" pitchFamily="34" charset="0"/>
              <a:buChar char="•"/>
            </a:pPr>
            <a:r>
              <a:rPr lang="en-US" dirty="0" smtClean="0"/>
              <a:t>Once </a:t>
            </a:r>
            <a:r>
              <a:rPr lang="en-US" dirty="0"/>
              <a:t>we know the premises we can begin to organize the data. </a:t>
            </a:r>
            <a:endParaRPr lang="en-US" dirty="0" smtClean="0"/>
          </a:p>
          <a:p>
            <a:pPr marL="457200" indent="-457200">
              <a:buFont typeface="Arial" pitchFamily="34" charset="0"/>
              <a:buChar char="•"/>
            </a:pPr>
            <a:r>
              <a:rPr lang="en-US" dirty="0" smtClean="0"/>
              <a:t>We </a:t>
            </a:r>
            <a:r>
              <a:rPr lang="en-US" dirty="0"/>
              <a:t>can organize the information by making connections. </a:t>
            </a:r>
            <a:endParaRPr lang="en-US" dirty="0" smtClean="0"/>
          </a:p>
          <a:p>
            <a:pPr marL="457200" indent="-457200">
              <a:buFont typeface="Arial" pitchFamily="34" charset="0"/>
              <a:buChar char="•"/>
            </a:pPr>
            <a:r>
              <a:rPr lang="en-US" dirty="0" smtClean="0"/>
              <a:t>An </a:t>
            </a:r>
            <a:r>
              <a:rPr lang="en-US" dirty="0"/>
              <a:t>effective method of organizing data includes breaking up the information and diagramming or lying out the premises. </a:t>
            </a:r>
            <a:endParaRPr lang="en-US" dirty="0" smtClean="0"/>
          </a:p>
        </p:txBody>
      </p:sp>
      <p:pic>
        <p:nvPicPr>
          <p:cNvPr id="4" name="Picture 3" descr="C:\Users\Darren\AppData\Local\Microsoft\Windows\Temporary Internet Files\Content.IE5\31B2RP17\MC900297267[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5257800"/>
            <a:ext cx="1295400" cy="1371600"/>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the Information</a:t>
            </a:r>
          </a:p>
        </p:txBody>
      </p:sp>
      <p:sp>
        <p:nvSpPr>
          <p:cNvPr id="3" name="Content Placeholder 2"/>
          <p:cNvSpPr>
            <a:spLocks noGrp="1"/>
          </p:cNvSpPr>
          <p:nvPr>
            <p:ph idx="1"/>
          </p:nvPr>
        </p:nvSpPr>
        <p:spPr/>
        <p:txBody>
          <a:bodyPr>
            <a:normAutofit lnSpcReduction="10000"/>
          </a:bodyPr>
          <a:lstStyle/>
          <a:p>
            <a:pPr marL="457200" indent="-457200">
              <a:buFont typeface="Arial" pitchFamily="34" charset="0"/>
              <a:buChar char="•"/>
            </a:pPr>
            <a:r>
              <a:rPr lang="en-US" dirty="0" smtClean="0"/>
              <a:t>People </a:t>
            </a:r>
            <a:r>
              <a:rPr lang="en-US" dirty="0"/>
              <a:t>often have trouble separating what is valid from what is true because of their ingrained beliefs. </a:t>
            </a:r>
            <a:endParaRPr lang="en-US" dirty="0" smtClean="0"/>
          </a:p>
          <a:p>
            <a:pPr marL="457200" indent="-457200">
              <a:buFont typeface="Arial" pitchFamily="34" charset="0"/>
              <a:buChar char="•"/>
            </a:pPr>
            <a:r>
              <a:rPr lang="en-US" b="1" dirty="0" smtClean="0"/>
              <a:t>Belief </a:t>
            </a:r>
            <a:r>
              <a:rPr lang="en-US" b="1" dirty="0"/>
              <a:t>bias</a:t>
            </a:r>
            <a:r>
              <a:rPr lang="en-US" dirty="0"/>
              <a:t> occurs when an individual’s belief system interferes with his or her ability to come to a logical conclusion. </a:t>
            </a:r>
            <a:endParaRPr lang="en-US" dirty="0" smtClean="0"/>
          </a:p>
          <a:p>
            <a:pPr marL="457200" indent="-457200">
              <a:buFont typeface="Arial" pitchFamily="34" charset="0"/>
              <a:buChar char="•"/>
            </a:pPr>
            <a:r>
              <a:rPr lang="en-US" b="1" dirty="0" smtClean="0"/>
              <a:t>Confirmation </a:t>
            </a:r>
            <a:r>
              <a:rPr lang="en-US" b="1" dirty="0"/>
              <a:t>bias</a:t>
            </a:r>
            <a:r>
              <a:rPr lang="en-US" dirty="0"/>
              <a:t> is the tendency to use information to support your hypothesis about a problem.</a:t>
            </a:r>
          </a:p>
          <a:p>
            <a:endParaRPr lang="en-US" dirty="0"/>
          </a:p>
        </p:txBody>
      </p:sp>
      <p:pic>
        <p:nvPicPr>
          <p:cNvPr id="5" name="Picture 4" descr="C:\Users\Darren\AppData\Local\Microsoft\Windows\Temporary Internet Files\Content.IE5\MP321RS9\MC900433793[1].png"/>
          <p:cNvPicPr/>
          <p:nvPr/>
        </p:nvPicPr>
        <p:blipFill>
          <a:blip r:embed="rId3">
            <a:extLst>
              <a:ext uri="{28A0092B-C50C-407E-A947-70E740481C1C}">
                <a14:useLocalDpi xmlns:a14="http://schemas.microsoft.com/office/drawing/2010/main" val="0"/>
              </a:ext>
            </a:extLst>
          </a:blip>
          <a:srcRect/>
          <a:stretch>
            <a:fillRect/>
          </a:stretch>
        </p:blipFill>
        <p:spPr bwMode="auto">
          <a:xfrm>
            <a:off x="7620001" y="5334000"/>
            <a:ext cx="1514474" cy="1524000"/>
          </a:xfrm>
          <a:prstGeom prst="rect">
            <a:avLst/>
          </a:prstGeom>
          <a:noFill/>
          <a:ln>
            <a:noFill/>
          </a:ln>
        </p:spPr>
      </p:pic>
    </p:spTree>
    <p:extLst>
      <p:ext uri="{BB962C8B-B14F-4D97-AF65-F5344CB8AC3E}">
        <p14:creationId xmlns:p14="http://schemas.microsoft.com/office/powerpoint/2010/main" val="36342934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Draw Conclusions</a:t>
            </a:r>
            <a:endParaRPr lang="en-US" dirty="0" smtClean="0"/>
          </a:p>
        </p:txBody>
      </p:sp>
      <p:sp>
        <p:nvSpPr>
          <p:cNvPr id="21507" name="Content Placeholder 2"/>
          <p:cNvSpPr>
            <a:spLocks noGrp="1"/>
          </p:cNvSpPr>
          <p:nvPr>
            <p:ph idx="1"/>
          </p:nvPr>
        </p:nvSpPr>
        <p:spPr/>
        <p:txBody>
          <a:bodyPr>
            <a:normAutofit/>
          </a:bodyPr>
          <a:lstStyle/>
          <a:p>
            <a:pPr marL="0"/>
            <a:r>
              <a:rPr lang="en-US" dirty="0" smtClean="0"/>
              <a:t>In </a:t>
            </a:r>
            <a:r>
              <a:rPr lang="en-US" dirty="0"/>
              <a:t>making inferences, the logical thinker should be certain not draw more or less than what is implied, instead:</a:t>
            </a:r>
          </a:p>
          <a:p>
            <a:pPr marL="457200" lvl="0" indent="-457200">
              <a:buFont typeface="Arial" pitchFamily="34" charset="0"/>
              <a:buChar char="•"/>
            </a:pPr>
            <a:r>
              <a:rPr lang="en-US" dirty="0"/>
              <a:t>Infer only what the data implies</a:t>
            </a:r>
          </a:p>
          <a:p>
            <a:pPr marL="457200" lvl="0" indent="-457200">
              <a:buFont typeface="Arial" pitchFamily="34" charset="0"/>
              <a:buChar char="•"/>
            </a:pPr>
            <a:r>
              <a:rPr lang="en-US" dirty="0"/>
              <a:t>Check to ensure inferences are consistent</a:t>
            </a:r>
          </a:p>
          <a:p>
            <a:pPr marL="457200" lvl="0" indent="-457200">
              <a:buFont typeface="Arial" pitchFamily="34" charset="0"/>
              <a:buChar char="•"/>
            </a:pPr>
            <a:r>
              <a:rPr lang="en-US" dirty="0"/>
              <a:t>Identify underlying assumptions </a:t>
            </a:r>
          </a:p>
          <a:p>
            <a:endParaRPr lang="en-US" dirty="0" smtClean="0"/>
          </a:p>
        </p:txBody>
      </p:sp>
      <p:pic>
        <p:nvPicPr>
          <p:cNvPr id="4" name="Picture 3" descr="C:\Users\Darren\AppData\Local\Microsoft\Windows\Temporary Internet Files\Content.IE5\9PDUOZYV\MC900197875[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0" y="4572000"/>
            <a:ext cx="1920240" cy="1825625"/>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Case Study</a:t>
            </a:r>
            <a:endParaRPr lang="en-US" dirty="0" smtClean="0"/>
          </a:p>
        </p:txBody>
      </p:sp>
      <p:sp>
        <p:nvSpPr>
          <p:cNvPr id="22531" name="Content Placeholder 2"/>
          <p:cNvSpPr>
            <a:spLocks noGrp="1"/>
          </p:cNvSpPr>
          <p:nvPr>
            <p:ph idx="1"/>
          </p:nvPr>
        </p:nvSpPr>
        <p:spPr/>
        <p:txBody>
          <a:bodyPr>
            <a:normAutofit lnSpcReduction="10000"/>
          </a:bodyPr>
          <a:lstStyle/>
          <a:p>
            <a:pPr marL="0"/>
            <a:r>
              <a:rPr lang="en-US" dirty="0"/>
              <a:t>You are a chemistry student in the lab ad one assignment your group has is to mix chemicals until a color change occurs. In this case, you should see a pink color. You are given four beakers of colorless liquids, labeled 1-4. You are given a flask labeled X, which contains the reagent (activating solution). The reagent is needed to cause the color change. How will you determine which combination of chemicals will produce the required pink color?</a:t>
            </a:r>
          </a:p>
        </p:txBody>
      </p:sp>
      <p:pic>
        <p:nvPicPr>
          <p:cNvPr id="5" name="Picture 4" descr="C:\Users\Darren\AppData\Local\Microsoft\Windows\Temporary Internet Files\Content.IE5\31B2RP17\MC900198873[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5715000"/>
            <a:ext cx="1035050" cy="1057275"/>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Module Four: Review Questions</a:t>
            </a:r>
          </a:p>
        </p:txBody>
      </p:sp>
      <p:sp>
        <p:nvSpPr>
          <p:cNvPr id="3" name="Content Placeholder 2"/>
          <p:cNvSpPr>
            <a:spLocks noGrp="1"/>
          </p:cNvSpPr>
          <p:nvPr>
            <p:ph idx="1"/>
          </p:nvPr>
        </p:nvSpPr>
        <p:spPr>
          <a:xfrm>
            <a:off x="457200" y="1447800"/>
            <a:ext cx="4114800" cy="4525963"/>
          </a:xfrm>
        </p:spPr>
        <p:txBody>
          <a:bodyPr>
            <a:noAutofit/>
          </a:bodyPr>
          <a:lstStyle/>
          <a:p>
            <a:pPr lvl="0"/>
            <a:r>
              <a:rPr lang="en-US" sz="1500" dirty="0" smtClean="0"/>
              <a:t>1.  Why </a:t>
            </a:r>
            <a:r>
              <a:rPr lang="en-US" sz="1500" dirty="0"/>
              <a:t>is asking the right questions important</a:t>
            </a:r>
            <a:r>
              <a:rPr lang="en-US" sz="1500" dirty="0" smtClean="0"/>
              <a:t>?</a:t>
            </a:r>
          </a:p>
          <a:p>
            <a:pPr lvl="0"/>
            <a:endParaRPr lang="en-US" sz="1500" dirty="0"/>
          </a:p>
          <a:p>
            <a:pPr marL="971550" lvl="1" indent="-514350">
              <a:buFont typeface="+mj-lt"/>
              <a:buAutoNum type="alphaLcParenR"/>
            </a:pPr>
            <a:r>
              <a:rPr lang="en-US" sz="1500" dirty="0"/>
              <a:t>Because questioning is the last step in the logic process</a:t>
            </a:r>
          </a:p>
          <a:p>
            <a:pPr marL="971550" lvl="1" indent="-514350">
              <a:buFont typeface="+mj-lt"/>
              <a:buAutoNum type="alphaLcParenR"/>
            </a:pPr>
            <a:r>
              <a:rPr lang="en-US" sz="1500" dirty="0"/>
              <a:t>Because questions are based on conclusions</a:t>
            </a:r>
          </a:p>
          <a:p>
            <a:pPr marL="971550" lvl="1" indent="-514350">
              <a:buFont typeface="+mj-lt"/>
              <a:buAutoNum type="alphaLcParenR"/>
            </a:pPr>
            <a:r>
              <a:rPr lang="en-US" sz="1500" dirty="0"/>
              <a:t>Since premises do not provide any information, you have to ask questions</a:t>
            </a:r>
          </a:p>
          <a:p>
            <a:pPr marL="971550" lvl="1" indent="-514350">
              <a:buFont typeface="+mj-lt"/>
              <a:buAutoNum type="alphaLcParenR"/>
            </a:pPr>
            <a:r>
              <a:rPr lang="en-US" sz="1500" dirty="0"/>
              <a:t>Because asking the right questions will lead to </a:t>
            </a:r>
            <a:r>
              <a:rPr lang="en-US" sz="1500" dirty="0" smtClean="0"/>
              <a:t>solutions</a:t>
            </a:r>
          </a:p>
          <a:p>
            <a:pPr lvl="1"/>
            <a:endParaRPr lang="en-US" sz="1500" dirty="0"/>
          </a:p>
          <a:p>
            <a:pPr lvl="0"/>
            <a:r>
              <a:rPr lang="en-US" sz="1500" dirty="0" smtClean="0"/>
              <a:t>2.    What </a:t>
            </a:r>
            <a:r>
              <a:rPr lang="en-US" sz="1500" dirty="0"/>
              <a:t>is one question that logical thinkers should ask</a:t>
            </a:r>
            <a:r>
              <a:rPr lang="en-US" sz="1500" dirty="0" smtClean="0"/>
              <a:t>?</a:t>
            </a:r>
          </a:p>
          <a:p>
            <a:pPr lvl="0"/>
            <a:endParaRPr lang="en-US" sz="1500" dirty="0"/>
          </a:p>
          <a:p>
            <a:pPr marL="971550" lvl="1" indent="-514350">
              <a:buFont typeface="+mj-lt"/>
              <a:buAutoNum type="alphaLcParenR"/>
            </a:pPr>
            <a:r>
              <a:rPr lang="en-US" sz="1500" dirty="0"/>
              <a:t>What are the premises?</a:t>
            </a:r>
          </a:p>
          <a:p>
            <a:pPr marL="971550" lvl="1" indent="-514350">
              <a:buFont typeface="+mj-lt"/>
              <a:buAutoNum type="alphaLcParenR"/>
            </a:pPr>
            <a:r>
              <a:rPr lang="en-US" sz="1500" dirty="0"/>
              <a:t>How long will the process take?</a:t>
            </a:r>
          </a:p>
          <a:p>
            <a:pPr marL="971550" lvl="1" indent="-514350">
              <a:buFont typeface="+mj-lt"/>
              <a:buAutoNum type="alphaLcParenR"/>
            </a:pPr>
            <a:r>
              <a:rPr lang="en-US" sz="1500" dirty="0"/>
              <a:t>Who is involved?</a:t>
            </a:r>
          </a:p>
          <a:p>
            <a:pPr marL="971550" lvl="1" indent="-514350">
              <a:buFont typeface="+mj-lt"/>
              <a:buAutoNum type="alphaLcParenR"/>
            </a:pPr>
            <a:r>
              <a:rPr lang="en-US" sz="1500" dirty="0"/>
              <a:t>What are the risks</a:t>
            </a:r>
            <a:r>
              <a:rPr lang="en-US" sz="1500" dirty="0" smtClean="0"/>
              <a:t>?</a:t>
            </a:r>
            <a:endParaRPr lang="en-US" sz="1500" dirty="0"/>
          </a:p>
        </p:txBody>
      </p:sp>
      <p:sp>
        <p:nvSpPr>
          <p:cNvPr id="4" name="Content Placeholder 2"/>
          <p:cNvSpPr txBox="1">
            <a:spLocks/>
          </p:cNvSpPr>
          <p:nvPr/>
        </p:nvSpPr>
        <p:spPr bwMode="auto">
          <a:xfrm>
            <a:off x="4724400" y="14478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3.   All of the following terms describe convergent structure in organizing data, except for:</a:t>
            </a:r>
          </a:p>
          <a:p>
            <a:endParaRPr lang="en-US" sz="1600" dirty="0" smtClean="0"/>
          </a:p>
          <a:p>
            <a:pPr marL="971550" lvl="1" indent="-514350">
              <a:buFont typeface="+mj-lt"/>
              <a:buAutoNum type="alphaLcParenR"/>
            </a:pPr>
            <a:r>
              <a:rPr lang="en-US" sz="1600" dirty="0" smtClean="0"/>
              <a:t>Supporting</a:t>
            </a:r>
          </a:p>
          <a:p>
            <a:pPr marL="971550" lvl="1" indent="-514350">
              <a:buFont typeface="+mj-lt"/>
              <a:buAutoNum type="alphaLcParenR"/>
            </a:pPr>
            <a:r>
              <a:rPr lang="en-US" sz="1600" dirty="0" smtClean="0"/>
              <a:t>Reinforcing</a:t>
            </a:r>
          </a:p>
          <a:p>
            <a:pPr marL="971550" lvl="1" indent="-514350">
              <a:buFont typeface="+mj-lt"/>
              <a:buAutoNum type="alphaLcParenR"/>
            </a:pPr>
            <a:r>
              <a:rPr lang="en-US" sz="1600" dirty="0" smtClean="0"/>
              <a:t>Supplemental</a:t>
            </a:r>
          </a:p>
          <a:p>
            <a:pPr marL="971550" lvl="1" indent="-514350">
              <a:buFont typeface="+mj-lt"/>
              <a:buAutoNum type="alphaLcParenR"/>
            </a:pPr>
            <a:r>
              <a:rPr lang="en-US" sz="1600" dirty="0" smtClean="0"/>
              <a:t>Variances</a:t>
            </a:r>
          </a:p>
          <a:p>
            <a:pPr lvl="1"/>
            <a:endParaRPr lang="en-US" sz="1600" dirty="0" smtClean="0"/>
          </a:p>
          <a:p>
            <a:r>
              <a:rPr lang="en-US" sz="1600" dirty="0" smtClean="0"/>
              <a:t>4.   What is an advantage of using a tree diagram?</a:t>
            </a:r>
          </a:p>
          <a:p>
            <a:endParaRPr lang="en-US" sz="1600" dirty="0" smtClean="0"/>
          </a:p>
          <a:p>
            <a:pPr marL="971550" lvl="1" indent="-514350">
              <a:buFont typeface="+mj-lt"/>
              <a:buAutoNum type="alphaLcParenR"/>
            </a:pPr>
            <a:r>
              <a:rPr lang="en-US" sz="1600" dirty="0" smtClean="0"/>
              <a:t>Disperse information</a:t>
            </a:r>
          </a:p>
          <a:p>
            <a:pPr marL="971550" lvl="1" indent="-514350">
              <a:buFont typeface="+mj-lt"/>
              <a:buAutoNum type="alphaLcParenR"/>
            </a:pPr>
            <a:r>
              <a:rPr lang="en-US" sz="1600" dirty="0" smtClean="0"/>
              <a:t>Shows connections</a:t>
            </a:r>
          </a:p>
          <a:p>
            <a:pPr marL="971550" lvl="1" indent="-514350">
              <a:buFont typeface="+mj-lt"/>
              <a:buAutoNum type="alphaLcParenR"/>
            </a:pPr>
            <a:r>
              <a:rPr lang="en-US" sz="1600" dirty="0" smtClean="0"/>
              <a:t>Makes information more complex</a:t>
            </a:r>
          </a:p>
          <a:p>
            <a:pPr marL="971550" lvl="1" indent="-514350">
              <a:buFont typeface="+mj-lt"/>
              <a:buAutoNum type="alphaLcParenR"/>
            </a:pPr>
            <a:r>
              <a:rPr lang="en-US" sz="1600" dirty="0" smtClean="0"/>
              <a:t>Verbal representation</a:t>
            </a:r>
            <a:endParaRPr lang="en-US" sz="1600" dirty="0"/>
          </a:p>
        </p:txBody>
      </p:sp>
    </p:spTree>
    <p:extLst>
      <p:ext uri="{BB962C8B-B14F-4D97-AF65-F5344CB8AC3E}">
        <p14:creationId xmlns:p14="http://schemas.microsoft.com/office/powerpoint/2010/main" val="39707984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Module Four: Review Questions</a:t>
            </a:r>
          </a:p>
        </p:txBody>
      </p:sp>
      <p:sp>
        <p:nvSpPr>
          <p:cNvPr id="3" name="Content Placeholder 2"/>
          <p:cNvSpPr>
            <a:spLocks noGrp="1"/>
          </p:cNvSpPr>
          <p:nvPr>
            <p:ph idx="1"/>
          </p:nvPr>
        </p:nvSpPr>
        <p:spPr>
          <a:xfrm>
            <a:off x="457200" y="1447800"/>
            <a:ext cx="4114800" cy="4525963"/>
          </a:xfrm>
        </p:spPr>
        <p:txBody>
          <a:bodyPr>
            <a:noAutofit/>
          </a:bodyPr>
          <a:lstStyle/>
          <a:p>
            <a:pPr lvl="0"/>
            <a:r>
              <a:rPr lang="en-US" sz="1600" dirty="0" smtClean="0"/>
              <a:t>5.  What is confirmation </a:t>
            </a:r>
            <a:r>
              <a:rPr lang="en-US" sz="1600" dirty="0"/>
              <a:t>bias</a:t>
            </a:r>
            <a:r>
              <a:rPr lang="en-US" sz="1600" dirty="0" smtClean="0"/>
              <a:t>?</a:t>
            </a:r>
          </a:p>
          <a:p>
            <a:pPr lvl="0"/>
            <a:endParaRPr lang="en-US" sz="1600" dirty="0"/>
          </a:p>
          <a:p>
            <a:pPr marL="971550" lvl="1" indent="-514350">
              <a:buFont typeface="+mj-lt"/>
              <a:buAutoNum type="alphaLcParenR"/>
            </a:pPr>
            <a:r>
              <a:rPr lang="en-US" sz="1600" dirty="0"/>
              <a:t>Using premises to support other premises</a:t>
            </a:r>
          </a:p>
          <a:p>
            <a:pPr marL="971550" lvl="1" indent="-514350">
              <a:buFont typeface="+mj-lt"/>
              <a:buAutoNum type="alphaLcParenR"/>
            </a:pPr>
            <a:r>
              <a:rPr lang="en-US" sz="1600" dirty="0"/>
              <a:t>Using premises to obtain information</a:t>
            </a:r>
          </a:p>
          <a:p>
            <a:pPr marL="971550" lvl="1" indent="-514350">
              <a:buFont typeface="+mj-lt"/>
              <a:buAutoNum type="alphaLcParenR"/>
            </a:pPr>
            <a:r>
              <a:rPr lang="en-US" sz="1600" dirty="0"/>
              <a:t>Using premises to support what you already believe</a:t>
            </a:r>
          </a:p>
          <a:p>
            <a:pPr marL="971550" lvl="1" indent="-514350">
              <a:buFont typeface="+mj-lt"/>
              <a:buAutoNum type="alphaLcParenR"/>
            </a:pPr>
            <a:r>
              <a:rPr lang="en-US" sz="1600" dirty="0"/>
              <a:t>Using premises to refute a </a:t>
            </a:r>
            <a:r>
              <a:rPr lang="en-US" sz="1600" dirty="0" smtClean="0"/>
              <a:t>claim</a:t>
            </a:r>
          </a:p>
          <a:p>
            <a:pPr lvl="1"/>
            <a:endParaRPr lang="en-US" sz="1600" dirty="0"/>
          </a:p>
          <a:p>
            <a:pPr lvl="0"/>
            <a:r>
              <a:rPr lang="en-US" sz="1600" dirty="0" smtClean="0"/>
              <a:t>6.  Validity </a:t>
            </a:r>
            <a:r>
              <a:rPr lang="en-US" sz="1600" dirty="0"/>
              <a:t>of data </a:t>
            </a:r>
            <a:r>
              <a:rPr lang="en-US" sz="1600" dirty="0" smtClean="0"/>
              <a:t>is?</a:t>
            </a:r>
          </a:p>
          <a:p>
            <a:pPr lvl="0"/>
            <a:endParaRPr lang="en-US" sz="1600" dirty="0"/>
          </a:p>
          <a:p>
            <a:pPr marL="971550" lvl="1" indent="-514350">
              <a:buFont typeface="+mj-lt"/>
              <a:buAutoNum type="alphaLcParenR"/>
            </a:pPr>
            <a:r>
              <a:rPr lang="en-US" sz="1600" dirty="0"/>
              <a:t>Absolute truth</a:t>
            </a:r>
          </a:p>
          <a:p>
            <a:pPr marL="971550" lvl="1" indent="-514350">
              <a:buFont typeface="+mj-lt"/>
              <a:buAutoNum type="alphaLcParenR"/>
            </a:pPr>
            <a:r>
              <a:rPr lang="en-US" sz="1600" dirty="0"/>
              <a:t>Probability </a:t>
            </a:r>
          </a:p>
          <a:p>
            <a:pPr marL="971550" lvl="1" indent="-514350">
              <a:buFont typeface="+mj-lt"/>
              <a:buAutoNum type="alphaLcParenR"/>
            </a:pPr>
            <a:r>
              <a:rPr lang="en-US" sz="1600" dirty="0"/>
              <a:t>Lack of support</a:t>
            </a:r>
          </a:p>
          <a:p>
            <a:pPr marL="971550" lvl="1" indent="-514350">
              <a:buFont typeface="+mj-lt"/>
              <a:buAutoNum type="alphaLcParenR"/>
            </a:pPr>
            <a:r>
              <a:rPr lang="en-US" sz="1600" dirty="0"/>
              <a:t>Truth based on </a:t>
            </a:r>
            <a:r>
              <a:rPr lang="en-US" sz="1600" dirty="0" smtClean="0"/>
              <a:t>premises</a:t>
            </a:r>
            <a:endParaRPr lang="en-US" sz="1600" dirty="0"/>
          </a:p>
        </p:txBody>
      </p:sp>
      <p:sp>
        <p:nvSpPr>
          <p:cNvPr id="4" name="Content Placeholder 2"/>
          <p:cNvSpPr txBox="1">
            <a:spLocks/>
          </p:cNvSpPr>
          <p:nvPr/>
        </p:nvSpPr>
        <p:spPr bwMode="auto">
          <a:xfrm>
            <a:off x="4724400" y="14478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7.   What is one risk involved in drawing conclusions?</a:t>
            </a:r>
          </a:p>
          <a:p>
            <a:endParaRPr lang="en-US" sz="1600" dirty="0" smtClean="0"/>
          </a:p>
          <a:p>
            <a:pPr marL="971550" lvl="1" indent="-514350">
              <a:buFont typeface="+mj-lt"/>
              <a:buAutoNum type="alphaLcParenR"/>
            </a:pPr>
            <a:r>
              <a:rPr lang="en-US" sz="1600" dirty="0" smtClean="0"/>
              <a:t>Draw more from the premises </a:t>
            </a:r>
          </a:p>
          <a:p>
            <a:pPr marL="971550" lvl="1" indent="-514350">
              <a:buFont typeface="+mj-lt"/>
              <a:buAutoNum type="alphaLcParenR"/>
            </a:pPr>
            <a:r>
              <a:rPr lang="en-US" sz="1600" dirty="0" smtClean="0"/>
              <a:t>Make a valid conclusion</a:t>
            </a:r>
          </a:p>
          <a:p>
            <a:pPr marL="971550" lvl="1" indent="-514350">
              <a:buFont typeface="+mj-lt"/>
              <a:buAutoNum type="alphaLcParenR"/>
            </a:pPr>
            <a:r>
              <a:rPr lang="en-US" sz="1600" dirty="0" smtClean="0"/>
              <a:t>Analyze thoroughly</a:t>
            </a:r>
          </a:p>
          <a:p>
            <a:pPr marL="971550" lvl="1" indent="-514350">
              <a:buFont typeface="+mj-lt"/>
              <a:buAutoNum type="alphaLcParenR"/>
            </a:pPr>
            <a:r>
              <a:rPr lang="en-US" sz="1600" dirty="0" smtClean="0"/>
              <a:t>Determine reasonable probability</a:t>
            </a:r>
          </a:p>
          <a:p>
            <a:pPr lvl="1"/>
            <a:endParaRPr lang="en-US" sz="1600" dirty="0" smtClean="0"/>
          </a:p>
          <a:p>
            <a:r>
              <a:rPr lang="en-US" sz="1600" dirty="0" smtClean="0"/>
              <a:t>8.   When drawing conclusions thinkers should identify?</a:t>
            </a:r>
          </a:p>
          <a:p>
            <a:endParaRPr lang="en-US" sz="1600" dirty="0" smtClean="0"/>
          </a:p>
          <a:p>
            <a:pPr marL="971550" lvl="1" indent="-514350">
              <a:buFont typeface="+mj-lt"/>
              <a:buAutoNum type="alphaLcParenR"/>
            </a:pPr>
            <a:r>
              <a:rPr lang="en-US" sz="1600" dirty="0" smtClean="0"/>
              <a:t>Underlying motives</a:t>
            </a:r>
          </a:p>
          <a:p>
            <a:pPr marL="971550" lvl="1" indent="-514350">
              <a:buFont typeface="+mj-lt"/>
              <a:buAutoNum type="alphaLcParenR"/>
            </a:pPr>
            <a:r>
              <a:rPr lang="en-US" sz="1600" dirty="0" smtClean="0"/>
              <a:t>Key factors</a:t>
            </a:r>
          </a:p>
          <a:p>
            <a:pPr marL="971550" lvl="1" indent="-514350">
              <a:buFont typeface="+mj-lt"/>
              <a:buAutoNum type="alphaLcParenR"/>
            </a:pPr>
            <a:r>
              <a:rPr lang="en-US" sz="1600" dirty="0" smtClean="0"/>
              <a:t>Possible outcomes</a:t>
            </a:r>
          </a:p>
          <a:p>
            <a:pPr marL="971550" lvl="1" indent="-514350">
              <a:buFont typeface="+mj-lt"/>
              <a:buAutoNum type="alphaLcParenR"/>
            </a:pPr>
            <a:r>
              <a:rPr lang="en-US" sz="1600" dirty="0" smtClean="0"/>
              <a:t>Underlying assumptions</a:t>
            </a:r>
            <a:endParaRPr lang="en-US" sz="1600" dirty="0"/>
          </a:p>
        </p:txBody>
      </p:sp>
    </p:spTree>
    <p:extLst>
      <p:ext uri="{BB962C8B-B14F-4D97-AF65-F5344CB8AC3E}">
        <p14:creationId xmlns:p14="http://schemas.microsoft.com/office/powerpoint/2010/main" val="23238894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Module Four: Review Questions</a:t>
            </a:r>
          </a:p>
        </p:txBody>
      </p:sp>
      <p:sp>
        <p:nvSpPr>
          <p:cNvPr id="3" name="Content Placeholder 2"/>
          <p:cNvSpPr>
            <a:spLocks noGrp="1"/>
          </p:cNvSpPr>
          <p:nvPr>
            <p:ph idx="1"/>
          </p:nvPr>
        </p:nvSpPr>
        <p:spPr/>
        <p:txBody>
          <a:bodyPr>
            <a:normAutofit fontScale="70000" lnSpcReduction="20000"/>
          </a:bodyPr>
          <a:lstStyle/>
          <a:p>
            <a:pPr lvl="0"/>
            <a:r>
              <a:rPr lang="en-US" dirty="0" smtClean="0"/>
              <a:t>9.  After </a:t>
            </a:r>
            <a:r>
              <a:rPr lang="en-US" dirty="0"/>
              <a:t>mixing chemicals, the students are supposed to see what color</a:t>
            </a:r>
            <a:r>
              <a:rPr lang="en-US" dirty="0" smtClean="0"/>
              <a:t>?</a:t>
            </a:r>
          </a:p>
          <a:p>
            <a:pPr lvl="0"/>
            <a:endParaRPr lang="en-US" dirty="0"/>
          </a:p>
          <a:p>
            <a:pPr marL="971550" lvl="1" indent="-514350">
              <a:buFont typeface="+mj-lt"/>
              <a:buAutoNum type="alphaLcParenR"/>
            </a:pPr>
            <a:r>
              <a:rPr lang="en-US" dirty="0"/>
              <a:t>Blue</a:t>
            </a:r>
          </a:p>
          <a:p>
            <a:pPr marL="971550" lvl="1" indent="-514350">
              <a:buFont typeface="+mj-lt"/>
              <a:buAutoNum type="alphaLcParenR"/>
            </a:pPr>
            <a:r>
              <a:rPr lang="en-US" dirty="0"/>
              <a:t>Green</a:t>
            </a:r>
          </a:p>
          <a:p>
            <a:pPr marL="971550" lvl="1" indent="-514350">
              <a:buFont typeface="+mj-lt"/>
              <a:buAutoNum type="alphaLcParenR"/>
            </a:pPr>
            <a:r>
              <a:rPr lang="en-US" dirty="0"/>
              <a:t>Pink</a:t>
            </a:r>
          </a:p>
          <a:p>
            <a:pPr marL="971550" lvl="1" indent="-514350">
              <a:buFont typeface="+mj-lt"/>
              <a:buAutoNum type="alphaLcParenR"/>
            </a:pPr>
            <a:r>
              <a:rPr lang="en-US" dirty="0" smtClean="0"/>
              <a:t>Yellow</a:t>
            </a:r>
          </a:p>
          <a:p>
            <a:pPr lvl="1"/>
            <a:endParaRPr lang="en-US" dirty="0"/>
          </a:p>
          <a:p>
            <a:pPr lvl="0"/>
            <a:r>
              <a:rPr lang="en-US" dirty="0" smtClean="0"/>
              <a:t>10.  The </a:t>
            </a:r>
            <a:r>
              <a:rPr lang="en-US" dirty="0"/>
              <a:t>problem in the case study is an example of whose theory</a:t>
            </a:r>
            <a:r>
              <a:rPr lang="en-US" dirty="0" smtClean="0"/>
              <a:t>?</a:t>
            </a:r>
          </a:p>
          <a:p>
            <a:pPr lvl="0"/>
            <a:endParaRPr lang="en-US" dirty="0"/>
          </a:p>
          <a:p>
            <a:pPr marL="971550" lvl="1" indent="-514350">
              <a:buFont typeface="+mj-lt"/>
              <a:buAutoNum type="alphaLcParenR"/>
            </a:pPr>
            <a:r>
              <a:rPr lang="en-US" dirty="0"/>
              <a:t>Freud</a:t>
            </a:r>
          </a:p>
          <a:p>
            <a:pPr marL="971550" lvl="1" indent="-514350">
              <a:buFont typeface="+mj-lt"/>
              <a:buAutoNum type="alphaLcParenR"/>
            </a:pPr>
            <a:r>
              <a:rPr lang="en-US" dirty="0"/>
              <a:t>Erikson</a:t>
            </a:r>
          </a:p>
          <a:p>
            <a:pPr marL="971550" lvl="1" indent="-514350">
              <a:buFont typeface="+mj-lt"/>
              <a:buAutoNum type="alphaLcParenR"/>
            </a:pPr>
            <a:r>
              <a:rPr lang="en-US" dirty="0"/>
              <a:t>Piaget</a:t>
            </a:r>
          </a:p>
          <a:p>
            <a:pPr marL="971550" lvl="1" indent="-514350">
              <a:buFont typeface="+mj-lt"/>
              <a:buAutoNum type="alphaLcParenR"/>
            </a:pPr>
            <a:r>
              <a:rPr lang="en-US" dirty="0"/>
              <a:t>Dewey</a:t>
            </a:r>
          </a:p>
          <a:p>
            <a:endParaRPr lang="en-US" dirty="0"/>
          </a:p>
        </p:txBody>
      </p:sp>
    </p:spTree>
    <p:extLst>
      <p:ext uri="{BB962C8B-B14F-4D97-AF65-F5344CB8AC3E}">
        <p14:creationId xmlns:p14="http://schemas.microsoft.com/office/powerpoint/2010/main" val="23238894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Module Four: Review Questions</a:t>
            </a:r>
          </a:p>
        </p:txBody>
      </p:sp>
      <p:sp>
        <p:nvSpPr>
          <p:cNvPr id="3" name="Content Placeholder 2"/>
          <p:cNvSpPr>
            <a:spLocks noGrp="1"/>
          </p:cNvSpPr>
          <p:nvPr>
            <p:ph idx="1"/>
          </p:nvPr>
        </p:nvSpPr>
        <p:spPr>
          <a:xfrm>
            <a:off x="457200" y="1447800"/>
            <a:ext cx="4114800" cy="4525963"/>
          </a:xfrm>
        </p:spPr>
        <p:txBody>
          <a:bodyPr>
            <a:noAutofit/>
          </a:bodyPr>
          <a:lstStyle/>
          <a:p>
            <a:pPr lvl="0"/>
            <a:r>
              <a:rPr lang="en-US" sz="1500" dirty="0" smtClean="0"/>
              <a:t>1.  Why </a:t>
            </a:r>
            <a:r>
              <a:rPr lang="en-US" sz="1500" dirty="0"/>
              <a:t>is asking the right questions important</a:t>
            </a:r>
            <a:r>
              <a:rPr lang="en-US" sz="1500" dirty="0" smtClean="0"/>
              <a:t>?</a:t>
            </a:r>
          </a:p>
          <a:p>
            <a:pPr lvl="0"/>
            <a:endParaRPr lang="en-US" sz="1500" dirty="0"/>
          </a:p>
          <a:p>
            <a:pPr marL="971550" lvl="1" indent="-514350">
              <a:buFont typeface="+mj-lt"/>
              <a:buAutoNum type="alphaLcParenR"/>
            </a:pPr>
            <a:r>
              <a:rPr lang="en-US" sz="1500" dirty="0"/>
              <a:t>Because questioning is the last step in the logic process</a:t>
            </a:r>
          </a:p>
          <a:p>
            <a:pPr marL="971550" lvl="1" indent="-514350">
              <a:buFont typeface="+mj-lt"/>
              <a:buAutoNum type="alphaLcParenR"/>
            </a:pPr>
            <a:r>
              <a:rPr lang="en-US" sz="1500" dirty="0"/>
              <a:t>Because questions are based on conclusions</a:t>
            </a:r>
          </a:p>
          <a:p>
            <a:pPr marL="971550" lvl="1" indent="-514350">
              <a:buFont typeface="+mj-lt"/>
              <a:buAutoNum type="alphaLcParenR"/>
            </a:pPr>
            <a:r>
              <a:rPr lang="en-US" sz="1500" dirty="0"/>
              <a:t>Since premises do not provide any information, you have to ask questions</a:t>
            </a:r>
          </a:p>
          <a:p>
            <a:pPr marL="971550" lvl="1" indent="-514350">
              <a:buFont typeface="+mj-lt"/>
              <a:buAutoNum type="alphaLcParenR"/>
            </a:pPr>
            <a:r>
              <a:rPr lang="en-US" sz="1500" dirty="0">
                <a:solidFill>
                  <a:srgbClr val="FF0000"/>
                </a:solidFill>
              </a:rPr>
              <a:t>Because asking the right questions will lead to </a:t>
            </a:r>
            <a:r>
              <a:rPr lang="en-US" sz="1500" dirty="0" smtClean="0">
                <a:solidFill>
                  <a:srgbClr val="FF0000"/>
                </a:solidFill>
              </a:rPr>
              <a:t>solutions</a:t>
            </a:r>
          </a:p>
          <a:p>
            <a:pPr lvl="1"/>
            <a:endParaRPr lang="en-US" sz="1500" dirty="0"/>
          </a:p>
          <a:p>
            <a:pPr lvl="0"/>
            <a:r>
              <a:rPr lang="en-US" sz="1500" dirty="0" smtClean="0"/>
              <a:t>2.    What </a:t>
            </a:r>
            <a:r>
              <a:rPr lang="en-US" sz="1500" dirty="0"/>
              <a:t>is one question that logical thinkers should ask</a:t>
            </a:r>
            <a:r>
              <a:rPr lang="en-US" sz="1500" dirty="0" smtClean="0"/>
              <a:t>?</a:t>
            </a:r>
          </a:p>
          <a:p>
            <a:pPr lvl="0"/>
            <a:endParaRPr lang="en-US" sz="1500" dirty="0"/>
          </a:p>
          <a:p>
            <a:pPr marL="971550" lvl="1" indent="-514350">
              <a:buFont typeface="+mj-lt"/>
              <a:buAutoNum type="alphaLcParenR"/>
            </a:pPr>
            <a:r>
              <a:rPr lang="en-US" sz="1500" dirty="0"/>
              <a:t>What are the premises?</a:t>
            </a:r>
          </a:p>
          <a:p>
            <a:pPr marL="971550" lvl="1" indent="-514350">
              <a:buFont typeface="+mj-lt"/>
              <a:buAutoNum type="alphaLcParenR"/>
            </a:pPr>
            <a:r>
              <a:rPr lang="en-US" sz="1500" dirty="0"/>
              <a:t>How long will the process take?</a:t>
            </a:r>
          </a:p>
          <a:p>
            <a:pPr marL="971550" lvl="1" indent="-514350">
              <a:buFont typeface="+mj-lt"/>
              <a:buAutoNum type="alphaLcParenR"/>
            </a:pPr>
            <a:r>
              <a:rPr lang="en-US" sz="1500" dirty="0"/>
              <a:t>Who is involved?</a:t>
            </a:r>
          </a:p>
          <a:p>
            <a:pPr marL="971550" lvl="1" indent="-514350">
              <a:buFont typeface="+mj-lt"/>
              <a:buAutoNum type="alphaLcParenR"/>
            </a:pPr>
            <a:r>
              <a:rPr lang="en-US" sz="1500" dirty="0">
                <a:solidFill>
                  <a:srgbClr val="FF0000"/>
                </a:solidFill>
              </a:rPr>
              <a:t>What are the risks</a:t>
            </a:r>
            <a:r>
              <a:rPr lang="en-US" sz="1500" dirty="0" smtClean="0">
                <a:solidFill>
                  <a:srgbClr val="FF0000"/>
                </a:solidFill>
              </a:rPr>
              <a:t>?</a:t>
            </a:r>
            <a:endParaRPr lang="en-US" sz="1500" dirty="0">
              <a:solidFill>
                <a:srgbClr val="FF0000"/>
              </a:solidFill>
            </a:endParaRPr>
          </a:p>
        </p:txBody>
      </p:sp>
      <p:sp>
        <p:nvSpPr>
          <p:cNvPr id="4" name="Content Placeholder 2"/>
          <p:cNvSpPr txBox="1">
            <a:spLocks/>
          </p:cNvSpPr>
          <p:nvPr/>
        </p:nvSpPr>
        <p:spPr bwMode="auto">
          <a:xfrm>
            <a:off x="4724400" y="14478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3.   All of the following terms describe convergent structure in organizing data, except for:</a:t>
            </a:r>
          </a:p>
          <a:p>
            <a:endParaRPr lang="en-US" sz="1600" dirty="0" smtClean="0"/>
          </a:p>
          <a:p>
            <a:pPr marL="971550" lvl="1" indent="-514350">
              <a:buFont typeface="+mj-lt"/>
              <a:buAutoNum type="alphaLcParenR"/>
            </a:pPr>
            <a:r>
              <a:rPr lang="en-US" sz="1600" dirty="0" smtClean="0"/>
              <a:t>Supporting</a:t>
            </a:r>
          </a:p>
          <a:p>
            <a:pPr marL="971550" lvl="1" indent="-514350">
              <a:buFont typeface="+mj-lt"/>
              <a:buAutoNum type="alphaLcParenR"/>
            </a:pPr>
            <a:r>
              <a:rPr lang="en-US" sz="1600" dirty="0" smtClean="0"/>
              <a:t>Reinforcing</a:t>
            </a:r>
          </a:p>
          <a:p>
            <a:pPr marL="971550" lvl="1" indent="-514350">
              <a:buFont typeface="+mj-lt"/>
              <a:buAutoNum type="alphaLcParenR"/>
            </a:pPr>
            <a:r>
              <a:rPr lang="en-US" sz="1600" dirty="0" smtClean="0"/>
              <a:t>Supplemental</a:t>
            </a:r>
          </a:p>
          <a:p>
            <a:pPr marL="971550" lvl="1" indent="-514350">
              <a:buFont typeface="+mj-lt"/>
              <a:buAutoNum type="alphaLcParenR"/>
            </a:pPr>
            <a:r>
              <a:rPr lang="en-US" sz="1600" dirty="0" smtClean="0">
                <a:solidFill>
                  <a:srgbClr val="FF0000"/>
                </a:solidFill>
              </a:rPr>
              <a:t>Variances</a:t>
            </a:r>
          </a:p>
          <a:p>
            <a:pPr lvl="1"/>
            <a:endParaRPr lang="en-US" sz="1600" dirty="0" smtClean="0"/>
          </a:p>
          <a:p>
            <a:r>
              <a:rPr lang="en-US" sz="1600" dirty="0" smtClean="0"/>
              <a:t>4.   What is an advantage of using a tree diagram?</a:t>
            </a:r>
          </a:p>
          <a:p>
            <a:endParaRPr lang="en-US" sz="1600" dirty="0" smtClean="0"/>
          </a:p>
          <a:p>
            <a:pPr marL="971550" lvl="1" indent="-514350">
              <a:buFont typeface="+mj-lt"/>
              <a:buAutoNum type="alphaLcParenR"/>
            </a:pPr>
            <a:r>
              <a:rPr lang="en-US" sz="1600" dirty="0" smtClean="0"/>
              <a:t>Disperse information</a:t>
            </a:r>
          </a:p>
          <a:p>
            <a:pPr marL="971550" lvl="1" indent="-514350">
              <a:buFont typeface="+mj-lt"/>
              <a:buAutoNum type="alphaLcParenR"/>
            </a:pPr>
            <a:r>
              <a:rPr lang="en-US" sz="1600" dirty="0" smtClean="0">
                <a:solidFill>
                  <a:srgbClr val="FF0000"/>
                </a:solidFill>
              </a:rPr>
              <a:t>Shows connections</a:t>
            </a:r>
          </a:p>
          <a:p>
            <a:pPr marL="971550" lvl="1" indent="-514350">
              <a:buFont typeface="+mj-lt"/>
              <a:buAutoNum type="alphaLcParenR"/>
            </a:pPr>
            <a:r>
              <a:rPr lang="en-US" sz="1600" dirty="0" smtClean="0"/>
              <a:t>Makes information more complex</a:t>
            </a:r>
          </a:p>
          <a:p>
            <a:pPr marL="971550" lvl="1" indent="-514350">
              <a:buFont typeface="+mj-lt"/>
              <a:buAutoNum type="alphaLcParenR"/>
            </a:pPr>
            <a:r>
              <a:rPr lang="en-US" sz="1600" dirty="0" smtClean="0"/>
              <a:t>Verbal representation</a:t>
            </a:r>
            <a:endParaRPr lang="en-US" sz="1600" dirty="0"/>
          </a:p>
        </p:txBody>
      </p:sp>
    </p:spTree>
    <p:extLst>
      <p:ext uri="{BB962C8B-B14F-4D97-AF65-F5344CB8AC3E}">
        <p14:creationId xmlns:p14="http://schemas.microsoft.com/office/powerpoint/2010/main" val="33985266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Module Four: Review Questions</a:t>
            </a:r>
          </a:p>
        </p:txBody>
      </p:sp>
      <p:sp>
        <p:nvSpPr>
          <p:cNvPr id="3" name="Content Placeholder 2"/>
          <p:cNvSpPr>
            <a:spLocks noGrp="1"/>
          </p:cNvSpPr>
          <p:nvPr>
            <p:ph idx="1"/>
          </p:nvPr>
        </p:nvSpPr>
        <p:spPr>
          <a:xfrm>
            <a:off x="457200" y="1447800"/>
            <a:ext cx="4114800" cy="4525963"/>
          </a:xfrm>
        </p:spPr>
        <p:txBody>
          <a:bodyPr>
            <a:noAutofit/>
          </a:bodyPr>
          <a:lstStyle/>
          <a:p>
            <a:pPr lvl="0"/>
            <a:r>
              <a:rPr lang="en-US" sz="1600" dirty="0" smtClean="0"/>
              <a:t>5.  What is confirmation </a:t>
            </a:r>
            <a:r>
              <a:rPr lang="en-US" sz="1600" dirty="0"/>
              <a:t>bias</a:t>
            </a:r>
            <a:r>
              <a:rPr lang="en-US" sz="1600" dirty="0" smtClean="0"/>
              <a:t>?</a:t>
            </a:r>
          </a:p>
          <a:p>
            <a:pPr lvl="0"/>
            <a:endParaRPr lang="en-US" sz="1600" dirty="0"/>
          </a:p>
          <a:p>
            <a:pPr marL="971550" lvl="1" indent="-514350">
              <a:buFont typeface="+mj-lt"/>
              <a:buAutoNum type="alphaLcParenR"/>
            </a:pPr>
            <a:r>
              <a:rPr lang="en-US" sz="1600" dirty="0"/>
              <a:t>Using premises to support other premises</a:t>
            </a:r>
          </a:p>
          <a:p>
            <a:pPr marL="971550" lvl="1" indent="-514350">
              <a:buFont typeface="+mj-lt"/>
              <a:buAutoNum type="alphaLcParenR"/>
            </a:pPr>
            <a:r>
              <a:rPr lang="en-US" sz="1600" dirty="0"/>
              <a:t>Using premises to obtain information</a:t>
            </a:r>
          </a:p>
          <a:p>
            <a:pPr marL="971550" lvl="1" indent="-514350">
              <a:buFont typeface="+mj-lt"/>
              <a:buAutoNum type="alphaLcParenR"/>
            </a:pPr>
            <a:r>
              <a:rPr lang="en-US" sz="1600" dirty="0">
                <a:solidFill>
                  <a:srgbClr val="FF0000"/>
                </a:solidFill>
              </a:rPr>
              <a:t>Using premises to support what you already believe</a:t>
            </a:r>
          </a:p>
          <a:p>
            <a:pPr marL="971550" lvl="1" indent="-514350">
              <a:buFont typeface="+mj-lt"/>
              <a:buAutoNum type="alphaLcParenR"/>
            </a:pPr>
            <a:r>
              <a:rPr lang="en-US" sz="1600" dirty="0"/>
              <a:t>Using premises to refute a </a:t>
            </a:r>
            <a:r>
              <a:rPr lang="en-US" sz="1600" dirty="0" smtClean="0"/>
              <a:t>claim</a:t>
            </a:r>
          </a:p>
          <a:p>
            <a:pPr lvl="1"/>
            <a:endParaRPr lang="en-US" sz="1600" dirty="0"/>
          </a:p>
          <a:p>
            <a:pPr lvl="0"/>
            <a:r>
              <a:rPr lang="en-US" sz="1600" dirty="0" smtClean="0"/>
              <a:t>6.  Validity </a:t>
            </a:r>
            <a:r>
              <a:rPr lang="en-US" sz="1600" dirty="0"/>
              <a:t>of data </a:t>
            </a:r>
            <a:r>
              <a:rPr lang="en-US" sz="1600" dirty="0" smtClean="0"/>
              <a:t>is?</a:t>
            </a:r>
          </a:p>
          <a:p>
            <a:pPr lvl="0"/>
            <a:endParaRPr lang="en-US" sz="1600" dirty="0"/>
          </a:p>
          <a:p>
            <a:pPr marL="971550" lvl="1" indent="-514350">
              <a:buFont typeface="+mj-lt"/>
              <a:buAutoNum type="alphaLcParenR"/>
            </a:pPr>
            <a:r>
              <a:rPr lang="en-US" sz="1600" dirty="0"/>
              <a:t>Absolute truth</a:t>
            </a:r>
          </a:p>
          <a:p>
            <a:pPr marL="971550" lvl="1" indent="-514350">
              <a:buFont typeface="+mj-lt"/>
              <a:buAutoNum type="alphaLcParenR"/>
            </a:pPr>
            <a:r>
              <a:rPr lang="en-US" sz="1600" dirty="0"/>
              <a:t>Probability </a:t>
            </a:r>
          </a:p>
          <a:p>
            <a:pPr marL="971550" lvl="1" indent="-514350">
              <a:buFont typeface="+mj-lt"/>
              <a:buAutoNum type="alphaLcParenR"/>
            </a:pPr>
            <a:r>
              <a:rPr lang="en-US" sz="1600" dirty="0"/>
              <a:t>Lack of support</a:t>
            </a:r>
          </a:p>
          <a:p>
            <a:pPr marL="971550" lvl="1" indent="-514350">
              <a:buFont typeface="+mj-lt"/>
              <a:buAutoNum type="alphaLcParenR"/>
            </a:pPr>
            <a:r>
              <a:rPr lang="en-US" sz="1600" dirty="0">
                <a:solidFill>
                  <a:srgbClr val="FF0000"/>
                </a:solidFill>
              </a:rPr>
              <a:t>Truth based on </a:t>
            </a:r>
            <a:r>
              <a:rPr lang="en-US" sz="1600" dirty="0" smtClean="0">
                <a:solidFill>
                  <a:srgbClr val="FF0000"/>
                </a:solidFill>
              </a:rPr>
              <a:t>premises</a:t>
            </a:r>
            <a:endParaRPr lang="en-US" sz="1600" dirty="0">
              <a:solidFill>
                <a:srgbClr val="FF0000"/>
              </a:solidFill>
            </a:endParaRPr>
          </a:p>
        </p:txBody>
      </p:sp>
      <p:sp>
        <p:nvSpPr>
          <p:cNvPr id="4" name="Content Placeholder 2"/>
          <p:cNvSpPr txBox="1">
            <a:spLocks/>
          </p:cNvSpPr>
          <p:nvPr/>
        </p:nvSpPr>
        <p:spPr bwMode="auto">
          <a:xfrm>
            <a:off x="4724400" y="14478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7.   What is one risk involved in drawing conclusions?</a:t>
            </a:r>
          </a:p>
          <a:p>
            <a:endParaRPr lang="en-US" sz="1600" dirty="0" smtClean="0"/>
          </a:p>
          <a:p>
            <a:pPr marL="971550" lvl="1" indent="-514350">
              <a:buFont typeface="+mj-lt"/>
              <a:buAutoNum type="alphaLcParenR"/>
            </a:pPr>
            <a:r>
              <a:rPr lang="en-US" sz="1600" dirty="0" smtClean="0">
                <a:solidFill>
                  <a:srgbClr val="FF0000"/>
                </a:solidFill>
              </a:rPr>
              <a:t>Draw more from the premises </a:t>
            </a:r>
          </a:p>
          <a:p>
            <a:pPr marL="971550" lvl="1" indent="-514350">
              <a:buFont typeface="+mj-lt"/>
              <a:buAutoNum type="alphaLcParenR"/>
            </a:pPr>
            <a:r>
              <a:rPr lang="en-US" sz="1600" dirty="0" smtClean="0"/>
              <a:t>Make a valid conclusion</a:t>
            </a:r>
          </a:p>
          <a:p>
            <a:pPr marL="971550" lvl="1" indent="-514350">
              <a:buFont typeface="+mj-lt"/>
              <a:buAutoNum type="alphaLcParenR"/>
            </a:pPr>
            <a:r>
              <a:rPr lang="en-US" sz="1600" dirty="0" smtClean="0"/>
              <a:t>Analyze thoroughly</a:t>
            </a:r>
          </a:p>
          <a:p>
            <a:pPr marL="971550" lvl="1" indent="-514350">
              <a:buFont typeface="+mj-lt"/>
              <a:buAutoNum type="alphaLcParenR"/>
            </a:pPr>
            <a:r>
              <a:rPr lang="en-US" sz="1600" dirty="0" smtClean="0"/>
              <a:t>Determine reasonable probability</a:t>
            </a:r>
          </a:p>
          <a:p>
            <a:pPr lvl="1"/>
            <a:endParaRPr lang="en-US" sz="1600" dirty="0" smtClean="0"/>
          </a:p>
          <a:p>
            <a:r>
              <a:rPr lang="en-US" sz="1600" dirty="0" smtClean="0"/>
              <a:t>8.   When drawing conclusions thinkers should identify?</a:t>
            </a:r>
          </a:p>
          <a:p>
            <a:endParaRPr lang="en-US" sz="1600" dirty="0" smtClean="0"/>
          </a:p>
          <a:p>
            <a:pPr marL="971550" lvl="1" indent="-514350">
              <a:buFont typeface="+mj-lt"/>
              <a:buAutoNum type="alphaLcParenR"/>
            </a:pPr>
            <a:r>
              <a:rPr lang="en-US" sz="1600" dirty="0" smtClean="0"/>
              <a:t>Underlying motives</a:t>
            </a:r>
          </a:p>
          <a:p>
            <a:pPr marL="971550" lvl="1" indent="-514350">
              <a:buFont typeface="+mj-lt"/>
              <a:buAutoNum type="alphaLcParenR"/>
            </a:pPr>
            <a:r>
              <a:rPr lang="en-US" sz="1600" dirty="0" smtClean="0"/>
              <a:t>Key factors</a:t>
            </a:r>
          </a:p>
          <a:p>
            <a:pPr marL="971550" lvl="1" indent="-514350">
              <a:buFont typeface="+mj-lt"/>
              <a:buAutoNum type="alphaLcParenR"/>
            </a:pPr>
            <a:r>
              <a:rPr lang="en-US" sz="1600" dirty="0" smtClean="0"/>
              <a:t>Possible outcomes</a:t>
            </a:r>
          </a:p>
          <a:p>
            <a:pPr marL="971550" lvl="1" indent="-514350">
              <a:buFont typeface="+mj-lt"/>
              <a:buAutoNum type="alphaLcParenR"/>
            </a:pPr>
            <a:r>
              <a:rPr lang="en-US" sz="1600" dirty="0" smtClean="0">
                <a:solidFill>
                  <a:srgbClr val="FF0000"/>
                </a:solidFill>
              </a:rPr>
              <a:t>Underlying assumptions</a:t>
            </a:r>
            <a:endParaRPr lang="en-US" sz="1600" dirty="0">
              <a:solidFill>
                <a:srgbClr val="FF0000"/>
              </a:solidFill>
            </a:endParaRPr>
          </a:p>
        </p:txBody>
      </p:sp>
    </p:spTree>
    <p:extLst>
      <p:ext uri="{BB962C8B-B14F-4D97-AF65-F5344CB8AC3E}">
        <p14:creationId xmlns:p14="http://schemas.microsoft.com/office/powerpoint/2010/main" val="36417284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Module Four: Review Questions</a:t>
            </a:r>
          </a:p>
        </p:txBody>
      </p:sp>
      <p:sp>
        <p:nvSpPr>
          <p:cNvPr id="3" name="Content Placeholder 2"/>
          <p:cNvSpPr>
            <a:spLocks noGrp="1"/>
          </p:cNvSpPr>
          <p:nvPr>
            <p:ph idx="1"/>
          </p:nvPr>
        </p:nvSpPr>
        <p:spPr/>
        <p:txBody>
          <a:bodyPr>
            <a:normAutofit fontScale="70000" lnSpcReduction="20000"/>
          </a:bodyPr>
          <a:lstStyle/>
          <a:p>
            <a:pPr lvl="0"/>
            <a:r>
              <a:rPr lang="en-US" dirty="0" smtClean="0"/>
              <a:t>9.  After </a:t>
            </a:r>
            <a:r>
              <a:rPr lang="en-US" dirty="0"/>
              <a:t>mixing chemicals, the students are supposed to see what color</a:t>
            </a:r>
            <a:r>
              <a:rPr lang="en-US" dirty="0" smtClean="0"/>
              <a:t>?</a:t>
            </a:r>
          </a:p>
          <a:p>
            <a:pPr lvl="0"/>
            <a:endParaRPr lang="en-US" dirty="0"/>
          </a:p>
          <a:p>
            <a:pPr marL="971550" lvl="1" indent="-514350">
              <a:buFont typeface="+mj-lt"/>
              <a:buAutoNum type="alphaLcParenR"/>
            </a:pPr>
            <a:r>
              <a:rPr lang="en-US" dirty="0"/>
              <a:t>Blue</a:t>
            </a:r>
          </a:p>
          <a:p>
            <a:pPr marL="971550" lvl="1" indent="-514350">
              <a:buFont typeface="+mj-lt"/>
              <a:buAutoNum type="alphaLcParenR"/>
            </a:pPr>
            <a:r>
              <a:rPr lang="en-US" dirty="0"/>
              <a:t>Green</a:t>
            </a:r>
          </a:p>
          <a:p>
            <a:pPr marL="971550" lvl="1" indent="-514350">
              <a:buFont typeface="+mj-lt"/>
              <a:buAutoNum type="alphaLcParenR"/>
            </a:pPr>
            <a:r>
              <a:rPr lang="en-US" dirty="0">
                <a:solidFill>
                  <a:srgbClr val="FF0000"/>
                </a:solidFill>
              </a:rPr>
              <a:t>Pink</a:t>
            </a:r>
          </a:p>
          <a:p>
            <a:pPr marL="971550" lvl="1" indent="-514350">
              <a:buFont typeface="+mj-lt"/>
              <a:buAutoNum type="alphaLcParenR"/>
            </a:pPr>
            <a:r>
              <a:rPr lang="en-US" dirty="0" smtClean="0"/>
              <a:t>Yellow</a:t>
            </a:r>
          </a:p>
          <a:p>
            <a:pPr lvl="1"/>
            <a:endParaRPr lang="en-US" dirty="0"/>
          </a:p>
          <a:p>
            <a:pPr lvl="0"/>
            <a:r>
              <a:rPr lang="en-US" dirty="0" smtClean="0"/>
              <a:t>10.  The </a:t>
            </a:r>
            <a:r>
              <a:rPr lang="en-US" dirty="0"/>
              <a:t>problem in the case study is an example of whose theory</a:t>
            </a:r>
            <a:r>
              <a:rPr lang="en-US" dirty="0" smtClean="0"/>
              <a:t>?</a:t>
            </a:r>
          </a:p>
          <a:p>
            <a:pPr lvl="0"/>
            <a:endParaRPr lang="en-US" dirty="0"/>
          </a:p>
          <a:p>
            <a:pPr marL="971550" lvl="1" indent="-514350">
              <a:buFont typeface="+mj-lt"/>
              <a:buAutoNum type="alphaLcParenR"/>
            </a:pPr>
            <a:r>
              <a:rPr lang="en-US" dirty="0"/>
              <a:t>Freud</a:t>
            </a:r>
          </a:p>
          <a:p>
            <a:pPr marL="971550" lvl="1" indent="-514350">
              <a:buFont typeface="+mj-lt"/>
              <a:buAutoNum type="alphaLcParenR"/>
            </a:pPr>
            <a:r>
              <a:rPr lang="en-US" dirty="0"/>
              <a:t>Erikson</a:t>
            </a:r>
          </a:p>
          <a:p>
            <a:pPr marL="971550" lvl="1" indent="-514350">
              <a:buFont typeface="+mj-lt"/>
              <a:buAutoNum type="alphaLcParenR"/>
            </a:pPr>
            <a:r>
              <a:rPr lang="en-US" dirty="0">
                <a:solidFill>
                  <a:srgbClr val="FF0000"/>
                </a:solidFill>
              </a:rPr>
              <a:t>Piaget</a:t>
            </a:r>
          </a:p>
          <a:p>
            <a:pPr marL="971550" lvl="1" indent="-514350">
              <a:buFont typeface="+mj-lt"/>
              <a:buAutoNum type="alphaLcParenR"/>
            </a:pPr>
            <a:r>
              <a:rPr lang="en-US" dirty="0"/>
              <a:t>Dewey</a:t>
            </a:r>
          </a:p>
          <a:p>
            <a:endParaRPr lang="en-US" dirty="0"/>
          </a:p>
        </p:txBody>
      </p:sp>
    </p:spTree>
    <p:extLst>
      <p:ext uri="{BB962C8B-B14F-4D97-AF65-F5344CB8AC3E}">
        <p14:creationId xmlns:p14="http://schemas.microsoft.com/office/powerpoint/2010/main" val="3189924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en-US" dirty="0" smtClean="0"/>
              <a:t>Module</a:t>
            </a:r>
            <a:r>
              <a:rPr lang="en-US" dirty="0" smtClean="0"/>
              <a:t> Two: </a:t>
            </a:r>
            <a:r>
              <a:rPr lang="en-US" dirty="0"/>
              <a:t>Components of Critical Thinking</a:t>
            </a:r>
            <a:endParaRPr lang="en-US" dirty="0" smtClean="0"/>
          </a:p>
        </p:txBody>
      </p:sp>
      <p:sp>
        <p:nvSpPr>
          <p:cNvPr id="10243" name="Content Placeholder 2"/>
          <p:cNvSpPr>
            <a:spLocks noGrp="1"/>
          </p:cNvSpPr>
          <p:nvPr>
            <p:ph idx="1"/>
          </p:nvPr>
        </p:nvSpPr>
        <p:spPr/>
        <p:txBody>
          <a:bodyPr>
            <a:normAutofit fontScale="92500" lnSpcReduction="10000"/>
          </a:bodyPr>
          <a:lstStyle/>
          <a:p>
            <a:pPr marL="0"/>
            <a:r>
              <a:rPr lang="en-US" dirty="0"/>
              <a:t>Critical thinking is akin to the study of logic. Critical thinking relates to how we make decisions and use our judgment. Critical thinking is more than just thinking about thinking or metacognition. It is also about how we take action. Critical thinking involves many components, and we will address a number of unique components in this module.</a:t>
            </a:r>
          </a:p>
          <a:p>
            <a:endParaRPr lang="en-US" dirty="0" smtClean="0"/>
          </a:p>
        </p:txBody>
      </p:sp>
      <p:sp>
        <p:nvSpPr>
          <p:cNvPr id="10244" name="Text Placeholder 3"/>
          <p:cNvSpPr>
            <a:spLocks noGrp="1"/>
          </p:cNvSpPr>
          <p:nvPr>
            <p:ph type="body" sz="quarter" idx="10"/>
          </p:nvPr>
        </p:nvSpPr>
        <p:spPr>
          <a:ln>
            <a:miter lim="800000"/>
            <a:headEnd/>
            <a:tailEnd/>
          </a:ln>
        </p:spPr>
        <p:txBody>
          <a:bodyPr>
            <a:normAutofit fontScale="77500" lnSpcReduction="20000"/>
          </a:bodyPr>
          <a:lstStyle/>
          <a:p>
            <a:pPr>
              <a:lnSpc>
                <a:spcPct val="115000"/>
              </a:lnSpc>
              <a:spcBef>
                <a:spcPts val="0"/>
              </a:spcBef>
              <a:spcAft>
                <a:spcPts val="1000"/>
              </a:spcAft>
            </a:pPr>
            <a:r>
              <a:rPr lang="en-US" dirty="0">
                <a:ea typeface="Times New Roman"/>
                <a:cs typeface="Times New Roman"/>
              </a:rPr>
              <a:t>Thinking is the talking of the soul with itself.</a:t>
            </a:r>
            <a:endParaRPr lang="en-US" sz="2400" dirty="0">
              <a:latin typeface="Calibri"/>
              <a:ea typeface="Times New Roman"/>
              <a:cs typeface="Times New Roman"/>
            </a:endParaRPr>
          </a:p>
          <a:p>
            <a:pPr algn="ctr">
              <a:lnSpc>
                <a:spcPct val="115000"/>
              </a:lnSpc>
              <a:spcBef>
                <a:spcPts val="0"/>
              </a:spcBef>
              <a:spcAft>
                <a:spcPts val="1000"/>
              </a:spcAft>
            </a:pPr>
            <a:r>
              <a:rPr lang="en-US" dirty="0">
                <a:ea typeface="Times New Roman"/>
                <a:cs typeface="Times New Roman"/>
              </a:rPr>
              <a:t>Anonymous</a:t>
            </a:r>
            <a:endParaRPr lang="en-US" sz="2400" dirty="0">
              <a:latin typeface="Calibri"/>
              <a:ea typeface="Times New Roman"/>
              <a:cs typeface="Times New Roman"/>
            </a:endParaRPr>
          </a:p>
          <a:p>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fontScale="90000"/>
          </a:bodyPr>
          <a:lstStyle/>
          <a:p>
            <a:r>
              <a:rPr lang="en-US" dirty="0"/>
              <a:t>Module Five: Critical Thinkers (I)</a:t>
            </a:r>
            <a:endParaRPr lang="en-US" dirty="0" smtClean="0"/>
          </a:p>
        </p:txBody>
      </p:sp>
      <p:sp>
        <p:nvSpPr>
          <p:cNvPr id="23555" name="Content Placeholder 2"/>
          <p:cNvSpPr>
            <a:spLocks noGrp="1"/>
          </p:cNvSpPr>
          <p:nvPr>
            <p:ph idx="1"/>
          </p:nvPr>
        </p:nvSpPr>
        <p:spPr/>
        <p:txBody>
          <a:bodyPr>
            <a:normAutofit fontScale="85000" lnSpcReduction="10000"/>
          </a:bodyPr>
          <a:lstStyle/>
          <a:p>
            <a:pPr marL="0"/>
            <a:r>
              <a:rPr lang="en-US" dirty="0"/>
              <a:t>What are some characteristics of critical thinkers? Are there innate abilities that make some individuals better at thinking critically? In module five and six, we will examine eight characteristic characteristics of critical thinkers. The four characteristics we will discuss in Module five are:</a:t>
            </a:r>
          </a:p>
          <a:p>
            <a:pPr marL="457200" lvl="0" indent="-457200">
              <a:buFont typeface="Arial" pitchFamily="34" charset="0"/>
              <a:buChar char="•"/>
            </a:pPr>
            <a:r>
              <a:rPr lang="en-US" dirty="0"/>
              <a:t>Active Listening</a:t>
            </a:r>
          </a:p>
          <a:p>
            <a:pPr marL="457200" lvl="0" indent="-457200">
              <a:buFont typeface="Arial" pitchFamily="34" charset="0"/>
              <a:buChar char="•"/>
            </a:pPr>
            <a:r>
              <a:rPr lang="en-US" dirty="0"/>
              <a:t>Curiosity</a:t>
            </a:r>
          </a:p>
          <a:p>
            <a:pPr marL="457200" lvl="0" indent="-457200">
              <a:buFont typeface="Arial" pitchFamily="34" charset="0"/>
              <a:buChar char="•"/>
            </a:pPr>
            <a:r>
              <a:rPr lang="en-US" dirty="0"/>
              <a:t>Self-Discipline</a:t>
            </a:r>
          </a:p>
          <a:p>
            <a:pPr marL="457200" lvl="0" indent="-457200">
              <a:buFont typeface="Arial" pitchFamily="34" charset="0"/>
              <a:buChar char="•"/>
            </a:pPr>
            <a:r>
              <a:rPr lang="en-US" dirty="0"/>
              <a:t>Humility</a:t>
            </a:r>
          </a:p>
        </p:txBody>
      </p:sp>
      <p:sp>
        <p:nvSpPr>
          <p:cNvPr id="23556" name="Text Placeholder 3"/>
          <p:cNvSpPr>
            <a:spLocks noGrp="1"/>
          </p:cNvSpPr>
          <p:nvPr>
            <p:ph type="body" sz="quarter" idx="10"/>
          </p:nvPr>
        </p:nvSpPr>
        <p:spPr>
          <a:ln>
            <a:miter lim="800000"/>
            <a:headEnd/>
            <a:tailEnd/>
          </a:ln>
        </p:spPr>
        <p:txBody>
          <a:bodyPr>
            <a:normAutofit fontScale="85000" lnSpcReduction="20000"/>
          </a:bodyPr>
          <a:lstStyle/>
          <a:p>
            <a:pPr>
              <a:lnSpc>
                <a:spcPct val="115000"/>
              </a:lnSpc>
              <a:spcBef>
                <a:spcPts val="0"/>
              </a:spcBef>
              <a:spcAft>
                <a:spcPts val="1000"/>
              </a:spcAft>
            </a:pPr>
            <a:r>
              <a:rPr lang="en-US" dirty="0">
                <a:ea typeface="Times New Roman"/>
                <a:cs typeface="Times New Roman"/>
              </a:rPr>
              <a:t>The ear says more than the tongue.</a:t>
            </a:r>
            <a:endParaRPr lang="en-US" sz="2400" dirty="0">
              <a:latin typeface="Calibri"/>
              <a:ea typeface="Times New Roman"/>
              <a:cs typeface="Times New Roman"/>
            </a:endParaRPr>
          </a:p>
          <a:p>
            <a:pPr algn="ctr">
              <a:lnSpc>
                <a:spcPct val="115000"/>
              </a:lnSpc>
              <a:spcBef>
                <a:spcPts val="0"/>
              </a:spcBef>
              <a:spcAft>
                <a:spcPts val="1000"/>
              </a:spcAft>
            </a:pPr>
            <a:r>
              <a:rPr lang="en-US" dirty="0" err="1">
                <a:ea typeface="Times New Roman"/>
                <a:cs typeface="Times New Roman"/>
              </a:rPr>
              <a:t>W.S</a:t>
            </a:r>
            <a:r>
              <a:rPr lang="en-US" dirty="0">
                <a:ea typeface="Times New Roman"/>
                <a:cs typeface="Times New Roman"/>
              </a:rPr>
              <a:t>. Graham</a:t>
            </a:r>
            <a:endParaRPr lang="en-US" sz="2400" dirty="0">
              <a:effectLst/>
              <a:latin typeface="Calibri"/>
              <a:ea typeface="Times New Roman"/>
              <a:cs typeface="Times New Roman"/>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Active Listening</a:t>
            </a:r>
            <a:endParaRPr lang="en-US" dirty="0" smtClean="0"/>
          </a:p>
        </p:txBody>
      </p:sp>
      <p:sp>
        <p:nvSpPr>
          <p:cNvPr id="24579" name="Content Placeholder 2"/>
          <p:cNvSpPr>
            <a:spLocks noGrp="1"/>
          </p:cNvSpPr>
          <p:nvPr>
            <p:ph idx="1"/>
          </p:nvPr>
        </p:nvSpPr>
        <p:spPr/>
        <p:txBody>
          <a:bodyPr>
            <a:normAutofit lnSpcReduction="10000"/>
          </a:bodyPr>
          <a:lstStyle/>
          <a:p>
            <a:pPr marL="457200" indent="-457200">
              <a:buFont typeface="Arial" pitchFamily="34" charset="0"/>
              <a:buChar char="•"/>
            </a:pPr>
            <a:r>
              <a:rPr lang="en-US" dirty="0" smtClean="0"/>
              <a:t>What </a:t>
            </a:r>
            <a:r>
              <a:rPr lang="en-US" dirty="0"/>
              <a:t>does it mean to practice active listening</a:t>
            </a:r>
            <a:r>
              <a:rPr lang="en-US" dirty="0" smtClean="0"/>
              <a:t>?</a:t>
            </a:r>
          </a:p>
          <a:p>
            <a:pPr marL="457200" indent="-457200">
              <a:buFont typeface="Arial" pitchFamily="34" charset="0"/>
              <a:buChar char="•"/>
            </a:pPr>
            <a:r>
              <a:rPr lang="en-US" dirty="0" smtClean="0"/>
              <a:t> </a:t>
            </a:r>
            <a:r>
              <a:rPr lang="en-US" dirty="0"/>
              <a:t>Active listening means the listener is completely engaged in what the speaker is communicating and judging what is being said. </a:t>
            </a:r>
            <a:endParaRPr lang="en-US" dirty="0" smtClean="0"/>
          </a:p>
          <a:p>
            <a:pPr marL="457200" indent="-457200">
              <a:buFont typeface="Arial" pitchFamily="34" charset="0"/>
              <a:buChar char="•"/>
            </a:pPr>
            <a:r>
              <a:rPr lang="en-US" dirty="0" smtClean="0"/>
              <a:t>The </a:t>
            </a:r>
            <a:r>
              <a:rPr lang="en-US" dirty="0"/>
              <a:t>listener is not formulating his rebuttal or responses to the speaker, or even worse thinking about something else unrelated.</a:t>
            </a:r>
          </a:p>
          <a:p>
            <a:endParaRPr lang="en-US" dirty="0" smtClean="0"/>
          </a:p>
        </p:txBody>
      </p:sp>
      <p:pic>
        <p:nvPicPr>
          <p:cNvPr id="4" name="Picture 3" descr="C:\Users\Darren\AppData\Local\Microsoft\Windows\Temporary Internet Files\Content.IE5\3YJGCFYP\MC900197844[1].wmf"/>
          <p:cNvPicPr/>
          <p:nvPr/>
        </p:nvPicPr>
        <p:blipFill rotWithShape="1">
          <a:blip r:embed="rId3" cstate="print">
            <a:extLst>
              <a:ext uri="{28A0092B-C50C-407E-A947-70E740481C1C}">
                <a14:useLocalDpi xmlns:a14="http://schemas.microsoft.com/office/drawing/2010/main" val="0"/>
              </a:ext>
            </a:extLst>
          </a:blip>
          <a:srcRect r="39565"/>
          <a:stretch/>
        </p:blipFill>
        <p:spPr bwMode="auto">
          <a:xfrm>
            <a:off x="7391400" y="5867400"/>
            <a:ext cx="1554480" cy="934085"/>
          </a:xfrm>
          <a:prstGeom prst="rect">
            <a:avLst/>
          </a:prstGeom>
          <a:noFill/>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Be Curious</a:t>
            </a:r>
            <a:endParaRPr lang="en-US" dirty="0" smtClean="0"/>
          </a:p>
        </p:txBody>
      </p:sp>
      <p:sp>
        <p:nvSpPr>
          <p:cNvPr id="25603" name="Content Placeholder 2"/>
          <p:cNvSpPr>
            <a:spLocks noGrp="1"/>
          </p:cNvSpPr>
          <p:nvPr>
            <p:ph idx="1"/>
          </p:nvPr>
        </p:nvSpPr>
        <p:spPr/>
        <p:txBody>
          <a:bodyPr>
            <a:normAutofit/>
          </a:bodyPr>
          <a:lstStyle/>
          <a:p>
            <a:pPr marL="457200" indent="-457200">
              <a:buFont typeface="Arial" pitchFamily="34" charset="0"/>
              <a:buChar char="•"/>
            </a:pPr>
            <a:r>
              <a:rPr lang="en-US" dirty="0" smtClean="0"/>
              <a:t>The </a:t>
            </a:r>
            <a:r>
              <a:rPr lang="en-US" dirty="0"/>
              <a:t>main goal of a teacher is to spark curiosity and engage his or her students. </a:t>
            </a:r>
            <a:endParaRPr lang="en-US" dirty="0" smtClean="0"/>
          </a:p>
          <a:p>
            <a:pPr marL="457200" indent="-457200">
              <a:buFont typeface="Arial" pitchFamily="34" charset="0"/>
              <a:buChar char="•"/>
            </a:pPr>
            <a:r>
              <a:rPr lang="en-US" dirty="0" smtClean="0"/>
              <a:t>There </a:t>
            </a:r>
            <a:r>
              <a:rPr lang="en-US" dirty="0"/>
              <a:t>are many methods to engage curiosity but they all essentially involve rising a question. </a:t>
            </a:r>
            <a:endParaRPr lang="en-US" dirty="0" smtClean="0"/>
          </a:p>
          <a:p>
            <a:pPr marL="457200" indent="-457200">
              <a:buFont typeface="Arial" pitchFamily="34" charset="0"/>
              <a:buChar char="•"/>
            </a:pPr>
            <a:r>
              <a:rPr lang="en-US" dirty="0" smtClean="0"/>
              <a:t>For </a:t>
            </a:r>
            <a:r>
              <a:rPr lang="en-US" dirty="0"/>
              <a:t>instance, Einstein prompted his curiosity by asking questions about how matter and energy functioned. </a:t>
            </a:r>
          </a:p>
          <a:p>
            <a:endParaRPr lang="en-US" dirty="0" smtClean="0"/>
          </a:p>
        </p:txBody>
      </p:sp>
      <p:pic>
        <p:nvPicPr>
          <p:cNvPr id="4" name="Picture 3" descr="C:\Users\Darren\AppData\Local\Microsoft\Windows\Temporary Internet Files\Content.IE5\ZKNEI80I\MC900198799[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7200" y="5257800"/>
            <a:ext cx="914400" cy="1449070"/>
          </a:xfrm>
          <a:prstGeom prst="rect">
            <a:avLst/>
          </a:prstGeom>
          <a:noFill/>
          <a:ln>
            <a:noFill/>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Be Disciplined</a:t>
            </a:r>
            <a:endParaRPr lang="en-US" dirty="0" smtClean="0"/>
          </a:p>
        </p:txBody>
      </p:sp>
      <p:sp>
        <p:nvSpPr>
          <p:cNvPr id="26627" name="Content Placeholder 2"/>
          <p:cNvSpPr>
            <a:spLocks noGrp="1"/>
          </p:cNvSpPr>
          <p:nvPr>
            <p:ph idx="1"/>
          </p:nvPr>
        </p:nvSpPr>
        <p:spPr/>
        <p:txBody>
          <a:bodyPr>
            <a:normAutofit fontScale="92500"/>
          </a:bodyPr>
          <a:lstStyle/>
          <a:p>
            <a:pPr marL="457200" indent="-457200">
              <a:buFont typeface="Arial" pitchFamily="34" charset="0"/>
              <a:buChar char="•"/>
            </a:pPr>
            <a:r>
              <a:rPr lang="en-US" dirty="0" smtClean="0"/>
              <a:t>Critical </a:t>
            </a:r>
            <a:r>
              <a:rPr lang="en-US" dirty="0"/>
              <a:t>thinking requires the individual to use his own reasoning skills and ability to evaluate and reflect. </a:t>
            </a:r>
            <a:endParaRPr lang="en-US" dirty="0" smtClean="0"/>
          </a:p>
          <a:p>
            <a:pPr marL="457200" indent="-457200">
              <a:buFont typeface="Arial" pitchFamily="34" charset="0"/>
              <a:buChar char="•"/>
            </a:pPr>
            <a:r>
              <a:rPr lang="en-US" dirty="0" smtClean="0"/>
              <a:t>One </a:t>
            </a:r>
            <a:r>
              <a:rPr lang="en-US" dirty="0"/>
              <a:t>important thing to consider is that people who are critical thinkers commonly are also more empathetic and aware of their world. </a:t>
            </a:r>
            <a:endParaRPr lang="en-US" dirty="0" smtClean="0"/>
          </a:p>
          <a:p>
            <a:pPr marL="457200" indent="-457200">
              <a:buFont typeface="Arial" pitchFamily="34" charset="0"/>
              <a:buChar char="•"/>
            </a:pPr>
            <a:r>
              <a:rPr lang="en-US" dirty="0" smtClean="0"/>
              <a:t>They </a:t>
            </a:r>
            <a:r>
              <a:rPr lang="en-US" dirty="0"/>
              <a:t>show a commitment to self-development and strive to make their environment a better place.</a:t>
            </a:r>
          </a:p>
          <a:p>
            <a:endParaRPr lang="en-US" dirty="0" smtClean="0"/>
          </a:p>
        </p:txBody>
      </p:sp>
      <p:pic>
        <p:nvPicPr>
          <p:cNvPr id="4" name="Picture 3" descr="C:\Users\Darren\AppData\Local\Microsoft\Windows\Temporary Internet Files\Content.IE5\OVV8IZ9R\MC900231048[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5715000"/>
            <a:ext cx="1292860" cy="969645"/>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 Humble</a:t>
            </a:r>
          </a:p>
        </p:txBody>
      </p:sp>
      <p:sp>
        <p:nvSpPr>
          <p:cNvPr id="3" name="Content Placeholder 2"/>
          <p:cNvSpPr>
            <a:spLocks noGrp="1"/>
          </p:cNvSpPr>
          <p:nvPr>
            <p:ph idx="1"/>
          </p:nvPr>
        </p:nvSpPr>
        <p:spPr/>
        <p:txBody>
          <a:bodyPr>
            <a:normAutofit/>
          </a:bodyPr>
          <a:lstStyle/>
          <a:p>
            <a:pPr marL="457200" indent="-457200">
              <a:buFont typeface="Arial" pitchFamily="34" charset="0"/>
              <a:buChar char="•"/>
            </a:pPr>
            <a:r>
              <a:rPr lang="en-US" dirty="0" smtClean="0"/>
              <a:t>Humility </a:t>
            </a:r>
            <a:r>
              <a:rPr lang="en-US" dirty="0"/>
              <a:t>relates having an open mind. </a:t>
            </a:r>
            <a:endParaRPr lang="en-US" dirty="0" smtClean="0"/>
          </a:p>
          <a:p>
            <a:pPr marL="457200" indent="-457200">
              <a:buFont typeface="Arial" pitchFamily="34" charset="0"/>
              <a:buChar char="•"/>
            </a:pPr>
            <a:r>
              <a:rPr lang="en-US" dirty="0" smtClean="0"/>
              <a:t>To </a:t>
            </a:r>
            <a:r>
              <a:rPr lang="en-US" dirty="0"/>
              <a:t>be receptive to new information or opinions, the critical thinker would have to be modest of his or her own opinion. </a:t>
            </a:r>
            <a:endParaRPr lang="en-US" dirty="0" smtClean="0"/>
          </a:p>
          <a:p>
            <a:pPr marL="457200" indent="-457200">
              <a:buFont typeface="Arial" pitchFamily="34" charset="0"/>
              <a:buChar char="•"/>
            </a:pPr>
            <a:r>
              <a:rPr lang="en-US" dirty="0" smtClean="0"/>
              <a:t>Being </a:t>
            </a:r>
            <a:r>
              <a:rPr lang="en-US" dirty="0"/>
              <a:t>humble allows you to accept and see information in a way that is not filtered through your ego. </a:t>
            </a:r>
          </a:p>
          <a:p>
            <a:endParaRPr lang="en-US" dirty="0"/>
          </a:p>
        </p:txBody>
      </p:sp>
      <p:pic>
        <p:nvPicPr>
          <p:cNvPr id="4" name="Picture 3" descr="C:\Users\Darren\AppData\Local\Microsoft\Windows\Temporary Internet Files\Content.IE5\9MJXCRQW\MC900449068[1].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4953000"/>
            <a:ext cx="1676400" cy="1706880"/>
          </a:xfrm>
          <a:prstGeom prst="rect">
            <a:avLst/>
          </a:prstGeom>
          <a:noFill/>
          <a:ln>
            <a:noFill/>
          </a:ln>
        </p:spPr>
      </p:pic>
    </p:spTree>
    <p:extLst>
      <p:ext uri="{BB962C8B-B14F-4D97-AF65-F5344CB8AC3E}">
        <p14:creationId xmlns:p14="http://schemas.microsoft.com/office/powerpoint/2010/main" val="28819701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p>
        </p:txBody>
      </p:sp>
      <p:sp>
        <p:nvSpPr>
          <p:cNvPr id="3" name="Content Placeholder 2"/>
          <p:cNvSpPr>
            <a:spLocks noGrp="1"/>
          </p:cNvSpPr>
          <p:nvPr>
            <p:ph idx="1"/>
          </p:nvPr>
        </p:nvSpPr>
        <p:spPr/>
        <p:txBody>
          <a:bodyPr/>
          <a:lstStyle/>
          <a:p>
            <a:pPr marL="457200" indent="-457200">
              <a:buFont typeface="Arial" pitchFamily="34" charset="0"/>
              <a:buChar char="•"/>
            </a:pPr>
            <a:r>
              <a:rPr lang="en-US" dirty="0"/>
              <a:t>You are on a management team responsible for determining how to reduce the number of returns for defective software products in a large company. </a:t>
            </a:r>
            <a:endParaRPr lang="en-US" dirty="0" smtClean="0"/>
          </a:p>
          <a:p>
            <a:pPr marL="457200" indent="-457200">
              <a:buFont typeface="Arial" pitchFamily="34" charset="0"/>
              <a:buChar char="•"/>
            </a:pPr>
            <a:r>
              <a:rPr lang="en-US" dirty="0" smtClean="0"/>
              <a:t>No </a:t>
            </a:r>
            <a:r>
              <a:rPr lang="en-US" dirty="0"/>
              <a:t>particular department wants to take responsibility for the returns but the problem must be solved because the company is losing revenue and customers.</a:t>
            </a:r>
          </a:p>
        </p:txBody>
      </p:sp>
      <p:pic>
        <p:nvPicPr>
          <p:cNvPr id="4" name="Picture 3" descr="C:\Users\Darren\AppData\Local\Microsoft\Windows\Temporary Internet Files\Content.IE5\OVV8IZ9R\MC900431573[1].png"/>
          <p:cNvPicPr/>
          <p:nvPr/>
        </p:nvPicPr>
        <p:blipFill>
          <a:blip r:embed="rId3">
            <a:extLst>
              <a:ext uri="{28A0092B-C50C-407E-A947-70E740481C1C}">
                <a14:useLocalDpi xmlns:a14="http://schemas.microsoft.com/office/drawing/2010/main" val="0"/>
              </a:ext>
            </a:extLst>
          </a:blip>
          <a:srcRect/>
          <a:stretch>
            <a:fillRect/>
          </a:stretch>
        </p:blipFill>
        <p:spPr bwMode="auto">
          <a:xfrm>
            <a:off x="8001000" y="5715000"/>
            <a:ext cx="1005840" cy="1009650"/>
          </a:xfrm>
          <a:prstGeom prst="rect">
            <a:avLst/>
          </a:prstGeom>
          <a:noFill/>
          <a:ln>
            <a:noFill/>
          </a:ln>
        </p:spPr>
      </p:pic>
    </p:spTree>
    <p:extLst>
      <p:ext uri="{BB962C8B-B14F-4D97-AF65-F5344CB8AC3E}">
        <p14:creationId xmlns:p14="http://schemas.microsoft.com/office/powerpoint/2010/main" val="22176978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Five: Review Questions</a:t>
            </a:r>
          </a:p>
        </p:txBody>
      </p:sp>
      <p:sp>
        <p:nvSpPr>
          <p:cNvPr id="3" name="Content Placeholder 2"/>
          <p:cNvSpPr>
            <a:spLocks noGrp="1"/>
          </p:cNvSpPr>
          <p:nvPr>
            <p:ph idx="1"/>
          </p:nvPr>
        </p:nvSpPr>
        <p:spPr>
          <a:xfrm>
            <a:off x="457200" y="1371600"/>
            <a:ext cx="4114800" cy="4525963"/>
          </a:xfrm>
        </p:spPr>
        <p:txBody>
          <a:bodyPr>
            <a:normAutofit fontScale="62500" lnSpcReduction="20000"/>
          </a:bodyPr>
          <a:lstStyle/>
          <a:p>
            <a:pPr lvl="0"/>
            <a:r>
              <a:rPr lang="en-US" sz="2900" dirty="0" smtClean="0"/>
              <a:t>1.  Active </a:t>
            </a:r>
            <a:r>
              <a:rPr lang="en-US" sz="2900" dirty="0"/>
              <a:t>listening is</a:t>
            </a:r>
            <a:r>
              <a:rPr lang="en-US" sz="2900" dirty="0" smtClean="0"/>
              <a:t>:</a:t>
            </a:r>
          </a:p>
          <a:p>
            <a:pPr lvl="0"/>
            <a:endParaRPr lang="en-US" sz="2900" dirty="0"/>
          </a:p>
          <a:p>
            <a:pPr marL="971550" lvl="1" indent="-514350">
              <a:buFont typeface="+mj-lt"/>
              <a:buAutoNum type="alphaLcParenR"/>
            </a:pPr>
            <a:r>
              <a:rPr lang="en-US" sz="2900" dirty="0"/>
              <a:t>Engaged listening</a:t>
            </a:r>
          </a:p>
          <a:p>
            <a:pPr marL="971550" lvl="1" indent="-514350">
              <a:buFont typeface="+mj-lt"/>
              <a:buAutoNum type="alphaLcParenR"/>
            </a:pPr>
            <a:r>
              <a:rPr lang="en-US" sz="2900" dirty="0"/>
              <a:t>Judging what the speaker is saying</a:t>
            </a:r>
          </a:p>
          <a:p>
            <a:pPr marL="971550" lvl="1" indent="-514350">
              <a:buFont typeface="+mj-lt"/>
              <a:buAutoNum type="alphaLcParenR"/>
            </a:pPr>
            <a:r>
              <a:rPr lang="en-US" sz="2900" dirty="0"/>
              <a:t>Formulating your own thoughts</a:t>
            </a:r>
          </a:p>
          <a:p>
            <a:pPr marL="971550" lvl="1" indent="-514350">
              <a:buFont typeface="+mj-lt"/>
              <a:buAutoNum type="alphaLcParenR"/>
            </a:pPr>
            <a:r>
              <a:rPr lang="en-US" sz="2900" dirty="0"/>
              <a:t>Selective </a:t>
            </a:r>
            <a:r>
              <a:rPr lang="en-US" sz="2900" dirty="0" smtClean="0"/>
              <a:t>listening</a:t>
            </a:r>
          </a:p>
          <a:p>
            <a:pPr lvl="1"/>
            <a:endParaRPr lang="en-US" sz="2900" dirty="0"/>
          </a:p>
          <a:p>
            <a:pPr lvl="0"/>
            <a:r>
              <a:rPr lang="en-US" sz="2900" dirty="0" smtClean="0"/>
              <a:t>2.  One </a:t>
            </a:r>
            <a:r>
              <a:rPr lang="en-US" sz="2900" dirty="0"/>
              <a:t>common obstacle to active listening is</a:t>
            </a:r>
            <a:r>
              <a:rPr lang="en-US" sz="2900" dirty="0" smtClean="0"/>
              <a:t>:</a:t>
            </a:r>
          </a:p>
          <a:p>
            <a:pPr lvl="0"/>
            <a:endParaRPr lang="en-US" sz="2900" dirty="0"/>
          </a:p>
          <a:p>
            <a:pPr marL="971550" lvl="1" indent="-514350">
              <a:buFont typeface="+mj-lt"/>
              <a:buAutoNum type="alphaLcParenR"/>
            </a:pPr>
            <a:r>
              <a:rPr lang="en-US" sz="2900" dirty="0"/>
              <a:t>Formulating </a:t>
            </a:r>
            <a:r>
              <a:rPr lang="en-US" sz="2900" dirty="0" smtClean="0"/>
              <a:t>own thoughts </a:t>
            </a:r>
            <a:r>
              <a:rPr lang="en-US" sz="2900" dirty="0"/>
              <a:t>when listening</a:t>
            </a:r>
          </a:p>
          <a:p>
            <a:pPr marL="971550" lvl="1" indent="-514350">
              <a:buFont typeface="+mj-lt"/>
              <a:buAutoNum type="alphaLcParenR"/>
            </a:pPr>
            <a:r>
              <a:rPr lang="en-US" sz="2900" dirty="0"/>
              <a:t>Speakers who talk too much</a:t>
            </a:r>
          </a:p>
          <a:p>
            <a:pPr marL="971550" lvl="1" indent="-514350">
              <a:buFont typeface="+mj-lt"/>
              <a:buAutoNum type="alphaLcParenR"/>
            </a:pPr>
            <a:r>
              <a:rPr lang="en-US" sz="2900" dirty="0"/>
              <a:t>Speakers who use complex language</a:t>
            </a:r>
          </a:p>
          <a:p>
            <a:pPr marL="971550" lvl="1" indent="-514350">
              <a:buFont typeface="+mj-lt"/>
              <a:buAutoNum type="alphaLcParenR"/>
            </a:pPr>
            <a:r>
              <a:rPr lang="en-US" sz="2900" dirty="0"/>
              <a:t>Good concentration </a:t>
            </a:r>
          </a:p>
          <a:p>
            <a:endParaRPr lang="en-US" dirty="0"/>
          </a:p>
        </p:txBody>
      </p:sp>
      <p:sp>
        <p:nvSpPr>
          <p:cNvPr id="4" name="Content Placeholder 2"/>
          <p:cNvSpPr txBox="1">
            <a:spLocks/>
          </p:cNvSpPr>
          <p:nvPr/>
        </p:nvSpPr>
        <p:spPr bwMode="auto">
          <a:xfrm>
            <a:off x="4724400" y="13716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dirty="0" smtClean="0"/>
              <a:t>3.  Critical thinking is sparked by:</a:t>
            </a:r>
          </a:p>
          <a:p>
            <a:endParaRPr lang="en-US" sz="2300" dirty="0" smtClean="0"/>
          </a:p>
          <a:p>
            <a:pPr marL="971550" lvl="1" indent="-514350">
              <a:buFont typeface="+mj-lt"/>
              <a:buAutoNum type="alphaLcParenR"/>
            </a:pPr>
            <a:r>
              <a:rPr lang="en-US" sz="2300" dirty="0" smtClean="0"/>
              <a:t>Thinkers </a:t>
            </a:r>
          </a:p>
          <a:p>
            <a:pPr marL="971550" lvl="1" indent="-514350">
              <a:buFont typeface="+mj-lt"/>
              <a:buAutoNum type="alphaLcParenR"/>
            </a:pPr>
            <a:r>
              <a:rPr lang="en-US" sz="2300" dirty="0" smtClean="0"/>
              <a:t>A match</a:t>
            </a:r>
          </a:p>
          <a:p>
            <a:pPr marL="971550" lvl="1" indent="-514350">
              <a:buFont typeface="+mj-lt"/>
              <a:buAutoNum type="alphaLcParenR"/>
            </a:pPr>
            <a:r>
              <a:rPr lang="en-US" sz="2300" dirty="0" smtClean="0"/>
              <a:t>Curiosity</a:t>
            </a:r>
          </a:p>
          <a:p>
            <a:pPr marL="971550" lvl="1" indent="-514350">
              <a:buFont typeface="+mj-lt"/>
              <a:buAutoNum type="alphaLcParenR"/>
            </a:pPr>
            <a:r>
              <a:rPr lang="en-US" sz="2300" dirty="0" smtClean="0"/>
              <a:t>Debate</a:t>
            </a:r>
          </a:p>
          <a:p>
            <a:pPr lvl="1"/>
            <a:endParaRPr lang="en-US" sz="2300" dirty="0" smtClean="0"/>
          </a:p>
          <a:p>
            <a:r>
              <a:rPr lang="en-US" sz="2300" dirty="0" smtClean="0"/>
              <a:t>4.  Questions must be followed by:</a:t>
            </a:r>
          </a:p>
          <a:p>
            <a:endParaRPr lang="en-US" sz="2300" dirty="0" smtClean="0"/>
          </a:p>
          <a:p>
            <a:pPr marL="971550" lvl="1" indent="-514350">
              <a:buFont typeface="+mj-lt"/>
              <a:buAutoNum type="alphaLcParenR"/>
            </a:pPr>
            <a:r>
              <a:rPr lang="en-US" sz="2300" dirty="0" smtClean="0"/>
              <a:t>Actions</a:t>
            </a:r>
          </a:p>
          <a:p>
            <a:pPr marL="971550" lvl="1" indent="-514350">
              <a:buFont typeface="+mj-lt"/>
              <a:buAutoNum type="alphaLcParenR"/>
            </a:pPr>
            <a:r>
              <a:rPr lang="en-US" sz="2300" dirty="0" smtClean="0"/>
              <a:t>Premises</a:t>
            </a:r>
          </a:p>
          <a:p>
            <a:pPr marL="971550" lvl="1" indent="-514350">
              <a:buFont typeface="+mj-lt"/>
              <a:buAutoNum type="alphaLcParenR"/>
            </a:pPr>
            <a:r>
              <a:rPr lang="en-US" sz="2300" dirty="0" smtClean="0"/>
              <a:t>Facts</a:t>
            </a:r>
          </a:p>
          <a:p>
            <a:pPr marL="971550" lvl="1" indent="-514350">
              <a:buFont typeface="+mj-lt"/>
              <a:buAutoNum type="alphaLcParenR"/>
            </a:pPr>
            <a:r>
              <a:rPr lang="en-US" sz="2300" dirty="0" smtClean="0"/>
              <a:t>Claims</a:t>
            </a:r>
          </a:p>
          <a:p>
            <a:endParaRPr lang="en-US" dirty="0"/>
          </a:p>
        </p:txBody>
      </p:sp>
    </p:spTree>
    <p:extLst>
      <p:ext uri="{BB962C8B-B14F-4D97-AF65-F5344CB8AC3E}">
        <p14:creationId xmlns:p14="http://schemas.microsoft.com/office/powerpoint/2010/main" val="37691998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Five: Review Questions</a:t>
            </a:r>
          </a:p>
        </p:txBody>
      </p:sp>
      <p:sp>
        <p:nvSpPr>
          <p:cNvPr id="3" name="Content Placeholder 2"/>
          <p:cNvSpPr>
            <a:spLocks noGrp="1"/>
          </p:cNvSpPr>
          <p:nvPr>
            <p:ph idx="1"/>
          </p:nvPr>
        </p:nvSpPr>
        <p:spPr>
          <a:xfrm>
            <a:off x="457200" y="1447800"/>
            <a:ext cx="4114800" cy="4525963"/>
          </a:xfrm>
        </p:spPr>
        <p:txBody>
          <a:bodyPr>
            <a:normAutofit fontScale="25000" lnSpcReduction="20000"/>
          </a:bodyPr>
          <a:lstStyle/>
          <a:p>
            <a:pPr lvl="0"/>
            <a:r>
              <a:rPr lang="en-US" sz="6400" dirty="0" smtClean="0"/>
              <a:t>5.   Which </a:t>
            </a:r>
            <a:r>
              <a:rPr lang="en-US" sz="6400" dirty="0"/>
              <a:t>qualities are often associated with self-discipline</a:t>
            </a:r>
            <a:r>
              <a:rPr lang="en-US" sz="6400" dirty="0" smtClean="0"/>
              <a:t>?</a:t>
            </a:r>
          </a:p>
          <a:p>
            <a:pPr lvl="0"/>
            <a:endParaRPr lang="en-US" sz="6400" dirty="0"/>
          </a:p>
          <a:p>
            <a:pPr marL="971550" lvl="1" indent="-514350">
              <a:buFont typeface="+mj-lt"/>
              <a:buAutoNum type="alphaLcParenR"/>
            </a:pPr>
            <a:r>
              <a:rPr lang="en-US" sz="6400" dirty="0" smtClean="0"/>
              <a:t>Stubbornness </a:t>
            </a:r>
            <a:r>
              <a:rPr lang="en-US" sz="6400" dirty="0"/>
              <a:t>and resolve</a:t>
            </a:r>
          </a:p>
          <a:p>
            <a:pPr marL="971550" lvl="1" indent="-514350">
              <a:buFont typeface="+mj-lt"/>
              <a:buAutoNum type="alphaLcParenR"/>
            </a:pPr>
            <a:r>
              <a:rPr lang="en-US" sz="6400" dirty="0" smtClean="0"/>
              <a:t>Narrow-mindedness </a:t>
            </a:r>
            <a:r>
              <a:rPr lang="en-US" sz="6400" dirty="0"/>
              <a:t>and judgment</a:t>
            </a:r>
          </a:p>
          <a:p>
            <a:pPr marL="971550" lvl="1" indent="-514350">
              <a:buFont typeface="+mj-lt"/>
              <a:buAutoNum type="alphaLcParenR"/>
            </a:pPr>
            <a:r>
              <a:rPr lang="en-US" sz="6400" dirty="0"/>
              <a:t>Reasoning and rationale</a:t>
            </a:r>
          </a:p>
          <a:p>
            <a:pPr marL="971550" lvl="1" indent="-514350">
              <a:buFont typeface="+mj-lt"/>
              <a:buAutoNum type="alphaLcParenR"/>
            </a:pPr>
            <a:r>
              <a:rPr lang="en-US" sz="6400" dirty="0"/>
              <a:t>Impatience and lack of </a:t>
            </a:r>
            <a:r>
              <a:rPr lang="en-US" sz="6400" dirty="0" smtClean="0"/>
              <a:t>perseverance</a:t>
            </a:r>
          </a:p>
          <a:p>
            <a:pPr lvl="1"/>
            <a:endParaRPr lang="en-US" sz="6400" dirty="0"/>
          </a:p>
          <a:p>
            <a:pPr lvl="0"/>
            <a:r>
              <a:rPr lang="en-US" sz="6400" dirty="0" smtClean="0"/>
              <a:t>6.   Why </a:t>
            </a:r>
            <a:r>
              <a:rPr lang="en-US" sz="6400" dirty="0"/>
              <a:t>is discipline important to critical thinking</a:t>
            </a:r>
            <a:r>
              <a:rPr lang="en-US" sz="6400" dirty="0" smtClean="0"/>
              <a:t>?</a:t>
            </a:r>
          </a:p>
          <a:p>
            <a:pPr lvl="0"/>
            <a:endParaRPr lang="en-US" sz="6400" dirty="0"/>
          </a:p>
          <a:p>
            <a:pPr marL="971550" lvl="1" indent="-514350">
              <a:buFont typeface="+mj-lt"/>
              <a:buAutoNum type="alphaLcParenR"/>
            </a:pPr>
            <a:r>
              <a:rPr lang="en-US" sz="6400" dirty="0"/>
              <a:t>Critical thinking requires technical skills</a:t>
            </a:r>
          </a:p>
          <a:p>
            <a:pPr marL="971550" lvl="1" indent="-514350">
              <a:buFont typeface="+mj-lt"/>
              <a:buAutoNum type="alphaLcParenR"/>
            </a:pPr>
            <a:r>
              <a:rPr lang="en-US" sz="6400" dirty="0"/>
              <a:t>Critical thinking is difficult to master</a:t>
            </a:r>
          </a:p>
          <a:p>
            <a:pPr marL="971550" lvl="1" indent="-514350">
              <a:buFont typeface="+mj-lt"/>
              <a:buAutoNum type="alphaLcParenR"/>
            </a:pPr>
            <a:r>
              <a:rPr lang="en-US" sz="6400" dirty="0"/>
              <a:t>Critical thinking requires the individual to rely on others</a:t>
            </a:r>
          </a:p>
          <a:p>
            <a:pPr marL="971550" lvl="1" indent="-514350">
              <a:buFont typeface="+mj-lt"/>
              <a:buAutoNum type="alphaLcParenR"/>
            </a:pPr>
            <a:r>
              <a:rPr lang="en-US" sz="6400" dirty="0"/>
              <a:t>Critical thinking requires the individual to use their reasoning skills</a:t>
            </a:r>
          </a:p>
          <a:p>
            <a:endParaRPr lang="en-US" dirty="0"/>
          </a:p>
        </p:txBody>
      </p:sp>
      <p:sp>
        <p:nvSpPr>
          <p:cNvPr id="4" name="Content Placeholder 2"/>
          <p:cNvSpPr txBox="1">
            <a:spLocks/>
          </p:cNvSpPr>
          <p:nvPr/>
        </p:nvSpPr>
        <p:spPr bwMode="auto">
          <a:xfrm>
            <a:off x="4724400" y="14478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0000" lnSpcReduction="2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dirty="0" smtClean="0"/>
              <a:t>7.  Humility is:</a:t>
            </a:r>
          </a:p>
          <a:p>
            <a:endParaRPr lang="en-US" sz="2600" dirty="0" smtClean="0"/>
          </a:p>
          <a:p>
            <a:pPr marL="971550" lvl="1" indent="-514350">
              <a:buFont typeface="+mj-lt"/>
              <a:buAutoNum type="alphaLcParenR"/>
            </a:pPr>
            <a:r>
              <a:rPr lang="en-US" sz="2600" dirty="0" smtClean="0"/>
              <a:t>Being of modest opinion of one’s own importance</a:t>
            </a:r>
          </a:p>
          <a:p>
            <a:pPr marL="971550" lvl="1" indent="-514350">
              <a:buFont typeface="+mj-lt"/>
              <a:buAutoNum type="alphaLcParenR"/>
            </a:pPr>
            <a:r>
              <a:rPr lang="en-US" sz="2600" dirty="0" smtClean="0"/>
              <a:t>Being overconfident</a:t>
            </a:r>
          </a:p>
          <a:p>
            <a:pPr marL="971550" lvl="1" indent="-514350">
              <a:buFont typeface="+mj-lt"/>
              <a:buAutoNum type="alphaLcParenR"/>
            </a:pPr>
            <a:r>
              <a:rPr lang="en-US" sz="2600" dirty="0" smtClean="0"/>
              <a:t>Having an inflated ego</a:t>
            </a:r>
          </a:p>
          <a:p>
            <a:pPr marL="971550" lvl="1" indent="-514350">
              <a:buFont typeface="+mj-lt"/>
              <a:buAutoNum type="alphaLcParenR"/>
            </a:pPr>
            <a:r>
              <a:rPr lang="en-US" sz="2600" dirty="0" smtClean="0"/>
              <a:t>Being inconsiderate of others</a:t>
            </a:r>
          </a:p>
          <a:p>
            <a:pPr lvl="1"/>
            <a:endParaRPr lang="en-US" sz="2600" dirty="0" smtClean="0"/>
          </a:p>
          <a:p>
            <a:r>
              <a:rPr lang="en-US" sz="2600" dirty="0" smtClean="0"/>
              <a:t>8.   All of the following qualities help promote humility in the critical thinker except for:</a:t>
            </a:r>
          </a:p>
          <a:p>
            <a:endParaRPr lang="en-US" sz="2600" dirty="0" smtClean="0"/>
          </a:p>
          <a:p>
            <a:pPr marL="971550" lvl="1" indent="-514350">
              <a:buFont typeface="+mj-lt"/>
              <a:buAutoNum type="alphaLcParenR"/>
            </a:pPr>
            <a:r>
              <a:rPr lang="en-US" sz="2600" dirty="0" smtClean="0"/>
              <a:t>Self-discipline</a:t>
            </a:r>
          </a:p>
          <a:p>
            <a:pPr marL="971550" lvl="1" indent="-514350">
              <a:buFont typeface="+mj-lt"/>
              <a:buAutoNum type="alphaLcParenR"/>
            </a:pPr>
            <a:r>
              <a:rPr lang="en-US" sz="2600" dirty="0" smtClean="0"/>
              <a:t>Confidence</a:t>
            </a:r>
          </a:p>
          <a:p>
            <a:pPr marL="971550" lvl="1" indent="-514350">
              <a:buFont typeface="+mj-lt"/>
              <a:buAutoNum type="alphaLcParenR"/>
            </a:pPr>
            <a:r>
              <a:rPr lang="en-US" sz="2600" dirty="0" smtClean="0"/>
              <a:t>Receptivity</a:t>
            </a:r>
          </a:p>
          <a:p>
            <a:pPr marL="971550" lvl="1" indent="-514350">
              <a:buFont typeface="+mj-lt"/>
              <a:buAutoNum type="alphaLcParenR"/>
            </a:pPr>
            <a:r>
              <a:rPr lang="en-US" sz="2600" dirty="0" smtClean="0"/>
              <a:t>Arrogance</a:t>
            </a:r>
          </a:p>
          <a:p>
            <a:endParaRPr lang="en-US" dirty="0"/>
          </a:p>
        </p:txBody>
      </p:sp>
    </p:spTree>
    <p:extLst>
      <p:ext uri="{BB962C8B-B14F-4D97-AF65-F5344CB8AC3E}">
        <p14:creationId xmlns:p14="http://schemas.microsoft.com/office/powerpoint/2010/main" val="17517849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Module Five: Review Questions</a:t>
            </a:r>
            <a:endParaRPr lang="en-US" dirty="0" smtClean="0"/>
          </a:p>
        </p:txBody>
      </p:sp>
      <p:sp>
        <p:nvSpPr>
          <p:cNvPr id="27651" name="Content Placeholder 2"/>
          <p:cNvSpPr>
            <a:spLocks noGrp="1"/>
          </p:cNvSpPr>
          <p:nvPr>
            <p:ph idx="1"/>
          </p:nvPr>
        </p:nvSpPr>
        <p:spPr/>
        <p:txBody>
          <a:bodyPr>
            <a:normAutofit fontScale="62500" lnSpcReduction="20000"/>
          </a:bodyPr>
          <a:lstStyle/>
          <a:p>
            <a:pPr lvl="0"/>
            <a:r>
              <a:rPr lang="en-US" dirty="0" smtClean="0"/>
              <a:t>9.  The </a:t>
            </a:r>
            <a:r>
              <a:rPr lang="en-US" dirty="0"/>
              <a:t>case study is about learning how to reduce the number of returns on what type of product</a:t>
            </a:r>
            <a:r>
              <a:rPr lang="en-US" dirty="0" smtClean="0"/>
              <a:t>?</a:t>
            </a:r>
          </a:p>
          <a:p>
            <a:pPr lvl="0"/>
            <a:endParaRPr lang="en-US" dirty="0"/>
          </a:p>
          <a:p>
            <a:pPr marL="971550" lvl="1" indent="-514350">
              <a:buFont typeface="+mj-lt"/>
              <a:buAutoNum type="alphaLcParenR"/>
            </a:pPr>
            <a:r>
              <a:rPr lang="en-US" dirty="0"/>
              <a:t>Software</a:t>
            </a:r>
          </a:p>
          <a:p>
            <a:pPr marL="971550" lvl="1" indent="-514350">
              <a:buFont typeface="+mj-lt"/>
              <a:buAutoNum type="alphaLcParenR"/>
            </a:pPr>
            <a:r>
              <a:rPr lang="en-US" dirty="0"/>
              <a:t>Clothing</a:t>
            </a:r>
          </a:p>
          <a:p>
            <a:pPr marL="971550" lvl="1" indent="-514350">
              <a:buFont typeface="+mj-lt"/>
              <a:buAutoNum type="alphaLcParenR"/>
            </a:pPr>
            <a:r>
              <a:rPr lang="en-US" dirty="0"/>
              <a:t>Hair products</a:t>
            </a:r>
          </a:p>
          <a:p>
            <a:pPr marL="971550" lvl="1" indent="-514350">
              <a:buFont typeface="+mj-lt"/>
              <a:buAutoNum type="alphaLcParenR"/>
            </a:pPr>
            <a:r>
              <a:rPr lang="en-US" dirty="0"/>
              <a:t>Furniture</a:t>
            </a:r>
          </a:p>
          <a:p>
            <a:r>
              <a:rPr lang="en-US" dirty="0"/>
              <a:t> </a:t>
            </a:r>
          </a:p>
          <a:p>
            <a:endParaRPr lang="en-US" dirty="0"/>
          </a:p>
          <a:p>
            <a:pPr lvl="0"/>
            <a:r>
              <a:rPr lang="en-US" dirty="0" smtClean="0"/>
              <a:t>10. How </a:t>
            </a:r>
            <a:r>
              <a:rPr lang="en-US" dirty="0"/>
              <a:t>are the defective products affecting the company</a:t>
            </a:r>
            <a:r>
              <a:rPr lang="en-US" dirty="0" smtClean="0"/>
              <a:t>?</a:t>
            </a:r>
          </a:p>
          <a:p>
            <a:pPr lvl="0"/>
            <a:endParaRPr lang="en-US" dirty="0"/>
          </a:p>
          <a:p>
            <a:pPr marL="971550" lvl="1" indent="-514350">
              <a:buFont typeface="+mj-lt"/>
              <a:buAutoNum type="alphaLcParenR"/>
            </a:pPr>
            <a:r>
              <a:rPr lang="en-US" dirty="0"/>
              <a:t>It is losing revenue only</a:t>
            </a:r>
          </a:p>
          <a:p>
            <a:pPr marL="971550" lvl="1" indent="-514350">
              <a:buFont typeface="+mj-lt"/>
              <a:buAutoNum type="alphaLcParenR"/>
            </a:pPr>
            <a:r>
              <a:rPr lang="en-US" dirty="0"/>
              <a:t>It is losing revenue and customers</a:t>
            </a:r>
          </a:p>
          <a:p>
            <a:pPr marL="971550" lvl="1" indent="-514350">
              <a:buFont typeface="+mj-lt"/>
              <a:buAutoNum type="alphaLcParenR"/>
            </a:pPr>
            <a:r>
              <a:rPr lang="en-US" dirty="0"/>
              <a:t>It is losing customers only</a:t>
            </a:r>
          </a:p>
          <a:p>
            <a:pPr marL="971550" lvl="1" indent="-514350">
              <a:buFont typeface="+mj-lt"/>
              <a:buAutoNum type="alphaLcParenR"/>
            </a:pPr>
            <a:r>
              <a:rPr lang="en-US" dirty="0"/>
              <a:t>Its stock price is dropping</a:t>
            </a:r>
          </a:p>
          <a:p>
            <a:endParaRPr 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Five: Review Questions</a:t>
            </a:r>
          </a:p>
        </p:txBody>
      </p:sp>
      <p:sp>
        <p:nvSpPr>
          <p:cNvPr id="3" name="Content Placeholder 2"/>
          <p:cNvSpPr>
            <a:spLocks noGrp="1"/>
          </p:cNvSpPr>
          <p:nvPr>
            <p:ph idx="1"/>
          </p:nvPr>
        </p:nvSpPr>
        <p:spPr>
          <a:xfrm>
            <a:off x="457200" y="1371600"/>
            <a:ext cx="4114800" cy="4525963"/>
          </a:xfrm>
        </p:spPr>
        <p:txBody>
          <a:bodyPr>
            <a:normAutofit fontScale="62500" lnSpcReduction="20000"/>
          </a:bodyPr>
          <a:lstStyle/>
          <a:p>
            <a:pPr lvl="0"/>
            <a:r>
              <a:rPr lang="en-US" sz="2900" dirty="0" smtClean="0"/>
              <a:t>1.  Active </a:t>
            </a:r>
            <a:r>
              <a:rPr lang="en-US" sz="2900" dirty="0"/>
              <a:t>listening is</a:t>
            </a:r>
            <a:r>
              <a:rPr lang="en-US" sz="2900" dirty="0" smtClean="0"/>
              <a:t>:</a:t>
            </a:r>
          </a:p>
          <a:p>
            <a:pPr lvl="0"/>
            <a:endParaRPr lang="en-US" sz="2900" dirty="0"/>
          </a:p>
          <a:p>
            <a:pPr marL="971550" lvl="1" indent="-514350">
              <a:buFont typeface="+mj-lt"/>
              <a:buAutoNum type="alphaLcParenR"/>
            </a:pPr>
            <a:r>
              <a:rPr lang="en-US" sz="2900" dirty="0" smtClean="0">
                <a:solidFill>
                  <a:srgbClr val="FF0000"/>
                </a:solidFill>
              </a:rPr>
              <a:t>Engaged listening</a:t>
            </a:r>
            <a:endParaRPr lang="en-US" sz="2900" dirty="0">
              <a:solidFill>
                <a:srgbClr val="FF0000"/>
              </a:solidFill>
            </a:endParaRPr>
          </a:p>
          <a:p>
            <a:pPr marL="971550" lvl="1" indent="-514350">
              <a:buFont typeface="+mj-lt"/>
              <a:buAutoNum type="alphaLcParenR"/>
            </a:pPr>
            <a:r>
              <a:rPr lang="en-US" sz="2900" dirty="0"/>
              <a:t>Judging what the speaker is saying</a:t>
            </a:r>
          </a:p>
          <a:p>
            <a:pPr marL="971550" lvl="1" indent="-514350">
              <a:buFont typeface="+mj-lt"/>
              <a:buAutoNum type="alphaLcParenR"/>
            </a:pPr>
            <a:r>
              <a:rPr lang="en-US" sz="2900" dirty="0"/>
              <a:t>Formulating your own thoughts</a:t>
            </a:r>
          </a:p>
          <a:p>
            <a:pPr marL="971550" lvl="1" indent="-514350">
              <a:buFont typeface="+mj-lt"/>
              <a:buAutoNum type="alphaLcParenR"/>
            </a:pPr>
            <a:r>
              <a:rPr lang="en-US" sz="2900" dirty="0"/>
              <a:t>Selective </a:t>
            </a:r>
            <a:r>
              <a:rPr lang="en-US" sz="2900" dirty="0" smtClean="0"/>
              <a:t>listening</a:t>
            </a:r>
          </a:p>
          <a:p>
            <a:pPr lvl="1"/>
            <a:endParaRPr lang="en-US" sz="2900" dirty="0"/>
          </a:p>
          <a:p>
            <a:pPr lvl="0"/>
            <a:r>
              <a:rPr lang="en-US" sz="2900" dirty="0" smtClean="0"/>
              <a:t>2.   One </a:t>
            </a:r>
            <a:r>
              <a:rPr lang="en-US" sz="2900" dirty="0"/>
              <a:t>common obstacle to active listening is</a:t>
            </a:r>
            <a:r>
              <a:rPr lang="en-US" sz="2900" dirty="0" smtClean="0"/>
              <a:t>:</a:t>
            </a:r>
          </a:p>
          <a:p>
            <a:pPr lvl="0"/>
            <a:endParaRPr lang="en-US" sz="2900" dirty="0"/>
          </a:p>
          <a:p>
            <a:pPr marL="971550" lvl="1" indent="-514350">
              <a:buFont typeface="+mj-lt"/>
              <a:buAutoNum type="alphaLcParenR"/>
            </a:pPr>
            <a:r>
              <a:rPr lang="en-US" sz="2900" dirty="0">
                <a:solidFill>
                  <a:srgbClr val="FF0000"/>
                </a:solidFill>
              </a:rPr>
              <a:t>Formulating </a:t>
            </a:r>
            <a:r>
              <a:rPr lang="en-US" sz="2900" dirty="0" smtClean="0">
                <a:solidFill>
                  <a:srgbClr val="FF0000"/>
                </a:solidFill>
              </a:rPr>
              <a:t>own thoughts </a:t>
            </a:r>
            <a:r>
              <a:rPr lang="en-US" sz="2900" dirty="0">
                <a:solidFill>
                  <a:srgbClr val="FF0000"/>
                </a:solidFill>
              </a:rPr>
              <a:t>when listening</a:t>
            </a:r>
          </a:p>
          <a:p>
            <a:pPr marL="971550" lvl="1" indent="-514350">
              <a:buFont typeface="+mj-lt"/>
              <a:buAutoNum type="alphaLcParenR"/>
            </a:pPr>
            <a:r>
              <a:rPr lang="en-US" sz="2900" dirty="0"/>
              <a:t>Speakers who talk too much</a:t>
            </a:r>
          </a:p>
          <a:p>
            <a:pPr marL="971550" lvl="1" indent="-514350">
              <a:buFont typeface="+mj-lt"/>
              <a:buAutoNum type="alphaLcParenR"/>
            </a:pPr>
            <a:r>
              <a:rPr lang="en-US" sz="2900" dirty="0"/>
              <a:t>Speakers who use complex language</a:t>
            </a:r>
          </a:p>
          <a:p>
            <a:pPr marL="971550" lvl="1" indent="-514350">
              <a:buFont typeface="+mj-lt"/>
              <a:buAutoNum type="alphaLcParenR"/>
            </a:pPr>
            <a:r>
              <a:rPr lang="en-US" sz="2900" dirty="0"/>
              <a:t>Good concentration </a:t>
            </a:r>
          </a:p>
          <a:p>
            <a:endParaRPr lang="en-US" dirty="0"/>
          </a:p>
        </p:txBody>
      </p:sp>
      <p:sp>
        <p:nvSpPr>
          <p:cNvPr id="4" name="Content Placeholder 2"/>
          <p:cNvSpPr txBox="1">
            <a:spLocks/>
          </p:cNvSpPr>
          <p:nvPr/>
        </p:nvSpPr>
        <p:spPr bwMode="auto">
          <a:xfrm>
            <a:off x="4724400" y="13716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dirty="0" smtClean="0"/>
              <a:t>3.  Critical thinking is sparked by:</a:t>
            </a:r>
          </a:p>
          <a:p>
            <a:endParaRPr lang="en-US" sz="2300" dirty="0" smtClean="0"/>
          </a:p>
          <a:p>
            <a:pPr marL="971550" lvl="1" indent="-514350">
              <a:buFont typeface="+mj-lt"/>
              <a:buAutoNum type="alphaLcParenR"/>
            </a:pPr>
            <a:r>
              <a:rPr lang="en-US" sz="2300" dirty="0" smtClean="0"/>
              <a:t>Thinkers </a:t>
            </a:r>
          </a:p>
          <a:p>
            <a:pPr marL="971550" lvl="1" indent="-514350">
              <a:buFont typeface="+mj-lt"/>
              <a:buAutoNum type="alphaLcParenR"/>
            </a:pPr>
            <a:r>
              <a:rPr lang="en-US" sz="2300" dirty="0" smtClean="0"/>
              <a:t>A match</a:t>
            </a:r>
          </a:p>
          <a:p>
            <a:pPr marL="971550" lvl="1" indent="-514350">
              <a:buFont typeface="+mj-lt"/>
              <a:buAutoNum type="alphaLcParenR"/>
            </a:pPr>
            <a:r>
              <a:rPr lang="en-US" sz="2300" dirty="0" smtClean="0">
                <a:solidFill>
                  <a:srgbClr val="FF0000"/>
                </a:solidFill>
              </a:rPr>
              <a:t>Curiosity</a:t>
            </a:r>
          </a:p>
          <a:p>
            <a:pPr marL="971550" lvl="1" indent="-514350">
              <a:buFont typeface="+mj-lt"/>
              <a:buAutoNum type="alphaLcParenR"/>
            </a:pPr>
            <a:r>
              <a:rPr lang="en-US" sz="2300" dirty="0" smtClean="0"/>
              <a:t>Debate</a:t>
            </a:r>
          </a:p>
          <a:p>
            <a:pPr lvl="1"/>
            <a:endParaRPr lang="en-US" sz="2300" dirty="0" smtClean="0"/>
          </a:p>
          <a:p>
            <a:r>
              <a:rPr lang="en-US" sz="2300" dirty="0" smtClean="0"/>
              <a:t>4.  Questions must be followed by:</a:t>
            </a:r>
          </a:p>
          <a:p>
            <a:endParaRPr lang="en-US" sz="2300" dirty="0" smtClean="0"/>
          </a:p>
          <a:p>
            <a:pPr marL="971550" lvl="1" indent="-514350">
              <a:buFont typeface="+mj-lt"/>
              <a:buAutoNum type="alphaLcParenR"/>
            </a:pPr>
            <a:r>
              <a:rPr lang="en-US" sz="2300" dirty="0" smtClean="0">
                <a:solidFill>
                  <a:srgbClr val="FF0000"/>
                </a:solidFill>
              </a:rPr>
              <a:t>Actions</a:t>
            </a:r>
          </a:p>
          <a:p>
            <a:pPr marL="971550" lvl="1" indent="-514350">
              <a:buFont typeface="+mj-lt"/>
              <a:buAutoNum type="alphaLcParenR"/>
            </a:pPr>
            <a:r>
              <a:rPr lang="en-US" sz="2300" dirty="0" smtClean="0"/>
              <a:t>Premises</a:t>
            </a:r>
          </a:p>
          <a:p>
            <a:pPr marL="971550" lvl="1" indent="-514350">
              <a:buFont typeface="+mj-lt"/>
              <a:buAutoNum type="alphaLcParenR"/>
            </a:pPr>
            <a:r>
              <a:rPr lang="en-US" sz="2300" dirty="0" smtClean="0"/>
              <a:t>Facts</a:t>
            </a:r>
          </a:p>
          <a:p>
            <a:pPr marL="971550" lvl="1" indent="-514350">
              <a:buFont typeface="+mj-lt"/>
              <a:buAutoNum type="alphaLcParenR"/>
            </a:pPr>
            <a:r>
              <a:rPr lang="en-US" sz="2300" dirty="0" smtClean="0"/>
              <a:t>Claims</a:t>
            </a:r>
          </a:p>
          <a:p>
            <a:endParaRPr lang="en-US" dirty="0"/>
          </a:p>
        </p:txBody>
      </p:sp>
    </p:spTree>
    <p:extLst>
      <p:ext uri="{BB962C8B-B14F-4D97-AF65-F5344CB8AC3E}">
        <p14:creationId xmlns:p14="http://schemas.microsoft.com/office/powerpoint/2010/main" val="2901282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Applying Reason</a:t>
            </a:r>
            <a:endParaRPr lang="en-US" dirty="0" smtClean="0"/>
          </a:p>
        </p:txBody>
      </p:sp>
      <p:sp>
        <p:nvSpPr>
          <p:cNvPr id="11267" name="Content Placeholder 2"/>
          <p:cNvSpPr>
            <a:spLocks noGrp="1"/>
          </p:cNvSpPr>
          <p:nvPr>
            <p:ph idx="1"/>
          </p:nvPr>
        </p:nvSpPr>
        <p:spPr>
          <a:xfrm>
            <a:off x="457200" y="1676400"/>
            <a:ext cx="8229600" cy="4525963"/>
          </a:xfrm>
        </p:spPr>
        <p:txBody>
          <a:bodyPr>
            <a:normAutofit/>
          </a:bodyPr>
          <a:lstStyle/>
          <a:p>
            <a:pPr marL="457200" indent="-457200">
              <a:buFont typeface="Arial" pitchFamily="34" charset="0"/>
              <a:buChar char="•"/>
            </a:pPr>
            <a:r>
              <a:rPr lang="en-US" dirty="0" smtClean="0"/>
              <a:t>Reasoning </a:t>
            </a:r>
            <a:r>
              <a:rPr lang="en-US" dirty="0"/>
              <a:t>occurs when we use our knowledge of one thing, process, or statement to determine if another thing, process, or statement is true</a:t>
            </a:r>
            <a:r>
              <a:rPr lang="en-US" dirty="0" smtClean="0"/>
              <a:t>.</a:t>
            </a:r>
          </a:p>
          <a:p>
            <a:pPr marL="457200" indent="-457200">
              <a:buFont typeface="Arial" pitchFamily="34" charset="0"/>
              <a:buChar char="•"/>
            </a:pPr>
            <a:r>
              <a:rPr lang="en-US" dirty="0" smtClean="0"/>
              <a:t> </a:t>
            </a:r>
            <a:r>
              <a:rPr lang="en-US" dirty="0"/>
              <a:t>When we apply reasoning, we use logic to determine “what follows what</a:t>
            </a:r>
            <a:r>
              <a:rPr lang="en-US" dirty="0" smtClean="0"/>
              <a:t>.”</a:t>
            </a:r>
            <a:endParaRPr lang="en-US" dirty="0"/>
          </a:p>
        </p:txBody>
      </p:sp>
      <p:pic>
        <p:nvPicPr>
          <p:cNvPr id="6" name="Picture 5" descr="C:\Users\Darren\AppData\Local\Microsoft\Windows\Temporary Internet Files\Content.IE5\MP321RS9\MC900389552[1].w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5105400"/>
            <a:ext cx="1554480" cy="1608455"/>
          </a:xfrm>
          <a:prstGeom prst="rect">
            <a:avLst/>
          </a:prstGeom>
          <a:noFill/>
          <a:ln>
            <a:no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Five: Review Questions</a:t>
            </a:r>
          </a:p>
        </p:txBody>
      </p:sp>
      <p:sp>
        <p:nvSpPr>
          <p:cNvPr id="3" name="Content Placeholder 2"/>
          <p:cNvSpPr>
            <a:spLocks noGrp="1"/>
          </p:cNvSpPr>
          <p:nvPr>
            <p:ph idx="1"/>
          </p:nvPr>
        </p:nvSpPr>
        <p:spPr>
          <a:xfrm>
            <a:off x="457200" y="1447800"/>
            <a:ext cx="4114800" cy="4525963"/>
          </a:xfrm>
        </p:spPr>
        <p:txBody>
          <a:bodyPr>
            <a:normAutofit fontScale="25000" lnSpcReduction="20000"/>
          </a:bodyPr>
          <a:lstStyle/>
          <a:p>
            <a:pPr lvl="0"/>
            <a:r>
              <a:rPr lang="en-US" sz="6400" dirty="0" smtClean="0"/>
              <a:t>5.   Which </a:t>
            </a:r>
            <a:r>
              <a:rPr lang="en-US" sz="6400" dirty="0"/>
              <a:t>qualities are often associated with self-discipline</a:t>
            </a:r>
            <a:r>
              <a:rPr lang="en-US" sz="6400" dirty="0" smtClean="0"/>
              <a:t>?</a:t>
            </a:r>
          </a:p>
          <a:p>
            <a:pPr lvl="0"/>
            <a:endParaRPr lang="en-US" sz="6400" dirty="0"/>
          </a:p>
          <a:p>
            <a:pPr marL="971550" lvl="1" indent="-514350">
              <a:buFont typeface="+mj-lt"/>
              <a:buAutoNum type="alphaLcParenR"/>
            </a:pPr>
            <a:r>
              <a:rPr lang="en-US" sz="6400" dirty="0" smtClean="0"/>
              <a:t>Stubbornness </a:t>
            </a:r>
            <a:r>
              <a:rPr lang="en-US" sz="6400" dirty="0"/>
              <a:t>and resolve</a:t>
            </a:r>
          </a:p>
          <a:p>
            <a:pPr marL="971550" lvl="1" indent="-514350">
              <a:buFont typeface="+mj-lt"/>
              <a:buAutoNum type="alphaLcParenR"/>
            </a:pPr>
            <a:r>
              <a:rPr lang="en-US" sz="6400" dirty="0" smtClean="0"/>
              <a:t>Narrow-mindedness </a:t>
            </a:r>
            <a:r>
              <a:rPr lang="en-US" sz="6400" dirty="0"/>
              <a:t>and judgment</a:t>
            </a:r>
          </a:p>
          <a:p>
            <a:pPr marL="971550" lvl="1" indent="-514350">
              <a:buFont typeface="+mj-lt"/>
              <a:buAutoNum type="alphaLcParenR"/>
            </a:pPr>
            <a:r>
              <a:rPr lang="en-US" sz="6400" dirty="0">
                <a:solidFill>
                  <a:srgbClr val="FF0000"/>
                </a:solidFill>
              </a:rPr>
              <a:t>Reasoning and rationale</a:t>
            </a:r>
          </a:p>
          <a:p>
            <a:pPr marL="971550" lvl="1" indent="-514350">
              <a:buFont typeface="+mj-lt"/>
              <a:buAutoNum type="alphaLcParenR"/>
            </a:pPr>
            <a:r>
              <a:rPr lang="en-US" sz="6400" dirty="0"/>
              <a:t>Impatience and lack of </a:t>
            </a:r>
            <a:r>
              <a:rPr lang="en-US" sz="6400" dirty="0" smtClean="0"/>
              <a:t>perseverance</a:t>
            </a:r>
          </a:p>
          <a:p>
            <a:pPr lvl="1"/>
            <a:endParaRPr lang="en-US" sz="6400" dirty="0"/>
          </a:p>
          <a:p>
            <a:pPr lvl="0"/>
            <a:r>
              <a:rPr lang="en-US" sz="6400" dirty="0" smtClean="0"/>
              <a:t>6.   Why </a:t>
            </a:r>
            <a:r>
              <a:rPr lang="en-US" sz="6400" dirty="0"/>
              <a:t>is discipline important to critical thinking</a:t>
            </a:r>
            <a:r>
              <a:rPr lang="en-US" sz="6400" dirty="0" smtClean="0"/>
              <a:t>?</a:t>
            </a:r>
          </a:p>
          <a:p>
            <a:pPr lvl="0"/>
            <a:endParaRPr lang="en-US" sz="6400" dirty="0"/>
          </a:p>
          <a:p>
            <a:pPr marL="971550" lvl="1" indent="-514350">
              <a:buFont typeface="+mj-lt"/>
              <a:buAutoNum type="alphaLcParenR"/>
            </a:pPr>
            <a:r>
              <a:rPr lang="en-US" sz="6400" dirty="0"/>
              <a:t>Critical thinking requires technical skills</a:t>
            </a:r>
          </a:p>
          <a:p>
            <a:pPr marL="971550" lvl="1" indent="-514350">
              <a:buFont typeface="+mj-lt"/>
              <a:buAutoNum type="alphaLcParenR"/>
            </a:pPr>
            <a:r>
              <a:rPr lang="en-US" sz="6400" dirty="0"/>
              <a:t>Critical thinking is difficult to master</a:t>
            </a:r>
          </a:p>
          <a:p>
            <a:pPr marL="971550" lvl="1" indent="-514350">
              <a:buFont typeface="+mj-lt"/>
              <a:buAutoNum type="alphaLcParenR"/>
            </a:pPr>
            <a:r>
              <a:rPr lang="en-US" sz="6400" dirty="0"/>
              <a:t>Critical thinking requires the individual to rely on others</a:t>
            </a:r>
          </a:p>
          <a:p>
            <a:pPr marL="971550" lvl="1" indent="-514350">
              <a:buFont typeface="+mj-lt"/>
              <a:buAutoNum type="alphaLcParenR"/>
            </a:pPr>
            <a:r>
              <a:rPr lang="en-US" sz="6400" dirty="0">
                <a:solidFill>
                  <a:srgbClr val="FF0000"/>
                </a:solidFill>
              </a:rPr>
              <a:t>Critical thinking requires the individual to use their reasoning skills</a:t>
            </a:r>
          </a:p>
          <a:p>
            <a:endParaRPr lang="en-US" dirty="0"/>
          </a:p>
        </p:txBody>
      </p:sp>
      <p:sp>
        <p:nvSpPr>
          <p:cNvPr id="4" name="Content Placeholder 2"/>
          <p:cNvSpPr txBox="1">
            <a:spLocks/>
          </p:cNvSpPr>
          <p:nvPr/>
        </p:nvSpPr>
        <p:spPr bwMode="auto">
          <a:xfrm>
            <a:off x="4724400" y="14478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0000" lnSpcReduction="2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dirty="0" smtClean="0"/>
              <a:t>7.  Humility is:</a:t>
            </a:r>
          </a:p>
          <a:p>
            <a:endParaRPr lang="en-US" sz="2600" dirty="0" smtClean="0"/>
          </a:p>
          <a:p>
            <a:pPr marL="971550" lvl="1" indent="-514350">
              <a:buFont typeface="+mj-lt"/>
              <a:buAutoNum type="alphaLcParenR"/>
            </a:pPr>
            <a:r>
              <a:rPr lang="en-US" sz="2600" dirty="0" smtClean="0">
                <a:solidFill>
                  <a:srgbClr val="FF0000"/>
                </a:solidFill>
              </a:rPr>
              <a:t>Being of modest opinion of one’s own importance</a:t>
            </a:r>
          </a:p>
          <a:p>
            <a:pPr marL="971550" lvl="1" indent="-514350">
              <a:buFont typeface="+mj-lt"/>
              <a:buAutoNum type="alphaLcParenR"/>
            </a:pPr>
            <a:r>
              <a:rPr lang="en-US" sz="2600" dirty="0" smtClean="0"/>
              <a:t>Being overconfident</a:t>
            </a:r>
          </a:p>
          <a:p>
            <a:pPr marL="971550" lvl="1" indent="-514350">
              <a:buFont typeface="+mj-lt"/>
              <a:buAutoNum type="alphaLcParenR"/>
            </a:pPr>
            <a:r>
              <a:rPr lang="en-US" sz="2600" dirty="0" smtClean="0"/>
              <a:t>Having an inflated ego</a:t>
            </a:r>
          </a:p>
          <a:p>
            <a:pPr marL="971550" lvl="1" indent="-514350">
              <a:buFont typeface="+mj-lt"/>
              <a:buAutoNum type="alphaLcParenR"/>
            </a:pPr>
            <a:r>
              <a:rPr lang="en-US" sz="2600" dirty="0" smtClean="0"/>
              <a:t>Being inconsiderate of others</a:t>
            </a:r>
          </a:p>
          <a:p>
            <a:pPr lvl="1"/>
            <a:endParaRPr lang="en-US" sz="2600" dirty="0" smtClean="0"/>
          </a:p>
          <a:p>
            <a:r>
              <a:rPr lang="en-US" sz="2600" dirty="0" smtClean="0"/>
              <a:t>8.   All of the following qualities help promote humility in the critical thinker except for:</a:t>
            </a:r>
          </a:p>
          <a:p>
            <a:endParaRPr lang="en-US" sz="2600" dirty="0" smtClean="0"/>
          </a:p>
          <a:p>
            <a:pPr marL="971550" lvl="1" indent="-514350">
              <a:buFont typeface="+mj-lt"/>
              <a:buAutoNum type="alphaLcParenR"/>
            </a:pPr>
            <a:r>
              <a:rPr lang="en-US" sz="2600" dirty="0" smtClean="0"/>
              <a:t>Self-discipline</a:t>
            </a:r>
          </a:p>
          <a:p>
            <a:pPr marL="971550" lvl="1" indent="-514350">
              <a:buFont typeface="+mj-lt"/>
              <a:buAutoNum type="alphaLcParenR"/>
            </a:pPr>
            <a:r>
              <a:rPr lang="en-US" sz="2600" dirty="0" smtClean="0"/>
              <a:t>Confidence</a:t>
            </a:r>
          </a:p>
          <a:p>
            <a:pPr marL="971550" lvl="1" indent="-514350">
              <a:buFont typeface="+mj-lt"/>
              <a:buAutoNum type="alphaLcParenR"/>
            </a:pPr>
            <a:r>
              <a:rPr lang="en-US" sz="2600" dirty="0" smtClean="0"/>
              <a:t>Receptivity</a:t>
            </a:r>
          </a:p>
          <a:p>
            <a:pPr marL="971550" lvl="1" indent="-514350">
              <a:buFont typeface="+mj-lt"/>
              <a:buAutoNum type="alphaLcParenR"/>
            </a:pPr>
            <a:r>
              <a:rPr lang="en-US" sz="2600" dirty="0" smtClean="0">
                <a:solidFill>
                  <a:srgbClr val="FF0000"/>
                </a:solidFill>
              </a:rPr>
              <a:t>Arrogance</a:t>
            </a:r>
          </a:p>
          <a:p>
            <a:endParaRPr lang="en-US" dirty="0"/>
          </a:p>
        </p:txBody>
      </p:sp>
    </p:spTree>
    <p:extLst>
      <p:ext uri="{BB962C8B-B14F-4D97-AF65-F5344CB8AC3E}">
        <p14:creationId xmlns:p14="http://schemas.microsoft.com/office/powerpoint/2010/main" val="270632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Module Five: Review Questions</a:t>
            </a:r>
            <a:endParaRPr lang="en-US" dirty="0" smtClean="0"/>
          </a:p>
        </p:txBody>
      </p:sp>
      <p:sp>
        <p:nvSpPr>
          <p:cNvPr id="27651" name="Content Placeholder 2"/>
          <p:cNvSpPr>
            <a:spLocks noGrp="1"/>
          </p:cNvSpPr>
          <p:nvPr>
            <p:ph idx="1"/>
          </p:nvPr>
        </p:nvSpPr>
        <p:spPr/>
        <p:txBody>
          <a:bodyPr>
            <a:normAutofit fontScale="62500" lnSpcReduction="20000"/>
          </a:bodyPr>
          <a:lstStyle/>
          <a:p>
            <a:pPr lvl="0"/>
            <a:r>
              <a:rPr lang="en-US" dirty="0" smtClean="0"/>
              <a:t>9.  The </a:t>
            </a:r>
            <a:r>
              <a:rPr lang="en-US" dirty="0"/>
              <a:t>case study is about learning how to reduce the number of returns on what type of product</a:t>
            </a:r>
            <a:r>
              <a:rPr lang="en-US" dirty="0" smtClean="0"/>
              <a:t>?</a:t>
            </a:r>
          </a:p>
          <a:p>
            <a:pPr lvl="0"/>
            <a:endParaRPr lang="en-US" dirty="0"/>
          </a:p>
          <a:p>
            <a:pPr marL="971550" lvl="1" indent="-514350">
              <a:buFont typeface="+mj-lt"/>
              <a:buAutoNum type="alphaLcParenR"/>
            </a:pPr>
            <a:r>
              <a:rPr lang="en-US" dirty="0">
                <a:solidFill>
                  <a:srgbClr val="FF0000"/>
                </a:solidFill>
              </a:rPr>
              <a:t>Software</a:t>
            </a:r>
          </a:p>
          <a:p>
            <a:pPr marL="971550" lvl="1" indent="-514350">
              <a:buFont typeface="+mj-lt"/>
              <a:buAutoNum type="alphaLcParenR"/>
            </a:pPr>
            <a:r>
              <a:rPr lang="en-US" dirty="0"/>
              <a:t>Clothing</a:t>
            </a:r>
          </a:p>
          <a:p>
            <a:pPr marL="971550" lvl="1" indent="-514350">
              <a:buFont typeface="+mj-lt"/>
              <a:buAutoNum type="alphaLcParenR"/>
            </a:pPr>
            <a:r>
              <a:rPr lang="en-US" dirty="0"/>
              <a:t>Hair products</a:t>
            </a:r>
          </a:p>
          <a:p>
            <a:pPr marL="971550" lvl="1" indent="-514350">
              <a:buFont typeface="+mj-lt"/>
              <a:buAutoNum type="alphaLcParenR"/>
            </a:pPr>
            <a:r>
              <a:rPr lang="en-US" dirty="0"/>
              <a:t>Furniture</a:t>
            </a:r>
          </a:p>
          <a:p>
            <a:r>
              <a:rPr lang="en-US" dirty="0"/>
              <a:t> </a:t>
            </a:r>
          </a:p>
          <a:p>
            <a:endParaRPr lang="en-US" dirty="0"/>
          </a:p>
          <a:p>
            <a:pPr lvl="0"/>
            <a:r>
              <a:rPr lang="en-US" dirty="0" smtClean="0"/>
              <a:t>10. How </a:t>
            </a:r>
            <a:r>
              <a:rPr lang="en-US" dirty="0"/>
              <a:t>are the defective products affecting the company</a:t>
            </a:r>
            <a:r>
              <a:rPr lang="en-US" dirty="0" smtClean="0"/>
              <a:t>?</a:t>
            </a:r>
          </a:p>
          <a:p>
            <a:pPr lvl="0"/>
            <a:endParaRPr lang="en-US" dirty="0"/>
          </a:p>
          <a:p>
            <a:pPr marL="971550" lvl="1" indent="-514350">
              <a:buFont typeface="+mj-lt"/>
              <a:buAutoNum type="alphaLcParenR"/>
            </a:pPr>
            <a:r>
              <a:rPr lang="en-US" dirty="0"/>
              <a:t>It is losing revenue only</a:t>
            </a:r>
          </a:p>
          <a:p>
            <a:pPr marL="971550" lvl="1" indent="-514350">
              <a:buFont typeface="+mj-lt"/>
              <a:buAutoNum type="alphaLcParenR"/>
            </a:pPr>
            <a:r>
              <a:rPr lang="en-US" dirty="0">
                <a:solidFill>
                  <a:srgbClr val="FF0000"/>
                </a:solidFill>
              </a:rPr>
              <a:t>It is losing revenue and customers</a:t>
            </a:r>
          </a:p>
          <a:p>
            <a:pPr marL="971550" lvl="1" indent="-514350">
              <a:buFont typeface="+mj-lt"/>
              <a:buAutoNum type="alphaLcParenR"/>
            </a:pPr>
            <a:r>
              <a:rPr lang="en-US" dirty="0"/>
              <a:t>It is losing customers only</a:t>
            </a:r>
          </a:p>
          <a:p>
            <a:pPr marL="971550" lvl="1" indent="-514350">
              <a:buFont typeface="+mj-lt"/>
              <a:buAutoNum type="alphaLcParenR"/>
            </a:pPr>
            <a:r>
              <a:rPr lang="en-US" dirty="0"/>
              <a:t>Its stock price is dropping</a:t>
            </a:r>
          </a:p>
          <a:p>
            <a:endParaRPr lang="en-US" dirty="0" smtClean="0"/>
          </a:p>
        </p:txBody>
      </p:sp>
    </p:spTree>
    <p:extLst>
      <p:ext uri="{BB962C8B-B14F-4D97-AF65-F5344CB8AC3E}">
        <p14:creationId xmlns:p14="http://schemas.microsoft.com/office/powerpoint/2010/main" val="7451669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r>
              <a:rPr lang="en-US" dirty="0"/>
              <a:t>Module Six: Critical Thinking (II)</a:t>
            </a:r>
            <a:endParaRPr lang="en-US" dirty="0" smtClean="0"/>
          </a:p>
        </p:txBody>
      </p:sp>
      <p:sp>
        <p:nvSpPr>
          <p:cNvPr id="28675" name="Content Placeholder 2"/>
          <p:cNvSpPr>
            <a:spLocks noGrp="1"/>
          </p:cNvSpPr>
          <p:nvPr>
            <p:ph idx="1"/>
          </p:nvPr>
        </p:nvSpPr>
        <p:spPr/>
        <p:txBody>
          <a:bodyPr>
            <a:normAutofit fontScale="92500" lnSpcReduction="20000"/>
          </a:bodyPr>
          <a:lstStyle/>
          <a:p>
            <a:pPr marL="0"/>
            <a:r>
              <a:rPr lang="en-US" dirty="0"/>
              <a:t>In the previous module, we began to examine characteristics of critical thinkers. In this module, we will continue to look at more characteristics to help us improve our critical thinking capabilities. Four additional topics are presented in this module. They are:</a:t>
            </a:r>
          </a:p>
          <a:p>
            <a:r>
              <a:rPr lang="en-US" dirty="0"/>
              <a:t>•	Seeing the big picture</a:t>
            </a:r>
          </a:p>
          <a:p>
            <a:r>
              <a:rPr lang="en-US" dirty="0"/>
              <a:t>•	Objectivity</a:t>
            </a:r>
          </a:p>
          <a:p>
            <a:r>
              <a:rPr lang="en-US" dirty="0"/>
              <a:t>•	Using your emotions</a:t>
            </a:r>
          </a:p>
          <a:p>
            <a:r>
              <a:rPr lang="en-US" dirty="0"/>
              <a:t>•	Being self-aware</a:t>
            </a:r>
          </a:p>
          <a:p>
            <a:endParaRPr lang="en-US" dirty="0" smtClean="0"/>
          </a:p>
        </p:txBody>
      </p:sp>
      <p:sp>
        <p:nvSpPr>
          <p:cNvPr id="28676" name="Text Placeholder 3"/>
          <p:cNvSpPr>
            <a:spLocks noGrp="1"/>
          </p:cNvSpPr>
          <p:nvPr>
            <p:ph type="body" sz="quarter" idx="10"/>
          </p:nvPr>
        </p:nvSpPr>
        <p:spPr>
          <a:ln>
            <a:miter lim="800000"/>
            <a:headEnd/>
            <a:tailEnd/>
          </a:ln>
        </p:spPr>
        <p:txBody>
          <a:bodyPr>
            <a:normAutofit fontScale="62500" lnSpcReduction="20000"/>
          </a:bodyPr>
          <a:lstStyle/>
          <a:p>
            <a:pPr>
              <a:lnSpc>
                <a:spcPct val="115000"/>
              </a:lnSpc>
              <a:spcBef>
                <a:spcPts val="0"/>
              </a:spcBef>
              <a:spcAft>
                <a:spcPts val="1000"/>
              </a:spcAft>
            </a:pPr>
            <a:r>
              <a:rPr lang="en-US" dirty="0">
                <a:ea typeface="Times New Roman"/>
                <a:cs typeface="Times New Roman"/>
              </a:rPr>
              <a:t>Man is but a reed, the most feeble thing in nature, but he is a thinking reed.</a:t>
            </a:r>
            <a:endParaRPr lang="en-US" sz="2400" dirty="0">
              <a:latin typeface="Calibri"/>
              <a:ea typeface="Times New Roman"/>
              <a:cs typeface="Times New Roman"/>
            </a:endParaRPr>
          </a:p>
          <a:p>
            <a:pPr algn="ctr">
              <a:lnSpc>
                <a:spcPct val="115000"/>
              </a:lnSpc>
              <a:spcBef>
                <a:spcPts val="0"/>
              </a:spcBef>
              <a:spcAft>
                <a:spcPts val="1000"/>
              </a:spcAft>
            </a:pPr>
            <a:r>
              <a:rPr lang="en-US" dirty="0">
                <a:ea typeface="Times New Roman"/>
                <a:cs typeface="Times New Roman"/>
              </a:rPr>
              <a:t>Blaise Pascal</a:t>
            </a:r>
            <a:endParaRPr lang="en-US" sz="2400" dirty="0">
              <a:latin typeface="Calibri"/>
              <a:ea typeface="Times New Roman"/>
              <a:cs typeface="Times New Roman"/>
            </a:endParaRPr>
          </a:p>
          <a:p>
            <a:endParaRPr lang="en-US"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Seeing the Big Picture</a:t>
            </a:r>
            <a:endParaRPr lang="en-US" dirty="0" smtClean="0"/>
          </a:p>
        </p:txBody>
      </p:sp>
      <p:sp>
        <p:nvSpPr>
          <p:cNvPr id="31747" name="Content Placeholder 2"/>
          <p:cNvSpPr>
            <a:spLocks noGrp="1"/>
          </p:cNvSpPr>
          <p:nvPr>
            <p:ph idx="1"/>
          </p:nvPr>
        </p:nvSpPr>
        <p:spPr/>
        <p:txBody>
          <a:bodyPr>
            <a:normAutofit/>
          </a:bodyPr>
          <a:lstStyle/>
          <a:p>
            <a:r>
              <a:rPr lang="en-US" dirty="0" smtClean="0"/>
              <a:t>Steps </a:t>
            </a:r>
            <a:r>
              <a:rPr lang="en-US" dirty="0"/>
              <a:t>in discovering causal relations include:</a:t>
            </a:r>
          </a:p>
          <a:p>
            <a:pPr marL="457200" lvl="0" indent="-457200">
              <a:buFont typeface="Arial" pitchFamily="34" charset="0"/>
              <a:buChar char="•"/>
            </a:pPr>
            <a:r>
              <a:rPr lang="en-US" dirty="0"/>
              <a:t>Laying out the account</a:t>
            </a:r>
          </a:p>
          <a:p>
            <a:pPr marL="457200" lvl="0" indent="-457200">
              <a:buFont typeface="Arial" pitchFamily="34" charset="0"/>
              <a:buChar char="•"/>
            </a:pPr>
            <a:r>
              <a:rPr lang="en-US" dirty="0"/>
              <a:t>Determining a hierarchy </a:t>
            </a:r>
          </a:p>
          <a:p>
            <a:pPr marL="457200" lvl="0" indent="-457200">
              <a:buFont typeface="Arial" pitchFamily="34" charset="0"/>
              <a:buChar char="•"/>
            </a:pPr>
            <a:r>
              <a:rPr lang="en-US" dirty="0"/>
              <a:t>Interpreting convergences and divergences</a:t>
            </a:r>
          </a:p>
          <a:p>
            <a:pPr lvl="1">
              <a:buFont typeface="Courier New" pitchFamily="49" charset="0"/>
              <a:buChar char="o"/>
            </a:pPr>
            <a:r>
              <a:rPr lang="en-US" dirty="0"/>
              <a:t>Convergences are ideas/things that reinforce, supplement, or complement events</a:t>
            </a:r>
          </a:p>
          <a:p>
            <a:pPr lvl="1">
              <a:buFont typeface="Courier New" pitchFamily="49" charset="0"/>
              <a:buChar char="o"/>
            </a:pPr>
            <a:r>
              <a:rPr lang="en-US" dirty="0"/>
              <a:t>Divergences are points that do not reinforce events</a:t>
            </a:r>
          </a:p>
          <a:p>
            <a:endParaRPr lang="en-US" dirty="0" smtClean="0"/>
          </a:p>
        </p:txBody>
      </p:sp>
      <p:pic>
        <p:nvPicPr>
          <p:cNvPr id="4" name="Picture 3" descr="C:\Users\Darren\AppData\Local\Microsoft\Windows\Temporary Internet Files\Content.IE5\FTRMPN7N\MC900410297[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4800" y="5715000"/>
            <a:ext cx="1005840" cy="984885"/>
          </a:xfrm>
          <a:prstGeom prst="rect">
            <a:avLst/>
          </a:prstGeom>
          <a:noFill/>
          <a:ln>
            <a:noFill/>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Objectivity</a:t>
            </a:r>
            <a:endParaRPr lang="en-US" dirty="0" smtClean="0"/>
          </a:p>
        </p:txBody>
      </p:sp>
      <p:sp>
        <p:nvSpPr>
          <p:cNvPr id="29699" name="Content Placeholder 2"/>
          <p:cNvSpPr>
            <a:spLocks noGrp="1"/>
          </p:cNvSpPr>
          <p:nvPr>
            <p:ph idx="1"/>
          </p:nvPr>
        </p:nvSpPr>
        <p:spPr/>
        <p:txBody>
          <a:bodyPr>
            <a:normAutofit/>
          </a:bodyPr>
          <a:lstStyle/>
          <a:p>
            <a:pPr marL="457200" indent="-457200">
              <a:buFont typeface="Arial" pitchFamily="34" charset="0"/>
              <a:buChar char="•"/>
            </a:pPr>
            <a:r>
              <a:rPr lang="en-US" dirty="0" smtClean="0"/>
              <a:t>Objectivity </a:t>
            </a:r>
            <a:r>
              <a:rPr lang="en-US" dirty="0"/>
              <a:t>helps us to engage more thoughtfully and deliberately in the critical thinking process. </a:t>
            </a:r>
            <a:endParaRPr lang="en-US" dirty="0" smtClean="0"/>
          </a:p>
          <a:p>
            <a:pPr marL="457200" indent="-457200">
              <a:buFont typeface="Arial" pitchFamily="34" charset="0"/>
              <a:buChar char="•"/>
            </a:pPr>
            <a:r>
              <a:rPr lang="en-US" dirty="0" smtClean="0"/>
              <a:t>The </a:t>
            </a:r>
            <a:r>
              <a:rPr lang="en-US" dirty="0"/>
              <a:t>most important thing to remember is that evaluating information objectively helps us to be more deliberate or thorough.</a:t>
            </a:r>
          </a:p>
          <a:p>
            <a:endParaRPr lang="en-US" dirty="0" smtClean="0"/>
          </a:p>
        </p:txBody>
      </p:sp>
      <p:pic>
        <p:nvPicPr>
          <p:cNvPr id="4" name="Picture 3" descr="C:\Users\Darren\AppData\Local\Microsoft\Windows\Temporary Internet Files\Content.IE5\3YJGCFYP\MC900415928[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5029200"/>
            <a:ext cx="1431290" cy="1747520"/>
          </a:xfrm>
          <a:prstGeom prst="rect">
            <a:avLst/>
          </a:prstGeom>
          <a:noFill/>
          <a:ln>
            <a:noFill/>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Using Your Emotions</a:t>
            </a:r>
            <a:endParaRPr lang="en-US" dirty="0" smtClean="0"/>
          </a:p>
        </p:txBody>
      </p:sp>
      <p:sp>
        <p:nvSpPr>
          <p:cNvPr id="30723" name="Content Placeholder 2"/>
          <p:cNvSpPr>
            <a:spLocks noGrp="1"/>
          </p:cNvSpPr>
          <p:nvPr>
            <p:ph idx="1"/>
          </p:nvPr>
        </p:nvSpPr>
        <p:spPr/>
        <p:txBody>
          <a:bodyPr>
            <a:normAutofit lnSpcReduction="10000"/>
          </a:bodyPr>
          <a:lstStyle/>
          <a:p>
            <a:pPr marL="457200" indent="-457200">
              <a:buFont typeface="Arial" pitchFamily="34" charset="0"/>
              <a:buChar char="•"/>
            </a:pPr>
            <a:r>
              <a:rPr lang="en-US" dirty="0" smtClean="0"/>
              <a:t>Emotions </a:t>
            </a:r>
            <a:r>
              <a:rPr lang="en-US" dirty="0"/>
              <a:t>play a crucial role in the thinking process. </a:t>
            </a:r>
            <a:endParaRPr lang="en-US" dirty="0" smtClean="0"/>
          </a:p>
          <a:p>
            <a:pPr marL="457200" indent="-457200">
              <a:buFont typeface="Arial" pitchFamily="34" charset="0"/>
              <a:buChar char="•"/>
            </a:pPr>
            <a:r>
              <a:rPr lang="en-US" dirty="0" smtClean="0"/>
              <a:t>For </a:t>
            </a:r>
            <a:r>
              <a:rPr lang="en-US" dirty="0"/>
              <a:t>instance, professionals need empathy when working with others regardless of their occupation in order to vicariously experience what others feel, believe, or wish. </a:t>
            </a:r>
            <a:endParaRPr lang="en-US" dirty="0" smtClean="0"/>
          </a:p>
          <a:p>
            <a:pPr marL="457200" indent="-457200">
              <a:buFont typeface="Arial" pitchFamily="34" charset="0"/>
              <a:buChar char="•"/>
            </a:pPr>
            <a:r>
              <a:rPr lang="en-US" dirty="0" smtClean="0"/>
              <a:t>The </a:t>
            </a:r>
            <a:r>
              <a:rPr lang="en-US" dirty="0"/>
              <a:t>issue with emotions and decision making is to not allow emotions to cloud your judgment.</a:t>
            </a:r>
          </a:p>
          <a:p>
            <a:endParaRPr lang="en-US" dirty="0" smtClean="0"/>
          </a:p>
        </p:txBody>
      </p:sp>
      <p:pic>
        <p:nvPicPr>
          <p:cNvPr id="4" name="Picture 3" descr="C:\Users\Darren\AppData\Local\Microsoft\Windows\Temporary Internet Files\Content.IE5\FTRMPN7N\MC900389028[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7600" y="5181600"/>
            <a:ext cx="1539240" cy="1579880"/>
          </a:xfrm>
          <a:prstGeom prst="rect">
            <a:avLst/>
          </a:prstGeom>
          <a:noFill/>
          <a:ln>
            <a:noFill/>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Being Self-Aware</a:t>
            </a:r>
            <a:endParaRPr lang="en-US" dirty="0" smtClean="0"/>
          </a:p>
        </p:txBody>
      </p:sp>
      <p:sp>
        <p:nvSpPr>
          <p:cNvPr id="32771" name="Content Placeholder 2"/>
          <p:cNvSpPr>
            <a:spLocks noGrp="1"/>
          </p:cNvSpPr>
          <p:nvPr>
            <p:ph idx="1"/>
          </p:nvPr>
        </p:nvSpPr>
        <p:spPr/>
        <p:txBody>
          <a:bodyPr/>
          <a:lstStyle/>
          <a:p>
            <a:pPr marL="457200" indent="-457200">
              <a:buFont typeface="Arial" pitchFamily="34" charset="0"/>
              <a:buChar char="•"/>
            </a:pPr>
            <a:r>
              <a:rPr lang="en-US" dirty="0" smtClean="0"/>
              <a:t>This </a:t>
            </a:r>
            <a:r>
              <a:rPr lang="en-US" dirty="0"/>
              <a:t>characteristic relates to acutely being aware of one’s feelings, opinions, and assumptions. </a:t>
            </a:r>
            <a:endParaRPr lang="en-US" dirty="0" smtClean="0"/>
          </a:p>
          <a:p>
            <a:pPr marL="457200" indent="-457200">
              <a:buFont typeface="Arial" pitchFamily="34" charset="0"/>
              <a:buChar char="•"/>
            </a:pPr>
            <a:r>
              <a:rPr lang="en-US" dirty="0" smtClean="0"/>
              <a:t>Moreover</a:t>
            </a:r>
            <a:r>
              <a:rPr lang="en-US" dirty="0"/>
              <a:t>, it is a starting point for thinking critically. </a:t>
            </a:r>
            <a:endParaRPr lang="en-US" dirty="0" smtClean="0"/>
          </a:p>
          <a:p>
            <a:pPr marL="457200" indent="-457200">
              <a:buFont typeface="Arial" pitchFamily="34" charset="0"/>
              <a:buChar char="•"/>
            </a:pPr>
            <a:r>
              <a:rPr lang="en-US" dirty="0" smtClean="0"/>
              <a:t>Our </a:t>
            </a:r>
            <a:r>
              <a:rPr lang="en-US" dirty="0"/>
              <a:t>assumptions are how the first and strongest filters through we evaluate information.</a:t>
            </a:r>
          </a:p>
          <a:p>
            <a:endParaRPr lang="en-US" dirty="0" smtClean="0"/>
          </a:p>
        </p:txBody>
      </p:sp>
      <p:pic>
        <p:nvPicPr>
          <p:cNvPr id="4" name="Picture 3" descr="C:\Users\Darren\AppData\Local\Microsoft\Windows\Temporary Internet Files\Content.IE5\39XQYYJK\MC900215486[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5181600"/>
            <a:ext cx="1386840" cy="1518920"/>
          </a:xfrm>
          <a:prstGeom prst="rect">
            <a:avLst/>
          </a:prstGeom>
          <a:noFill/>
          <a:ln>
            <a:noFill/>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t>Case Study</a:t>
            </a:r>
            <a:endParaRPr lang="en-US" dirty="0" smtClean="0"/>
          </a:p>
        </p:txBody>
      </p:sp>
      <p:sp>
        <p:nvSpPr>
          <p:cNvPr id="33795" name="Content Placeholder 2"/>
          <p:cNvSpPr>
            <a:spLocks noGrp="1"/>
          </p:cNvSpPr>
          <p:nvPr>
            <p:ph idx="1"/>
          </p:nvPr>
        </p:nvSpPr>
        <p:spPr/>
        <p:txBody>
          <a:bodyPr>
            <a:normAutofit fontScale="85000" lnSpcReduction="10000"/>
          </a:bodyPr>
          <a:lstStyle/>
          <a:p>
            <a:pPr marL="457200" indent="-457200">
              <a:buFont typeface="Arial" pitchFamily="34" charset="0"/>
              <a:buChar char="•"/>
            </a:pPr>
            <a:r>
              <a:rPr lang="en-US" dirty="0" smtClean="0"/>
              <a:t>You </a:t>
            </a:r>
            <a:r>
              <a:rPr lang="en-US" dirty="0"/>
              <a:t>are a financial officer in a medium size company, which has been in business for 10 years. </a:t>
            </a:r>
            <a:endParaRPr lang="en-US" dirty="0" smtClean="0"/>
          </a:p>
          <a:p>
            <a:pPr marL="457200" indent="-457200">
              <a:buFont typeface="Arial" pitchFamily="34" charset="0"/>
              <a:buChar char="•"/>
            </a:pPr>
            <a:r>
              <a:rPr lang="en-US" dirty="0" smtClean="0"/>
              <a:t>The </a:t>
            </a:r>
            <a:r>
              <a:rPr lang="en-US" dirty="0"/>
              <a:t>owner of the company stays abreast of changes and trends in their industry and to use his intuition when making decisions. </a:t>
            </a:r>
            <a:endParaRPr lang="en-US" dirty="0" smtClean="0"/>
          </a:p>
          <a:p>
            <a:pPr marL="457200" indent="-457200">
              <a:buFont typeface="Arial" pitchFamily="34" charset="0"/>
              <a:buChar char="•"/>
            </a:pPr>
            <a:r>
              <a:rPr lang="en-US" dirty="0" smtClean="0"/>
              <a:t>Initially</a:t>
            </a:r>
            <a:r>
              <a:rPr lang="en-US" dirty="0"/>
              <a:t>, the owner’s way of doing business worked. </a:t>
            </a:r>
            <a:endParaRPr lang="en-US" dirty="0" smtClean="0"/>
          </a:p>
          <a:p>
            <a:pPr marL="457200" indent="-457200">
              <a:buFont typeface="Arial" pitchFamily="34" charset="0"/>
              <a:buChar char="•"/>
            </a:pPr>
            <a:r>
              <a:rPr lang="en-US" dirty="0" smtClean="0"/>
              <a:t>Recently</a:t>
            </a:r>
            <a:r>
              <a:rPr lang="en-US" dirty="0"/>
              <a:t>, the owner has requested funds to purchase a fleet of 20 new cars, hybrids, in the next three months.  </a:t>
            </a:r>
            <a:endParaRPr lang="en-US" dirty="0" smtClean="0"/>
          </a:p>
          <a:p>
            <a:pPr marL="457200" indent="-457200">
              <a:buFont typeface="Arial" pitchFamily="34" charset="0"/>
              <a:buChar char="•"/>
            </a:pPr>
            <a:r>
              <a:rPr lang="en-US" dirty="0" smtClean="0"/>
              <a:t>As </a:t>
            </a:r>
            <a:r>
              <a:rPr lang="en-US" dirty="0"/>
              <a:t>the financial officer you are concerned about this decision. </a:t>
            </a:r>
            <a:endParaRPr lang="en-US" dirty="0" smtClean="0"/>
          </a:p>
        </p:txBody>
      </p:sp>
      <p:pic>
        <p:nvPicPr>
          <p:cNvPr id="4" name="Picture 3" descr="C:\Users\Darren\AppData\Local\Microsoft\Windows\Temporary Internet Files\Content.IE5\9MJXCRQW\MC900397148[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5715000"/>
            <a:ext cx="970915" cy="1005840"/>
          </a:xfrm>
          <a:prstGeom prst="rect">
            <a:avLst/>
          </a:prstGeom>
          <a:noFill/>
          <a:ln>
            <a:noFill/>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Six: Review Questions</a:t>
            </a:r>
          </a:p>
        </p:txBody>
      </p:sp>
      <p:sp>
        <p:nvSpPr>
          <p:cNvPr id="3" name="Content Placeholder 2"/>
          <p:cNvSpPr>
            <a:spLocks noGrp="1"/>
          </p:cNvSpPr>
          <p:nvPr>
            <p:ph idx="1"/>
          </p:nvPr>
        </p:nvSpPr>
        <p:spPr>
          <a:xfrm>
            <a:off x="457200" y="1600199"/>
            <a:ext cx="4114800" cy="4525963"/>
          </a:xfrm>
        </p:spPr>
        <p:txBody>
          <a:bodyPr>
            <a:normAutofit/>
          </a:bodyPr>
          <a:lstStyle/>
          <a:p>
            <a:pPr lvl="0"/>
            <a:r>
              <a:rPr lang="en-US" sz="1600" dirty="0" smtClean="0"/>
              <a:t>1.   In </a:t>
            </a:r>
            <a:r>
              <a:rPr lang="en-US" sz="1600" dirty="0"/>
              <a:t>evaluating the big picture, what are convergences</a:t>
            </a:r>
            <a:r>
              <a:rPr lang="en-US" sz="1600" dirty="0" smtClean="0"/>
              <a:t>?</a:t>
            </a:r>
          </a:p>
          <a:p>
            <a:pPr lvl="0"/>
            <a:endParaRPr lang="en-US" sz="1600" dirty="0"/>
          </a:p>
          <a:p>
            <a:pPr marL="971550" lvl="1" indent="-514350">
              <a:buFont typeface="+mj-lt"/>
              <a:buAutoNum type="alphaLcParenR"/>
            </a:pPr>
            <a:r>
              <a:rPr lang="en-US" sz="1600" dirty="0"/>
              <a:t>Variances</a:t>
            </a:r>
          </a:p>
          <a:p>
            <a:pPr marL="971550" lvl="1" indent="-514350">
              <a:buFont typeface="+mj-lt"/>
              <a:buAutoNum type="alphaLcParenR"/>
            </a:pPr>
            <a:r>
              <a:rPr lang="en-US" sz="1600" dirty="0"/>
              <a:t>Similarities</a:t>
            </a:r>
          </a:p>
          <a:p>
            <a:pPr marL="971550" lvl="1" indent="-514350">
              <a:buFont typeface="+mj-lt"/>
              <a:buAutoNum type="alphaLcParenR"/>
            </a:pPr>
            <a:r>
              <a:rPr lang="en-US" sz="1600" dirty="0"/>
              <a:t>Differences</a:t>
            </a:r>
          </a:p>
          <a:p>
            <a:pPr marL="971550" lvl="1" indent="-514350">
              <a:buFont typeface="+mj-lt"/>
              <a:buAutoNum type="alphaLcParenR"/>
            </a:pPr>
            <a:r>
              <a:rPr lang="en-US" sz="1600" dirty="0"/>
              <a:t>Non-reinforcing </a:t>
            </a:r>
            <a:r>
              <a:rPr lang="en-US" sz="1600" dirty="0" smtClean="0"/>
              <a:t>information</a:t>
            </a:r>
          </a:p>
          <a:p>
            <a:pPr lvl="1"/>
            <a:endParaRPr lang="en-US" sz="1600" dirty="0"/>
          </a:p>
          <a:p>
            <a:pPr lvl="0"/>
            <a:r>
              <a:rPr lang="en-US" sz="1600" dirty="0" smtClean="0"/>
              <a:t>2.   In </a:t>
            </a:r>
            <a:r>
              <a:rPr lang="en-US" sz="1600" dirty="0"/>
              <a:t>evaluating the big picture, what are divergences</a:t>
            </a:r>
            <a:r>
              <a:rPr lang="en-US" sz="1600" dirty="0" smtClean="0"/>
              <a:t>?</a:t>
            </a:r>
          </a:p>
          <a:p>
            <a:pPr lvl="0"/>
            <a:endParaRPr lang="en-US" sz="1600" dirty="0"/>
          </a:p>
          <a:p>
            <a:pPr marL="971550" lvl="1" indent="-514350">
              <a:buFont typeface="+mj-lt"/>
              <a:buAutoNum type="alphaLcParenR"/>
            </a:pPr>
            <a:r>
              <a:rPr lang="en-US" sz="1600" dirty="0"/>
              <a:t>Variances</a:t>
            </a:r>
          </a:p>
          <a:p>
            <a:pPr marL="971550" lvl="1" indent="-514350">
              <a:buFont typeface="+mj-lt"/>
              <a:buAutoNum type="alphaLcParenR"/>
            </a:pPr>
            <a:r>
              <a:rPr lang="en-US" sz="1600" dirty="0"/>
              <a:t>Consistent information</a:t>
            </a:r>
          </a:p>
          <a:p>
            <a:pPr marL="971550" lvl="1" indent="-514350">
              <a:buFont typeface="+mj-lt"/>
              <a:buAutoNum type="alphaLcParenR"/>
            </a:pPr>
            <a:r>
              <a:rPr lang="en-US" sz="1600" dirty="0"/>
              <a:t>Complementary information</a:t>
            </a:r>
          </a:p>
          <a:p>
            <a:pPr marL="971550" lvl="1" indent="-514350">
              <a:buFont typeface="+mj-lt"/>
              <a:buAutoNum type="alphaLcParenR"/>
            </a:pPr>
            <a:r>
              <a:rPr lang="en-US" sz="1600" dirty="0"/>
              <a:t>Reinforcing information</a:t>
            </a:r>
          </a:p>
          <a:p>
            <a:endParaRPr lang="en-US" dirty="0"/>
          </a:p>
        </p:txBody>
      </p:sp>
      <p:sp>
        <p:nvSpPr>
          <p:cNvPr id="4" name="Content Placeholder 2"/>
          <p:cNvSpPr txBox="1">
            <a:spLocks/>
          </p:cNvSpPr>
          <p:nvPr/>
        </p:nvSpPr>
        <p:spPr bwMode="auto">
          <a:xfrm>
            <a:off x="4705350" y="16002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47500" lnSpcReduction="2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3.  What does it mean to be objective?</a:t>
            </a:r>
          </a:p>
          <a:p>
            <a:endParaRPr lang="en-US" dirty="0" smtClean="0"/>
          </a:p>
          <a:p>
            <a:pPr marL="971550" lvl="1" indent="-514350">
              <a:buFont typeface="+mj-lt"/>
              <a:buAutoNum type="alphaLcParenR"/>
            </a:pPr>
            <a:r>
              <a:rPr lang="en-US" sz="3300" dirty="0" smtClean="0"/>
              <a:t>To be biased</a:t>
            </a:r>
          </a:p>
          <a:p>
            <a:pPr marL="971550" lvl="1" indent="-514350">
              <a:buFont typeface="+mj-lt"/>
              <a:buAutoNum type="alphaLcParenR"/>
            </a:pPr>
            <a:r>
              <a:rPr lang="en-US" sz="3300" dirty="0" smtClean="0"/>
              <a:t>To judge based on opinions</a:t>
            </a:r>
          </a:p>
          <a:p>
            <a:pPr marL="971550" lvl="1" indent="-514350">
              <a:buFont typeface="+mj-lt"/>
              <a:buAutoNum type="alphaLcParenR"/>
            </a:pPr>
            <a:r>
              <a:rPr lang="en-US" sz="3300" dirty="0" smtClean="0"/>
              <a:t>Make external, non-opinionated observations</a:t>
            </a:r>
          </a:p>
          <a:p>
            <a:pPr marL="971550" lvl="1" indent="-514350">
              <a:buFont typeface="+mj-lt"/>
              <a:buAutoNum type="alphaLcParenR"/>
            </a:pPr>
            <a:r>
              <a:rPr lang="en-US" sz="3300" dirty="0" smtClean="0"/>
              <a:t>To base observations on person feelings</a:t>
            </a:r>
          </a:p>
          <a:p>
            <a:pPr lvl="1"/>
            <a:endParaRPr lang="en-US" dirty="0" smtClean="0"/>
          </a:p>
          <a:p>
            <a:r>
              <a:rPr lang="en-US" dirty="0" smtClean="0"/>
              <a:t>4.  What is heuristics?</a:t>
            </a:r>
          </a:p>
          <a:p>
            <a:endParaRPr lang="en-US" dirty="0" smtClean="0"/>
          </a:p>
          <a:p>
            <a:pPr marL="971550" lvl="1" indent="-514350">
              <a:buFont typeface="+mj-lt"/>
              <a:buAutoNum type="alphaLcParenR"/>
            </a:pPr>
            <a:r>
              <a:rPr lang="en-US" sz="3300" dirty="0" smtClean="0"/>
              <a:t>Rules or strategies for organizing information</a:t>
            </a:r>
          </a:p>
          <a:p>
            <a:pPr marL="971550" lvl="1" indent="-514350">
              <a:buFont typeface="+mj-lt"/>
              <a:buAutoNum type="alphaLcParenR"/>
            </a:pPr>
            <a:r>
              <a:rPr lang="en-US" sz="3300" dirty="0" smtClean="0"/>
              <a:t>Rules or strategies for problem solving</a:t>
            </a:r>
          </a:p>
          <a:p>
            <a:pPr marL="971550" lvl="1" indent="-514350">
              <a:buFont typeface="+mj-lt"/>
              <a:buAutoNum type="alphaLcParenR"/>
            </a:pPr>
            <a:r>
              <a:rPr lang="en-US" sz="3300" dirty="0" smtClean="0"/>
              <a:t>Process of evaluation</a:t>
            </a:r>
          </a:p>
          <a:p>
            <a:pPr marL="971550" lvl="1" indent="-514350">
              <a:buFont typeface="+mj-lt"/>
              <a:buAutoNum type="alphaLcParenR"/>
            </a:pPr>
            <a:r>
              <a:rPr lang="en-US" sz="3300" dirty="0" smtClean="0"/>
              <a:t>Way learners memorize information</a:t>
            </a:r>
          </a:p>
          <a:p>
            <a:endParaRPr lang="en-US" dirty="0"/>
          </a:p>
        </p:txBody>
      </p:sp>
    </p:spTree>
    <p:extLst>
      <p:ext uri="{BB962C8B-B14F-4D97-AF65-F5344CB8AC3E}">
        <p14:creationId xmlns:p14="http://schemas.microsoft.com/office/powerpoint/2010/main" val="16049234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Six: Review Questions</a:t>
            </a:r>
          </a:p>
        </p:txBody>
      </p:sp>
      <p:sp>
        <p:nvSpPr>
          <p:cNvPr id="3" name="Content Placeholder 2"/>
          <p:cNvSpPr>
            <a:spLocks noGrp="1"/>
          </p:cNvSpPr>
          <p:nvPr>
            <p:ph idx="1"/>
          </p:nvPr>
        </p:nvSpPr>
        <p:spPr>
          <a:xfrm>
            <a:off x="457200" y="1524000"/>
            <a:ext cx="4114800" cy="4525963"/>
          </a:xfrm>
        </p:spPr>
        <p:txBody>
          <a:bodyPr>
            <a:normAutofit fontScale="47500" lnSpcReduction="20000"/>
          </a:bodyPr>
          <a:lstStyle/>
          <a:p>
            <a:pPr lvl="0"/>
            <a:r>
              <a:rPr lang="en-US" sz="3400" dirty="0" smtClean="0"/>
              <a:t>5.   What </a:t>
            </a:r>
            <a:r>
              <a:rPr lang="en-US" sz="3400" dirty="0"/>
              <a:t>emotion is important for professionals when working with others</a:t>
            </a:r>
            <a:r>
              <a:rPr lang="en-US" sz="3400" dirty="0" smtClean="0"/>
              <a:t>?</a:t>
            </a:r>
          </a:p>
          <a:p>
            <a:pPr lvl="0"/>
            <a:endParaRPr lang="en-US" sz="3400" dirty="0"/>
          </a:p>
          <a:p>
            <a:pPr marL="971550" lvl="1" indent="-514350">
              <a:buFont typeface="+mj-lt"/>
              <a:buAutoNum type="alphaLcParenR"/>
            </a:pPr>
            <a:r>
              <a:rPr lang="en-US" sz="3400" dirty="0"/>
              <a:t>Empathy</a:t>
            </a:r>
          </a:p>
          <a:p>
            <a:pPr marL="971550" lvl="1" indent="-514350">
              <a:buFont typeface="+mj-lt"/>
              <a:buAutoNum type="alphaLcParenR"/>
            </a:pPr>
            <a:r>
              <a:rPr lang="en-US" sz="3400" dirty="0"/>
              <a:t>Anger</a:t>
            </a:r>
          </a:p>
          <a:p>
            <a:pPr marL="971550" lvl="1" indent="-514350">
              <a:buFont typeface="+mj-lt"/>
              <a:buAutoNum type="alphaLcParenR"/>
            </a:pPr>
            <a:r>
              <a:rPr lang="en-US" sz="3400" dirty="0"/>
              <a:t>Impatient</a:t>
            </a:r>
          </a:p>
          <a:p>
            <a:pPr marL="971550" lvl="1" indent="-514350">
              <a:buFont typeface="+mj-lt"/>
              <a:buAutoNum type="alphaLcParenR"/>
            </a:pPr>
            <a:r>
              <a:rPr lang="en-US" sz="3400" dirty="0" smtClean="0"/>
              <a:t>Aggressiveness</a:t>
            </a:r>
          </a:p>
          <a:p>
            <a:pPr lvl="1"/>
            <a:endParaRPr lang="en-US" sz="3400" dirty="0"/>
          </a:p>
          <a:p>
            <a:pPr lvl="0"/>
            <a:r>
              <a:rPr lang="en-US" sz="3400" dirty="0" smtClean="0"/>
              <a:t>6.   What </a:t>
            </a:r>
            <a:r>
              <a:rPr lang="en-US" sz="3400" dirty="0"/>
              <a:t>is a problem with emotions and decision making</a:t>
            </a:r>
            <a:r>
              <a:rPr lang="en-US" sz="3400" dirty="0" smtClean="0"/>
              <a:t>?</a:t>
            </a:r>
          </a:p>
          <a:p>
            <a:pPr lvl="0"/>
            <a:endParaRPr lang="en-US" sz="3400" dirty="0"/>
          </a:p>
          <a:p>
            <a:pPr marL="971550" lvl="1" indent="-514350">
              <a:buFont typeface="+mj-lt"/>
              <a:buAutoNum type="alphaLcParenR"/>
            </a:pPr>
            <a:r>
              <a:rPr lang="en-US" sz="3400" dirty="0"/>
              <a:t>Clouds an individual’s judgment</a:t>
            </a:r>
          </a:p>
          <a:p>
            <a:pPr marL="971550" lvl="1" indent="-514350">
              <a:buFont typeface="+mj-lt"/>
              <a:buAutoNum type="alphaLcParenR"/>
            </a:pPr>
            <a:r>
              <a:rPr lang="en-US" sz="3400" dirty="0"/>
              <a:t>Makes it easier to understand the facts</a:t>
            </a:r>
          </a:p>
          <a:p>
            <a:pPr marL="971550" lvl="1" indent="-514350">
              <a:buFont typeface="+mj-lt"/>
              <a:buAutoNum type="alphaLcParenR"/>
            </a:pPr>
            <a:r>
              <a:rPr lang="en-US" sz="3400" dirty="0"/>
              <a:t>Clarifies the premises</a:t>
            </a:r>
          </a:p>
          <a:p>
            <a:pPr marL="971550" lvl="1" indent="-514350">
              <a:buFont typeface="+mj-lt"/>
              <a:buAutoNum type="alphaLcParenR"/>
            </a:pPr>
            <a:r>
              <a:rPr lang="en-US" sz="3400" dirty="0"/>
              <a:t>Makes problem solving less </a:t>
            </a:r>
            <a:r>
              <a:rPr lang="en-US" sz="3400" dirty="0" smtClean="0"/>
              <a:t>complex</a:t>
            </a:r>
            <a:r>
              <a:rPr lang="en-US" dirty="0"/>
              <a:t/>
            </a:r>
            <a:br>
              <a:rPr lang="en-US" dirty="0"/>
            </a:br>
            <a:r>
              <a:rPr lang="en-US" dirty="0"/>
              <a:t> </a:t>
            </a:r>
          </a:p>
          <a:p>
            <a:endParaRPr lang="en-US" dirty="0"/>
          </a:p>
        </p:txBody>
      </p:sp>
      <p:sp>
        <p:nvSpPr>
          <p:cNvPr id="4" name="Content Placeholder 2"/>
          <p:cNvSpPr txBox="1">
            <a:spLocks/>
          </p:cNvSpPr>
          <p:nvPr/>
        </p:nvSpPr>
        <p:spPr bwMode="auto">
          <a:xfrm>
            <a:off x="4724400" y="15240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00" dirty="0" smtClean="0"/>
              <a:t>7.  What does it mean to be self-aware?</a:t>
            </a:r>
          </a:p>
          <a:p>
            <a:endParaRPr lang="en-US" sz="1700" dirty="0" smtClean="0"/>
          </a:p>
          <a:p>
            <a:pPr marL="971550" lvl="1" indent="-514350">
              <a:buFont typeface="+mj-lt"/>
              <a:buAutoNum type="alphaLcParenR"/>
            </a:pPr>
            <a:r>
              <a:rPr lang="en-US" sz="1700" dirty="0" smtClean="0"/>
              <a:t>To be aware of what is affecting others</a:t>
            </a:r>
          </a:p>
          <a:p>
            <a:pPr marL="971550" lvl="1" indent="-514350">
              <a:buFont typeface="+mj-lt"/>
              <a:buAutoNum type="alphaLcParenR"/>
            </a:pPr>
            <a:r>
              <a:rPr lang="en-US" sz="1700" dirty="0" smtClean="0"/>
              <a:t>For others to provide advice</a:t>
            </a:r>
          </a:p>
          <a:p>
            <a:pPr marL="971550" lvl="1" indent="-514350">
              <a:buFont typeface="+mj-lt"/>
              <a:buAutoNum type="alphaLcParenR"/>
            </a:pPr>
            <a:r>
              <a:rPr lang="en-US" sz="1700" dirty="0" smtClean="0"/>
              <a:t>For others to direct thinking</a:t>
            </a:r>
          </a:p>
          <a:p>
            <a:pPr marL="971550" lvl="1" indent="-514350">
              <a:buFont typeface="+mj-lt"/>
              <a:buAutoNum type="alphaLcParenR"/>
            </a:pPr>
            <a:r>
              <a:rPr lang="en-US" sz="1700" dirty="0" smtClean="0"/>
              <a:t>To be aware of our own thoughts and feelings</a:t>
            </a:r>
          </a:p>
          <a:p>
            <a:pPr lvl="1"/>
            <a:endParaRPr lang="en-US" sz="1700" dirty="0" smtClean="0"/>
          </a:p>
          <a:p>
            <a:r>
              <a:rPr lang="en-US" sz="1700" dirty="0" smtClean="0"/>
              <a:t>8.   What is the starting point for critical thinking?</a:t>
            </a:r>
          </a:p>
          <a:p>
            <a:endParaRPr lang="en-US" sz="1700" dirty="0" smtClean="0"/>
          </a:p>
          <a:p>
            <a:pPr marL="971550" lvl="1" indent="-514350">
              <a:buFont typeface="+mj-lt"/>
              <a:buAutoNum type="alphaLcParenR"/>
            </a:pPr>
            <a:r>
              <a:rPr lang="en-US" sz="1700" dirty="0" smtClean="0"/>
              <a:t>The theories of past thinkers</a:t>
            </a:r>
          </a:p>
          <a:p>
            <a:pPr marL="971550" lvl="1" indent="-514350">
              <a:buFont typeface="+mj-lt"/>
              <a:buAutoNum type="alphaLcParenR"/>
            </a:pPr>
            <a:r>
              <a:rPr lang="en-US" sz="1700" dirty="0" smtClean="0"/>
              <a:t>Information cited in the media</a:t>
            </a:r>
          </a:p>
          <a:p>
            <a:pPr marL="971550" lvl="1" indent="-514350">
              <a:buFont typeface="+mj-lt"/>
              <a:buAutoNum type="alphaLcParenR"/>
            </a:pPr>
            <a:r>
              <a:rPr lang="en-US" sz="1700" dirty="0" smtClean="0"/>
              <a:t>Textbooks</a:t>
            </a:r>
          </a:p>
          <a:p>
            <a:pPr marL="971550" lvl="1" indent="-514350">
              <a:buFont typeface="+mj-lt"/>
              <a:buAutoNum type="alphaLcParenR"/>
            </a:pPr>
            <a:r>
              <a:rPr lang="en-US" sz="1700" dirty="0" smtClean="0"/>
              <a:t>Our own thoughts and feelings</a:t>
            </a:r>
          </a:p>
          <a:p>
            <a:endParaRPr lang="en-US" dirty="0"/>
          </a:p>
        </p:txBody>
      </p:sp>
    </p:spTree>
    <p:extLst>
      <p:ext uri="{BB962C8B-B14F-4D97-AF65-F5344CB8AC3E}">
        <p14:creationId xmlns:p14="http://schemas.microsoft.com/office/powerpoint/2010/main" val="2749834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Open Mindedness</a:t>
            </a:r>
            <a:endParaRPr lang="en-US" dirty="0" smtClean="0"/>
          </a:p>
        </p:txBody>
      </p:sp>
      <p:sp>
        <p:nvSpPr>
          <p:cNvPr id="12291" name="Content Placeholder 2"/>
          <p:cNvSpPr>
            <a:spLocks noGrp="1"/>
          </p:cNvSpPr>
          <p:nvPr>
            <p:ph idx="1"/>
          </p:nvPr>
        </p:nvSpPr>
        <p:spPr/>
        <p:txBody>
          <a:bodyPr>
            <a:normAutofit/>
          </a:bodyPr>
          <a:lstStyle/>
          <a:p>
            <a:pPr marL="457200" indent="-457200">
              <a:buFont typeface="Arial" pitchFamily="34" charset="0"/>
              <a:buChar char="•"/>
            </a:pPr>
            <a:r>
              <a:rPr lang="en-US" dirty="0"/>
              <a:t>Open-mindedness is the virtue by which we learn</a:t>
            </a:r>
            <a:r>
              <a:rPr lang="en-US" dirty="0" smtClean="0"/>
              <a:t>.</a:t>
            </a:r>
          </a:p>
          <a:p>
            <a:pPr marL="457200" indent="-457200">
              <a:buFont typeface="Arial" pitchFamily="34" charset="0"/>
              <a:buChar char="•"/>
            </a:pPr>
            <a:r>
              <a:rPr lang="en-US" dirty="0"/>
              <a:t>B</a:t>
            </a:r>
            <a:r>
              <a:rPr lang="en-US" dirty="0" smtClean="0"/>
              <a:t>eing </a:t>
            </a:r>
            <a:r>
              <a:rPr lang="en-US" dirty="0"/>
              <a:t>open-minded means taking into account relevant evidence or argument to revise a current understanding</a:t>
            </a:r>
            <a:r>
              <a:rPr lang="en-US" dirty="0" smtClean="0"/>
              <a:t>.</a:t>
            </a:r>
          </a:p>
          <a:p>
            <a:pPr marL="457200" indent="-457200">
              <a:buFont typeface="Arial" pitchFamily="34" charset="0"/>
              <a:buChar char="•"/>
            </a:pPr>
            <a:r>
              <a:rPr lang="en-US" dirty="0" smtClean="0"/>
              <a:t> Open-minded </a:t>
            </a:r>
            <a:r>
              <a:rPr lang="en-US" dirty="0"/>
              <a:t>inquiry is a central theme in education.</a:t>
            </a:r>
          </a:p>
          <a:p>
            <a:endParaRPr lang="en-US" dirty="0" smtClean="0"/>
          </a:p>
        </p:txBody>
      </p:sp>
      <p:pic>
        <p:nvPicPr>
          <p:cNvPr id="4" name="Picture 3" descr="C:\Users\Darren\AppData\Local\Microsoft\Windows\Temporary Internet Files\Content.IE5\31B2RP17\MC900234543[1].w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5257800"/>
            <a:ext cx="1371600" cy="1371600"/>
          </a:xfrm>
          <a:prstGeom prst="rect">
            <a:avLst/>
          </a:prstGeom>
          <a:noFill/>
          <a:ln>
            <a:noFill/>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Six: Review Questions</a:t>
            </a:r>
          </a:p>
        </p:txBody>
      </p:sp>
      <p:sp>
        <p:nvSpPr>
          <p:cNvPr id="3" name="Content Placeholder 2"/>
          <p:cNvSpPr>
            <a:spLocks noGrp="1"/>
          </p:cNvSpPr>
          <p:nvPr>
            <p:ph idx="1"/>
          </p:nvPr>
        </p:nvSpPr>
        <p:spPr/>
        <p:txBody>
          <a:bodyPr>
            <a:normAutofit fontScale="70000" lnSpcReduction="20000"/>
          </a:bodyPr>
          <a:lstStyle/>
          <a:p>
            <a:pPr lvl="0"/>
            <a:r>
              <a:rPr lang="en-US" dirty="0" smtClean="0"/>
              <a:t>9. How </a:t>
            </a:r>
            <a:r>
              <a:rPr lang="en-US" dirty="0"/>
              <a:t>long has the company been in business</a:t>
            </a:r>
            <a:r>
              <a:rPr lang="en-US" dirty="0" smtClean="0"/>
              <a:t>?</a:t>
            </a:r>
          </a:p>
          <a:p>
            <a:pPr lvl="0"/>
            <a:endParaRPr lang="en-US" dirty="0"/>
          </a:p>
          <a:p>
            <a:pPr marL="971550" lvl="1" indent="-514350">
              <a:buFont typeface="+mj-lt"/>
              <a:buAutoNum type="alphaLcParenR"/>
            </a:pPr>
            <a:r>
              <a:rPr lang="en-US" dirty="0"/>
              <a:t>10 years</a:t>
            </a:r>
          </a:p>
          <a:p>
            <a:pPr marL="971550" lvl="1" indent="-514350">
              <a:buFont typeface="+mj-lt"/>
              <a:buAutoNum type="alphaLcParenR"/>
            </a:pPr>
            <a:r>
              <a:rPr lang="en-US" dirty="0"/>
              <a:t>5 years</a:t>
            </a:r>
          </a:p>
          <a:p>
            <a:pPr marL="971550" lvl="1" indent="-514350">
              <a:buFont typeface="+mj-lt"/>
              <a:buAutoNum type="alphaLcParenR"/>
            </a:pPr>
            <a:r>
              <a:rPr lang="en-US" dirty="0"/>
              <a:t>7 years</a:t>
            </a:r>
          </a:p>
          <a:p>
            <a:pPr marL="971550" lvl="1" indent="-514350">
              <a:buFont typeface="+mj-lt"/>
              <a:buAutoNum type="alphaLcParenR"/>
            </a:pPr>
            <a:r>
              <a:rPr lang="en-US" dirty="0"/>
              <a:t>15 </a:t>
            </a:r>
            <a:r>
              <a:rPr lang="en-US" dirty="0" smtClean="0"/>
              <a:t>years</a:t>
            </a:r>
          </a:p>
          <a:p>
            <a:pPr lvl="1"/>
            <a:endParaRPr lang="en-US" dirty="0"/>
          </a:p>
          <a:p>
            <a:pPr lvl="0"/>
            <a:r>
              <a:rPr lang="en-US" dirty="0" smtClean="0"/>
              <a:t>10. How </a:t>
            </a:r>
            <a:r>
              <a:rPr lang="en-US" dirty="0"/>
              <a:t>many new cars / hybrids would the owner like to purchase in the next three months</a:t>
            </a:r>
            <a:r>
              <a:rPr lang="en-US" dirty="0" smtClean="0"/>
              <a:t>?</a:t>
            </a:r>
          </a:p>
          <a:p>
            <a:pPr lvl="0"/>
            <a:endParaRPr lang="en-US" dirty="0"/>
          </a:p>
          <a:p>
            <a:pPr marL="971550" lvl="1" indent="-514350">
              <a:buFont typeface="+mj-lt"/>
              <a:buAutoNum type="alphaLcParenR"/>
            </a:pPr>
            <a:r>
              <a:rPr lang="en-US" dirty="0"/>
              <a:t>10</a:t>
            </a:r>
          </a:p>
          <a:p>
            <a:pPr marL="971550" lvl="1" indent="-514350">
              <a:buFont typeface="+mj-lt"/>
              <a:buAutoNum type="alphaLcParenR"/>
            </a:pPr>
            <a:r>
              <a:rPr lang="en-US" dirty="0"/>
              <a:t>20</a:t>
            </a:r>
          </a:p>
          <a:p>
            <a:pPr marL="971550" lvl="1" indent="-514350">
              <a:buFont typeface="+mj-lt"/>
              <a:buAutoNum type="alphaLcParenR"/>
            </a:pPr>
            <a:r>
              <a:rPr lang="en-US" dirty="0"/>
              <a:t>40</a:t>
            </a:r>
          </a:p>
          <a:p>
            <a:pPr marL="971550" lvl="1" indent="-514350">
              <a:buFont typeface="+mj-lt"/>
              <a:buAutoNum type="alphaLcParenR"/>
            </a:pPr>
            <a:r>
              <a:rPr lang="en-US" dirty="0"/>
              <a:t>100</a:t>
            </a:r>
          </a:p>
          <a:p>
            <a:endParaRPr lang="en-US" dirty="0"/>
          </a:p>
        </p:txBody>
      </p:sp>
    </p:spTree>
    <p:extLst>
      <p:ext uri="{BB962C8B-B14F-4D97-AF65-F5344CB8AC3E}">
        <p14:creationId xmlns:p14="http://schemas.microsoft.com/office/powerpoint/2010/main" val="4081585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Six: Review Questions</a:t>
            </a:r>
          </a:p>
        </p:txBody>
      </p:sp>
      <p:sp>
        <p:nvSpPr>
          <p:cNvPr id="3" name="Content Placeholder 2"/>
          <p:cNvSpPr>
            <a:spLocks noGrp="1"/>
          </p:cNvSpPr>
          <p:nvPr>
            <p:ph idx="1"/>
          </p:nvPr>
        </p:nvSpPr>
        <p:spPr>
          <a:xfrm>
            <a:off x="457200" y="1600199"/>
            <a:ext cx="4114800" cy="4525963"/>
          </a:xfrm>
        </p:spPr>
        <p:txBody>
          <a:bodyPr>
            <a:normAutofit/>
          </a:bodyPr>
          <a:lstStyle/>
          <a:p>
            <a:pPr lvl="0"/>
            <a:r>
              <a:rPr lang="en-US" sz="1600" dirty="0" smtClean="0"/>
              <a:t>1.   In </a:t>
            </a:r>
            <a:r>
              <a:rPr lang="en-US" sz="1600" dirty="0"/>
              <a:t>evaluating the big picture, what are convergences</a:t>
            </a:r>
            <a:r>
              <a:rPr lang="en-US" sz="1600" dirty="0" smtClean="0"/>
              <a:t>?</a:t>
            </a:r>
          </a:p>
          <a:p>
            <a:pPr lvl="0"/>
            <a:endParaRPr lang="en-US" sz="1600" dirty="0"/>
          </a:p>
          <a:p>
            <a:pPr marL="971550" lvl="1" indent="-514350">
              <a:buFont typeface="+mj-lt"/>
              <a:buAutoNum type="alphaLcParenR"/>
            </a:pPr>
            <a:r>
              <a:rPr lang="en-US" sz="1600" dirty="0"/>
              <a:t>Variances</a:t>
            </a:r>
          </a:p>
          <a:p>
            <a:pPr marL="971550" lvl="1" indent="-514350">
              <a:buFont typeface="+mj-lt"/>
              <a:buAutoNum type="alphaLcParenR"/>
            </a:pPr>
            <a:r>
              <a:rPr lang="en-US" sz="1600" dirty="0">
                <a:solidFill>
                  <a:srgbClr val="FF0000"/>
                </a:solidFill>
              </a:rPr>
              <a:t>Similarities</a:t>
            </a:r>
          </a:p>
          <a:p>
            <a:pPr marL="971550" lvl="1" indent="-514350">
              <a:buFont typeface="+mj-lt"/>
              <a:buAutoNum type="alphaLcParenR"/>
            </a:pPr>
            <a:r>
              <a:rPr lang="en-US" sz="1600" dirty="0"/>
              <a:t>Differences</a:t>
            </a:r>
          </a:p>
          <a:p>
            <a:pPr marL="971550" lvl="1" indent="-514350">
              <a:buFont typeface="+mj-lt"/>
              <a:buAutoNum type="alphaLcParenR"/>
            </a:pPr>
            <a:r>
              <a:rPr lang="en-US" sz="1600" dirty="0"/>
              <a:t>Non-reinforcing </a:t>
            </a:r>
            <a:r>
              <a:rPr lang="en-US" sz="1600" dirty="0" smtClean="0"/>
              <a:t>information</a:t>
            </a:r>
          </a:p>
          <a:p>
            <a:pPr lvl="1"/>
            <a:endParaRPr lang="en-US" sz="1600" dirty="0"/>
          </a:p>
          <a:p>
            <a:pPr lvl="0"/>
            <a:r>
              <a:rPr lang="en-US" sz="1600" dirty="0" smtClean="0"/>
              <a:t>2.   In </a:t>
            </a:r>
            <a:r>
              <a:rPr lang="en-US" sz="1600" dirty="0"/>
              <a:t>evaluating the big picture, what are divergences</a:t>
            </a:r>
            <a:r>
              <a:rPr lang="en-US" sz="1600" dirty="0" smtClean="0"/>
              <a:t>?</a:t>
            </a:r>
          </a:p>
          <a:p>
            <a:pPr lvl="0"/>
            <a:endParaRPr lang="en-US" sz="1600" dirty="0"/>
          </a:p>
          <a:p>
            <a:pPr marL="971550" lvl="1" indent="-514350">
              <a:buFont typeface="+mj-lt"/>
              <a:buAutoNum type="alphaLcParenR"/>
            </a:pPr>
            <a:r>
              <a:rPr lang="en-US" sz="1600" dirty="0">
                <a:solidFill>
                  <a:srgbClr val="FF0000"/>
                </a:solidFill>
              </a:rPr>
              <a:t>Variances</a:t>
            </a:r>
          </a:p>
          <a:p>
            <a:pPr marL="971550" lvl="1" indent="-514350">
              <a:buFont typeface="+mj-lt"/>
              <a:buAutoNum type="alphaLcParenR"/>
            </a:pPr>
            <a:r>
              <a:rPr lang="en-US" sz="1600" dirty="0"/>
              <a:t>Consistent information</a:t>
            </a:r>
          </a:p>
          <a:p>
            <a:pPr marL="971550" lvl="1" indent="-514350">
              <a:buFont typeface="+mj-lt"/>
              <a:buAutoNum type="alphaLcParenR"/>
            </a:pPr>
            <a:r>
              <a:rPr lang="en-US" sz="1600" dirty="0"/>
              <a:t>Complementary information</a:t>
            </a:r>
          </a:p>
          <a:p>
            <a:pPr marL="971550" lvl="1" indent="-514350">
              <a:buFont typeface="+mj-lt"/>
              <a:buAutoNum type="alphaLcParenR"/>
            </a:pPr>
            <a:r>
              <a:rPr lang="en-US" sz="1600" dirty="0"/>
              <a:t>Reinforcing information</a:t>
            </a:r>
          </a:p>
          <a:p>
            <a:endParaRPr lang="en-US" dirty="0"/>
          </a:p>
        </p:txBody>
      </p:sp>
      <p:sp>
        <p:nvSpPr>
          <p:cNvPr id="4" name="Content Placeholder 2"/>
          <p:cNvSpPr txBox="1">
            <a:spLocks/>
          </p:cNvSpPr>
          <p:nvPr/>
        </p:nvSpPr>
        <p:spPr bwMode="auto">
          <a:xfrm>
            <a:off x="4705350" y="16002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47500" lnSpcReduction="2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3.  What does it mean to be objective?</a:t>
            </a:r>
          </a:p>
          <a:p>
            <a:endParaRPr lang="en-US" dirty="0" smtClean="0"/>
          </a:p>
          <a:p>
            <a:pPr marL="971550" lvl="1" indent="-514350">
              <a:buFont typeface="+mj-lt"/>
              <a:buAutoNum type="alphaLcParenR"/>
            </a:pPr>
            <a:r>
              <a:rPr lang="en-US" sz="3300" dirty="0" smtClean="0"/>
              <a:t>To be biased</a:t>
            </a:r>
          </a:p>
          <a:p>
            <a:pPr marL="971550" lvl="1" indent="-514350">
              <a:buFont typeface="+mj-lt"/>
              <a:buAutoNum type="alphaLcParenR"/>
            </a:pPr>
            <a:r>
              <a:rPr lang="en-US" sz="3300" dirty="0" smtClean="0"/>
              <a:t>To judge based on opinions</a:t>
            </a:r>
          </a:p>
          <a:p>
            <a:pPr marL="971550" lvl="1" indent="-514350">
              <a:buFont typeface="+mj-lt"/>
              <a:buAutoNum type="alphaLcParenR"/>
            </a:pPr>
            <a:r>
              <a:rPr lang="en-US" sz="3300" dirty="0" smtClean="0">
                <a:solidFill>
                  <a:srgbClr val="FF0000"/>
                </a:solidFill>
              </a:rPr>
              <a:t>Make external, non-opinionated observations</a:t>
            </a:r>
          </a:p>
          <a:p>
            <a:pPr marL="971550" lvl="1" indent="-514350">
              <a:buFont typeface="+mj-lt"/>
              <a:buAutoNum type="alphaLcParenR"/>
            </a:pPr>
            <a:r>
              <a:rPr lang="en-US" sz="3300" dirty="0" smtClean="0"/>
              <a:t>To base observations on person feelings</a:t>
            </a:r>
          </a:p>
          <a:p>
            <a:pPr lvl="1"/>
            <a:endParaRPr lang="en-US" dirty="0" smtClean="0"/>
          </a:p>
          <a:p>
            <a:r>
              <a:rPr lang="en-US" dirty="0" smtClean="0"/>
              <a:t>4.  What is heuristics?</a:t>
            </a:r>
          </a:p>
          <a:p>
            <a:endParaRPr lang="en-US" dirty="0" smtClean="0"/>
          </a:p>
          <a:p>
            <a:pPr marL="971550" lvl="1" indent="-514350">
              <a:buFont typeface="+mj-lt"/>
              <a:buAutoNum type="alphaLcParenR"/>
            </a:pPr>
            <a:r>
              <a:rPr lang="en-US" sz="3300" dirty="0" smtClean="0"/>
              <a:t>Rules or strategies for organizing information</a:t>
            </a:r>
          </a:p>
          <a:p>
            <a:pPr marL="971550" lvl="1" indent="-514350">
              <a:buFont typeface="+mj-lt"/>
              <a:buAutoNum type="alphaLcParenR"/>
            </a:pPr>
            <a:r>
              <a:rPr lang="en-US" sz="3300" dirty="0" smtClean="0">
                <a:solidFill>
                  <a:srgbClr val="FF0000"/>
                </a:solidFill>
              </a:rPr>
              <a:t>Rules or strategies for problem solving</a:t>
            </a:r>
          </a:p>
          <a:p>
            <a:pPr marL="971550" lvl="1" indent="-514350">
              <a:buFont typeface="+mj-lt"/>
              <a:buAutoNum type="alphaLcParenR"/>
            </a:pPr>
            <a:r>
              <a:rPr lang="en-US" sz="3300" dirty="0" smtClean="0"/>
              <a:t>Process of evaluation</a:t>
            </a:r>
          </a:p>
          <a:p>
            <a:pPr marL="971550" lvl="1" indent="-514350">
              <a:buFont typeface="+mj-lt"/>
              <a:buAutoNum type="alphaLcParenR"/>
            </a:pPr>
            <a:r>
              <a:rPr lang="en-US" sz="3300" dirty="0" smtClean="0"/>
              <a:t>Way learners memorize information</a:t>
            </a:r>
          </a:p>
          <a:p>
            <a:endParaRPr lang="en-US" dirty="0"/>
          </a:p>
        </p:txBody>
      </p:sp>
    </p:spTree>
    <p:extLst>
      <p:ext uri="{BB962C8B-B14F-4D97-AF65-F5344CB8AC3E}">
        <p14:creationId xmlns:p14="http://schemas.microsoft.com/office/powerpoint/2010/main" val="8871465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Six: Review Questions</a:t>
            </a:r>
          </a:p>
        </p:txBody>
      </p:sp>
      <p:sp>
        <p:nvSpPr>
          <p:cNvPr id="3" name="Content Placeholder 2"/>
          <p:cNvSpPr>
            <a:spLocks noGrp="1"/>
          </p:cNvSpPr>
          <p:nvPr>
            <p:ph idx="1"/>
          </p:nvPr>
        </p:nvSpPr>
        <p:spPr>
          <a:xfrm>
            <a:off x="457200" y="1524000"/>
            <a:ext cx="4114800" cy="4525963"/>
          </a:xfrm>
        </p:spPr>
        <p:txBody>
          <a:bodyPr>
            <a:normAutofit fontScale="47500" lnSpcReduction="20000"/>
          </a:bodyPr>
          <a:lstStyle/>
          <a:p>
            <a:pPr lvl="0"/>
            <a:r>
              <a:rPr lang="en-US" sz="3400" dirty="0" smtClean="0"/>
              <a:t>5.   What </a:t>
            </a:r>
            <a:r>
              <a:rPr lang="en-US" sz="3400" dirty="0"/>
              <a:t>emotion is important for professionals when working with others</a:t>
            </a:r>
            <a:r>
              <a:rPr lang="en-US" sz="3400" dirty="0" smtClean="0"/>
              <a:t>?</a:t>
            </a:r>
          </a:p>
          <a:p>
            <a:pPr lvl="0"/>
            <a:endParaRPr lang="en-US" sz="3400" dirty="0"/>
          </a:p>
          <a:p>
            <a:pPr marL="971550" lvl="1" indent="-514350">
              <a:buFont typeface="+mj-lt"/>
              <a:buAutoNum type="alphaLcParenR"/>
            </a:pPr>
            <a:r>
              <a:rPr lang="en-US" sz="3400" dirty="0">
                <a:solidFill>
                  <a:srgbClr val="FF0000"/>
                </a:solidFill>
              </a:rPr>
              <a:t>Empathy</a:t>
            </a:r>
          </a:p>
          <a:p>
            <a:pPr marL="971550" lvl="1" indent="-514350">
              <a:buFont typeface="+mj-lt"/>
              <a:buAutoNum type="alphaLcParenR"/>
            </a:pPr>
            <a:r>
              <a:rPr lang="en-US" sz="3400" dirty="0"/>
              <a:t>Anger</a:t>
            </a:r>
          </a:p>
          <a:p>
            <a:pPr marL="971550" lvl="1" indent="-514350">
              <a:buFont typeface="+mj-lt"/>
              <a:buAutoNum type="alphaLcParenR"/>
            </a:pPr>
            <a:r>
              <a:rPr lang="en-US" sz="3400" dirty="0"/>
              <a:t>Impatient</a:t>
            </a:r>
          </a:p>
          <a:p>
            <a:pPr marL="971550" lvl="1" indent="-514350">
              <a:buFont typeface="+mj-lt"/>
              <a:buAutoNum type="alphaLcParenR"/>
            </a:pPr>
            <a:r>
              <a:rPr lang="en-US" sz="3400" dirty="0" smtClean="0"/>
              <a:t>Aggressiveness</a:t>
            </a:r>
          </a:p>
          <a:p>
            <a:pPr lvl="1"/>
            <a:endParaRPr lang="en-US" sz="3400" dirty="0"/>
          </a:p>
          <a:p>
            <a:pPr lvl="0"/>
            <a:r>
              <a:rPr lang="en-US" sz="3400" dirty="0" smtClean="0"/>
              <a:t>6.   What </a:t>
            </a:r>
            <a:r>
              <a:rPr lang="en-US" sz="3400" dirty="0"/>
              <a:t>is a problem with emotions and decision making</a:t>
            </a:r>
            <a:r>
              <a:rPr lang="en-US" sz="3400" dirty="0" smtClean="0"/>
              <a:t>?</a:t>
            </a:r>
          </a:p>
          <a:p>
            <a:pPr lvl="0"/>
            <a:endParaRPr lang="en-US" sz="3400" dirty="0"/>
          </a:p>
          <a:p>
            <a:pPr marL="971550" lvl="1" indent="-514350">
              <a:buFont typeface="+mj-lt"/>
              <a:buAutoNum type="alphaLcParenR"/>
            </a:pPr>
            <a:r>
              <a:rPr lang="en-US" sz="3400" dirty="0">
                <a:solidFill>
                  <a:srgbClr val="FF0000"/>
                </a:solidFill>
              </a:rPr>
              <a:t>Clouds an individual’s judgment</a:t>
            </a:r>
          </a:p>
          <a:p>
            <a:pPr marL="971550" lvl="1" indent="-514350">
              <a:buFont typeface="+mj-lt"/>
              <a:buAutoNum type="alphaLcParenR"/>
            </a:pPr>
            <a:r>
              <a:rPr lang="en-US" sz="3400" dirty="0"/>
              <a:t>Makes it easier to understand the facts</a:t>
            </a:r>
          </a:p>
          <a:p>
            <a:pPr marL="971550" lvl="1" indent="-514350">
              <a:buFont typeface="+mj-lt"/>
              <a:buAutoNum type="alphaLcParenR"/>
            </a:pPr>
            <a:r>
              <a:rPr lang="en-US" sz="3400" dirty="0"/>
              <a:t>Clarifies the premises</a:t>
            </a:r>
          </a:p>
          <a:p>
            <a:pPr marL="971550" lvl="1" indent="-514350">
              <a:buFont typeface="+mj-lt"/>
              <a:buAutoNum type="alphaLcParenR"/>
            </a:pPr>
            <a:r>
              <a:rPr lang="en-US" sz="3400" dirty="0"/>
              <a:t>Makes problem solving less </a:t>
            </a:r>
            <a:r>
              <a:rPr lang="en-US" sz="3400" dirty="0" smtClean="0"/>
              <a:t>complex</a:t>
            </a:r>
            <a:r>
              <a:rPr lang="en-US" dirty="0"/>
              <a:t/>
            </a:r>
            <a:br>
              <a:rPr lang="en-US" dirty="0"/>
            </a:br>
            <a:r>
              <a:rPr lang="en-US" dirty="0"/>
              <a:t> </a:t>
            </a:r>
          </a:p>
          <a:p>
            <a:endParaRPr lang="en-US" dirty="0"/>
          </a:p>
        </p:txBody>
      </p:sp>
      <p:sp>
        <p:nvSpPr>
          <p:cNvPr id="4" name="Content Placeholder 2"/>
          <p:cNvSpPr txBox="1">
            <a:spLocks/>
          </p:cNvSpPr>
          <p:nvPr/>
        </p:nvSpPr>
        <p:spPr bwMode="auto">
          <a:xfrm>
            <a:off x="4724400" y="15240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00" dirty="0" smtClean="0"/>
              <a:t>7.  What does it mean to be self-aware?</a:t>
            </a:r>
          </a:p>
          <a:p>
            <a:endParaRPr lang="en-US" sz="1700" dirty="0" smtClean="0"/>
          </a:p>
          <a:p>
            <a:pPr marL="971550" lvl="1" indent="-514350">
              <a:buFont typeface="+mj-lt"/>
              <a:buAutoNum type="alphaLcParenR"/>
            </a:pPr>
            <a:r>
              <a:rPr lang="en-US" sz="1700" dirty="0" smtClean="0"/>
              <a:t>To be aware of what is affecting others</a:t>
            </a:r>
          </a:p>
          <a:p>
            <a:pPr marL="971550" lvl="1" indent="-514350">
              <a:buFont typeface="+mj-lt"/>
              <a:buAutoNum type="alphaLcParenR"/>
            </a:pPr>
            <a:r>
              <a:rPr lang="en-US" sz="1700" dirty="0" smtClean="0"/>
              <a:t>For others to provide advice</a:t>
            </a:r>
          </a:p>
          <a:p>
            <a:pPr marL="971550" lvl="1" indent="-514350">
              <a:buFont typeface="+mj-lt"/>
              <a:buAutoNum type="alphaLcParenR"/>
            </a:pPr>
            <a:r>
              <a:rPr lang="en-US" sz="1700" dirty="0" smtClean="0"/>
              <a:t>For others to direct thinking</a:t>
            </a:r>
          </a:p>
          <a:p>
            <a:pPr marL="971550" lvl="1" indent="-514350">
              <a:buFont typeface="+mj-lt"/>
              <a:buAutoNum type="alphaLcParenR"/>
            </a:pPr>
            <a:r>
              <a:rPr lang="en-US" sz="1700" dirty="0" smtClean="0">
                <a:solidFill>
                  <a:srgbClr val="FF0000"/>
                </a:solidFill>
              </a:rPr>
              <a:t>To be aware of our own thoughts and feelings</a:t>
            </a:r>
          </a:p>
          <a:p>
            <a:pPr lvl="1"/>
            <a:endParaRPr lang="en-US" sz="1700" dirty="0" smtClean="0"/>
          </a:p>
          <a:p>
            <a:r>
              <a:rPr lang="en-US" sz="1700" dirty="0" smtClean="0"/>
              <a:t>8.   What is the starting point for critical thinking?</a:t>
            </a:r>
          </a:p>
          <a:p>
            <a:endParaRPr lang="en-US" sz="1700" dirty="0" smtClean="0"/>
          </a:p>
          <a:p>
            <a:pPr marL="971550" lvl="1" indent="-514350">
              <a:buFont typeface="+mj-lt"/>
              <a:buAutoNum type="alphaLcParenR"/>
            </a:pPr>
            <a:r>
              <a:rPr lang="en-US" sz="1700" dirty="0" smtClean="0"/>
              <a:t>The theories of past thinkers</a:t>
            </a:r>
          </a:p>
          <a:p>
            <a:pPr marL="971550" lvl="1" indent="-514350">
              <a:buFont typeface="+mj-lt"/>
              <a:buAutoNum type="alphaLcParenR"/>
            </a:pPr>
            <a:r>
              <a:rPr lang="en-US" sz="1700" dirty="0" smtClean="0"/>
              <a:t>Information cited in the media</a:t>
            </a:r>
          </a:p>
          <a:p>
            <a:pPr marL="971550" lvl="1" indent="-514350">
              <a:buFont typeface="+mj-lt"/>
              <a:buAutoNum type="alphaLcParenR"/>
            </a:pPr>
            <a:r>
              <a:rPr lang="en-US" sz="1700" dirty="0" smtClean="0"/>
              <a:t>Textbooks</a:t>
            </a:r>
          </a:p>
          <a:p>
            <a:pPr marL="971550" lvl="1" indent="-514350">
              <a:buFont typeface="+mj-lt"/>
              <a:buAutoNum type="alphaLcParenR"/>
            </a:pPr>
            <a:r>
              <a:rPr lang="en-US" sz="1700" dirty="0" smtClean="0">
                <a:solidFill>
                  <a:srgbClr val="FF0000"/>
                </a:solidFill>
              </a:rPr>
              <a:t>Our own thoughts and feelings</a:t>
            </a:r>
          </a:p>
          <a:p>
            <a:endParaRPr lang="en-US" dirty="0"/>
          </a:p>
        </p:txBody>
      </p:sp>
    </p:spTree>
    <p:extLst>
      <p:ext uri="{BB962C8B-B14F-4D97-AF65-F5344CB8AC3E}">
        <p14:creationId xmlns:p14="http://schemas.microsoft.com/office/powerpoint/2010/main" val="21996501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Six: Review Questions</a:t>
            </a:r>
          </a:p>
        </p:txBody>
      </p:sp>
      <p:sp>
        <p:nvSpPr>
          <p:cNvPr id="3" name="Content Placeholder 2"/>
          <p:cNvSpPr>
            <a:spLocks noGrp="1"/>
          </p:cNvSpPr>
          <p:nvPr>
            <p:ph idx="1"/>
          </p:nvPr>
        </p:nvSpPr>
        <p:spPr/>
        <p:txBody>
          <a:bodyPr>
            <a:normAutofit fontScale="70000" lnSpcReduction="20000"/>
          </a:bodyPr>
          <a:lstStyle/>
          <a:p>
            <a:pPr lvl="0"/>
            <a:r>
              <a:rPr lang="en-US" dirty="0" smtClean="0"/>
              <a:t>9. How </a:t>
            </a:r>
            <a:r>
              <a:rPr lang="en-US" dirty="0"/>
              <a:t>long has the company been in business</a:t>
            </a:r>
            <a:r>
              <a:rPr lang="en-US" dirty="0" smtClean="0"/>
              <a:t>?</a:t>
            </a:r>
          </a:p>
          <a:p>
            <a:pPr lvl="0"/>
            <a:endParaRPr lang="en-US" dirty="0"/>
          </a:p>
          <a:p>
            <a:pPr marL="971550" lvl="1" indent="-514350">
              <a:buFont typeface="+mj-lt"/>
              <a:buAutoNum type="alphaLcParenR"/>
            </a:pPr>
            <a:r>
              <a:rPr lang="en-US" dirty="0">
                <a:solidFill>
                  <a:srgbClr val="FF0000"/>
                </a:solidFill>
              </a:rPr>
              <a:t>10 years</a:t>
            </a:r>
          </a:p>
          <a:p>
            <a:pPr marL="971550" lvl="1" indent="-514350">
              <a:buFont typeface="+mj-lt"/>
              <a:buAutoNum type="alphaLcParenR"/>
            </a:pPr>
            <a:r>
              <a:rPr lang="en-US" dirty="0"/>
              <a:t>5 years</a:t>
            </a:r>
          </a:p>
          <a:p>
            <a:pPr marL="971550" lvl="1" indent="-514350">
              <a:buFont typeface="+mj-lt"/>
              <a:buAutoNum type="alphaLcParenR"/>
            </a:pPr>
            <a:r>
              <a:rPr lang="en-US" dirty="0"/>
              <a:t>7 years</a:t>
            </a:r>
          </a:p>
          <a:p>
            <a:pPr marL="971550" lvl="1" indent="-514350">
              <a:buFont typeface="+mj-lt"/>
              <a:buAutoNum type="alphaLcParenR"/>
            </a:pPr>
            <a:r>
              <a:rPr lang="en-US" dirty="0"/>
              <a:t>15 </a:t>
            </a:r>
            <a:r>
              <a:rPr lang="en-US" dirty="0" smtClean="0"/>
              <a:t>years</a:t>
            </a:r>
          </a:p>
          <a:p>
            <a:pPr lvl="1"/>
            <a:endParaRPr lang="en-US" dirty="0"/>
          </a:p>
          <a:p>
            <a:pPr lvl="0"/>
            <a:r>
              <a:rPr lang="en-US" dirty="0" smtClean="0"/>
              <a:t>10. How </a:t>
            </a:r>
            <a:r>
              <a:rPr lang="en-US" dirty="0"/>
              <a:t>many new cars / hybrids would the owner like to purchase in the next three months</a:t>
            </a:r>
            <a:r>
              <a:rPr lang="en-US" dirty="0" smtClean="0"/>
              <a:t>?</a:t>
            </a:r>
          </a:p>
          <a:p>
            <a:pPr lvl="0"/>
            <a:endParaRPr lang="en-US" dirty="0"/>
          </a:p>
          <a:p>
            <a:pPr marL="971550" lvl="1" indent="-514350">
              <a:buFont typeface="+mj-lt"/>
              <a:buAutoNum type="alphaLcParenR"/>
            </a:pPr>
            <a:r>
              <a:rPr lang="en-US" dirty="0"/>
              <a:t>10</a:t>
            </a:r>
          </a:p>
          <a:p>
            <a:pPr marL="971550" lvl="1" indent="-514350">
              <a:buFont typeface="+mj-lt"/>
              <a:buAutoNum type="alphaLcParenR"/>
            </a:pPr>
            <a:r>
              <a:rPr lang="en-US" dirty="0">
                <a:solidFill>
                  <a:srgbClr val="FF0000"/>
                </a:solidFill>
              </a:rPr>
              <a:t>20</a:t>
            </a:r>
          </a:p>
          <a:p>
            <a:pPr marL="971550" lvl="1" indent="-514350">
              <a:buFont typeface="+mj-lt"/>
              <a:buAutoNum type="alphaLcParenR"/>
            </a:pPr>
            <a:r>
              <a:rPr lang="en-US" dirty="0"/>
              <a:t>40</a:t>
            </a:r>
          </a:p>
          <a:p>
            <a:pPr marL="971550" lvl="1" indent="-514350">
              <a:buFont typeface="+mj-lt"/>
              <a:buAutoNum type="alphaLcParenR"/>
            </a:pPr>
            <a:r>
              <a:rPr lang="en-US" dirty="0"/>
              <a:t>100</a:t>
            </a:r>
          </a:p>
          <a:p>
            <a:endParaRPr lang="en-US" dirty="0"/>
          </a:p>
        </p:txBody>
      </p:sp>
    </p:spTree>
    <p:extLst>
      <p:ext uri="{BB962C8B-B14F-4D97-AF65-F5344CB8AC3E}">
        <p14:creationId xmlns:p14="http://schemas.microsoft.com/office/powerpoint/2010/main" val="37992357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fontScale="90000"/>
          </a:bodyPr>
          <a:lstStyle/>
          <a:p>
            <a:r>
              <a:rPr lang="en-US" dirty="0"/>
              <a:t>Module Seven: Evaluate the Information</a:t>
            </a:r>
            <a:endParaRPr lang="en-US" dirty="0" smtClean="0"/>
          </a:p>
        </p:txBody>
      </p:sp>
      <p:sp>
        <p:nvSpPr>
          <p:cNvPr id="34819" name="Content Placeholder 2"/>
          <p:cNvSpPr>
            <a:spLocks noGrp="1"/>
          </p:cNvSpPr>
          <p:nvPr>
            <p:ph idx="1"/>
          </p:nvPr>
        </p:nvSpPr>
        <p:spPr/>
        <p:txBody>
          <a:bodyPr>
            <a:normAutofit fontScale="92500" lnSpcReduction="10000"/>
          </a:bodyPr>
          <a:lstStyle/>
          <a:p>
            <a:pPr marL="0"/>
            <a:r>
              <a:rPr lang="en-US" dirty="0"/>
              <a:t>A big challenge in the process of critical thinking is how to evaluate information. We have already looked at some steps in evaluating information during the process of logic. In this module, we will delve deeper into evaluation. The best critical thinkers are those people, as Winston Churchill noted, who capable of gleaning through information that may be unclear or conflicting.</a:t>
            </a:r>
            <a:endParaRPr lang="en-US" dirty="0" smtClean="0"/>
          </a:p>
        </p:txBody>
      </p:sp>
      <p:sp>
        <p:nvSpPr>
          <p:cNvPr id="34820" name="Text Placeholder 3"/>
          <p:cNvSpPr>
            <a:spLocks noGrp="1"/>
          </p:cNvSpPr>
          <p:nvPr>
            <p:ph type="body" sz="quarter" idx="10"/>
          </p:nvPr>
        </p:nvSpPr>
        <p:spPr>
          <a:xfrm>
            <a:off x="7391400" y="381000"/>
            <a:ext cx="1752600" cy="3429000"/>
          </a:xfrm>
          <a:ln>
            <a:miter lim="800000"/>
            <a:headEnd/>
            <a:tailEnd/>
          </a:ln>
        </p:spPr>
        <p:txBody>
          <a:bodyPr>
            <a:normAutofit fontScale="55000" lnSpcReduction="20000"/>
          </a:bodyPr>
          <a:lstStyle/>
          <a:p>
            <a:pPr>
              <a:lnSpc>
                <a:spcPct val="115000"/>
              </a:lnSpc>
              <a:spcBef>
                <a:spcPts val="0"/>
              </a:spcBef>
              <a:spcAft>
                <a:spcPts val="1000"/>
              </a:spcAft>
            </a:pPr>
            <a:r>
              <a:rPr lang="en-US" dirty="0">
                <a:ea typeface="Times New Roman"/>
                <a:cs typeface="Times New Roman"/>
              </a:rPr>
              <a:t>True genius resides in the capacity for evaluation of uncertain, hazardous, and conflicting information.</a:t>
            </a:r>
            <a:endParaRPr lang="en-US" sz="2400" dirty="0">
              <a:latin typeface="Calibri"/>
              <a:ea typeface="Times New Roman"/>
              <a:cs typeface="Times New Roman"/>
            </a:endParaRPr>
          </a:p>
          <a:p>
            <a:pPr algn="ctr">
              <a:lnSpc>
                <a:spcPct val="115000"/>
              </a:lnSpc>
              <a:spcBef>
                <a:spcPts val="0"/>
              </a:spcBef>
              <a:spcAft>
                <a:spcPts val="1000"/>
              </a:spcAft>
            </a:pPr>
            <a:r>
              <a:rPr lang="en-US" dirty="0">
                <a:ea typeface="Times New Roman"/>
                <a:cs typeface="Times New Roman"/>
              </a:rPr>
              <a:t>Winston Churchill</a:t>
            </a:r>
            <a:endParaRPr lang="en-US" sz="2400" dirty="0">
              <a:latin typeface="Calibri"/>
              <a:ea typeface="Times New Roman"/>
              <a:cs typeface="Times New Roman"/>
            </a:endParaRPr>
          </a:p>
          <a:p>
            <a:endParaRPr lang="en-US"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Making Assumptions</a:t>
            </a:r>
            <a:endParaRPr lang="en-US" dirty="0" smtClean="0"/>
          </a:p>
        </p:txBody>
      </p:sp>
      <p:sp>
        <p:nvSpPr>
          <p:cNvPr id="35843" name="Content Placeholder 2"/>
          <p:cNvSpPr>
            <a:spLocks noGrp="1"/>
          </p:cNvSpPr>
          <p:nvPr>
            <p:ph idx="1"/>
          </p:nvPr>
        </p:nvSpPr>
        <p:spPr/>
        <p:txBody>
          <a:bodyPr>
            <a:normAutofit lnSpcReduction="10000"/>
          </a:bodyPr>
          <a:lstStyle/>
          <a:p>
            <a:pPr marL="457200" indent="-457200">
              <a:buFont typeface="Arial" pitchFamily="34" charset="0"/>
              <a:buChar char="•"/>
            </a:pPr>
            <a:r>
              <a:rPr lang="en-US" dirty="0" smtClean="0"/>
              <a:t>We </a:t>
            </a:r>
            <a:r>
              <a:rPr lang="en-US" dirty="0"/>
              <a:t>based our decisions on assumptions we make about objects or things. </a:t>
            </a:r>
            <a:endParaRPr lang="en-US" dirty="0" smtClean="0"/>
          </a:p>
          <a:p>
            <a:pPr marL="457200" indent="-457200">
              <a:buFont typeface="Arial" pitchFamily="34" charset="0"/>
              <a:buChar char="•"/>
            </a:pPr>
            <a:r>
              <a:rPr lang="en-US" dirty="0" smtClean="0"/>
              <a:t>Assumptions </a:t>
            </a:r>
            <a:r>
              <a:rPr lang="en-US" dirty="0"/>
              <a:t>are the arguments, but the distinguishing feature of an assumption is that it is a statement in which no proof or evidence is provided. </a:t>
            </a:r>
            <a:endParaRPr lang="en-US" dirty="0" smtClean="0"/>
          </a:p>
          <a:p>
            <a:pPr marL="457200" indent="-457200">
              <a:buFont typeface="Arial" pitchFamily="34" charset="0"/>
              <a:buChar char="•"/>
            </a:pPr>
            <a:r>
              <a:rPr lang="en-US" dirty="0" smtClean="0"/>
              <a:t>Assumptions </a:t>
            </a:r>
            <a:r>
              <a:rPr lang="en-US" dirty="0"/>
              <a:t>can be either verbally stated or mentally held (unstated). In most cases, they are unstated. </a:t>
            </a:r>
          </a:p>
          <a:p>
            <a:endParaRPr lang="en-US" dirty="0" smtClean="0"/>
          </a:p>
        </p:txBody>
      </p:sp>
      <p:pic>
        <p:nvPicPr>
          <p:cNvPr id="4" name="Picture 3" descr="C:\Users\Darren\AppData\Local\Microsoft\Windows\Temporary Internet Files\Content.IE5\FZCJR17Y\MC900441463[1].png"/>
          <p:cNvPicPr/>
          <p:nvPr/>
        </p:nvPicPr>
        <p:blipFill rotWithShape="1">
          <a:blip r:embed="rId3">
            <a:extLst>
              <a:ext uri="{28A0092B-C50C-407E-A947-70E740481C1C}">
                <a14:useLocalDpi xmlns:a14="http://schemas.microsoft.com/office/drawing/2010/main" val="0"/>
              </a:ext>
            </a:extLst>
          </a:blip>
          <a:srcRect l="12464" t="3188" r="6956" b="30435"/>
          <a:stretch/>
        </p:blipFill>
        <p:spPr bwMode="auto">
          <a:xfrm>
            <a:off x="7696200" y="5638800"/>
            <a:ext cx="1188720" cy="979170"/>
          </a:xfrm>
          <a:prstGeom prst="rect">
            <a:avLst/>
          </a:prstGeom>
          <a:noFill/>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a:t>Watch out for the Bias</a:t>
            </a:r>
            <a:endParaRPr lang="en-US" dirty="0" smtClean="0"/>
          </a:p>
        </p:txBody>
      </p:sp>
      <p:sp>
        <p:nvSpPr>
          <p:cNvPr id="36867" name="Content Placeholder 2"/>
          <p:cNvSpPr>
            <a:spLocks noGrp="1"/>
          </p:cNvSpPr>
          <p:nvPr>
            <p:ph idx="1"/>
          </p:nvPr>
        </p:nvSpPr>
        <p:spPr/>
        <p:txBody>
          <a:bodyPr>
            <a:normAutofit/>
          </a:bodyPr>
          <a:lstStyle/>
          <a:p>
            <a:pPr marL="457200" indent="-457200">
              <a:buFont typeface="Arial" pitchFamily="34" charset="0"/>
              <a:buChar char="•"/>
            </a:pPr>
            <a:r>
              <a:rPr lang="en-US" dirty="0" smtClean="0"/>
              <a:t>Bias </a:t>
            </a:r>
            <a:r>
              <a:rPr lang="en-US" dirty="0"/>
              <a:t>is not something that we can completely eliminate. </a:t>
            </a:r>
            <a:endParaRPr lang="en-US" dirty="0" smtClean="0"/>
          </a:p>
          <a:p>
            <a:pPr marL="457200" indent="-457200">
              <a:buFont typeface="Arial" pitchFamily="34" charset="0"/>
              <a:buChar char="•"/>
            </a:pPr>
            <a:r>
              <a:rPr lang="en-US" dirty="0" smtClean="0"/>
              <a:t>We </a:t>
            </a:r>
            <a:r>
              <a:rPr lang="en-US" dirty="0"/>
              <a:t>should ensure that we don’t allow our preconceived opinions to influence the way we evaluate data to the degree that we use the data to confirm what we already believe. </a:t>
            </a:r>
            <a:endParaRPr lang="en-US" dirty="0" smtClean="0"/>
          </a:p>
          <a:p>
            <a:pPr marL="457200" indent="-457200">
              <a:buFont typeface="Arial" pitchFamily="34" charset="0"/>
              <a:buChar char="•"/>
            </a:pPr>
            <a:r>
              <a:rPr lang="en-US" dirty="0" smtClean="0"/>
              <a:t>We </a:t>
            </a:r>
            <a:r>
              <a:rPr lang="en-US" dirty="0"/>
              <a:t>can use objectivity to oppose bias.</a:t>
            </a:r>
          </a:p>
          <a:p>
            <a:endParaRPr lang="en-US" dirty="0" smtClean="0"/>
          </a:p>
        </p:txBody>
      </p:sp>
      <p:pic>
        <p:nvPicPr>
          <p:cNvPr id="4" name="Picture 3" descr="C:\Users\Darren\AppData\Local\Microsoft\Windows\Temporary Internet Files\Content.IE5\1JXY5E11\MC900390810[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5181600"/>
            <a:ext cx="1706880" cy="1577975"/>
          </a:xfrm>
          <a:prstGeom prst="rect">
            <a:avLst/>
          </a:prstGeom>
          <a:noFill/>
          <a:ln>
            <a:noFill/>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Ask Clarifying Questions</a:t>
            </a:r>
            <a:endParaRPr lang="en-US" dirty="0" smtClean="0"/>
          </a:p>
        </p:txBody>
      </p:sp>
      <p:sp>
        <p:nvSpPr>
          <p:cNvPr id="37891" name="Content Placeholder 2"/>
          <p:cNvSpPr>
            <a:spLocks noGrp="1"/>
          </p:cNvSpPr>
          <p:nvPr>
            <p:ph idx="1"/>
          </p:nvPr>
        </p:nvSpPr>
        <p:spPr/>
        <p:txBody>
          <a:bodyPr>
            <a:normAutofit/>
          </a:bodyPr>
          <a:lstStyle/>
          <a:p>
            <a:pPr marL="457200" indent="-457200">
              <a:buFont typeface="Arial" pitchFamily="34" charset="0"/>
              <a:buChar char="•"/>
            </a:pPr>
            <a:r>
              <a:rPr lang="en-US" dirty="0" smtClean="0"/>
              <a:t>Clarifying </a:t>
            </a:r>
            <a:r>
              <a:rPr lang="en-US" dirty="0"/>
              <a:t>questions are thought-provoking questions and help the thinker acquire more information. </a:t>
            </a:r>
            <a:endParaRPr lang="en-US" dirty="0" smtClean="0"/>
          </a:p>
          <a:p>
            <a:pPr marL="457200" indent="-457200">
              <a:buFont typeface="Arial" pitchFamily="34" charset="0"/>
              <a:buChar char="•"/>
            </a:pPr>
            <a:r>
              <a:rPr lang="en-US" dirty="0" smtClean="0"/>
              <a:t>Question </a:t>
            </a:r>
            <a:r>
              <a:rPr lang="en-US" dirty="0"/>
              <a:t>types can be either generic or specific. </a:t>
            </a:r>
            <a:endParaRPr lang="en-US" dirty="0" smtClean="0"/>
          </a:p>
          <a:p>
            <a:pPr marL="457200" indent="-457200">
              <a:buFont typeface="Arial" pitchFamily="34" charset="0"/>
              <a:buChar char="•"/>
            </a:pPr>
            <a:r>
              <a:rPr lang="en-US" dirty="0" smtClean="0"/>
              <a:t>With </a:t>
            </a:r>
            <a:r>
              <a:rPr lang="en-US" dirty="0"/>
              <a:t>clarifying questions you can expect other questions to arise out of the answers you receive, so be prepared for those. </a:t>
            </a:r>
          </a:p>
        </p:txBody>
      </p:sp>
      <p:pic>
        <p:nvPicPr>
          <p:cNvPr id="4" name="Picture 3" descr="C:\Users\Darren\AppData\Local\Microsoft\Windows\Temporary Internet Files\Content.IE5\EOAYJ771\MC900433797[1].png"/>
          <p:cNvPicPr/>
          <p:nvPr/>
        </p:nvPicPr>
        <p:blipFill>
          <a:blip r:embed="rId3">
            <a:extLst>
              <a:ext uri="{28A0092B-C50C-407E-A947-70E740481C1C}">
                <a14:useLocalDpi xmlns:a14="http://schemas.microsoft.com/office/drawing/2010/main" val="0"/>
              </a:ext>
            </a:extLst>
          </a:blip>
          <a:srcRect/>
          <a:stretch>
            <a:fillRect/>
          </a:stretch>
        </p:blipFill>
        <p:spPr bwMode="auto">
          <a:xfrm>
            <a:off x="8077200" y="5791200"/>
            <a:ext cx="1005840" cy="1005840"/>
          </a:xfrm>
          <a:prstGeom prst="rect">
            <a:avLst/>
          </a:prstGeom>
          <a:noFill/>
          <a:ln>
            <a:noFill/>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SWOT Analysis</a:t>
            </a:r>
            <a:endParaRPr lang="en-US" dirty="0" smtClean="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09290354"/>
              </p:ext>
            </p:extLst>
          </p:nvPr>
        </p:nvGraphicFramePr>
        <p:xfrm>
          <a:off x="457200" y="1752600"/>
          <a:ext cx="8229601" cy="3962400"/>
        </p:xfrm>
        <a:graphic>
          <a:graphicData uri="http://schemas.openxmlformats.org/drawingml/2006/table">
            <a:tbl>
              <a:tblPr firstRow="1" firstCol="1" bandRow="1"/>
              <a:tblGrid>
                <a:gridCol w="1796020"/>
                <a:gridCol w="2332583"/>
                <a:gridCol w="2774255"/>
                <a:gridCol w="1326743"/>
              </a:tblGrid>
              <a:tr h="1771017">
                <a:tc>
                  <a:txBody>
                    <a:bodyPr/>
                    <a:lstStyle/>
                    <a:p>
                      <a:pPr marL="0" marR="0">
                        <a:lnSpc>
                          <a:spcPct val="115000"/>
                        </a:lnSpc>
                        <a:spcBef>
                          <a:spcPts val="0"/>
                        </a:spcBef>
                        <a:spcAft>
                          <a:spcPts val="1000"/>
                        </a:spcAft>
                      </a:pPr>
                      <a:r>
                        <a:rPr lang="en-US" sz="2000" b="1">
                          <a:effectLst/>
                          <a:latin typeface="Calibri"/>
                          <a:ea typeface="Times New Roman"/>
                          <a:cs typeface="Times New Roman"/>
                        </a:rPr>
                        <a:t>Strengths and Weaknesses </a:t>
                      </a:r>
                      <a:endParaRPr lang="en-US" sz="2000">
                        <a:effectLst/>
                        <a:latin typeface="Calibri"/>
                        <a:ea typeface="Times New Roman"/>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effectLst/>
                          <a:latin typeface="Calibri"/>
                          <a:ea typeface="Times New Roman"/>
                          <a:cs typeface="Times New Roman"/>
                        </a:rPr>
                        <a:t>Situation inside the company or organization (Internal environment)</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effectLst/>
                          <a:latin typeface="Calibri"/>
                          <a:ea typeface="Times New Roman"/>
                          <a:cs typeface="Times New Roman"/>
                        </a:rPr>
                        <a:t>Examples:</a:t>
                      </a:r>
                    </a:p>
                    <a:p>
                      <a:pPr marL="0" marR="0">
                        <a:lnSpc>
                          <a:spcPct val="115000"/>
                        </a:lnSpc>
                        <a:spcBef>
                          <a:spcPts val="0"/>
                        </a:spcBef>
                        <a:spcAft>
                          <a:spcPts val="1000"/>
                        </a:spcAft>
                      </a:pPr>
                      <a:r>
                        <a:rPr lang="en-US" sz="2000">
                          <a:effectLst/>
                          <a:latin typeface="Calibri"/>
                          <a:ea typeface="Times New Roman"/>
                          <a:cs typeface="Times New Roman"/>
                        </a:rPr>
                        <a:t>pricing, products, costs,  or performance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effectLst/>
                          <a:latin typeface="Calibri"/>
                          <a:ea typeface="Times New Roman"/>
                          <a:cs typeface="Times New Roman"/>
                        </a:rPr>
                        <a:t>Factors tend to be in the present </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1383">
                <a:tc>
                  <a:txBody>
                    <a:bodyPr/>
                    <a:lstStyle/>
                    <a:p>
                      <a:pPr marL="0" marR="0">
                        <a:lnSpc>
                          <a:spcPct val="115000"/>
                        </a:lnSpc>
                        <a:spcBef>
                          <a:spcPts val="0"/>
                        </a:spcBef>
                        <a:spcAft>
                          <a:spcPts val="1000"/>
                        </a:spcAft>
                      </a:pPr>
                      <a:r>
                        <a:rPr lang="en-US" sz="2000" b="1">
                          <a:effectLst/>
                          <a:latin typeface="Calibri"/>
                          <a:ea typeface="Times New Roman"/>
                          <a:cs typeface="Times New Roman"/>
                        </a:rPr>
                        <a:t>Opportunities and Threats</a:t>
                      </a:r>
                      <a:endParaRPr lang="en-US" sz="2000">
                        <a:effectLst/>
                        <a:latin typeface="Calibri"/>
                        <a:ea typeface="Times New Roman"/>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effectLst/>
                          <a:latin typeface="Calibri"/>
                          <a:ea typeface="Times New Roman"/>
                          <a:cs typeface="Times New Roman"/>
                        </a:rPr>
                        <a:t>Situation outside the company or organization (External environment)</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effectLst/>
                          <a:latin typeface="Calibri"/>
                          <a:ea typeface="Times New Roman"/>
                          <a:cs typeface="Times New Roman"/>
                        </a:rPr>
                        <a:t>Examples:</a:t>
                      </a:r>
                    </a:p>
                    <a:p>
                      <a:pPr marL="0" marR="0">
                        <a:lnSpc>
                          <a:spcPct val="115000"/>
                        </a:lnSpc>
                        <a:spcBef>
                          <a:spcPts val="0"/>
                        </a:spcBef>
                        <a:spcAft>
                          <a:spcPts val="1000"/>
                        </a:spcAft>
                      </a:pPr>
                      <a:r>
                        <a:rPr lang="en-US" sz="2000">
                          <a:effectLst/>
                          <a:latin typeface="Calibri"/>
                          <a:ea typeface="Times New Roman"/>
                          <a:cs typeface="Times New Roman"/>
                        </a:rPr>
                        <a:t>markets, sectors, audience, or trends</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dirty="0">
                          <a:effectLst/>
                          <a:latin typeface="Calibri"/>
                          <a:ea typeface="Times New Roman"/>
                          <a:cs typeface="Times New Roman"/>
                        </a:rPr>
                        <a:t>Factors tend to be in the future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4" name="Picture 3" descr="C:\Users\Darren\AppData\Local\Microsoft\Windows\Temporary Internet Files\Content.IE5\ZKNEI80I\MC900431538[1].png"/>
          <p:cNvPicPr/>
          <p:nvPr/>
        </p:nvPicPr>
        <p:blipFill>
          <a:blip r:embed="rId3">
            <a:extLst>
              <a:ext uri="{28A0092B-C50C-407E-A947-70E740481C1C}">
                <a14:useLocalDpi xmlns:a14="http://schemas.microsoft.com/office/drawing/2010/main" val="0"/>
              </a:ext>
            </a:extLst>
          </a:blip>
          <a:srcRect/>
          <a:stretch>
            <a:fillRect/>
          </a:stretch>
        </p:blipFill>
        <p:spPr bwMode="auto">
          <a:xfrm>
            <a:off x="8001000" y="5867400"/>
            <a:ext cx="1005840" cy="930910"/>
          </a:xfrm>
          <a:prstGeom prst="rect">
            <a:avLst/>
          </a:prstGeom>
          <a:noFill/>
          <a:ln>
            <a:noFill/>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p>
        </p:txBody>
      </p:sp>
      <p:sp>
        <p:nvSpPr>
          <p:cNvPr id="3" name="Content Placeholder 2"/>
          <p:cNvSpPr>
            <a:spLocks noGrp="1"/>
          </p:cNvSpPr>
          <p:nvPr>
            <p:ph idx="1"/>
          </p:nvPr>
        </p:nvSpPr>
        <p:spPr/>
        <p:txBody>
          <a:bodyPr>
            <a:normAutofit lnSpcReduction="10000"/>
          </a:bodyPr>
          <a:lstStyle/>
          <a:p>
            <a:pPr marL="457200" indent="-457200">
              <a:buFont typeface="Arial" pitchFamily="34" charset="0"/>
              <a:buChar char="•"/>
            </a:pPr>
            <a:r>
              <a:rPr lang="en-US" dirty="0" smtClean="0"/>
              <a:t>Your </a:t>
            </a:r>
            <a:r>
              <a:rPr lang="en-US" dirty="0"/>
              <a:t>boss wants to implement an employee recognition program spamming a twelve-month period. </a:t>
            </a:r>
            <a:endParaRPr lang="en-US" dirty="0" smtClean="0"/>
          </a:p>
          <a:p>
            <a:pPr marL="457200" indent="-457200">
              <a:buFont typeface="Arial" pitchFamily="34" charset="0"/>
              <a:buChar char="•"/>
            </a:pPr>
            <a:r>
              <a:rPr lang="en-US" dirty="0" smtClean="0"/>
              <a:t>He </a:t>
            </a:r>
            <a:r>
              <a:rPr lang="en-US" dirty="0"/>
              <a:t>wants some form of recognition to take place every month, and at the end of the year when you department has its annual team meeting. </a:t>
            </a:r>
            <a:endParaRPr lang="en-US" dirty="0" smtClean="0"/>
          </a:p>
          <a:p>
            <a:pPr marL="457200" indent="-457200">
              <a:buFont typeface="Arial" pitchFamily="34" charset="0"/>
              <a:buChar char="•"/>
            </a:pPr>
            <a:r>
              <a:rPr lang="en-US" dirty="0" smtClean="0"/>
              <a:t>How </a:t>
            </a:r>
            <a:r>
              <a:rPr lang="en-US" dirty="0"/>
              <a:t>will your employee recognition team go about implementing this challenge? </a:t>
            </a:r>
            <a:endParaRPr lang="en-US" dirty="0" smtClean="0"/>
          </a:p>
          <a:p>
            <a:endParaRPr lang="en-US" dirty="0"/>
          </a:p>
        </p:txBody>
      </p:sp>
      <p:pic>
        <p:nvPicPr>
          <p:cNvPr id="4" name="Picture 3" descr="C:\Users\Darren\AppData\Local\Microsoft\Windows\Temporary Internet Files\Content.IE5\FZCJR17Y\MC900431500[1].png"/>
          <p:cNvPicPr/>
          <p:nvPr/>
        </p:nvPicPr>
        <p:blipFill>
          <a:blip r:embed="rId3">
            <a:extLst>
              <a:ext uri="{28A0092B-C50C-407E-A947-70E740481C1C}">
                <a14:useLocalDpi xmlns:a14="http://schemas.microsoft.com/office/drawing/2010/main" val="0"/>
              </a:ext>
            </a:extLst>
          </a:blip>
          <a:srcRect/>
          <a:stretch>
            <a:fillRect/>
          </a:stretch>
        </p:blipFill>
        <p:spPr bwMode="auto">
          <a:xfrm>
            <a:off x="8001000" y="5715000"/>
            <a:ext cx="1005840" cy="1005840"/>
          </a:xfrm>
          <a:prstGeom prst="rect">
            <a:avLst/>
          </a:prstGeom>
          <a:noFill/>
          <a:ln>
            <a:noFill/>
          </a:ln>
        </p:spPr>
      </p:pic>
    </p:spTree>
    <p:extLst>
      <p:ext uri="{BB962C8B-B14F-4D97-AF65-F5344CB8AC3E}">
        <p14:creationId xmlns:p14="http://schemas.microsoft.com/office/powerpoint/2010/main" val="680326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Analysis</a:t>
            </a:r>
            <a:endParaRPr lang="en-US" dirty="0" smtClean="0"/>
          </a:p>
        </p:txBody>
      </p:sp>
      <p:sp>
        <p:nvSpPr>
          <p:cNvPr id="13315" name="Content Placeholder 2"/>
          <p:cNvSpPr>
            <a:spLocks noGrp="1"/>
          </p:cNvSpPr>
          <p:nvPr>
            <p:ph idx="1"/>
          </p:nvPr>
        </p:nvSpPr>
        <p:spPr/>
        <p:txBody>
          <a:bodyPr/>
          <a:lstStyle/>
          <a:p>
            <a:pPr marL="0"/>
            <a:r>
              <a:rPr lang="en-US" dirty="0" smtClean="0"/>
              <a:t>Remember </a:t>
            </a:r>
            <a:r>
              <a:rPr lang="en-US" dirty="0"/>
              <a:t>that learning occurs in three domains: </a:t>
            </a:r>
            <a:endParaRPr lang="en-US" dirty="0" smtClean="0"/>
          </a:p>
          <a:p>
            <a:pPr marL="514350" indent="-514350">
              <a:buFont typeface="Arial" pitchFamily="34" charset="0"/>
              <a:buChar char="•"/>
            </a:pPr>
            <a:r>
              <a:rPr lang="en-US" dirty="0"/>
              <a:t>C</a:t>
            </a:r>
            <a:r>
              <a:rPr lang="en-US" dirty="0" smtClean="0"/>
              <a:t>ognitive</a:t>
            </a:r>
          </a:p>
          <a:p>
            <a:pPr marL="514350" indent="-514350">
              <a:buFont typeface="Arial" pitchFamily="34" charset="0"/>
              <a:buChar char="•"/>
            </a:pPr>
            <a:r>
              <a:rPr lang="en-US" dirty="0"/>
              <a:t>A</a:t>
            </a:r>
            <a:r>
              <a:rPr lang="en-US" dirty="0" smtClean="0"/>
              <a:t>ffective</a:t>
            </a:r>
            <a:endParaRPr lang="en-US" dirty="0"/>
          </a:p>
          <a:p>
            <a:pPr marL="514350" indent="-514350">
              <a:buFont typeface="Arial" pitchFamily="34" charset="0"/>
              <a:buChar char="•"/>
            </a:pPr>
            <a:r>
              <a:rPr lang="en-US" dirty="0"/>
              <a:t>P</a:t>
            </a:r>
            <a:r>
              <a:rPr lang="en-US" dirty="0" smtClean="0"/>
              <a:t>sychomotor</a:t>
            </a:r>
          </a:p>
        </p:txBody>
      </p:sp>
      <p:pic>
        <p:nvPicPr>
          <p:cNvPr id="4" name="Picture 3" descr="C:\Users\Darren\AppData\Local\Microsoft\Windows\Temporary Internet Files\Content.IE5\EOAYJ771\MC900020014[1].w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4648200"/>
            <a:ext cx="2457142" cy="1645920"/>
          </a:xfrm>
          <a:prstGeom prst="rect">
            <a:avLst/>
          </a:prstGeom>
          <a:noFill/>
          <a:ln>
            <a:noFill/>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Module Seven: Review Questions</a:t>
            </a:r>
          </a:p>
        </p:txBody>
      </p:sp>
      <p:sp>
        <p:nvSpPr>
          <p:cNvPr id="3" name="Content Placeholder 2"/>
          <p:cNvSpPr>
            <a:spLocks noGrp="1"/>
          </p:cNvSpPr>
          <p:nvPr>
            <p:ph idx="1"/>
          </p:nvPr>
        </p:nvSpPr>
        <p:spPr>
          <a:xfrm>
            <a:off x="457200" y="1447800"/>
            <a:ext cx="4114800" cy="4525963"/>
          </a:xfrm>
        </p:spPr>
        <p:txBody>
          <a:bodyPr>
            <a:normAutofit fontScale="62500" lnSpcReduction="20000"/>
          </a:bodyPr>
          <a:lstStyle/>
          <a:p>
            <a:pPr lvl="0"/>
            <a:r>
              <a:rPr lang="en-US" dirty="0" smtClean="0"/>
              <a:t>1.  What </a:t>
            </a:r>
            <a:r>
              <a:rPr lang="en-US" dirty="0"/>
              <a:t>is an assumption</a:t>
            </a:r>
            <a:r>
              <a:rPr lang="en-US" dirty="0" smtClean="0"/>
              <a:t>?</a:t>
            </a:r>
          </a:p>
          <a:p>
            <a:pPr lvl="0"/>
            <a:endParaRPr lang="en-US" dirty="0"/>
          </a:p>
          <a:p>
            <a:pPr marL="971550" lvl="1" indent="-514350">
              <a:buFont typeface="+mj-lt"/>
              <a:buAutoNum type="alphaLcParenR"/>
            </a:pPr>
            <a:r>
              <a:rPr lang="en-US" dirty="0"/>
              <a:t>A statement in which no proof or evidence is provided</a:t>
            </a:r>
          </a:p>
          <a:p>
            <a:pPr marL="971550" lvl="1" indent="-514350">
              <a:buFont typeface="+mj-lt"/>
              <a:buAutoNum type="alphaLcParenR"/>
            </a:pPr>
            <a:r>
              <a:rPr lang="en-US" dirty="0"/>
              <a:t>A fact</a:t>
            </a:r>
          </a:p>
          <a:p>
            <a:pPr marL="971550" lvl="1" indent="-514350">
              <a:buFont typeface="+mj-lt"/>
              <a:buAutoNum type="alphaLcParenR"/>
            </a:pPr>
            <a:r>
              <a:rPr lang="en-US" dirty="0"/>
              <a:t>A state of evidence</a:t>
            </a:r>
          </a:p>
          <a:p>
            <a:pPr marL="971550" lvl="1" indent="-514350">
              <a:buFont typeface="+mj-lt"/>
              <a:buAutoNum type="alphaLcParenR"/>
            </a:pPr>
            <a:r>
              <a:rPr lang="en-US" dirty="0"/>
              <a:t>The proofs made to assert a </a:t>
            </a:r>
            <a:r>
              <a:rPr lang="en-US" dirty="0" smtClean="0"/>
              <a:t>claim</a:t>
            </a:r>
          </a:p>
          <a:p>
            <a:pPr lvl="1"/>
            <a:endParaRPr lang="en-US" dirty="0"/>
          </a:p>
          <a:p>
            <a:pPr lvl="0"/>
            <a:r>
              <a:rPr lang="en-US" dirty="0" smtClean="0"/>
              <a:t>2.  An </a:t>
            </a:r>
            <a:r>
              <a:rPr lang="en-US" dirty="0"/>
              <a:t>assumption that is not clearly stated is an</a:t>
            </a:r>
            <a:r>
              <a:rPr lang="en-US" dirty="0" smtClean="0"/>
              <a:t>:</a:t>
            </a:r>
          </a:p>
          <a:p>
            <a:pPr lvl="0"/>
            <a:endParaRPr lang="en-US" dirty="0"/>
          </a:p>
          <a:p>
            <a:pPr marL="971550" lvl="1" indent="-514350">
              <a:buFont typeface="+mj-lt"/>
              <a:buAutoNum type="alphaLcParenR"/>
            </a:pPr>
            <a:r>
              <a:rPr lang="en-US" dirty="0"/>
              <a:t>Explicit statement</a:t>
            </a:r>
          </a:p>
          <a:p>
            <a:pPr marL="971550" lvl="1" indent="-514350">
              <a:buFont typeface="+mj-lt"/>
              <a:buAutoNum type="alphaLcParenR"/>
            </a:pPr>
            <a:r>
              <a:rPr lang="en-US" dirty="0"/>
              <a:t>Truth</a:t>
            </a:r>
          </a:p>
          <a:p>
            <a:pPr marL="971550" lvl="1" indent="-514350">
              <a:buFont typeface="+mj-lt"/>
              <a:buAutoNum type="alphaLcParenR"/>
            </a:pPr>
            <a:r>
              <a:rPr lang="en-US" dirty="0"/>
              <a:t>Valid point</a:t>
            </a:r>
          </a:p>
          <a:p>
            <a:pPr marL="971550" lvl="1" indent="-514350">
              <a:buFont typeface="+mj-lt"/>
              <a:buAutoNum type="alphaLcParenR"/>
            </a:pPr>
            <a:r>
              <a:rPr lang="en-US" dirty="0"/>
              <a:t>Implied statement</a:t>
            </a:r>
          </a:p>
          <a:p>
            <a:endParaRPr lang="en-US" dirty="0"/>
          </a:p>
        </p:txBody>
      </p:sp>
      <p:sp>
        <p:nvSpPr>
          <p:cNvPr id="4" name="Content Placeholder 2"/>
          <p:cNvSpPr txBox="1">
            <a:spLocks/>
          </p:cNvSpPr>
          <p:nvPr/>
        </p:nvSpPr>
        <p:spPr bwMode="auto">
          <a:xfrm>
            <a:off x="4724400" y="14478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3.  What is a function of confirmation bias?</a:t>
            </a:r>
          </a:p>
          <a:p>
            <a:endParaRPr lang="en-US" dirty="0" smtClean="0"/>
          </a:p>
          <a:p>
            <a:pPr marL="971550" lvl="1" indent="-514350">
              <a:buFont typeface="+mj-lt"/>
              <a:buAutoNum type="alphaLcParenR"/>
            </a:pPr>
            <a:r>
              <a:rPr lang="en-US" dirty="0" smtClean="0"/>
              <a:t>To refute existing assumptions</a:t>
            </a:r>
          </a:p>
          <a:p>
            <a:pPr marL="971550" lvl="1" indent="-514350">
              <a:buFont typeface="+mj-lt"/>
              <a:buAutoNum type="alphaLcParenR"/>
            </a:pPr>
            <a:r>
              <a:rPr lang="en-US" dirty="0" smtClean="0"/>
              <a:t>To support existing assumptions </a:t>
            </a:r>
          </a:p>
          <a:p>
            <a:pPr marL="971550" lvl="1" indent="-514350">
              <a:buFont typeface="+mj-lt"/>
              <a:buAutoNum type="alphaLcParenR"/>
            </a:pPr>
            <a:r>
              <a:rPr lang="en-US" dirty="0" smtClean="0"/>
              <a:t>To validate new information</a:t>
            </a:r>
          </a:p>
          <a:p>
            <a:pPr marL="971550" lvl="1" indent="-514350">
              <a:buFont typeface="+mj-lt"/>
              <a:buAutoNum type="alphaLcParenR"/>
            </a:pPr>
            <a:r>
              <a:rPr lang="en-US" dirty="0" smtClean="0"/>
              <a:t>To help us understand others’ ideas</a:t>
            </a:r>
          </a:p>
          <a:p>
            <a:pPr lvl="1"/>
            <a:endParaRPr lang="en-US" dirty="0" smtClean="0"/>
          </a:p>
          <a:p>
            <a:r>
              <a:rPr lang="en-US" dirty="0" smtClean="0"/>
              <a:t>4.  What is the opposite of bias?</a:t>
            </a:r>
          </a:p>
          <a:p>
            <a:endParaRPr lang="en-US" dirty="0" smtClean="0"/>
          </a:p>
          <a:p>
            <a:pPr marL="971550" lvl="1" indent="-514350">
              <a:buFont typeface="+mj-lt"/>
              <a:buAutoNum type="alphaLcParenR"/>
            </a:pPr>
            <a:r>
              <a:rPr lang="en-US" dirty="0" smtClean="0"/>
              <a:t>Subjectivity</a:t>
            </a:r>
          </a:p>
          <a:p>
            <a:pPr marL="971550" lvl="1" indent="-514350">
              <a:buFont typeface="+mj-lt"/>
              <a:buAutoNum type="alphaLcParenR"/>
            </a:pPr>
            <a:r>
              <a:rPr lang="en-US" dirty="0" smtClean="0"/>
              <a:t>Evaluation</a:t>
            </a:r>
          </a:p>
          <a:p>
            <a:pPr marL="971550" lvl="1" indent="-514350">
              <a:buFont typeface="+mj-lt"/>
              <a:buAutoNum type="alphaLcParenR"/>
            </a:pPr>
            <a:r>
              <a:rPr lang="en-US" dirty="0" smtClean="0"/>
              <a:t>Observation</a:t>
            </a:r>
          </a:p>
          <a:p>
            <a:pPr marL="971550" lvl="1" indent="-514350">
              <a:buFont typeface="+mj-lt"/>
              <a:buAutoNum type="alphaLcParenR"/>
            </a:pPr>
            <a:r>
              <a:rPr lang="en-US" dirty="0" smtClean="0"/>
              <a:t>Objectivity</a:t>
            </a:r>
          </a:p>
          <a:p>
            <a:endParaRPr lang="en-US" dirty="0"/>
          </a:p>
        </p:txBody>
      </p:sp>
    </p:spTree>
    <p:extLst>
      <p:ext uri="{BB962C8B-B14F-4D97-AF65-F5344CB8AC3E}">
        <p14:creationId xmlns:p14="http://schemas.microsoft.com/office/powerpoint/2010/main" val="35522116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Module Seven: Review Questions</a:t>
            </a:r>
          </a:p>
        </p:txBody>
      </p:sp>
      <p:sp>
        <p:nvSpPr>
          <p:cNvPr id="3" name="Content Placeholder 2"/>
          <p:cNvSpPr>
            <a:spLocks noGrp="1"/>
          </p:cNvSpPr>
          <p:nvPr>
            <p:ph idx="1"/>
          </p:nvPr>
        </p:nvSpPr>
        <p:spPr>
          <a:xfrm>
            <a:off x="457200" y="1371600"/>
            <a:ext cx="4114800" cy="4525963"/>
          </a:xfrm>
        </p:spPr>
        <p:txBody>
          <a:bodyPr>
            <a:normAutofit fontScale="47500" lnSpcReduction="20000"/>
          </a:bodyPr>
          <a:lstStyle/>
          <a:p>
            <a:pPr lvl="0"/>
            <a:r>
              <a:rPr lang="en-US" sz="3400" dirty="0" smtClean="0"/>
              <a:t>5.  Clarifying </a:t>
            </a:r>
            <a:r>
              <a:rPr lang="en-US" sz="3400" dirty="0"/>
              <a:t>questions do what</a:t>
            </a:r>
            <a:r>
              <a:rPr lang="en-US" sz="3400" dirty="0" smtClean="0"/>
              <a:t>?</a:t>
            </a:r>
          </a:p>
          <a:p>
            <a:pPr lvl="0"/>
            <a:endParaRPr lang="en-US" sz="3400" dirty="0"/>
          </a:p>
          <a:p>
            <a:pPr marL="971550" lvl="1" indent="-514350">
              <a:buFont typeface="+mj-lt"/>
              <a:buAutoNum type="alphaLcParenR"/>
            </a:pPr>
            <a:r>
              <a:rPr lang="en-US" sz="3400" dirty="0"/>
              <a:t>Reveal opinions</a:t>
            </a:r>
          </a:p>
          <a:p>
            <a:pPr marL="971550" lvl="1" indent="-514350">
              <a:buFont typeface="+mj-lt"/>
              <a:buAutoNum type="alphaLcParenR"/>
            </a:pPr>
            <a:r>
              <a:rPr lang="en-US" sz="3400" dirty="0"/>
              <a:t>Help the thinker acquire more information</a:t>
            </a:r>
          </a:p>
          <a:p>
            <a:pPr marL="971550" lvl="1" indent="-514350">
              <a:buFont typeface="+mj-lt"/>
              <a:buAutoNum type="alphaLcParenR"/>
            </a:pPr>
            <a:r>
              <a:rPr lang="en-US" sz="3400" dirty="0"/>
              <a:t>Delineate details</a:t>
            </a:r>
          </a:p>
          <a:p>
            <a:pPr marL="971550" lvl="1" indent="-514350">
              <a:buFont typeface="+mj-lt"/>
              <a:buAutoNum type="alphaLcParenR"/>
            </a:pPr>
            <a:r>
              <a:rPr lang="en-US" sz="3400" dirty="0"/>
              <a:t>Help critical thinkers be less objective</a:t>
            </a:r>
          </a:p>
          <a:p>
            <a:pPr lvl="1"/>
            <a:endParaRPr lang="en-US" sz="3400" dirty="0"/>
          </a:p>
          <a:p>
            <a:pPr lvl="0"/>
            <a:r>
              <a:rPr lang="en-US" sz="3400" dirty="0" smtClean="0"/>
              <a:t>6.    What </a:t>
            </a:r>
            <a:r>
              <a:rPr lang="en-US" sz="3400" dirty="0"/>
              <a:t>is one type of clarifying question discussed in this module</a:t>
            </a:r>
            <a:r>
              <a:rPr lang="en-US" sz="3400" dirty="0" smtClean="0"/>
              <a:t>?</a:t>
            </a:r>
          </a:p>
          <a:p>
            <a:pPr lvl="0"/>
            <a:endParaRPr lang="en-US" sz="3400" dirty="0"/>
          </a:p>
          <a:p>
            <a:pPr marL="971550" lvl="1" indent="-514350">
              <a:buFont typeface="+mj-lt"/>
              <a:buAutoNum type="alphaLcParenR"/>
            </a:pPr>
            <a:r>
              <a:rPr lang="en-US" sz="3400" dirty="0"/>
              <a:t>Factual</a:t>
            </a:r>
          </a:p>
          <a:p>
            <a:pPr marL="971550" lvl="1" indent="-514350">
              <a:buFont typeface="+mj-lt"/>
              <a:buAutoNum type="alphaLcParenR"/>
            </a:pPr>
            <a:r>
              <a:rPr lang="en-US" sz="3400" dirty="0"/>
              <a:t>Opinion </a:t>
            </a:r>
          </a:p>
          <a:p>
            <a:pPr marL="971550" lvl="1" indent="-514350">
              <a:buFont typeface="+mj-lt"/>
              <a:buAutoNum type="alphaLcParenR"/>
            </a:pPr>
            <a:r>
              <a:rPr lang="en-US" sz="3400" dirty="0"/>
              <a:t>Generic</a:t>
            </a:r>
          </a:p>
          <a:p>
            <a:pPr marL="971550" lvl="1" indent="-514350">
              <a:buFont typeface="+mj-lt"/>
              <a:buAutoNum type="alphaLcParenR"/>
            </a:pPr>
            <a:r>
              <a:rPr lang="en-US" sz="3400" dirty="0"/>
              <a:t>Rhetorical</a:t>
            </a:r>
          </a:p>
          <a:p>
            <a:r>
              <a:rPr lang="en-US" dirty="0"/>
              <a:t/>
            </a:r>
            <a:br>
              <a:rPr lang="en-US" dirty="0"/>
            </a:br>
            <a:r>
              <a:rPr lang="en-US" dirty="0"/>
              <a:t> </a:t>
            </a:r>
          </a:p>
        </p:txBody>
      </p:sp>
      <p:sp>
        <p:nvSpPr>
          <p:cNvPr id="4" name="Content Placeholder 2"/>
          <p:cNvSpPr txBox="1">
            <a:spLocks/>
          </p:cNvSpPr>
          <p:nvPr/>
        </p:nvSpPr>
        <p:spPr bwMode="auto">
          <a:xfrm>
            <a:off x="4724400" y="13716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7.   What do the S and W represent in SWOT analysis?</a:t>
            </a:r>
          </a:p>
          <a:p>
            <a:endParaRPr lang="en-US" sz="1600" dirty="0" smtClean="0"/>
          </a:p>
          <a:p>
            <a:pPr marL="971550" lvl="1" indent="-514350">
              <a:buFont typeface="+mj-lt"/>
              <a:buAutoNum type="alphaLcParenR"/>
            </a:pPr>
            <a:r>
              <a:rPr lang="en-US" sz="1600" dirty="0"/>
              <a:t>Subjective, Weak</a:t>
            </a:r>
          </a:p>
          <a:p>
            <a:pPr marL="971550" lvl="1" indent="-514350">
              <a:buFont typeface="+mj-lt"/>
              <a:buAutoNum type="alphaLcParenR"/>
            </a:pPr>
            <a:r>
              <a:rPr lang="en-US" sz="1600" dirty="0"/>
              <a:t>Subjective, Wide</a:t>
            </a:r>
          </a:p>
          <a:p>
            <a:pPr marL="971550" lvl="1" indent="-514350">
              <a:buFont typeface="+mj-lt"/>
              <a:buAutoNum type="alphaLcParenR"/>
            </a:pPr>
            <a:r>
              <a:rPr lang="en-US" sz="1600" dirty="0"/>
              <a:t>Strengths, Wide</a:t>
            </a:r>
          </a:p>
          <a:p>
            <a:pPr marL="971550" lvl="1" indent="-514350">
              <a:buFont typeface="+mj-lt"/>
              <a:buAutoNum type="alphaLcParenR"/>
            </a:pPr>
            <a:r>
              <a:rPr lang="en-US" sz="1600" dirty="0"/>
              <a:t>Strengths, Weaknesses</a:t>
            </a:r>
          </a:p>
          <a:p>
            <a:endParaRPr lang="en-US" sz="1600" dirty="0" smtClean="0"/>
          </a:p>
          <a:p>
            <a:r>
              <a:rPr lang="en-US" sz="1600" dirty="0" smtClean="0"/>
              <a:t>8.   What do the O and T represent in SWOT analysis?</a:t>
            </a:r>
          </a:p>
          <a:p>
            <a:endParaRPr lang="en-US" sz="1600" dirty="0" smtClean="0"/>
          </a:p>
          <a:p>
            <a:pPr marL="971550" lvl="1" indent="-514350">
              <a:buFont typeface="+mj-lt"/>
              <a:buAutoNum type="alphaLcParenR"/>
            </a:pPr>
            <a:r>
              <a:rPr lang="en-US" sz="1600" dirty="0" smtClean="0"/>
              <a:t>Opposite, Trial</a:t>
            </a:r>
          </a:p>
          <a:p>
            <a:pPr marL="971550" lvl="1" indent="-514350">
              <a:buFont typeface="+mj-lt"/>
              <a:buAutoNum type="alphaLcParenR"/>
            </a:pPr>
            <a:r>
              <a:rPr lang="en-US" sz="1600" dirty="0" smtClean="0"/>
              <a:t>Opponent, Type</a:t>
            </a:r>
          </a:p>
          <a:p>
            <a:pPr marL="971550" lvl="1" indent="-514350">
              <a:buFont typeface="+mj-lt"/>
              <a:buAutoNum type="alphaLcParenR"/>
            </a:pPr>
            <a:r>
              <a:rPr lang="en-US" sz="1600" dirty="0" smtClean="0"/>
              <a:t>Opportunities, Threats</a:t>
            </a:r>
          </a:p>
          <a:p>
            <a:pPr marL="971550" lvl="1" indent="-514350">
              <a:buFont typeface="+mj-lt"/>
              <a:buAutoNum type="alphaLcParenR"/>
            </a:pPr>
            <a:r>
              <a:rPr lang="en-US" sz="1600" dirty="0" smtClean="0"/>
              <a:t>Opportunities, Types</a:t>
            </a:r>
            <a:endParaRPr lang="en-US" sz="1600" dirty="0"/>
          </a:p>
        </p:txBody>
      </p:sp>
    </p:spTree>
    <p:extLst>
      <p:ext uri="{BB962C8B-B14F-4D97-AF65-F5344CB8AC3E}">
        <p14:creationId xmlns:p14="http://schemas.microsoft.com/office/powerpoint/2010/main" val="7286810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Module Seven: Review Questions</a:t>
            </a:r>
          </a:p>
        </p:txBody>
      </p:sp>
      <p:sp>
        <p:nvSpPr>
          <p:cNvPr id="3" name="Content Placeholder 2"/>
          <p:cNvSpPr>
            <a:spLocks noGrp="1"/>
          </p:cNvSpPr>
          <p:nvPr>
            <p:ph idx="1"/>
          </p:nvPr>
        </p:nvSpPr>
        <p:spPr/>
        <p:txBody>
          <a:bodyPr>
            <a:normAutofit fontScale="62500" lnSpcReduction="20000"/>
          </a:bodyPr>
          <a:lstStyle/>
          <a:p>
            <a:pPr lvl="0"/>
            <a:r>
              <a:rPr lang="en-US" dirty="0" smtClean="0"/>
              <a:t>9.  The </a:t>
            </a:r>
            <a:r>
              <a:rPr lang="en-US" dirty="0"/>
              <a:t>boss would like to implement an employee recognition program spanning what time period</a:t>
            </a:r>
            <a:r>
              <a:rPr lang="en-US" dirty="0" smtClean="0"/>
              <a:t>?</a:t>
            </a:r>
          </a:p>
          <a:p>
            <a:pPr lvl="0"/>
            <a:endParaRPr lang="en-US" dirty="0"/>
          </a:p>
          <a:p>
            <a:pPr marL="971550" lvl="1" indent="-514350">
              <a:buFont typeface="+mj-lt"/>
              <a:buAutoNum type="alphaLcParenR"/>
            </a:pPr>
            <a:r>
              <a:rPr lang="en-US" dirty="0"/>
              <a:t>18 months</a:t>
            </a:r>
          </a:p>
          <a:p>
            <a:pPr marL="971550" lvl="1" indent="-514350">
              <a:buFont typeface="+mj-lt"/>
              <a:buAutoNum type="alphaLcParenR"/>
            </a:pPr>
            <a:r>
              <a:rPr lang="en-US" dirty="0"/>
              <a:t>2 years</a:t>
            </a:r>
          </a:p>
          <a:p>
            <a:pPr marL="971550" lvl="1" indent="-514350">
              <a:buFont typeface="+mj-lt"/>
              <a:buAutoNum type="alphaLcParenR"/>
            </a:pPr>
            <a:r>
              <a:rPr lang="en-US" dirty="0"/>
              <a:t>3 months</a:t>
            </a:r>
          </a:p>
          <a:p>
            <a:pPr marL="971550" lvl="1" indent="-514350">
              <a:buFont typeface="+mj-lt"/>
              <a:buAutoNum type="alphaLcParenR"/>
            </a:pPr>
            <a:r>
              <a:rPr lang="en-US" dirty="0"/>
              <a:t>12 </a:t>
            </a:r>
            <a:r>
              <a:rPr lang="en-US" dirty="0" smtClean="0"/>
              <a:t>months</a:t>
            </a:r>
          </a:p>
          <a:p>
            <a:pPr lvl="1"/>
            <a:endParaRPr lang="en-US" dirty="0"/>
          </a:p>
          <a:p>
            <a:pPr lvl="0"/>
            <a:r>
              <a:rPr lang="en-US" dirty="0" smtClean="0"/>
              <a:t>10. At </a:t>
            </a:r>
            <a:r>
              <a:rPr lang="en-US" dirty="0"/>
              <a:t>the end of the employee recognition period, what would the boss like to award to an outstanding employee</a:t>
            </a:r>
            <a:r>
              <a:rPr lang="en-US" dirty="0" smtClean="0"/>
              <a:t>?</a:t>
            </a:r>
          </a:p>
          <a:p>
            <a:pPr lvl="0"/>
            <a:endParaRPr lang="en-US" dirty="0"/>
          </a:p>
          <a:p>
            <a:pPr marL="971550" lvl="1" indent="-514350">
              <a:buFont typeface="+mj-lt"/>
              <a:buAutoNum type="alphaLcParenR"/>
            </a:pPr>
            <a:r>
              <a:rPr lang="en-US" dirty="0"/>
              <a:t>Trophy</a:t>
            </a:r>
          </a:p>
          <a:p>
            <a:pPr marL="971550" lvl="1" indent="-514350">
              <a:buFont typeface="+mj-lt"/>
              <a:buAutoNum type="alphaLcParenR"/>
            </a:pPr>
            <a:r>
              <a:rPr lang="en-US" dirty="0"/>
              <a:t>Company logo items</a:t>
            </a:r>
          </a:p>
          <a:p>
            <a:pPr marL="971550" lvl="1" indent="-514350">
              <a:buFont typeface="+mj-lt"/>
              <a:buAutoNum type="alphaLcParenR"/>
            </a:pPr>
            <a:r>
              <a:rPr lang="en-US" dirty="0"/>
              <a:t>Paid time off</a:t>
            </a:r>
          </a:p>
          <a:p>
            <a:pPr marL="971550" lvl="1" indent="-514350">
              <a:buFont typeface="+mj-lt"/>
              <a:buAutoNum type="alphaLcParenR"/>
            </a:pPr>
            <a:r>
              <a:rPr lang="en-US" dirty="0"/>
              <a:t>Plaque</a:t>
            </a:r>
          </a:p>
        </p:txBody>
      </p:sp>
    </p:spTree>
    <p:extLst>
      <p:ext uri="{BB962C8B-B14F-4D97-AF65-F5344CB8AC3E}">
        <p14:creationId xmlns:p14="http://schemas.microsoft.com/office/powerpoint/2010/main" val="264267999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Module Seven: Review Questions</a:t>
            </a:r>
          </a:p>
        </p:txBody>
      </p:sp>
      <p:sp>
        <p:nvSpPr>
          <p:cNvPr id="3" name="Content Placeholder 2"/>
          <p:cNvSpPr>
            <a:spLocks noGrp="1"/>
          </p:cNvSpPr>
          <p:nvPr>
            <p:ph idx="1"/>
          </p:nvPr>
        </p:nvSpPr>
        <p:spPr>
          <a:xfrm>
            <a:off x="457200" y="1447800"/>
            <a:ext cx="4114800" cy="4525963"/>
          </a:xfrm>
        </p:spPr>
        <p:txBody>
          <a:bodyPr>
            <a:normAutofit fontScale="62500" lnSpcReduction="20000"/>
          </a:bodyPr>
          <a:lstStyle/>
          <a:p>
            <a:pPr lvl="0"/>
            <a:r>
              <a:rPr lang="en-US" dirty="0" smtClean="0"/>
              <a:t>1.  What </a:t>
            </a:r>
            <a:r>
              <a:rPr lang="en-US" dirty="0"/>
              <a:t>is an assumption</a:t>
            </a:r>
            <a:r>
              <a:rPr lang="en-US" dirty="0" smtClean="0"/>
              <a:t>?</a:t>
            </a:r>
          </a:p>
          <a:p>
            <a:pPr lvl="0"/>
            <a:endParaRPr lang="en-US" dirty="0"/>
          </a:p>
          <a:p>
            <a:pPr marL="971550" lvl="1" indent="-514350">
              <a:buFont typeface="+mj-lt"/>
              <a:buAutoNum type="alphaLcParenR"/>
            </a:pPr>
            <a:r>
              <a:rPr lang="en-US" dirty="0">
                <a:solidFill>
                  <a:srgbClr val="FF0000"/>
                </a:solidFill>
              </a:rPr>
              <a:t>A statement in which no proof or evidence is provided</a:t>
            </a:r>
          </a:p>
          <a:p>
            <a:pPr marL="971550" lvl="1" indent="-514350">
              <a:buFont typeface="+mj-lt"/>
              <a:buAutoNum type="alphaLcParenR"/>
            </a:pPr>
            <a:r>
              <a:rPr lang="en-US" dirty="0"/>
              <a:t>A fact</a:t>
            </a:r>
          </a:p>
          <a:p>
            <a:pPr marL="971550" lvl="1" indent="-514350">
              <a:buFont typeface="+mj-lt"/>
              <a:buAutoNum type="alphaLcParenR"/>
            </a:pPr>
            <a:r>
              <a:rPr lang="en-US" dirty="0"/>
              <a:t>A state of evidence</a:t>
            </a:r>
          </a:p>
          <a:p>
            <a:pPr marL="971550" lvl="1" indent="-514350">
              <a:buFont typeface="+mj-lt"/>
              <a:buAutoNum type="alphaLcParenR"/>
            </a:pPr>
            <a:r>
              <a:rPr lang="en-US" dirty="0"/>
              <a:t>The proofs made to assert a </a:t>
            </a:r>
            <a:r>
              <a:rPr lang="en-US" dirty="0" smtClean="0"/>
              <a:t>claim</a:t>
            </a:r>
          </a:p>
          <a:p>
            <a:pPr lvl="1"/>
            <a:endParaRPr lang="en-US" dirty="0"/>
          </a:p>
          <a:p>
            <a:pPr lvl="0"/>
            <a:r>
              <a:rPr lang="en-US" dirty="0" smtClean="0"/>
              <a:t>2.  An </a:t>
            </a:r>
            <a:r>
              <a:rPr lang="en-US" dirty="0"/>
              <a:t>assumption that is not clearly stated is an</a:t>
            </a:r>
            <a:r>
              <a:rPr lang="en-US" dirty="0" smtClean="0"/>
              <a:t>:</a:t>
            </a:r>
          </a:p>
          <a:p>
            <a:pPr lvl="0"/>
            <a:endParaRPr lang="en-US" dirty="0"/>
          </a:p>
          <a:p>
            <a:pPr marL="971550" lvl="1" indent="-514350">
              <a:buFont typeface="+mj-lt"/>
              <a:buAutoNum type="alphaLcParenR"/>
            </a:pPr>
            <a:r>
              <a:rPr lang="en-US" dirty="0"/>
              <a:t>Explicit statement</a:t>
            </a:r>
          </a:p>
          <a:p>
            <a:pPr marL="971550" lvl="1" indent="-514350">
              <a:buFont typeface="+mj-lt"/>
              <a:buAutoNum type="alphaLcParenR"/>
            </a:pPr>
            <a:r>
              <a:rPr lang="en-US" dirty="0"/>
              <a:t>Truth</a:t>
            </a:r>
          </a:p>
          <a:p>
            <a:pPr marL="971550" lvl="1" indent="-514350">
              <a:buFont typeface="+mj-lt"/>
              <a:buAutoNum type="alphaLcParenR"/>
            </a:pPr>
            <a:r>
              <a:rPr lang="en-US" dirty="0"/>
              <a:t>Valid point</a:t>
            </a:r>
          </a:p>
          <a:p>
            <a:pPr marL="971550" lvl="1" indent="-514350">
              <a:buFont typeface="+mj-lt"/>
              <a:buAutoNum type="alphaLcParenR"/>
            </a:pPr>
            <a:r>
              <a:rPr lang="en-US" dirty="0">
                <a:solidFill>
                  <a:srgbClr val="FF0000"/>
                </a:solidFill>
              </a:rPr>
              <a:t>Implied statement</a:t>
            </a:r>
          </a:p>
          <a:p>
            <a:endParaRPr lang="en-US" dirty="0"/>
          </a:p>
        </p:txBody>
      </p:sp>
      <p:sp>
        <p:nvSpPr>
          <p:cNvPr id="4" name="Content Placeholder 2"/>
          <p:cNvSpPr txBox="1">
            <a:spLocks/>
          </p:cNvSpPr>
          <p:nvPr/>
        </p:nvSpPr>
        <p:spPr bwMode="auto">
          <a:xfrm>
            <a:off x="4724400" y="14478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3.  What is a function of confirmation bias?</a:t>
            </a:r>
          </a:p>
          <a:p>
            <a:endParaRPr lang="en-US" dirty="0" smtClean="0"/>
          </a:p>
          <a:p>
            <a:pPr marL="971550" lvl="1" indent="-514350">
              <a:buFont typeface="+mj-lt"/>
              <a:buAutoNum type="alphaLcParenR"/>
            </a:pPr>
            <a:r>
              <a:rPr lang="en-US" dirty="0" smtClean="0"/>
              <a:t>To refute existing assumptions</a:t>
            </a:r>
          </a:p>
          <a:p>
            <a:pPr marL="971550" lvl="1" indent="-514350">
              <a:buFont typeface="+mj-lt"/>
              <a:buAutoNum type="alphaLcParenR"/>
            </a:pPr>
            <a:r>
              <a:rPr lang="en-US" dirty="0" smtClean="0">
                <a:solidFill>
                  <a:srgbClr val="FF0000"/>
                </a:solidFill>
              </a:rPr>
              <a:t>To support existing assumptions </a:t>
            </a:r>
          </a:p>
          <a:p>
            <a:pPr marL="971550" lvl="1" indent="-514350">
              <a:buFont typeface="+mj-lt"/>
              <a:buAutoNum type="alphaLcParenR"/>
            </a:pPr>
            <a:r>
              <a:rPr lang="en-US" dirty="0" smtClean="0"/>
              <a:t>To validate new information</a:t>
            </a:r>
          </a:p>
          <a:p>
            <a:pPr marL="971550" lvl="1" indent="-514350">
              <a:buFont typeface="+mj-lt"/>
              <a:buAutoNum type="alphaLcParenR"/>
            </a:pPr>
            <a:r>
              <a:rPr lang="en-US" dirty="0" smtClean="0"/>
              <a:t>To help us understand others’ ideas</a:t>
            </a:r>
          </a:p>
          <a:p>
            <a:pPr lvl="1"/>
            <a:endParaRPr lang="en-US" dirty="0" smtClean="0"/>
          </a:p>
          <a:p>
            <a:r>
              <a:rPr lang="en-US" dirty="0" smtClean="0"/>
              <a:t>4.  What is the opposite of bias?</a:t>
            </a:r>
          </a:p>
          <a:p>
            <a:endParaRPr lang="en-US" dirty="0" smtClean="0"/>
          </a:p>
          <a:p>
            <a:pPr marL="971550" lvl="1" indent="-514350">
              <a:buFont typeface="+mj-lt"/>
              <a:buAutoNum type="alphaLcParenR"/>
            </a:pPr>
            <a:r>
              <a:rPr lang="en-US" dirty="0" smtClean="0"/>
              <a:t>Subjectivity</a:t>
            </a:r>
          </a:p>
          <a:p>
            <a:pPr marL="971550" lvl="1" indent="-514350">
              <a:buFont typeface="+mj-lt"/>
              <a:buAutoNum type="alphaLcParenR"/>
            </a:pPr>
            <a:r>
              <a:rPr lang="en-US" dirty="0" smtClean="0"/>
              <a:t>Evaluation</a:t>
            </a:r>
          </a:p>
          <a:p>
            <a:pPr marL="971550" lvl="1" indent="-514350">
              <a:buFont typeface="+mj-lt"/>
              <a:buAutoNum type="alphaLcParenR"/>
            </a:pPr>
            <a:r>
              <a:rPr lang="en-US" dirty="0" smtClean="0"/>
              <a:t>Observation</a:t>
            </a:r>
          </a:p>
          <a:p>
            <a:pPr marL="971550" lvl="1" indent="-514350">
              <a:buFont typeface="+mj-lt"/>
              <a:buAutoNum type="alphaLcParenR"/>
            </a:pPr>
            <a:r>
              <a:rPr lang="en-US" dirty="0" smtClean="0">
                <a:solidFill>
                  <a:srgbClr val="FF0000"/>
                </a:solidFill>
              </a:rPr>
              <a:t>Objectivity</a:t>
            </a:r>
          </a:p>
          <a:p>
            <a:endParaRPr lang="en-US" dirty="0"/>
          </a:p>
        </p:txBody>
      </p:sp>
    </p:spTree>
    <p:extLst>
      <p:ext uri="{BB962C8B-B14F-4D97-AF65-F5344CB8AC3E}">
        <p14:creationId xmlns:p14="http://schemas.microsoft.com/office/powerpoint/2010/main" val="16712590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Module Seven: Review Questions</a:t>
            </a:r>
          </a:p>
        </p:txBody>
      </p:sp>
      <p:sp>
        <p:nvSpPr>
          <p:cNvPr id="3" name="Content Placeholder 2"/>
          <p:cNvSpPr>
            <a:spLocks noGrp="1"/>
          </p:cNvSpPr>
          <p:nvPr>
            <p:ph idx="1"/>
          </p:nvPr>
        </p:nvSpPr>
        <p:spPr>
          <a:xfrm>
            <a:off x="457200" y="1371600"/>
            <a:ext cx="4114800" cy="4525963"/>
          </a:xfrm>
        </p:spPr>
        <p:txBody>
          <a:bodyPr>
            <a:normAutofit fontScale="47500" lnSpcReduction="20000"/>
          </a:bodyPr>
          <a:lstStyle/>
          <a:p>
            <a:pPr lvl="0"/>
            <a:r>
              <a:rPr lang="en-US" sz="3400" dirty="0" smtClean="0"/>
              <a:t>5.  Clarifying </a:t>
            </a:r>
            <a:r>
              <a:rPr lang="en-US" sz="3400" dirty="0"/>
              <a:t>questions do what</a:t>
            </a:r>
            <a:r>
              <a:rPr lang="en-US" sz="3400" dirty="0" smtClean="0"/>
              <a:t>?</a:t>
            </a:r>
          </a:p>
          <a:p>
            <a:pPr lvl="0"/>
            <a:endParaRPr lang="en-US" sz="3400" dirty="0"/>
          </a:p>
          <a:p>
            <a:pPr marL="971550" lvl="1" indent="-514350">
              <a:buFont typeface="+mj-lt"/>
              <a:buAutoNum type="alphaLcParenR"/>
            </a:pPr>
            <a:r>
              <a:rPr lang="en-US" sz="3400" dirty="0"/>
              <a:t>Reveal opinions</a:t>
            </a:r>
          </a:p>
          <a:p>
            <a:pPr marL="971550" lvl="1" indent="-514350">
              <a:buFont typeface="+mj-lt"/>
              <a:buAutoNum type="alphaLcParenR"/>
            </a:pPr>
            <a:r>
              <a:rPr lang="en-US" sz="3400" dirty="0">
                <a:solidFill>
                  <a:srgbClr val="FF0000"/>
                </a:solidFill>
              </a:rPr>
              <a:t>Help the thinker acquire more information</a:t>
            </a:r>
          </a:p>
          <a:p>
            <a:pPr marL="971550" lvl="1" indent="-514350">
              <a:buFont typeface="+mj-lt"/>
              <a:buAutoNum type="alphaLcParenR"/>
            </a:pPr>
            <a:r>
              <a:rPr lang="en-US" sz="3400" dirty="0"/>
              <a:t>Delineate details</a:t>
            </a:r>
          </a:p>
          <a:p>
            <a:pPr marL="971550" lvl="1" indent="-514350">
              <a:buFont typeface="+mj-lt"/>
              <a:buAutoNum type="alphaLcParenR"/>
            </a:pPr>
            <a:r>
              <a:rPr lang="en-US" sz="3400" dirty="0"/>
              <a:t>Help critical thinkers be less objective</a:t>
            </a:r>
          </a:p>
          <a:p>
            <a:pPr lvl="1"/>
            <a:endParaRPr lang="en-US" sz="3400" dirty="0"/>
          </a:p>
          <a:p>
            <a:pPr lvl="0"/>
            <a:r>
              <a:rPr lang="en-US" sz="3400" dirty="0" smtClean="0"/>
              <a:t>6.    What </a:t>
            </a:r>
            <a:r>
              <a:rPr lang="en-US" sz="3400" dirty="0"/>
              <a:t>is one type of clarifying question discussed in this module</a:t>
            </a:r>
            <a:r>
              <a:rPr lang="en-US" sz="3400" dirty="0" smtClean="0"/>
              <a:t>?</a:t>
            </a:r>
          </a:p>
          <a:p>
            <a:pPr lvl="0"/>
            <a:endParaRPr lang="en-US" sz="3400" dirty="0"/>
          </a:p>
          <a:p>
            <a:pPr marL="971550" lvl="1" indent="-514350">
              <a:buFont typeface="+mj-lt"/>
              <a:buAutoNum type="alphaLcParenR"/>
            </a:pPr>
            <a:r>
              <a:rPr lang="en-US" sz="3400" dirty="0"/>
              <a:t>Factual</a:t>
            </a:r>
          </a:p>
          <a:p>
            <a:pPr marL="971550" lvl="1" indent="-514350">
              <a:buFont typeface="+mj-lt"/>
              <a:buAutoNum type="alphaLcParenR"/>
            </a:pPr>
            <a:r>
              <a:rPr lang="en-US" sz="3400" dirty="0"/>
              <a:t>Opinion </a:t>
            </a:r>
          </a:p>
          <a:p>
            <a:pPr marL="971550" lvl="1" indent="-514350">
              <a:buFont typeface="+mj-lt"/>
              <a:buAutoNum type="alphaLcParenR"/>
            </a:pPr>
            <a:r>
              <a:rPr lang="en-US" sz="3400" dirty="0">
                <a:solidFill>
                  <a:srgbClr val="FF0000"/>
                </a:solidFill>
              </a:rPr>
              <a:t>Generic</a:t>
            </a:r>
          </a:p>
          <a:p>
            <a:pPr marL="971550" lvl="1" indent="-514350">
              <a:buFont typeface="+mj-lt"/>
              <a:buAutoNum type="alphaLcParenR"/>
            </a:pPr>
            <a:r>
              <a:rPr lang="en-US" sz="3400" dirty="0"/>
              <a:t>Rhetorical</a:t>
            </a:r>
          </a:p>
          <a:p>
            <a:r>
              <a:rPr lang="en-US" dirty="0"/>
              <a:t/>
            </a:r>
            <a:br>
              <a:rPr lang="en-US" dirty="0"/>
            </a:br>
            <a:r>
              <a:rPr lang="en-US" dirty="0"/>
              <a:t> </a:t>
            </a:r>
          </a:p>
        </p:txBody>
      </p:sp>
      <p:sp>
        <p:nvSpPr>
          <p:cNvPr id="4" name="Content Placeholder 2"/>
          <p:cNvSpPr txBox="1">
            <a:spLocks/>
          </p:cNvSpPr>
          <p:nvPr/>
        </p:nvSpPr>
        <p:spPr bwMode="auto">
          <a:xfrm>
            <a:off x="4724400" y="13716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7.   What do the S and W represent in SWOT analysis?</a:t>
            </a:r>
          </a:p>
          <a:p>
            <a:endParaRPr lang="en-US" sz="1600" dirty="0" smtClean="0"/>
          </a:p>
          <a:p>
            <a:pPr marL="971550" lvl="1" indent="-514350">
              <a:buFont typeface="+mj-lt"/>
              <a:buAutoNum type="alphaLcParenR"/>
            </a:pPr>
            <a:r>
              <a:rPr lang="en-US" sz="1600" dirty="0"/>
              <a:t>Subjective, Weak</a:t>
            </a:r>
          </a:p>
          <a:p>
            <a:pPr marL="971550" lvl="1" indent="-514350">
              <a:buFont typeface="+mj-lt"/>
              <a:buAutoNum type="alphaLcParenR"/>
            </a:pPr>
            <a:r>
              <a:rPr lang="en-US" sz="1600" dirty="0"/>
              <a:t>Subjective, Wide</a:t>
            </a:r>
          </a:p>
          <a:p>
            <a:pPr marL="971550" lvl="1" indent="-514350">
              <a:buFont typeface="+mj-lt"/>
              <a:buAutoNum type="alphaLcParenR"/>
            </a:pPr>
            <a:r>
              <a:rPr lang="en-US" sz="1600" dirty="0"/>
              <a:t>Strengths, Wide</a:t>
            </a:r>
          </a:p>
          <a:p>
            <a:pPr marL="971550" lvl="1" indent="-514350">
              <a:buFont typeface="+mj-lt"/>
              <a:buAutoNum type="alphaLcParenR"/>
            </a:pPr>
            <a:r>
              <a:rPr lang="en-US" sz="1600" dirty="0">
                <a:solidFill>
                  <a:srgbClr val="FF0000"/>
                </a:solidFill>
              </a:rPr>
              <a:t>Strengths, Weaknesses</a:t>
            </a:r>
          </a:p>
          <a:p>
            <a:endParaRPr lang="en-US" sz="1600" dirty="0" smtClean="0"/>
          </a:p>
          <a:p>
            <a:r>
              <a:rPr lang="en-US" sz="1600" dirty="0" smtClean="0"/>
              <a:t>8.   What do the O and T represent in SWOT analysis?</a:t>
            </a:r>
          </a:p>
          <a:p>
            <a:endParaRPr lang="en-US" sz="1600" dirty="0" smtClean="0"/>
          </a:p>
          <a:p>
            <a:pPr marL="971550" lvl="1" indent="-514350">
              <a:buFont typeface="+mj-lt"/>
              <a:buAutoNum type="alphaLcParenR"/>
            </a:pPr>
            <a:r>
              <a:rPr lang="en-US" sz="1600" dirty="0" smtClean="0"/>
              <a:t>Opposite, Trial</a:t>
            </a:r>
          </a:p>
          <a:p>
            <a:pPr marL="971550" lvl="1" indent="-514350">
              <a:buFont typeface="+mj-lt"/>
              <a:buAutoNum type="alphaLcParenR"/>
            </a:pPr>
            <a:r>
              <a:rPr lang="en-US" sz="1600" dirty="0" smtClean="0"/>
              <a:t>Opponent, Type</a:t>
            </a:r>
          </a:p>
          <a:p>
            <a:pPr marL="971550" lvl="1" indent="-514350">
              <a:buFont typeface="+mj-lt"/>
              <a:buAutoNum type="alphaLcParenR"/>
            </a:pPr>
            <a:r>
              <a:rPr lang="en-US" sz="1600" dirty="0" smtClean="0">
                <a:solidFill>
                  <a:srgbClr val="FF0000"/>
                </a:solidFill>
              </a:rPr>
              <a:t>Opportunities, Threats</a:t>
            </a:r>
          </a:p>
          <a:p>
            <a:pPr marL="971550" lvl="1" indent="-514350">
              <a:buFont typeface="+mj-lt"/>
              <a:buAutoNum type="alphaLcParenR"/>
            </a:pPr>
            <a:r>
              <a:rPr lang="en-US" sz="1600" dirty="0" smtClean="0"/>
              <a:t>Opportunities, Types</a:t>
            </a:r>
            <a:endParaRPr lang="en-US" sz="1600" dirty="0"/>
          </a:p>
        </p:txBody>
      </p:sp>
    </p:spTree>
    <p:extLst>
      <p:ext uri="{BB962C8B-B14F-4D97-AF65-F5344CB8AC3E}">
        <p14:creationId xmlns:p14="http://schemas.microsoft.com/office/powerpoint/2010/main" val="342759824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Module Seven: Review Questions</a:t>
            </a:r>
          </a:p>
        </p:txBody>
      </p:sp>
      <p:sp>
        <p:nvSpPr>
          <p:cNvPr id="3" name="Content Placeholder 2"/>
          <p:cNvSpPr>
            <a:spLocks noGrp="1"/>
          </p:cNvSpPr>
          <p:nvPr>
            <p:ph idx="1"/>
          </p:nvPr>
        </p:nvSpPr>
        <p:spPr/>
        <p:txBody>
          <a:bodyPr>
            <a:normAutofit fontScale="62500" lnSpcReduction="20000"/>
          </a:bodyPr>
          <a:lstStyle/>
          <a:p>
            <a:pPr lvl="0"/>
            <a:r>
              <a:rPr lang="en-US" dirty="0" smtClean="0"/>
              <a:t>9.  The </a:t>
            </a:r>
            <a:r>
              <a:rPr lang="en-US" dirty="0"/>
              <a:t>boss would like to implement an employee recognition program spanning what time period</a:t>
            </a:r>
            <a:r>
              <a:rPr lang="en-US" dirty="0" smtClean="0"/>
              <a:t>?</a:t>
            </a:r>
          </a:p>
          <a:p>
            <a:pPr lvl="0"/>
            <a:endParaRPr lang="en-US" dirty="0"/>
          </a:p>
          <a:p>
            <a:pPr marL="971550" lvl="1" indent="-514350">
              <a:buFont typeface="+mj-lt"/>
              <a:buAutoNum type="alphaLcParenR"/>
            </a:pPr>
            <a:r>
              <a:rPr lang="en-US" dirty="0"/>
              <a:t>18 months</a:t>
            </a:r>
          </a:p>
          <a:p>
            <a:pPr marL="971550" lvl="1" indent="-514350">
              <a:buFont typeface="+mj-lt"/>
              <a:buAutoNum type="alphaLcParenR"/>
            </a:pPr>
            <a:r>
              <a:rPr lang="en-US" dirty="0"/>
              <a:t>2 years</a:t>
            </a:r>
          </a:p>
          <a:p>
            <a:pPr marL="971550" lvl="1" indent="-514350">
              <a:buFont typeface="+mj-lt"/>
              <a:buAutoNum type="alphaLcParenR"/>
            </a:pPr>
            <a:r>
              <a:rPr lang="en-US" dirty="0"/>
              <a:t>3 months</a:t>
            </a:r>
          </a:p>
          <a:p>
            <a:pPr marL="971550" lvl="1" indent="-514350">
              <a:buFont typeface="+mj-lt"/>
              <a:buAutoNum type="alphaLcParenR"/>
            </a:pPr>
            <a:r>
              <a:rPr lang="en-US" dirty="0">
                <a:solidFill>
                  <a:srgbClr val="FF0000"/>
                </a:solidFill>
              </a:rPr>
              <a:t>12 </a:t>
            </a:r>
            <a:r>
              <a:rPr lang="en-US" dirty="0" smtClean="0">
                <a:solidFill>
                  <a:srgbClr val="FF0000"/>
                </a:solidFill>
              </a:rPr>
              <a:t>months</a:t>
            </a:r>
          </a:p>
          <a:p>
            <a:pPr lvl="1"/>
            <a:endParaRPr lang="en-US" dirty="0"/>
          </a:p>
          <a:p>
            <a:pPr lvl="0"/>
            <a:r>
              <a:rPr lang="en-US" dirty="0" smtClean="0"/>
              <a:t>10. At </a:t>
            </a:r>
            <a:r>
              <a:rPr lang="en-US" dirty="0"/>
              <a:t>the end of the employee recognition period, what would the boss like to award to an outstanding employee</a:t>
            </a:r>
            <a:r>
              <a:rPr lang="en-US" dirty="0" smtClean="0"/>
              <a:t>?</a:t>
            </a:r>
          </a:p>
          <a:p>
            <a:pPr lvl="0"/>
            <a:endParaRPr lang="en-US" dirty="0"/>
          </a:p>
          <a:p>
            <a:pPr marL="971550" lvl="1" indent="-514350">
              <a:buFont typeface="+mj-lt"/>
              <a:buAutoNum type="alphaLcParenR"/>
            </a:pPr>
            <a:r>
              <a:rPr lang="en-US" dirty="0">
                <a:solidFill>
                  <a:srgbClr val="FF0000"/>
                </a:solidFill>
              </a:rPr>
              <a:t>Trophy</a:t>
            </a:r>
          </a:p>
          <a:p>
            <a:pPr marL="971550" lvl="1" indent="-514350">
              <a:buFont typeface="+mj-lt"/>
              <a:buAutoNum type="alphaLcParenR"/>
            </a:pPr>
            <a:r>
              <a:rPr lang="en-US" dirty="0"/>
              <a:t>Company logo items</a:t>
            </a:r>
          </a:p>
          <a:p>
            <a:pPr marL="971550" lvl="1" indent="-514350">
              <a:buFont typeface="+mj-lt"/>
              <a:buAutoNum type="alphaLcParenR"/>
            </a:pPr>
            <a:r>
              <a:rPr lang="en-US" dirty="0"/>
              <a:t>Paid time off</a:t>
            </a:r>
          </a:p>
          <a:p>
            <a:pPr marL="971550" lvl="1" indent="-514350">
              <a:buFont typeface="+mj-lt"/>
              <a:buAutoNum type="alphaLcParenR"/>
            </a:pPr>
            <a:r>
              <a:rPr lang="en-US" dirty="0"/>
              <a:t>Plaque</a:t>
            </a:r>
          </a:p>
        </p:txBody>
      </p:sp>
    </p:spTree>
    <p:extLst>
      <p:ext uri="{BB962C8B-B14F-4D97-AF65-F5344CB8AC3E}">
        <p14:creationId xmlns:p14="http://schemas.microsoft.com/office/powerpoint/2010/main" val="245231938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normAutofit fontScale="90000"/>
          </a:bodyPr>
          <a:lstStyle/>
          <a:p>
            <a:r>
              <a:rPr lang="en-US" dirty="0"/>
              <a:t>Module Eight: Benefits of Critical Thinking</a:t>
            </a:r>
            <a:endParaRPr lang="en-US" dirty="0" smtClean="0"/>
          </a:p>
        </p:txBody>
      </p:sp>
      <p:sp>
        <p:nvSpPr>
          <p:cNvPr id="39939" name="Content Placeholder 2"/>
          <p:cNvSpPr>
            <a:spLocks noGrp="1"/>
          </p:cNvSpPr>
          <p:nvPr>
            <p:ph idx="1"/>
          </p:nvPr>
        </p:nvSpPr>
        <p:spPr/>
        <p:txBody>
          <a:bodyPr>
            <a:normAutofit fontScale="85000" lnSpcReduction="10000"/>
          </a:bodyPr>
          <a:lstStyle/>
          <a:p>
            <a:pPr marL="0"/>
            <a:r>
              <a:rPr lang="en-US" dirty="0"/>
              <a:t>We have already determined why critical thinking is important. We know in particular that critical thinking helps us make better decisions and to rationally apply information. While there are many benefits of critical thinking, in this module, we will examine only four. They are:</a:t>
            </a:r>
          </a:p>
          <a:p>
            <a:pPr marL="457200" lvl="0" indent="-457200">
              <a:buFont typeface="Arial" pitchFamily="34" charset="0"/>
              <a:buChar char="•"/>
            </a:pPr>
            <a:r>
              <a:rPr lang="en-US" dirty="0"/>
              <a:t>Being more persuasive</a:t>
            </a:r>
          </a:p>
          <a:p>
            <a:pPr marL="457200" lvl="0" indent="-457200">
              <a:buFont typeface="Arial" pitchFamily="34" charset="0"/>
              <a:buChar char="•"/>
            </a:pPr>
            <a:r>
              <a:rPr lang="en-US" dirty="0"/>
              <a:t>Better communication</a:t>
            </a:r>
          </a:p>
          <a:p>
            <a:pPr marL="457200" lvl="0" indent="-457200">
              <a:buFont typeface="Arial" pitchFamily="34" charset="0"/>
              <a:buChar char="•"/>
            </a:pPr>
            <a:r>
              <a:rPr lang="en-US" dirty="0"/>
              <a:t>Better problem solving</a:t>
            </a:r>
          </a:p>
          <a:p>
            <a:pPr marL="457200" lvl="0" indent="-457200">
              <a:buFont typeface="Arial" pitchFamily="34" charset="0"/>
              <a:buChar char="•"/>
            </a:pPr>
            <a:r>
              <a:rPr lang="en-US" dirty="0"/>
              <a:t>Increased emotional intelligence</a:t>
            </a:r>
          </a:p>
          <a:p>
            <a:endParaRPr lang="en-US" dirty="0" smtClean="0"/>
          </a:p>
        </p:txBody>
      </p:sp>
      <p:sp>
        <p:nvSpPr>
          <p:cNvPr id="39940" name="Text Placeholder 3"/>
          <p:cNvSpPr>
            <a:spLocks noGrp="1"/>
          </p:cNvSpPr>
          <p:nvPr>
            <p:ph type="body" sz="quarter" idx="10"/>
          </p:nvPr>
        </p:nvSpPr>
        <p:spPr>
          <a:xfrm>
            <a:off x="7391400" y="381000"/>
            <a:ext cx="1752600" cy="2971800"/>
          </a:xfrm>
          <a:ln>
            <a:miter lim="800000"/>
            <a:headEnd/>
            <a:tailEnd/>
          </a:ln>
        </p:spPr>
        <p:txBody>
          <a:bodyPr>
            <a:normAutofit fontScale="70000" lnSpcReduction="20000"/>
          </a:bodyPr>
          <a:lstStyle/>
          <a:p>
            <a:pPr>
              <a:lnSpc>
                <a:spcPct val="115000"/>
              </a:lnSpc>
              <a:spcBef>
                <a:spcPts val="0"/>
              </a:spcBef>
              <a:spcAft>
                <a:spcPts val="1000"/>
              </a:spcAft>
            </a:pPr>
            <a:r>
              <a:rPr lang="en-US" dirty="0">
                <a:ea typeface="Times New Roman"/>
                <a:cs typeface="Times New Roman"/>
              </a:rPr>
              <a:t>Life consists of what a man is thinking of all day.</a:t>
            </a:r>
            <a:endParaRPr lang="en-US" sz="2400" dirty="0">
              <a:latin typeface="Calibri"/>
              <a:ea typeface="Times New Roman"/>
              <a:cs typeface="Times New Roman"/>
            </a:endParaRPr>
          </a:p>
          <a:p>
            <a:pPr algn="ctr">
              <a:lnSpc>
                <a:spcPct val="115000"/>
              </a:lnSpc>
              <a:spcBef>
                <a:spcPts val="0"/>
              </a:spcBef>
              <a:spcAft>
                <a:spcPts val="1000"/>
              </a:spcAft>
            </a:pPr>
            <a:r>
              <a:rPr lang="en-US" dirty="0">
                <a:ea typeface="Times New Roman"/>
                <a:cs typeface="Times New Roman"/>
              </a:rPr>
              <a:t>Ralph Waldo Emerson</a:t>
            </a:r>
            <a:endParaRPr lang="en-US" sz="2400" dirty="0">
              <a:latin typeface="Calibri"/>
              <a:ea typeface="Times New Roman"/>
              <a:cs typeface="Times New Roman"/>
            </a:endParaRPr>
          </a:p>
          <a:p>
            <a:endParaRPr lang="en-US"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a:t>Being More Persuasive</a:t>
            </a:r>
            <a:endParaRPr lang="en-US" dirty="0" smtClean="0"/>
          </a:p>
        </p:txBody>
      </p:sp>
      <p:sp>
        <p:nvSpPr>
          <p:cNvPr id="40963" name="Content Placeholder 2"/>
          <p:cNvSpPr>
            <a:spLocks noGrp="1"/>
          </p:cNvSpPr>
          <p:nvPr>
            <p:ph idx="1"/>
          </p:nvPr>
        </p:nvSpPr>
        <p:spPr/>
        <p:txBody>
          <a:bodyPr>
            <a:normAutofit lnSpcReduction="10000"/>
          </a:bodyPr>
          <a:lstStyle/>
          <a:p>
            <a:pPr marL="457200" indent="-457200">
              <a:buFont typeface="Arial" pitchFamily="34" charset="0"/>
              <a:buChar char="•"/>
            </a:pPr>
            <a:r>
              <a:rPr lang="en-US" dirty="0"/>
              <a:t>Persuasiveness is the characteristic of being able to influence others. </a:t>
            </a:r>
            <a:endParaRPr lang="en-US" dirty="0" smtClean="0"/>
          </a:p>
          <a:p>
            <a:pPr marL="457200" indent="-457200">
              <a:buFont typeface="Arial" pitchFamily="34" charset="0"/>
              <a:buChar char="•"/>
            </a:pPr>
            <a:r>
              <a:rPr lang="en-US" dirty="0" smtClean="0"/>
              <a:t>Anytime</a:t>
            </a:r>
            <a:r>
              <a:rPr lang="en-US" dirty="0"/>
              <a:t>, we want to have others accept our ideas, we do so through the power of persuasion. </a:t>
            </a:r>
            <a:endParaRPr lang="en-US" dirty="0" smtClean="0"/>
          </a:p>
          <a:p>
            <a:pPr marL="457200" indent="-457200">
              <a:buFont typeface="Arial" pitchFamily="34" charset="0"/>
              <a:buChar char="•"/>
            </a:pPr>
            <a:r>
              <a:rPr lang="en-US" dirty="0"/>
              <a:t>C</a:t>
            </a:r>
            <a:r>
              <a:rPr lang="en-US" dirty="0" smtClean="0"/>
              <a:t>ritical </a:t>
            </a:r>
            <a:r>
              <a:rPr lang="en-US" dirty="0"/>
              <a:t>thinking is a deliberate or thoughtful process, and the more deliberate we are, the better we are in expressing our assumptions or ideas and persuading others.</a:t>
            </a:r>
          </a:p>
          <a:p>
            <a:endParaRPr lang="en-US" dirty="0" smtClean="0"/>
          </a:p>
        </p:txBody>
      </p:sp>
      <p:pic>
        <p:nvPicPr>
          <p:cNvPr id="4" name="Picture 3" descr="C:\Users\Darren\AppData\Local\Microsoft\Windows\Temporary Internet Files\Content.IE5\FTRMPN7N\MC900441469[1].png"/>
          <p:cNvPicPr/>
          <p:nvPr/>
        </p:nvPicPr>
        <p:blipFill rotWithShape="1">
          <a:blip r:embed="rId3">
            <a:extLst>
              <a:ext uri="{28A0092B-C50C-407E-A947-70E740481C1C}">
                <a14:useLocalDpi xmlns:a14="http://schemas.microsoft.com/office/drawing/2010/main" val="0"/>
              </a:ext>
            </a:extLst>
          </a:blip>
          <a:srcRect l="14201" t="4440" r="15976" b="33134"/>
          <a:stretch/>
        </p:blipFill>
        <p:spPr bwMode="auto">
          <a:xfrm>
            <a:off x="7924800" y="5791200"/>
            <a:ext cx="1097280" cy="980440"/>
          </a:xfrm>
          <a:prstGeom prst="rect">
            <a:avLst/>
          </a:prstGeom>
          <a:noFill/>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a:t>Better Communication</a:t>
            </a:r>
            <a:endParaRPr lang="en-US" dirty="0" smtClean="0"/>
          </a:p>
        </p:txBody>
      </p:sp>
      <p:sp>
        <p:nvSpPr>
          <p:cNvPr id="41987" name="Content Placeholder 2"/>
          <p:cNvSpPr>
            <a:spLocks noGrp="1"/>
          </p:cNvSpPr>
          <p:nvPr>
            <p:ph idx="1"/>
          </p:nvPr>
        </p:nvSpPr>
        <p:spPr/>
        <p:txBody>
          <a:bodyPr>
            <a:normAutofit lnSpcReduction="10000"/>
          </a:bodyPr>
          <a:lstStyle/>
          <a:p>
            <a:pPr marL="457200" indent="-457200">
              <a:buFont typeface="Arial" pitchFamily="34" charset="0"/>
              <a:buChar char="•"/>
            </a:pPr>
            <a:r>
              <a:rPr lang="en-US" dirty="0" smtClean="0"/>
              <a:t>Many </a:t>
            </a:r>
            <a:r>
              <a:rPr lang="en-US" dirty="0"/>
              <a:t>of the same factors we use to improve our persuasiveness also make us better communicators in general. </a:t>
            </a:r>
            <a:endParaRPr lang="en-US" dirty="0" smtClean="0"/>
          </a:p>
          <a:p>
            <a:pPr marL="457200" indent="-457200">
              <a:buFont typeface="Arial" pitchFamily="34" charset="0"/>
              <a:buChar char="•"/>
            </a:pPr>
            <a:r>
              <a:rPr lang="en-US" dirty="0" smtClean="0"/>
              <a:t>For </a:t>
            </a:r>
            <a:r>
              <a:rPr lang="en-US" dirty="0"/>
              <a:t>instance, the use of analogies and metaphors is a great persuasion and general communication technique. </a:t>
            </a:r>
            <a:endParaRPr lang="en-US" dirty="0" smtClean="0"/>
          </a:p>
          <a:p>
            <a:pPr marL="457200" indent="-457200">
              <a:buFont typeface="Arial" pitchFamily="34" charset="0"/>
              <a:buChar char="•"/>
            </a:pPr>
            <a:r>
              <a:rPr lang="en-US" dirty="0" smtClean="0"/>
              <a:t>In </a:t>
            </a:r>
            <a:r>
              <a:rPr lang="en-US" dirty="0"/>
              <a:t>addition to helping us in using language more persuasively; critical thinking also helps us use language with more clarity. </a:t>
            </a:r>
          </a:p>
          <a:p>
            <a:endParaRPr lang="en-US" dirty="0" smtClean="0"/>
          </a:p>
        </p:txBody>
      </p:sp>
      <p:pic>
        <p:nvPicPr>
          <p:cNvPr id="4" name="Picture 3" descr="C:\Users\Darren\AppData\Local\Microsoft\Windows\Temporary Internet Files\Content.IE5\39XQYYJK\MC900282914[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7600" y="5791200"/>
            <a:ext cx="1554480" cy="932180"/>
          </a:xfrm>
          <a:prstGeom prst="rect">
            <a:avLst/>
          </a:prstGeom>
          <a:noFill/>
          <a:ln>
            <a:noFill/>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dirty="0"/>
              <a:t>Better Problem Solving</a:t>
            </a:r>
            <a:endParaRPr lang="en-US" dirty="0" smtClean="0"/>
          </a:p>
        </p:txBody>
      </p:sp>
      <p:sp>
        <p:nvSpPr>
          <p:cNvPr id="43011" name="Content Placeholder 2"/>
          <p:cNvSpPr>
            <a:spLocks noGrp="1"/>
          </p:cNvSpPr>
          <p:nvPr>
            <p:ph idx="1"/>
          </p:nvPr>
        </p:nvSpPr>
        <p:spPr/>
        <p:txBody>
          <a:bodyPr>
            <a:normAutofit lnSpcReduction="10000"/>
          </a:bodyPr>
          <a:lstStyle/>
          <a:p>
            <a:pPr marL="457200" indent="-457200">
              <a:buFont typeface="Arial" pitchFamily="34" charset="0"/>
              <a:buChar char="•"/>
            </a:pPr>
            <a:r>
              <a:rPr lang="en-US" dirty="0" smtClean="0"/>
              <a:t>Sometimes </a:t>
            </a:r>
            <a:r>
              <a:rPr lang="en-US" dirty="0"/>
              <a:t>we say that to solve logic problems we must use our critical thinking skills. </a:t>
            </a:r>
            <a:endParaRPr lang="en-US" dirty="0" smtClean="0"/>
          </a:p>
          <a:p>
            <a:pPr marL="457200" indent="-457200">
              <a:buFont typeface="Arial" pitchFamily="34" charset="0"/>
              <a:buChar char="•"/>
            </a:pPr>
            <a:r>
              <a:rPr lang="en-US" dirty="0" smtClean="0"/>
              <a:t>In </a:t>
            </a:r>
            <a:r>
              <a:rPr lang="en-US" dirty="0"/>
              <a:t>fact, logic, critical thinking, and problem solving use some of the same cognitive processes. </a:t>
            </a:r>
            <a:endParaRPr lang="en-US" dirty="0" smtClean="0"/>
          </a:p>
          <a:p>
            <a:pPr marL="457200" indent="-457200">
              <a:buFont typeface="Arial" pitchFamily="34" charset="0"/>
              <a:buChar char="•"/>
            </a:pPr>
            <a:r>
              <a:rPr lang="en-US" dirty="0" smtClean="0"/>
              <a:t>Critical </a:t>
            </a:r>
            <a:r>
              <a:rPr lang="en-US" dirty="0"/>
              <a:t>thinkers use their problem solving skills not just their intuition to make decisions or draw conclusions. </a:t>
            </a:r>
          </a:p>
          <a:p>
            <a:endParaRPr lang="en-US" dirty="0" smtClean="0"/>
          </a:p>
        </p:txBody>
      </p:sp>
      <p:pic>
        <p:nvPicPr>
          <p:cNvPr id="4" name="Picture 3" descr="C:\Users\Darren\AppData\Local\Microsoft\Windows\Temporary Internet Files\Content.IE5\1JXY5E11\MC910221022[1].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5486400"/>
            <a:ext cx="1584960" cy="115633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t>
            </a:r>
          </a:p>
        </p:txBody>
      </p:sp>
      <p:sp>
        <p:nvSpPr>
          <p:cNvPr id="3" name="Content Placeholder 2"/>
          <p:cNvSpPr>
            <a:spLocks noGrp="1"/>
          </p:cNvSpPr>
          <p:nvPr>
            <p:ph idx="1"/>
          </p:nvPr>
        </p:nvSpPr>
        <p:spPr/>
        <p:txBody>
          <a:bodyPr/>
          <a:lstStyle/>
          <a:p>
            <a:pPr marL="457200" indent="-457200">
              <a:buFont typeface="Arial" pitchFamily="34" charset="0"/>
              <a:buChar char="•"/>
            </a:pPr>
            <a:r>
              <a:rPr lang="en-US" dirty="0"/>
              <a:t>Logic is the branch of philosophy that gives the rules for deriving valid conclusions</a:t>
            </a:r>
            <a:r>
              <a:rPr lang="en-US" dirty="0" smtClean="0"/>
              <a:t>.</a:t>
            </a:r>
          </a:p>
          <a:p>
            <a:pPr marL="457200" indent="-457200">
              <a:buFont typeface="Arial" pitchFamily="34" charset="0"/>
              <a:buChar char="•"/>
            </a:pPr>
            <a:r>
              <a:rPr lang="en-US" dirty="0"/>
              <a:t>Factual statements are called premises. When reasoning does not follow the rules, we say it is illogical.</a:t>
            </a:r>
          </a:p>
        </p:txBody>
      </p:sp>
      <p:pic>
        <p:nvPicPr>
          <p:cNvPr id="4" name="Picture 3" descr="C:\Users\Darren\AppData\Local\Microsoft\Windows\Temporary Internet Files\Content.IE5\OVV8IZ9R\MC900198191[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4800600"/>
            <a:ext cx="2139950" cy="1951990"/>
          </a:xfrm>
          <a:prstGeom prst="rect">
            <a:avLst/>
          </a:prstGeom>
          <a:noFill/>
          <a:ln>
            <a:noFill/>
          </a:ln>
        </p:spPr>
      </p:pic>
    </p:spTree>
    <p:extLst>
      <p:ext uri="{BB962C8B-B14F-4D97-AF65-F5344CB8AC3E}">
        <p14:creationId xmlns:p14="http://schemas.microsoft.com/office/powerpoint/2010/main" val="338876380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fontScale="90000"/>
          </a:bodyPr>
          <a:lstStyle/>
          <a:p>
            <a:r>
              <a:rPr lang="en-US" dirty="0"/>
              <a:t>Increased Emotional Intelligence</a:t>
            </a:r>
            <a:endParaRPr lang="en-US" dirty="0" smtClean="0"/>
          </a:p>
        </p:txBody>
      </p:sp>
      <p:sp>
        <p:nvSpPr>
          <p:cNvPr id="44035" name="Content Placeholder 2"/>
          <p:cNvSpPr>
            <a:spLocks noGrp="1"/>
          </p:cNvSpPr>
          <p:nvPr>
            <p:ph idx="1"/>
          </p:nvPr>
        </p:nvSpPr>
        <p:spPr/>
        <p:txBody>
          <a:bodyPr>
            <a:normAutofit/>
          </a:bodyPr>
          <a:lstStyle/>
          <a:p>
            <a:pPr marL="0"/>
            <a:r>
              <a:rPr lang="en-US" dirty="0" smtClean="0"/>
              <a:t>Emotional </a:t>
            </a:r>
            <a:r>
              <a:rPr lang="en-US" dirty="0"/>
              <a:t>intelligence in general consists of four abilities:</a:t>
            </a:r>
          </a:p>
          <a:p>
            <a:pPr marL="457200" lvl="0" indent="-457200">
              <a:buFont typeface="Arial" pitchFamily="34" charset="0"/>
              <a:buChar char="•"/>
            </a:pPr>
            <a:r>
              <a:rPr lang="en-US" dirty="0"/>
              <a:t>Self-awareness</a:t>
            </a:r>
          </a:p>
          <a:p>
            <a:pPr marL="457200" lvl="0" indent="-457200">
              <a:buFont typeface="Arial" pitchFamily="34" charset="0"/>
              <a:buChar char="•"/>
            </a:pPr>
            <a:r>
              <a:rPr lang="en-US" dirty="0"/>
              <a:t>Self-management</a:t>
            </a:r>
          </a:p>
          <a:p>
            <a:pPr marL="457200" lvl="0" indent="-457200">
              <a:buFont typeface="Arial" pitchFamily="34" charset="0"/>
              <a:buChar char="•"/>
            </a:pPr>
            <a:r>
              <a:rPr lang="en-US" dirty="0"/>
              <a:t>Social awareness</a:t>
            </a:r>
          </a:p>
          <a:p>
            <a:pPr marL="457200" lvl="0" indent="-457200">
              <a:buFont typeface="Arial" pitchFamily="34" charset="0"/>
              <a:buChar char="•"/>
            </a:pPr>
            <a:r>
              <a:rPr lang="en-US" dirty="0"/>
              <a:t>Relationship management</a:t>
            </a:r>
          </a:p>
          <a:p>
            <a:endParaRPr lang="en-US" dirty="0" smtClean="0"/>
          </a:p>
        </p:txBody>
      </p:sp>
      <p:pic>
        <p:nvPicPr>
          <p:cNvPr id="4" name="Picture 3" descr="C:\Users\Darren\AppData\Local\Microsoft\Windows\Temporary Internet Files\Content.IE5\9MJXCRQW\MC900432539[1].png"/>
          <p:cNvPicPr/>
          <p:nvPr/>
        </p:nvPicPr>
        <p:blipFill>
          <a:blip r:embed="rId3">
            <a:extLst>
              <a:ext uri="{28A0092B-C50C-407E-A947-70E740481C1C}">
                <a14:useLocalDpi xmlns:a14="http://schemas.microsoft.com/office/drawing/2010/main" val="0"/>
              </a:ext>
            </a:extLst>
          </a:blip>
          <a:srcRect/>
          <a:stretch>
            <a:fillRect/>
          </a:stretch>
        </p:blipFill>
        <p:spPr bwMode="auto">
          <a:xfrm>
            <a:off x="7239000" y="4800600"/>
            <a:ext cx="1691640" cy="1844040"/>
          </a:xfrm>
          <a:prstGeom prst="rect">
            <a:avLst/>
          </a:prstGeom>
          <a:noFill/>
          <a:ln>
            <a:noFill/>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p>
        </p:txBody>
      </p:sp>
      <p:sp>
        <p:nvSpPr>
          <p:cNvPr id="3" name="Content Placeholder 2"/>
          <p:cNvSpPr>
            <a:spLocks noGrp="1"/>
          </p:cNvSpPr>
          <p:nvPr>
            <p:ph idx="1"/>
          </p:nvPr>
        </p:nvSpPr>
        <p:spPr/>
        <p:txBody>
          <a:bodyPr>
            <a:normAutofit fontScale="92500"/>
          </a:bodyPr>
          <a:lstStyle/>
          <a:p>
            <a:pPr marL="457200" indent="-457200">
              <a:buFont typeface="Arial" pitchFamily="34" charset="0"/>
              <a:buChar char="•"/>
            </a:pPr>
            <a:r>
              <a:rPr lang="en-US" dirty="0"/>
              <a:t>Your team of cardiovascular nurses has been assigned the duty of developing some patient education materials</a:t>
            </a:r>
            <a:r>
              <a:rPr lang="en-US" dirty="0" smtClean="0"/>
              <a:t>.</a:t>
            </a:r>
          </a:p>
          <a:p>
            <a:pPr marL="457200" indent="-457200">
              <a:buFont typeface="Arial" pitchFamily="34" charset="0"/>
              <a:buChar char="•"/>
            </a:pPr>
            <a:r>
              <a:rPr lang="en-US" dirty="0" smtClean="0"/>
              <a:t>In </a:t>
            </a:r>
            <a:r>
              <a:rPr lang="en-US" dirty="0"/>
              <a:t>the training you must develop education on how to lower the risks of a heart attack. </a:t>
            </a:r>
            <a:endParaRPr lang="en-US" dirty="0" smtClean="0"/>
          </a:p>
          <a:p>
            <a:pPr marL="457200" indent="-457200">
              <a:buFont typeface="Arial" pitchFamily="34" charset="0"/>
              <a:buChar char="•"/>
            </a:pPr>
            <a:r>
              <a:rPr lang="en-US" dirty="0" smtClean="0"/>
              <a:t>In </a:t>
            </a:r>
            <a:r>
              <a:rPr lang="en-US" dirty="0"/>
              <a:t>three weeks, two members of your team will be presenting to 25 patients at a health forum. </a:t>
            </a:r>
            <a:endParaRPr lang="en-US" dirty="0" smtClean="0"/>
          </a:p>
          <a:p>
            <a:pPr marL="457200" indent="-457200">
              <a:buFont typeface="Arial" pitchFamily="34" charset="0"/>
              <a:buChar char="•"/>
            </a:pPr>
            <a:r>
              <a:rPr lang="en-US" dirty="0" smtClean="0"/>
              <a:t>The </a:t>
            </a:r>
            <a:r>
              <a:rPr lang="en-US" dirty="0"/>
              <a:t>problem is how will you design and implement training for these patients? </a:t>
            </a:r>
            <a:endParaRPr lang="en-US" dirty="0" smtClean="0"/>
          </a:p>
          <a:p>
            <a:endParaRPr lang="en-US" dirty="0"/>
          </a:p>
        </p:txBody>
      </p:sp>
      <p:pic>
        <p:nvPicPr>
          <p:cNvPr id="4" name="Picture 3" descr="C:\Users\Darren\AppData\Local\Microsoft\Windows\Temporary Internet Files\Content.IE5\1JXY5E11\MC900295752[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5638800"/>
            <a:ext cx="1097280" cy="998855"/>
          </a:xfrm>
          <a:prstGeom prst="rect">
            <a:avLst/>
          </a:prstGeom>
          <a:noFill/>
          <a:ln>
            <a:noFill/>
          </a:ln>
        </p:spPr>
      </p:pic>
    </p:spTree>
    <p:extLst>
      <p:ext uri="{BB962C8B-B14F-4D97-AF65-F5344CB8AC3E}">
        <p14:creationId xmlns:p14="http://schemas.microsoft.com/office/powerpoint/2010/main" val="382174266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normAutofit fontScale="90000"/>
          </a:bodyPr>
          <a:lstStyle/>
          <a:p>
            <a:r>
              <a:rPr lang="en-US" dirty="0"/>
              <a:t>Module Eight: Review Questions</a:t>
            </a:r>
            <a:endParaRPr lang="en-US" dirty="0" smtClean="0"/>
          </a:p>
        </p:txBody>
      </p:sp>
      <p:sp>
        <p:nvSpPr>
          <p:cNvPr id="49155" name="Content Placeholder 2"/>
          <p:cNvSpPr>
            <a:spLocks noGrp="1"/>
          </p:cNvSpPr>
          <p:nvPr>
            <p:ph idx="1"/>
          </p:nvPr>
        </p:nvSpPr>
        <p:spPr>
          <a:xfrm>
            <a:off x="457200" y="1447799"/>
            <a:ext cx="4114800" cy="4525963"/>
          </a:xfrm>
        </p:spPr>
        <p:txBody>
          <a:bodyPr>
            <a:normAutofit fontScale="92500" lnSpcReduction="10000"/>
          </a:bodyPr>
          <a:lstStyle/>
          <a:p>
            <a:pPr lvl="0"/>
            <a:r>
              <a:rPr lang="en-US" sz="2200" dirty="0" smtClean="0"/>
              <a:t>1</a:t>
            </a:r>
            <a:r>
              <a:rPr lang="en-US" sz="1500" dirty="0" smtClean="0"/>
              <a:t>.  </a:t>
            </a:r>
            <a:r>
              <a:rPr lang="en-US" sz="2100" dirty="0" smtClean="0"/>
              <a:t>What </a:t>
            </a:r>
            <a:r>
              <a:rPr lang="en-US" sz="2100" dirty="0"/>
              <a:t>does it mean to be persuasive</a:t>
            </a:r>
            <a:r>
              <a:rPr lang="en-US" sz="2100" dirty="0" smtClean="0"/>
              <a:t>?</a:t>
            </a:r>
          </a:p>
          <a:p>
            <a:pPr lvl="0"/>
            <a:endParaRPr lang="en-US" sz="2100" dirty="0"/>
          </a:p>
          <a:p>
            <a:pPr marL="971550" lvl="1" indent="-514350">
              <a:buFont typeface="+mj-lt"/>
              <a:buAutoNum type="alphaLcParenR"/>
            </a:pPr>
            <a:r>
              <a:rPr lang="en-US" sz="1900" dirty="0"/>
              <a:t>Promoting discord</a:t>
            </a:r>
          </a:p>
          <a:p>
            <a:pPr marL="971550" lvl="1" indent="-514350">
              <a:buFont typeface="+mj-lt"/>
              <a:buAutoNum type="alphaLcParenR"/>
            </a:pPr>
            <a:r>
              <a:rPr lang="en-US" sz="1900" dirty="0"/>
              <a:t>Having influence over others</a:t>
            </a:r>
          </a:p>
          <a:p>
            <a:pPr marL="971550" lvl="1" indent="-514350">
              <a:buFont typeface="+mj-lt"/>
              <a:buAutoNum type="alphaLcParenR"/>
            </a:pPr>
            <a:r>
              <a:rPr lang="en-US" sz="1900" dirty="0"/>
              <a:t>Causing disagreement</a:t>
            </a:r>
          </a:p>
          <a:p>
            <a:pPr marL="971550" lvl="1" indent="-514350">
              <a:buFont typeface="+mj-lt"/>
              <a:buAutoNum type="alphaLcParenR"/>
            </a:pPr>
            <a:r>
              <a:rPr lang="en-US" sz="1900" dirty="0"/>
              <a:t>Not being convincing </a:t>
            </a:r>
            <a:endParaRPr lang="en-US" sz="1900" dirty="0" smtClean="0"/>
          </a:p>
          <a:p>
            <a:pPr lvl="1"/>
            <a:endParaRPr lang="en-US" sz="1900" dirty="0"/>
          </a:p>
          <a:p>
            <a:pPr lvl="0"/>
            <a:r>
              <a:rPr lang="en-US" sz="2100" dirty="0" smtClean="0"/>
              <a:t>2.   All </a:t>
            </a:r>
            <a:r>
              <a:rPr lang="en-US" sz="2100" dirty="0"/>
              <a:t>of the following enhance persuasiveness except for</a:t>
            </a:r>
            <a:r>
              <a:rPr lang="en-US" sz="2100" dirty="0" smtClean="0"/>
              <a:t>:</a:t>
            </a:r>
          </a:p>
          <a:p>
            <a:pPr lvl="0"/>
            <a:endParaRPr lang="en-US" sz="2100" dirty="0"/>
          </a:p>
          <a:p>
            <a:pPr marL="971550" lvl="1" indent="-514350">
              <a:buFont typeface="+mj-lt"/>
              <a:buAutoNum type="alphaLcParenR"/>
            </a:pPr>
            <a:r>
              <a:rPr lang="en-US" sz="1900" dirty="0"/>
              <a:t>Empathy</a:t>
            </a:r>
          </a:p>
          <a:p>
            <a:pPr marL="971550" lvl="1" indent="-514350">
              <a:buFont typeface="+mj-lt"/>
              <a:buAutoNum type="alphaLcParenR"/>
            </a:pPr>
            <a:r>
              <a:rPr lang="en-US" sz="1900" dirty="0"/>
              <a:t>Deliberation</a:t>
            </a:r>
          </a:p>
          <a:p>
            <a:pPr marL="971550" lvl="1" indent="-514350">
              <a:buFont typeface="+mj-lt"/>
              <a:buAutoNum type="alphaLcParenR"/>
            </a:pPr>
            <a:r>
              <a:rPr lang="en-US" sz="1900" dirty="0"/>
              <a:t>Clearly expressing our ideas</a:t>
            </a:r>
          </a:p>
          <a:p>
            <a:pPr marL="971550" lvl="1" indent="-514350">
              <a:buFont typeface="+mj-lt"/>
              <a:buAutoNum type="alphaLcParenR"/>
            </a:pPr>
            <a:r>
              <a:rPr lang="en-US" sz="1900" dirty="0"/>
              <a:t>Illogical reasoning</a:t>
            </a:r>
          </a:p>
          <a:p>
            <a:endParaRPr lang="en-US" dirty="0" smtClean="0"/>
          </a:p>
        </p:txBody>
      </p:sp>
      <p:sp>
        <p:nvSpPr>
          <p:cNvPr id="4" name="Content Placeholder 2"/>
          <p:cNvSpPr txBox="1">
            <a:spLocks/>
          </p:cNvSpPr>
          <p:nvPr/>
        </p:nvSpPr>
        <p:spPr bwMode="auto">
          <a:xfrm>
            <a:off x="4724400" y="14478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47500" lnSpcReduction="2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400" dirty="0" smtClean="0"/>
              <a:t>3.  What does clear communication and persuasiveness have in common?</a:t>
            </a:r>
          </a:p>
          <a:p>
            <a:endParaRPr lang="en-US" sz="3400" dirty="0" smtClean="0"/>
          </a:p>
          <a:p>
            <a:pPr marL="971550" lvl="1" indent="-514350">
              <a:buFont typeface="+mj-lt"/>
              <a:buAutoNum type="alphaLcParenR"/>
            </a:pPr>
            <a:r>
              <a:rPr lang="en-US" sz="3400" dirty="0" smtClean="0"/>
              <a:t>They both involve deliberation</a:t>
            </a:r>
          </a:p>
          <a:p>
            <a:pPr marL="971550" lvl="1" indent="-514350">
              <a:buFont typeface="+mj-lt"/>
              <a:buAutoNum type="alphaLcParenR"/>
            </a:pPr>
            <a:r>
              <a:rPr lang="en-US" sz="3400" dirty="0" smtClean="0"/>
              <a:t>They express complex ideas</a:t>
            </a:r>
          </a:p>
          <a:p>
            <a:pPr marL="971550" lvl="1" indent="-514350">
              <a:buFont typeface="+mj-lt"/>
              <a:buAutoNum type="alphaLcParenR"/>
            </a:pPr>
            <a:r>
              <a:rPr lang="en-US" sz="3400" dirty="0" smtClean="0"/>
              <a:t>They express simple ideas</a:t>
            </a:r>
          </a:p>
          <a:p>
            <a:pPr marL="971550" lvl="1" indent="-514350">
              <a:buFont typeface="+mj-lt"/>
              <a:buAutoNum type="alphaLcParenR"/>
            </a:pPr>
            <a:r>
              <a:rPr lang="en-US" sz="3400" dirty="0" smtClean="0"/>
              <a:t>They take a long time to master</a:t>
            </a:r>
          </a:p>
          <a:p>
            <a:pPr lvl="1"/>
            <a:endParaRPr lang="en-US" sz="3400" dirty="0" smtClean="0"/>
          </a:p>
          <a:p>
            <a:r>
              <a:rPr lang="en-US" sz="3400" dirty="0" smtClean="0"/>
              <a:t>4.   All of the following are steps in clear communication except for:</a:t>
            </a:r>
          </a:p>
          <a:p>
            <a:endParaRPr lang="en-US" sz="3400" dirty="0" smtClean="0"/>
          </a:p>
          <a:p>
            <a:pPr marL="971550" lvl="1" indent="-514350">
              <a:buFont typeface="+mj-lt"/>
              <a:buAutoNum type="alphaLcParenR"/>
            </a:pPr>
            <a:r>
              <a:rPr lang="en-US" sz="3400" dirty="0" smtClean="0"/>
              <a:t>Telling the listeners relevant information</a:t>
            </a:r>
          </a:p>
          <a:p>
            <a:pPr marL="971550" lvl="1" indent="-514350">
              <a:buFont typeface="+mj-lt"/>
              <a:buAutoNum type="alphaLcParenR"/>
            </a:pPr>
            <a:r>
              <a:rPr lang="en-US" sz="3400" dirty="0" smtClean="0"/>
              <a:t>Using context to clarify the meaning</a:t>
            </a:r>
          </a:p>
          <a:p>
            <a:pPr marL="971550" lvl="1" indent="-514350">
              <a:buFont typeface="+mj-lt"/>
              <a:buAutoNum type="alphaLcParenR"/>
            </a:pPr>
            <a:r>
              <a:rPr lang="en-US" sz="3400" dirty="0" smtClean="0"/>
              <a:t>Avoid being unnecessarily redundant </a:t>
            </a:r>
          </a:p>
          <a:p>
            <a:pPr marL="971550" lvl="1" indent="-514350">
              <a:buFont typeface="+mj-lt"/>
              <a:buAutoNum type="alphaLcParenR"/>
            </a:pPr>
            <a:r>
              <a:rPr lang="en-US" sz="3400" dirty="0" smtClean="0"/>
              <a:t>Embellishing information or giving inaccurate information</a:t>
            </a:r>
          </a:p>
          <a:p>
            <a:endParaRPr lang="en-US" dirty="0" smtClean="0"/>
          </a:p>
        </p:txBody>
      </p:sp>
    </p:spTree>
    <p:extLst>
      <p:ext uri="{BB962C8B-B14F-4D97-AF65-F5344CB8AC3E}">
        <p14:creationId xmlns:p14="http://schemas.microsoft.com/office/powerpoint/2010/main" val="183362072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normAutofit fontScale="90000"/>
          </a:bodyPr>
          <a:lstStyle/>
          <a:p>
            <a:r>
              <a:rPr lang="en-US" dirty="0"/>
              <a:t>Module Eight: Review Questions</a:t>
            </a:r>
            <a:endParaRPr lang="en-US" dirty="0" smtClean="0"/>
          </a:p>
        </p:txBody>
      </p:sp>
      <p:sp>
        <p:nvSpPr>
          <p:cNvPr id="49155" name="Content Placeholder 2"/>
          <p:cNvSpPr>
            <a:spLocks noGrp="1"/>
          </p:cNvSpPr>
          <p:nvPr>
            <p:ph idx="1"/>
          </p:nvPr>
        </p:nvSpPr>
        <p:spPr>
          <a:xfrm>
            <a:off x="457200" y="1447800"/>
            <a:ext cx="4114800" cy="4525963"/>
          </a:xfrm>
        </p:spPr>
        <p:txBody>
          <a:bodyPr>
            <a:normAutofit fontScale="70000" lnSpcReduction="20000"/>
          </a:bodyPr>
          <a:lstStyle/>
          <a:p>
            <a:pPr lvl="0"/>
            <a:r>
              <a:rPr lang="en-US" sz="2300" dirty="0" smtClean="0"/>
              <a:t>5.  How </a:t>
            </a:r>
            <a:r>
              <a:rPr lang="en-US" sz="2300" dirty="0"/>
              <a:t>does critical thinking improve problem solving</a:t>
            </a:r>
            <a:r>
              <a:rPr lang="en-US" sz="2300" dirty="0" smtClean="0"/>
              <a:t>?</a:t>
            </a:r>
          </a:p>
          <a:p>
            <a:pPr lvl="0"/>
            <a:endParaRPr lang="en-US" sz="2300" dirty="0"/>
          </a:p>
          <a:p>
            <a:pPr marL="971550" lvl="1" indent="-514350">
              <a:buFont typeface="+mj-lt"/>
              <a:buAutoNum type="alphaLcParenR"/>
            </a:pPr>
            <a:r>
              <a:rPr lang="en-US" sz="2300" dirty="0"/>
              <a:t>Both use logic</a:t>
            </a:r>
          </a:p>
          <a:p>
            <a:pPr marL="971550" lvl="1" indent="-514350">
              <a:buFont typeface="+mj-lt"/>
              <a:buAutoNum type="alphaLcParenR"/>
            </a:pPr>
            <a:r>
              <a:rPr lang="en-US" sz="2300" dirty="0"/>
              <a:t>It involves analysis</a:t>
            </a:r>
          </a:p>
          <a:p>
            <a:pPr marL="971550" lvl="1" indent="-514350">
              <a:buFont typeface="+mj-lt"/>
              <a:buAutoNum type="alphaLcParenR"/>
            </a:pPr>
            <a:r>
              <a:rPr lang="en-US" sz="2300" dirty="0"/>
              <a:t>Both are complex</a:t>
            </a:r>
          </a:p>
          <a:p>
            <a:pPr marL="971550" lvl="1" indent="-514350">
              <a:buFont typeface="+mj-lt"/>
              <a:buAutoNum type="alphaLcParenR"/>
            </a:pPr>
            <a:r>
              <a:rPr lang="en-US" sz="2300" dirty="0"/>
              <a:t>It involves </a:t>
            </a:r>
            <a:r>
              <a:rPr lang="en-US" sz="2300" dirty="0" smtClean="0"/>
              <a:t>questioning</a:t>
            </a:r>
          </a:p>
          <a:p>
            <a:pPr lvl="1"/>
            <a:endParaRPr lang="en-US" sz="2300" dirty="0"/>
          </a:p>
          <a:p>
            <a:pPr lvl="0"/>
            <a:r>
              <a:rPr lang="en-US" sz="2300" dirty="0" smtClean="0"/>
              <a:t>6.  Which </a:t>
            </a:r>
            <a:r>
              <a:rPr lang="en-US" sz="2300" dirty="0"/>
              <a:t>of the following is a feature of means-analysis</a:t>
            </a:r>
            <a:r>
              <a:rPr lang="en-US" sz="2300" dirty="0" smtClean="0"/>
              <a:t>?</a:t>
            </a:r>
          </a:p>
          <a:p>
            <a:pPr lvl="0"/>
            <a:endParaRPr lang="en-US" sz="2300" dirty="0"/>
          </a:p>
          <a:p>
            <a:pPr marL="971550" lvl="1" indent="-514350">
              <a:buFont typeface="+mj-lt"/>
              <a:buAutoNum type="alphaLcParenR"/>
            </a:pPr>
            <a:r>
              <a:rPr lang="en-US" sz="2300" dirty="0"/>
              <a:t>Uses hints</a:t>
            </a:r>
          </a:p>
          <a:p>
            <a:pPr marL="971550" lvl="1" indent="-514350">
              <a:buFont typeface="+mj-lt"/>
              <a:buAutoNum type="alphaLcParenR"/>
            </a:pPr>
            <a:r>
              <a:rPr lang="en-US" sz="2300" dirty="0"/>
              <a:t>Uses brainstorming</a:t>
            </a:r>
          </a:p>
          <a:p>
            <a:pPr marL="971550" lvl="1" indent="-514350">
              <a:buFont typeface="+mj-lt"/>
              <a:buAutoNum type="alphaLcParenR"/>
            </a:pPr>
            <a:r>
              <a:rPr lang="en-US" sz="2300" dirty="0"/>
              <a:t>Breaks down the problem</a:t>
            </a:r>
          </a:p>
          <a:p>
            <a:pPr marL="971550" lvl="1" indent="-514350">
              <a:buFont typeface="+mj-lt"/>
              <a:buAutoNum type="alphaLcParenR"/>
            </a:pPr>
            <a:r>
              <a:rPr lang="en-US" sz="2300" dirty="0"/>
              <a:t>Often involves a contradictory </a:t>
            </a:r>
            <a:r>
              <a:rPr lang="en-US" sz="2300" dirty="0" smtClean="0"/>
              <a:t>component</a:t>
            </a:r>
            <a:r>
              <a:rPr lang="en-US" sz="2900" dirty="0"/>
              <a:t/>
            </a:r>
            <a:br>
              <a:rPr lang="en-US" sz="2900" dirty="0"/>
            </a:br>
            <a:r>
              <a:rPr lang="en-US" sz="2900" dirty="0"/>
              <a:t> </a:t>
            </a:r>
          </a:p>
          <a:p>
            <a:endParaRPr lang="en-US" dirty="0" smtClean="0"/>
          </a:p>
        </p:txBody>
      </p:sp>
      <p:sp>
        <p:nvSpPr>
          <p:cNvPr id="4" name="Content Placeholder 2"/>
          <p:cNvSpPr txBox="1">
            <a:spLocks/>
          </p:cNvSpPr>
          <p:nvPr/>
        </p:nvSpPr>
        <p:spPr bwMode="auto">
          <a:xfrm>
            <a:off x="4724400" y="14478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47500" lnSpcReduction="2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400" dirty="0" smtClean="0"/>
              <a:t>7.  What is emotional intelligence?</a:t>
            </a:r>
          </a:p>
          <a:p>
            <a:endParaRPr lang="en-US" sz="3400" dirty="0" smtClean="0"/>
          </a:p>
          <a:p>
            <a:pPr marL="971550" lvl="1" indent="-514350">
              <a:buFont typeface="+mj-lt"/>
              <a:buAutoNum type="alphaLcParenR"/>
            </a:pPr>
            <a:r>
              <a:rPr lang="en-US" sz="3400" dirty="0" smtClean="0"/>
              <a:t>Being aware of our opponents views</a:t>
            </a:r>
          </a:p>
          <a:p>
            <a:pPr marL="971550" lvl="1" indent="-514350">
              <a:buFont typeface="+mj-lt"/>
              <a:buAutoNum type="alphaLcParenR"/>
            </a:pPr>
            <a:r>
              <a:rPr lang="en-US" sz="3400" dirty="0" smtClean="0"/>
              <a:t>Being self-aware</a:t>
            </a:r>
          </a:p>
          <a:p>
            <a:pPr marL="971550" lvl="1" indent="-514350">
              <a:buFont typeface="+mj-lt"/>
              <a:buAutoNum type="alphaLcParenR"/>
            </a:pPr>
            <a:r>
              <a:rPr lang="en-US" sz="3400" dirty="0" smtClean="0"/>
              <a:t>Ability to assess and control our emotions and the emotions of others</a:t>
            </a:r>
          </a:p>
          <a:p>
            <a:pPr marL="971550" lvl="1" indent="-514350">
              <a:buFont typeface="+mj-lt"/>
              <a:buAutoNum type="alphaLcParenR"/>
            </a:pPr>
            <a:r>
              <a:rPr lang="en-US" sz="3400" dirty="0" smtClean="0"/>
              <a:t>Ability to vicariously experience what others are feeling</a:t>
            </a:r>
          </a:p>
          <a:p>
            <a:pPr lvl="1"/>
            <a:endParaRPr lang="en-US" sz="3400" dirty="0" smtClean="0"/>
          </a:p>
          <a:p>
            <a:r>
              <a:rPr lang="en-US" sz="3400" dirty="0" smtClean="0"/>
              <a:t>8.   What is the first step in raising emotional intelligence?</a:t>
            </a:r>
          </a:p>
          <a:p>
            <a:endParaRPr lang="en-US" sz="3400" dirty="0" smtClean="0"/>
          </a:p>
          <a:p>
            <a:pPr marL="971550" lvl="1" indent="-514350">
              <a:buFont typeface="+mj-lt"/>
              <a:buAutoNum type="alphaLcParenR"/>
            </a:pPr>
            <a:r>
              <a:rPr lang="en-US" sz="3400" dirty="0" smtClean="0"/>
              <a:t>Use humor to diffuse situations</a:t>
            </a:r>
          </a:p>
          <a:p>
            <a:pPr marL="971550" lvl="1" indent="-514350">
              <a:buFont typeface="+mj-lt"/>
              <a:buAutoNum type="alphaLcParenR"/>
            </a:pPr>
            <a:r>
              <a:rPr lang="en-US" sz="3400" dirty="0" smtClean="0"/>
              <a:t>Determine what the questions are</a:t>
            </a:r>
          </a:p>
          <a:p>
            <a:pPr marL="971550" lvl="1" indent="-514350">
              <a:buFont typeface="+mj-lt"/>
              <a:buAutoNum type="alphaLcParenR"/>
            </a:pPr>
            <a:r>
              <a:rPr lang="en-US" sz="3400" dirty="0" smtClean="0"/>
              <a:t>Connect with others</a:t>
            </a:r>
          </a:p>
          <a:p>
            <a:pPr marL="971550" lvl="1" indent="-514350">
              <a:buFont typeface="+mj-lt"/>
              <a:buAutoNum type="alphaLcParenR"/>
            </a:pPr>
            <a:r>
              <a:rPr lang="en-US" sz="3400" dirty="0" smtClean="0"/>
              <a:t>Calm down and reduce any feelings of being overwhelmed</a:t>
            </a:r>
          </a:p>
          <a:p>
            <a:endParaRPr lang="en-US" dirty="0" smtClean="0"/>
          </a:p>
        </p:txBody>
      </p:sp>
    </p:spTree>
    <p:extLst>
      <p:ext uri="{BB962C8B-B14F-4D97-AF65-F5344CB8AC3E}">
        <p14:creationId xmlns:p14="http://schemas.microsoft.com/office/powerpoint/2010/main" val="14145160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normAutofit fontScale="90000"/>
          </a:bodyPr>
          <a:lstStyle/>
          <a:p>
            <a:r>
              <a:rPr lang="en-US" dirty="0"/>
              <a:t>Module Eight: Review Questions</a:t>
            </a:r>
            <a:endParaRPr lang="en-US" dirty="0" smtClean="0"/>
          </a:p>
        </p:txBody>
      </p:sp>
      <p:sp>
        <p:nvSpPr>
          <p:cNvPr id="49155" name="Content Placeholder 2"/>
          <p:cNvSpPr>
            <a:spLocks noGrp="1"/>
          </p:cNvSpPr>
          <p:nvPr>
            <p:ph idx="1"/>
          </p:nvPr>
        </p:nvSpPr>
        <p:spPr/>
        <p:txBody>
          <a:bodyPr>
            <a:normAutofit fontScale="70000" lnSpcReduction="20000"/>
          </a:bodyPr>
          <a:lstStyle/>
          <a:p>
            <a:pPr lvl="0"/>
            <a:r>
              <a:rPr lang="en-US" dirty="0" smtClean="0"/>
              <a:t>9.  What </a:t>
            </a:r>
            <a:r>
              <a:rPr lang="en-US" dirty="0"/>
              <a:t>type of nurses is mentioned in the case study</a:t>
            </a:r>
            <a:r>
              <a:rPr lang="en-US" dirty="0" smtClean="0"/>
              <a:t>?</a:t>
            </a:r>
          </a:p>
          <a:p>
            <a:pPr lvl="0"/>
            <a:endParaRPr lang="en-US" dirty="0"/>
          </a:p>
          <a:p>
            <a:pPr marL="971550" lvl="1" indent="-514350">
              <a:buFont typeface="+mj-lt"/>
              <a:buAutoNum type="alphaLcParenR"/>
            </a:pPr>
            <a:r>
              <a:rPr lang="en-US" dirty="0"/>
              <a:t>Cardiovascular</a:t>
            </a:r>
          </a:p>
          <a:p>
            <a:pPr marL="971550" lvl="1" indent="-514350">
              <a:buFont typeface="+mj-lt"/>
              <a:buAutoNum type="alphaLcParenR"/>
            </a:pPr>
            <a:r>
              <a:rPr lang="en-US" dirty="0"/>
              <a:t>Medical-Surgical</a:t>
            </a:r>
          </a:p>
          <a:p>
            <a:pPr marL="971550" lvl="1" indent="-514350">
              <a:buFont typeface="+mj-lt"/>
              <a:buAutoNum type="alphaLcParenR"/>
            </a:pPr>
            <a:r>
              <a:rPr lang="en-US" dirty="0"/>
              <a:t>Acute Care</a:t>
            </a:r>
          </a:p>
          <a:p>
            <a:pPr marL="971550" lvl="1" indent="-514350">
              <a:buFont typeface="+mj-lt"/>
              <a:buAutoNum type="alphaLcParenR"/>
            </a:pPr>
            <a:r>
              <a:rPr lang="en-US" dirty="0"/>
              <a:t>Ambulatory </a:t>
            </a:r>
            <a:r>
              <a:rPr lang="en-US" dirty="0" smtClean="0"/>
              <a:t>Care</a:t>
            </a:r>
          </a:p>
          <a:p>
            <a:pPr lvl="1"/>
            <a:endParaRPr lang="en-US" dirty="0"/>
          </a:p>
          <a:p>
            <a:pPr lvl="0"/>
            <a:r>
              <a:rPr lang="en-US" dirty="0" smtClean="0"/>
              <a:t>10. The </a:t>
            </a:r>
            <a:r>
              <a:rPr lang="en-US" dirty="0"/>
              <a:t>nursing team will be presenting to how many patients at the health forum</a:t>
            </a:r>
            <a:r>
              <a:rPr lang="en-US" dirty="0" smtClean="0"/>
              <a:t>?</a:t>
            </a:r>
          </a:p>
          <a:p>
            <a:pPr lvl="0"/>
            <a:endParaRPr lang="en-US" dirty="0"/>
          </a:p>
          <a:p>
            <a:pPr marL="971550" lvl="1" indent="-514350">
              <a:buFont typeface="+mj-lt"/>
              <a:buAutoNum type="alphaLcParenR"/>
            </a:pPr>
            <a:r>
              <a:rPr lang="en-US" dirty="0"/>
              <a:t>10</a:t>
            </a:r>
          </a:p>
          <a:p>
            <a:pPr marL="971550" lvl="1" indent="-514350">
              <a:buFont typeface="+mj-lt"/>
              <a:buAutoNum type="alphaLcParenR"/>
            </a:pPr>
            <a:r>
              <a:rPr lang="en-US" dirty="0"/>
              <a:t>30</a:t>
            </a:r>
          </a:p>
          <a:p>
            <a:pPr marL="971550" lvl="1" indent="-514350">
              <a:buFont typeface="+mj-lt"/>
              <a:buAutoNum type="alphaLcParenR"/>
            </a:pPr>
            <a:r>
              <a:rPr lang="en-US" dirty="0"/>
              <a:t>25</a:t>
            </a:r>
          </a:p>
          <a:p>
            <a:pPr marL="971550" lvl="1" indent="-514350">
              <a:buFont typeface="+mj-lt"/>
              <a:buAutoNum type="alphaLcParenR"/>
            </a:pPr>
            <a:r>
              <a:rPr lang="en-US" dirty="0"/>
              <a:t>15</a:t>
            </a:r>
          </a:p>
          <a:p>
            <a:pPr lvl="1"/>
            <a:endParaRPr lang="en-US" dirty="0"/>
          </a:p>
        </p:txBody>
      </p:sp>
    </p:spTree>
    <p:extLst>
      <p:ext uri="{BB962C8B-B14F-4D97-AF65-F5344CB8AC3E}">
        <p14:creationId xmlns:p14="http://schemas.microsoft.com/office/powerpoint/2010/main" val="426674940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normAutofit fontScale="90000"/>
          </a:bodyPr>
          <a:lstStyle/>
          <a:p>
            <a:r>
              <a:rPr lang="en-US" dirty="0"/>
              <a:t>Module Eight: Review Questions</a:t>
            </a:r>
            <a:endParaRPr lang="en-US" dirty="0" smtClean="0"/>
          </a:p>
        </p:txBody>
      </p:sp>
      <p:sp>
        <p:nvSpPr>
          <p:cNvPr id="49155" name="Content Placeholder 2"/>
          <p:cNvSpPr>
            <a:spLocks noGrp="1"/>
          </p:cNvSpPr>
          <p:nvPr>
            <p:ph idx="1"/>
          </p:nvPr>
        </p:nvSpPr>
        <p:spPr>
          <a:xfrm>
            <a:off x="457200" y="1447799"/>
            <a:ext cx="4114800" cy="4525963"/>
          </a:xfrm>
        </p:spPr>
        <p:txBody>
          <a:bodyPr>
            <a:normAutofit fontScale="92500" lnSpcReduction="10000"/>
          </a:bodyPr>
          <a:lstStyle/>
          <a:p>
            <a:pPr lvl="0"/>
            <a:r>
              <a:rPr lang="en-US" sz="2200" dirty="0" smtClean="0"/>
              <a:t>1</a:t>
            </a:r>
            <a:r>
              <a:rPr lang="en-US" sz="1500" dirty="0" smtClean="0"/>
              <a:t>.  </a:t>
            </a:r>
            <a:r>
              <a:rPr lang="en-US" sz="2100" dirty="0" smtClean="0"/>
              <a:t>What </a:t>
            </a:r>
            <a:r>
              <a:rPr lang="en-US" sz="2100" dirty="0"/>
              <a:t>does it mean to be persuasive</a:t>
            </a:r>
            <a:r>
              <a:rPr lang="en-US" sz="2100" dirty="0" smtClean="0"/>
              <a:t>?</a:t>
            </a:r>
          </a:p>
          <a:p>
            <a:pPr lvl="0"/>
            <a:endParaRPr lang="en-US" sz="2100" dirty="0"/>
          </a:p>
          <a:p>
            <a:pPr marL="971550" lvl="1" indent="-514350">
              <a:buFont typeface="+mj-lt"/>
              <a:buAutoNum type="alphaLcParenR"/>
            </a:pPr>
            <a:r>
              <a:rPr lang="en-US" sz="1900" dirty="0"/>
              <a:t>Promoting discord</a:t>
            </a:r>
          </a:p>
          <a:p>
            <a:pPr marL="971550" lvl="1" indent="-514350">
              <a:buFont typeface="+mj-lt"/>
              <a:buAutoNum type="alphaLcParenR"/>
            </a:pPr>
            <a:r>
              <a:rPr lang="en-US" sz="1900" dirty="0">
                <a:solidFill>
                  <a:srgbClr val="FF0000"/>
                </a:solidFill>
              </a:rPr>
              <a:t>Having influence over others</a:t>
            </a:r>
          </a:p>
          <a:p>
            <a:pPr marL="971550" lvl="1" indent="-514350">
              <a:buFont typeface="+mj-lt"/>
              <a:buAutoNum type="alphaLcParenR"/>
            </a:pPr>
            <a:r>
              <a:rPr lang="en-US" sz="1900" dirty="0"/>
              <a:t>Causing disagreement</a:t>
            </a:r>
          </a:p>
          <a:p>
            <a:pPr marL="971550" lvl="1" indent="-514350">
              <a:buFont typeface="+mj-lt"/>
              <a:buAutoNum type="alphaLcParenR"/>
            </a:pPr>
            <a:r>
              <a:rPr lang="en-US" sz="1900" dirty="0"/>
              <a:t>Not being convincing </a:t>
            </a:r>
            <a:endParaRPr lang="en-US" sz="1900" dirty="0" smtClean="0"/>
          </a:p>
          <a:p>
            <a:pPr lvl="1"/>
            <a:endParaRPr lang="en-US" sz="1900" dirty="0"/>
          </a:p>
          <a:p>
            <a:pPr lvl="0"/>
            <a:r>
              <a:rPr lang="en-US" sz="2100" dirty="0" smtClean="0"/>
              <a:t>2.   All </a:t>
            </a:r>
            <a:r>
              <a:rPr lang="en-US" sz="2100" dirty="0"/>
              <a:t>of the following enhance persuasiveness except for</a:t>
            </a:r>
            <a:r>
              <a:rPr lang="en-US" sz="2100" dirty="0" smtClean="0"/>
              <a:t>:</a:t>
            </a:r>
          </a:p>
          <a:p>
            <a:pPr lvl="0"/>
            <a:endParaRPr lang="en-US" sz="2100" dirty="0"/>
          </a:p>
          <a:p>
            <a:pPr marL="971550" lvl="1" indent="-514350">
              <a:buFont typeface="+mj-lt"/>
              <a:buAutoNum type="alphaLcParenR"/>
            </a:pPr>
            <a:r>
              <a:rPr lang="en-US" sz="1900" dirty="0"/>
              <a:t>Empathy</a:t>
            </a:r>
          </a:p>
          <a:p>
            <a:pPr marL="971550" lvl="1" indent="-514350">
              <a:buFont typeface="+mj-lt"/>
              <a:buAutoNum type="alphaLcParenR"/>
            </a:pPr>
            <a:r>
              <a:rPr lang="en-US" sz="1900" dirty="0"/>
              <a:t>Deliberation</a:t>
            </a:r>
          </a:p>
          <a:p>
            <a:pPr marL="971550" lvl="1" indent="-514350">
              <a:buFont typeface="+mj-lt"/>
              <a:buAutoNum type="alphaLcParenR"/>
            </a:pPr>
            <a:r>
              <a:rPr lang="en-US" sz="1900" dirty="0"/>
              <a:t>Clearly expressing our ideas</a:t>
            </a:r>
          </a:p>
          <a:p>
            <a:pPr marL="971550" lvl="1" indent="-514350">
              <a:buFont typeface="+mj-lt"/>
              <a:buAutoNum type="alphaLcParenR"/>
            </a:pPr>
            <a:r>
              <a:rPr lang="en-US" sz="1900" dirty="0">
                <a:solidFill>
                  <a:srgbClr val="FF0000"/>
                </a:solidFill>
              </a:rPr>
              <a:t>Illogical reasoning</a:t>
            </a:r>
          </a:p>
          <a:p>
            <a:endParaRPr lang="en-US" dirty="0" smtClean="0"/>
          </a:p>
        </p:txBody>
      </p:sp>
      <p:sp>
        <p:nvSpPr>
          <p:cNvPr id="4" name="Content Placeholder 2"/>
          <p:cNvSpPr txBox="1">
            <a:spLocks/>
          </p:cNvSpPr>
          <p:nvPr/>
        </p:nvSpPr>
        <p:spPr bwMode="auto">
          <a:xfrm>
            <a:off x="4724400" y="14478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47500" lnSpcReduction="2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400" dirty="0" smtClean="0"/>
              <a:t>3.  What does clear communication and persuasiveness have in common?</a:t>
            </a:r>
          </a:p>
          <a:p>
            <a:endParaRPr lang="en-US" sz="3400" dirty="0" smtClean="0"/>
          </a:p>
          <a:p>
            <a:pPr marL="971550" lvl="1" indent="-514350">
              <a:buFont typeface="+mj-lt"/>
              <a:buAutoNum type="alphaLcParenR"/>
            </a:pPr>
            <a:r>
              <a:rPr lang="en-US" sz="3400" dirty="0" smtClean="0">
                <a:solidFill>
                  <a:srgbClr val="FF0000"/>
                </a:solidFill>
              </a:rPr>
              <a:t>They both involve deliberation</a:t>
            </a:r>
          </a:p>
          <a:p>
            <a:pPr marL="971550" lvl="1" indent="-514350">
              <a:buFont typeface="+mj-lt"/>
              <a:buAutoNum type="alphaLcParenR"/>
            </a:pPr>
            <a:r>
              <a:rPr lang="en-US" sz="3400" dirty="0" smtClean="0"/>
              <a:t>They express complex ideas</a:t>
            </a:r>
          </a:p>
          <a:p>
            <a:pPr marL="971550" lvl="1" indent="-514350">
              <a:buFont typeface="+mj-lt"/>
              <a:buAutoNum type="alphaLcParenR"/>
            </a:pPr>
            <a:r>
              <a:rPr lang="en-US" sz="3400" dirty="0" smtClean="0"/>
              <a:t>They express simple ideas</a:t>
            </a:r>
          </a:p>
          <a:p>
            <a:pPr marL="971550" lvl="1" indent="-514350">
              <a:buFont typeface="+mj-lt"/>
              <a:buAutoNum type="alphaLcParenR"/>
            </a:pPr>
            <a:r>
              <a:rPr lang="en-US" sz="3400" dirty="0" smtClean="0"/>
              <a:t>They take a long time to master</a:t>
            </a:r>
          </a:p>
          <a:p>
            <a:pPr lvl="1"/>
            <a:endParaRPr lang="en-US" sz="3400" dirty="0" smtClean="0"/>
          </a:p>
          <a:p>
            <a:r>
              <a:rPr lang="en-US" sz="3400" dirty="0" smtClean="0"/>
              <a:t>4.   All of the following are steps in clear communication except for:</a:t>
            </a:r>
          </a:p>
          <a:p>
            <a:endParaRPr lang="en-US" sz="3400" dirty="0" smtClean="0"/>
          </a:p>
          <a:p>
            <a:pPr marL="971550" lvl="1" indent="-514350">
              <a:buFont typeface="+mj-lt"/>
              <a:buAutoNum type="alphaLcParenR"/>
            </a:pPr>
            <a:r>
              <a:rPr lang="en-US" sz="3400" dirty="0" smtClean="0"/>
              <a:t>Telling the listeners relevant information</a:t>
            </a:r>
          </a:p>
          <a:p>
            <a:pPr marL="971550" lvl="1" indent="-514350">
              <a:buFont typeface="+mj-lt"/>
              <a:buAutoNum type="alphaLcParenR"/>
            </a:pPr>
            <a:r>
              <a:rPr lang="en-US" sz="3400" dirty="0" smtClean="0"/>
              <a:t>Using context to clarify the meaning</a:t>
            </a:r>
          </a:p>
          <a:p>
            <a:pPr marL="971550" lvl="1" indent="-514350">
              <a:buFont typeface="+mj-lt"/>
              <a:buAutoNum type="alphaLcParenR"/>
            </a:pPr>
            <a:r>
              <a:rPr lang="en-US" sz="3400" dirty="0" smtClean="0"/>
              <a:t>Avoid being unnecessarily redundant </a:t>
            </a:r>
          </a:p>
          <a:p>
            <a:pPr marL="971550" lvl="1" indent="-514350">
              <a:buFont typeface="+mj-lt"/>
              <a:buAutoNum type="alphaLcParenR"/>
            </a:pPr>
            <a:r>
              <a:rPr lang="en-US" sz="3400" dirty="0" smtClean="0">
                <a:solidFill>
                  <a:srgbClr val="FF0000"/>
                </a:solidFill>
              </a:rPr>
              <a:t>Embellishing information or giving inaccurate information</a:t>
            </a:r>
          </a:p>
          <a:p>
            <a:endParaRPr lang="en-US" dirty="0" smtClean="0"/>
          </a:p>
        </p:txBody>
      </p:sp>
    </p:spTree>
    <p:extLst>
      <p:ext uri="{BB962C8B-B14F-4D97-AF65-F5344CB8AC3E}">
        <p14:creationId xmlns:p14="http://schemas.microsoft.com/office/powerpoint/2010/main" val="338346345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normAutofit fontScale="90000"/>
          </a:bodyPr>
          <a:lstStyle/>
          <a:p>
            <a:r>
              <a:rPr lang="en-US" dirty="0"/>
              <a:t>Module Eight: Review Questions</a:t>
            </a:r>
            <a:endParaRPr lang="en-US" dirty="0" smtClean="0"/>
          </a:p>
        </p:txBody>
      </p:sp>
      <p:sp>
        <p:nvSpPr>
          <p:cNvPr id="49155" name="Content Placeholder 2"/>
          <p:cNvSpPr>
            <a:spLocks noGrp="1"/>
          </p:cNvSpPr>
          <p:nvPr>
            <p:ph idx="1"/>
          </p:nvPr>
        </p:nvSpPr>
        <p:spPr>
          <a:xfrm>
            <a:off x="457200" y="1447800"/>
            <a:ext cx="4114800" cy="4525963"/>
          </a:xfrm>
        </p:spPr>
        <p:txBody>
          <a:bodyPr>
            <a:normAutofit fontScale="70000" lnSpcReduction="20000"/>
          </a:bodyPr>
          <a:lstStyle/>
          <a:p>
            <a:pPr lvl="0"/>
            <a:r>
              <a:rPr lang="en-US" sz="2300" dirty="0" smtClean="0"/>
              <a:t>5.  How </a:t>
            </a:r>
            <a:r>
              <a:rPr lang="en-US" sz="2300" dirty="0"/>
              <a:t>does critical thinking improve problem solving</a:t>
            </a:r>
            <a:r>
              <a:rPr lang="en-US" sz="2300" dirty="0" smtClean="0"/>
              <a:t>?</a:t>
            </a:r>
          </a:p>
          <a:p>
            <a:pPr lvl="0"/>
            <a:endParaRPr lang="en-US" sz="2300" dirty="0"/>
          </a:p>
          <a:p>
            <a:pPr marL="971550" lvl="1" indent="-514350">
              <a:buFont typeface="+mj-lt"/>
              <a:buAutoNum type="alphaLcParenR"/>
            </a:pPr>
            <a:r>
              <a:rPr lang="en-US" sz="2300" dirty="0">
                <a:solidFill>
                  <a:srgbClr val="FF0000"/>
                </a:solidFill>
              </a:rPr>
              <a:t>Both use logic</a:t>
            </a:r>
          </a:p>
          <a:p>
            <a:pPr marL="971550" lvl="1" indent="-514350">
              <a:buFont typeface="+mj-lt"/>
              <a:buAutoNum type="alphaLcParenR"/>
            </a:pPr>
            <a:r>
              <a:rPr lang="en-US" sz="2300" dirty="0"/>
              <a:t>It involves analysis</a:t>
            </a:r>
          </a:p>
          <a:p>
            <a:pPr marL="971550" lvl="1" indent="-514350">
              <a:buFont typeface="+mj-lt"/>
              <a:buAutoNum type="alphaLcParenR"/>
            </a:pPr>
            <a:r>
              <a:rPr lang="en-US" sz="2300" dirty="0"/>
              <a:t>Both are complex</a:t>
            </a:r>
          </a:p>
          <a:p>
            <a:pPr marL="971550" lvl="1" indent="-514350">
              <a:buFont typeface="+mj-lt"/>
              <a:buAutoNum type="alphaLcParenR"/>
            </a:pPr>
            <a:r>
              <a:rPr lang="en-US" sz="2300" dirty="0"/>
              <a:t>It involves </a:t>
            </a:r>
            <a:r>
              <a:rPr lang="en-US" sz="2300" dirty="0" smtClean="0"/>
              <a:t>questioning</a:t>
            </a:r>
          </a:p>
          <a:p>
            <a:pPr lvl="1"/>
            <a:endParaRPr lang="en-US" sz="2300" dirty="0"/>
          </a:p>
          <a:p>
            <a:pPr lvl="0"/>
            <a:r>
              <a:rPr lang="en-US" sz="2300" dirty="0" smtClean="0"/>
              <a:t>6.  Which </a:t>
            </a:r>
            <a:r>
              <a:rPr lang="en-US" sz="2300" dirty="0"/>
              <a:t>of the following is a feature of means-analysis</a:t>
            </a:r>
            <a:r>
              <a:rPr lang="en-US" sz="2300" dirty="0" smtClean="0"/>
              <a:t>?</a:t>
            </a:r>
          </a:p>
          <a:p>
            <a:pPr lvl="0"/>
            <a:endParaRPr lang="en-US" sz="2300" dirty="0"/>
          </a:p>
          <a:p>
            <a:pPr marL="971550" lvl="1" indent="-514350">
              <a:buFont typeface="+mj-lt"/>
              <a:buAutoNum type="alphaLcParenR"/>
            </a:pPr>
            <a:r>
              <a:rPr lang="en-US" sz="2300" dirty="0"/>
              <a:t>Uses hints</a:t>
            </a:r>
          </a:p>
          <a:p>
            <a:pPr marL="971550" lvl="1" indent="-514350">
              <a:buFont typeface="+mj-lt"/>
              <a:buAutoNum type="alphaLcParenR"/>
            </a:pPr>
            <a:r>
              <a:rPr lang="en-US" sz="2300" dirty="0"/>
              <a:t>Uses brainstorming</a:t>
            </a:r>
          </a:p>
          <a:p>
            <a:pPr marL="971550" lvl="1" indent="-514350">
              <a:buFont typeface="+mj-lt"/>
              <a:buAutoNum type="alphaLcParenR"/>
            </a:pPr>
            <a:r>
              <a:rPr lang="en-US" sz="2300" dirty="0">
                <a:solidFill>
                  <a:srgbClr val="FF0000"/>
                </a:solidFill>
              </a:rPr>
              <a:t>Breaks down the problem</a:t>
            </a:r>
          </a:p>
          <a:p>
            <a:pPr marL="971550" lvl="1" indent="-514350">
              <a:buFont typeface="+mj-lt"/>
              <a:buAutoNum type="alphaLcParenR"/>
            </a:pPr>
            <a:r>
              <a:rPr lang="en-US" sz="2300" dirty="0"/>
              <a:t>Often involves a contradictory </a:t>
            </a:r>
            <a:r>
              <a:rPr lang="en-US" sz="2300" dirty="0" smtClean="0"/>
              <a:t>component</a:t>
            </a:r>
            <a:r>
              <a:rPr lang="en-US" sz="2900" dirty="0"/>
              <a:t/>
            </a:r>
            <a:br>
              <a:rPr lang="en-US" sz="2900" dirty="0"/>
            </a:br>
            <a:r>
              <a:rPr lang="en-US" sz="2900" dirty="0"/>
              <a:t> </a:t>
            </a:r>
          </a:p>
          <a:p>
            <a:endParaRPr lang="en-US" dirty="0" smtClean="0"/>
          </a:p>
        </p:txBody>
      </p:sp>
      <p:sp>
        <p:nvSpPr>
          <p:cNvPr id="4" name="Content Placeholder 2"/>
          <p:cNvSpPr txBox="1">
            <a:spLocks/>
          </p:cNvSpPr>
          <p:nvPr/>
        </p:nvSpPr>
        <p:spPr bwMode="auto">
          <a:xfrm>
            <a:off x="4724400" y="14478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47500" lnSpcReduction="2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400" dirty="0" smtClean="0"/>
              <a:t>7.  What is emotional intelligence?</a:t>
            </a:r>
          </a:p>
          <a:p>
            <a:endParaRPr lang="en-US" sz="3400" dirty="0" smtClean="0"/>
          </a:p>
          <a:p>
            <a:pPr marL="971550" lvl="1" indent="-514350">
              <a:buFont typeface="+mj-lt"/>
              <a:buAutoNum type="alphaLcParenR"/>
            </a:pPr>
            <a:r>
              <a:rPr lang="en-US" sz="3400" dirty="0" smtClean="0"/>
              <a:t>Being aware of our opponents views</a:t>
            </a:r>
          </a:p>
          <a:p>
            <a:pPr marL="971550" lvl="1" indent="-514350">
              <a:buFont typeface="+mj-lt"/>
              <a:buAutoNum type="alphaLcParenR"/>
            </a:pPr>
            <a:r>
              <a:rPr lang="en-US" sz="3400" dirty="0" smtClean="0"/>
              <a:t>Being self-aware</a:t>
            </a:r>
          </a:p>
          <a:p>
            <a:pPr marL="971550" lvl="1" indent="-514350">
              <a:buFont typeface="+mj-lt"/>
              <a:buAutoNum type="alphaLcParenR"/>
            </a:pPr>
            <a:r>
              <a:rPr lang="en-US" sz="3400" dirty="0" smtClean="0">
                <a:solidFill>
                  <a:srgbClr val="FF0000"/>
                </a:solidFill>
              </a:rPr>
              <a:t>Ability to assess and control our emotions and the emotions of others</a:t>
            </a:r>
          </a:p>
          <a:p>
            <a:pPr marL="971550" lvl="1" indent="-514350">
              <a:buFont typeface="+mj-lt"/>
              <a:buAutoNum type="alphaLcParenR"/>
            </a:pPr>
            <a:r>
              <a:rPr lang="en-US" sz="3400" dirty="0" smtClean="0"/>
              <a:t>Ability to vicariously experience what others are feeling</a:t>
            </a:r>
          </a:p>
          <a:p>
            <a:pPr lvl="1"/>
            <a:endParaRPr lang="en-US" sz="3400" dirty="0" smtClean="0"/>
          </a:p>
          <a:p>
            <a:r>
              <a:rPr lang="en-US" sz="3400" dirty="0" smtClean="0"/>
              <a:t>8.   What is the first step in raising emotional intelligence?</a:t>
            </a:r>
          </a:p>
          <a:p>
            <a:endParaRPr lang="en-US" sz="3400" dirty="0" smtClean="0"/>
          </a:p>
          <a:p>
            <a:pPr marL="971550" lvl="1" indent="-514350">
              <a:buFont typeface="+mj-lt"/>
              <a:buAutoNum type="alphaLcParenR"/>
            </a:pPr>
            <a:r>
              <a:rPr lang="en-US" sz="3400" dirty="0" smtClean="0"/>
              <a:t>Use humor to diffuse situations</a:t>
            </a:r>
          </a:p>
          <a:p>
            <a:pPr marL="971550" lvl="1" indent="-514350">
              <a:buFont typeface="+mj-lt"/>
              <a:buAutoNum type="alphaLcParenR"/>
            </a:pPr>
            <a:r>
              <a:rPr lang="en-US" sz="3400" dirty="0" smtClean="0"/>
              <a:t>Determine what the questions are</a:t>
            </a:r>
          </a:p>
          <a:p>
            <a:pPr marL="971550" lvl="1" indent="-514350">
              <a:buFont typeface="+mj-lt"/>
              <a:buAutoNum type="alphaLcParenR"/>
            </a:pPr>
            <a:r>
              <a:rPr lang="en-US" sz="3400" dirty="0" smtClean="0"/>
              <a:t>Connect with others</a:t>
            </a:r>
          </a:p>
          <a:p>
            <a:pPr marL="971550" lvl="1" indent="-514350">
              <a:buFont typeface="+mj-lt"/>
              <a:buAutoNum type="alphaLcParenR"/>
            </a:pPr>
            <a:r>
              <a:rPr lang="en-US" sz="3400" dirty="0" smtClean="0">
                <a:solidFill>
                  <a:srgbClr val="FF0000"/>
                </a:solidFill>
              </a:rPr>
              <a:t>Calm down and reduce any feelings of being overwhelmed</a:t>
            </a:r>
          </a:p>
          <a:p>
            <a:endParaRPr lang="en-US" dirty="0" smtClean="0"/>
          </a:p>
        </p:txBody>
      </p:sp>
    </p:spTree>
    <p:extLst>
      <p:ext uri="{BB962C8B-B14F-4D97-AF65-F5344CB8AC3E}">
        <p14:creationId xmlns:p14="http://schemas.microsoft.com/office/powerpoint/2010/main" val="246896421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normAutofit fontScale="90000"/>
          </a:bodyPr>
          <a:lstStyle/>
          <a:p>
            <a:r>
              <a:rPr lang="en-US" dirty="0"/>
              <a:t>Module Eight: Review Questions</a:t>
            </a:r>
            <a:endParaRPr lang="en-US" dirty="0" smtClean="0"/>
          </a:p>
        </p:txBody>
      </p:sp>
      <p:sp>
        <p:nvSpPr>
          <p:cNvPr id="49155" name="Content Placeholder 2"/>
          <p:cNvSpPr>
            <a:spLocks noGrp="1"/>
          </p:cNvSpPr>
          <p:nvPr>
            <p:ph idx="1"/>
          </p:nvPr>
        </p:nvSpPr>
        <p:spPr/>
        <p:txBody>
          <a:bodyPr>
            <a:normAutofit fontScale="70000" lnSpcReduction="20000"/>
          </a:bodyPr>
          <a:lstStyle/>
          <a:p>
            <a:pPr lvl="0"/>
            <a:r>
              <a:rPr lang="en-US" dirty="0" smtClean="0"/>
              <a:t>9.  What </a:t>
            </a:r>
            <a:r>
              <a:rPr lang="en-US" dirty="0"/>
              <a:t>type of nurses is mentioned in the case study</a:t>
            </a:r>
            <a:r>
              <a:rPr lang="en-US" dirty="0" smtClean="0"/>
              <a:t>?</a:t>
            </a:r>
          </a:p>
          <a:p>
            <a:pPr lvl="0"/>
            <a:endParaRPr lang="en-US" dirty="0"/>
          </a:p>
          <a:p>
            <a:pPr marL="971550" lvl="1" indent="-514350">
              <a:buFont typeface="+mj-lt"/>
              <a:buAutoNum type="alphaLcParenR"/>
            </a:pPr>
            <a:r>
              <a:rPr lang="en-US" dirty="0">
                <a:solidFill>
                  <a:srgbClr val="FF0000"/>
                </a:solidFill>
              </a:rPr>
              <a:t>Cardiovascular</a:t>
            </a:r>
          </a:p>
          <a:p>
            <a:pPr marL="971550" lvl="1" indent="-514350">
              <a:buFont typeface="+mj-lt"/>
              <a:buAutoNum type="alphaLcParenR"/>
            </a:pPr>
            <a:r>
              <a:rPr lang="en-US" dirty="0"/>
              <a:t>Medical-Surgical</a:t>
            </a:r>
          </a:p>
          <a:p>
            <a:pPr marL="971550" lvl="1" indent="-514350">
              <a:buFont typeface="+mj-lt"/>
              <a:buAutoNum type="alphaLcParenR"/>
            </a:pPr>
            <a:r>
              <a:rPr lang="en-US" dirty="0"/>
              <a:t>Acute Care</a:t>
            </a:r>
          </a:p>
          <a:p>
            <a:pPr marL="971550" lvl="1" indent="-514350">
              <a:buFont typeface="+mj-lt"/>
              <a:buAutoNum type="alphaLcParenR"/>
            </a:pPr>
            <a:r>
              <a:rPr lang="en-US" dirty="0"/>
              <a:t>Ambulatory </a:t>
            </a:r>
            <a:r>
              <a:rPr lang="en-US" dirty="0" smtClean="0"/>
              <a:t>Care</a:t>
            </a:r>
          </a:p>
          <a:p>
            <a:pPr lvl="1"/>
            <a:endParaRPr lang="en-US" dirty="0"/>
          </a:p>
          <a:p>
            <a:pPr lvl="0"/>
            <a:r>
              <a:rPr lang="en-US" dirty="0" smtClean="0"/>
              <a:t>10. The </a:t>
            </a:r>
            <a:r>
              <a:rPr lang="en-US" dirty="0"/>
              <a:t>nursing team will be presenting to how many patients at the health forum</a:t>
            </a:r>
            <a:r>
              <a:rPr lang="en-US" dirty="0" smtClean="0"/>
              <a:t>?</a:t>
            </a:r>
          </a:p>
          <a:p>
            <a:pPr lvl="0"/>
            <a:endParaRPr lang="en-US" dirty="0"/>
          </a:p>
          <a:p>
            <a:pPr marL="971550" lvl="1" indent="-514350">
              <a:buFont typeface="+mj-lt"/>
              <a:buAutoNum type="alphaLcParenR"/>
            </a:pPr>
            <a:r>
              <a:rPr lang="en-US" dirty="0"/>
              <a:t>10</a:t>
            </a:r>
          </a:p>
          <a:p>
            <a:pPr marL="971550" lvl="1" indent="-514350">
              <a:buFont typeface="+mj-lt"/>
              <a:buAutoNum type="alphaLcParenR"/>
            </a:pPr>
            <a:r>
              <a:rPr lang="en-US" dirty="0"/>
              <a:t>30</a:t>
            </a:r>
          </a:p>
          <a:p>
            <a:pPr marL="971550" lvl="1" indent="-514350">
              <a:buFont typeface="+mj-lt"/>
              <a:buAutoNum type="alphaLcParenR"/>
            </a:pPr>
            <a:r>
              <a:rPr lang="en-US" dirty="0">
                <a:solidFill>
                  <a:srgbClr val="FF0000"/>
                </a:solidFill>
              </a:rPr>
              <a:t>25</a:t>
            </a:r>
          </a:p>
          <a:p>
            <a:pPr marL="971550" lvl="1" indent="-514350">
              <a:buFont typeface="+mj-lt"/>
              <a:buAutoNum type="alphaLcParenR"/>
            </a:pPr>
            <a:r>
              <a:rPr lang="en-US" dirty="0"/>
              <a:t>15</a:t>
            </a:r>
          </a:p>
          <a:p>
            <a:pPr lvl="1"/>
            <a:endParaRPr lang="en-US" dirty="0"/>
          </a:p>
        </p:txBody>
      </p:sp>
    </p:spTree>
    <p:extLst>
      <p:ext uri="{BB962C8B-B14F-4D97-AF65-F5344CB8AC3E}">
        <p14:creationId xmlns:p14="http://schemas.microsoft.com/office/powerpoint/2010/main" val="68422617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fontScale="90000"/>
          </a:bodyPr>
          <a:lstStyle/>
          <a:p>
            <a:r>
              <a:rPr lang="en-US" dirty="0"/>
              <a:t>Module Nine: Changing Your Perspective</a:t>
            </a:r>
            <a:endParaRPr lang="en-US" dirty="0" smtClean="0"/>
          </a:p>
        </p:txBody>
      </p:sp>
      <p:sp>
        <p:nvSpPr>
          <p:cNvPr id="45059" name="Content Placeholder 2"/>
          <p:cNvSpPr>
            <a:spLocks noGrp="1"/>
          </p:cNvSpPr>
          <p:nvPr>
            <p:ph idx="1"/>
          </p:nvPr>
        </p:nvSpPr>
        <p:spPr/>
        <p:txBody>
          <a:bodyPr/>
          <a:lstStyle/>
          <a:p>
            <a:endParaRPr lang="en-US" smtClean="0"/>
          </a:p>
        </p:txBody>
      </p:sp>
      <p:sp>
        <p:nvSpPr>
          <p:cNvPr id="45060" name="Text Placeholder 3"/>
          <p:cNvSpPr>
            <a:spLocks noGrp="1"/>
          </p:cNvSpPr>
          <p:nvPr>
            <p:ph type="body" sz="quarter" idx="10"/>
          </p:nvPr>
        </p:nvSpPr>
        <p:spPr>
          <a:ln>
            <a:miter lim="800000"/>
            <a:headEnd/>
            <a:tailEnd/>
          </a:ln>
        </p:spPr>
        <p:txBody>
          <a:bodyPr>
            <a:normAutofit fontScale="70000" lnSpcReduction="20000"/>
          </a:bodyPr>
          <a:lstStyle/>
          <a:p>
            <a:pPr>
              <a:lnSpc>
                <a:spcPct val="115000"/>
              </a:lnSpc>
              <a:spcBef>
                <a:spcPts val="0"/>
              </a:spcBef>
              <a:spcAft>
                <a:spcPts val="1000"/>
              </a:spcAft>
            </a:pPr>
            <a:r>
              <a:rPr lang="en-US" dirty="0">
                <a:ea typeface="Times New Roman"/>
                <a:cs typeface="Times New Roman"/>
              </a:rPr>
              <a:t>Everyone sees drama from his own perspective.</a:t>
            </a:r>
            <a:endParaRPr lang="en-US" sz="2400" dirty="0">
              <a:latin typeface="Calibri"/>
              <a:ea typeface="Times New Roman"/>
              <a:cs typeface="Times New Roman"/>
            </a:endParaRPr>
          </a:p>
          <a:p>
            <a:pPr algn="ctr">
              <a:lnSpc>
                <a:spcPct val="115000"/>
              </a:lnSpc>
              <a:spcBef>
                <a:spcPts val="0"/>
              </a:spcBef>
              <a:spcAft>
                <a:spcPts val="1000"/>
              </a:spcAft>
            </a:pPr>
            <a:r>
              <a:rPr lang="en-US" dirty="0">
                <a:ea typeface="Times New Roman"/>
                <a:cs typeface="Times New Roman"/>
              </a:rPr>
              <a:t>Jean-Marie Le Pen</a:t>
            </a:r>
            <a:endParaRPr lang="en-US" sz="2400" dirty="0">
              <a:latin typeface="Calibri"/>
              <a:ea typeface="Times New Roman"/>
              <a:cs typeface="Times New Roman"/>
            </a:endParaRPr>
          </a:p>
          <a:p>
            <a:endParaRPr lang="en-US"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fontScale="90000"/>
          </a:bodyPr>
          <a:lstStyle/>
          <a:p>
            <a:r>
              <a:rPr lang="en-US" dirty="0"/>
              <a:t>Limitations of Your Point of View</a:t>
            </a:r>
            <a:endParaRPr lang="en-US" dirty="0" smtClean="0"/>
          </a:p>
        </p:txBody>
      </p:sp>
      <p:sp>
        <p:nvSpPr>
          <p:cNvPr id="46083" name="Content Placeholder 2"/>
          <p:cNvSpPr>
            <a:spLocks noGrp="1"/>
          </p:cNvSpPr>
          <p:nvPr>
            <p:ph idx="1"/>
          </p:nvPr>
        </p:nvSpPr>
        <p:spPr/>
        <p:txBody>
          <a:bodyPr>
            <a:normAutofit/>
          </a:bodyPr>
          <a:lstStyle/>
          <a:p>
            <a:pPr marL="457200" indent="-457200">
              <a:buFont typeface="Arial" pitchFamily="34" charset="0"/>
              <a:buChar char="•"/>
            </a:pPr>
            <a:r>
              <a:rPr lang="en-US" dirty="0" smtClean="0"/>
              <a:t>This </a:t>
            </a:r>
            <a:r>
              <a:rPr lang="en-US" dirty="0"/>
              <a:t>component as well as bias relate to the critical thinkers point of view. </a:t>
            </a:r>
            <a:endParaRPr lang="en-US" dirty="0" smtClean="0"/>
          </a:p>
          <a:p>
            <a:pPr marL="457200" indent="-457200">
              <a:buFont typeface="Arial" pitchFamily="34" charset="0"/>
              <a:buChar char="•"/>
            </a:pPr>
            <a:r>
              <a:rPr lang="en-US" dirty="0" smtClean="0"/>
              <a:t>The </a:t>
            </a:r>
            <a:r>
              <a:rPr lang="en-US" dirty="0"/>
              <a:t>less open-minded and more biased a person is the more limited his or her point of view. </a:t>
            </a:r>
            <a:endParaRPr lang="en-US" dirty="0" smtClean="0"/>
          </a:p>
          <a:p>
            <a:pPr marL="457200" indent="-457200">
              <a:buFont typeface="Arial" pitchFamily="34" charset="0"/>
              <a:buChar char="•"/>
            </a:pPr>
            <a:r>
              <a:rPr lang="en-US" dirty="0" smtClean="0"/>
              <a:t>The </a:t>
            </a:r>
            <a:r>
              <a:rPr lang="en-US" dirty="0"/>
              <a:t>challenge in critical thinking is avoid limitations of your point of view and not be constrained by cognitive or mental blinders. </a:t>
            </a:r>
          </a:p>
          <a:p>
            <a:endParaRPr lang="en-US" dirty="0" smtClean="0"/>
          </a:p>
        </p:txBody>
      </p:sp>
      <p:pic>
        <p:nvPicPr>
          <p:cNvPr id="4" name="Picture 3" descr="C:\Users\Darren\AppData\Local\Microsoft\Windows\Temporary Internet Files\Content.IE5\MP321RS9\MC900197955[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3400" y="5715000"/>
            <a:ext cx="891540" cy="100647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p>
        </p:txBody>
      </p:sp>
      <p:sp>
        <p:nvSpPr>
          <p:cNvPr id="3" name="Content Placeholder 2"/>
          <p:cNvSpPr>
            <a:spLocks noGrp="1"/>
          </p:cNvSpPr>
          <p:nvPr>
            <p:ph idx="1"/>
          </p:nvPr>
        </p:nvSpPr>
        <p:spPr/>
        <p:txBody>
          <a:bodyPr/>
          <a:lstStyle/>
          <a:p>
            <a:pPr marL="0"/>
            <a:r>
              <a:rPr lang="en-US" dirty="0"/>
              <a:t>A group of physicists have been researching matter and motion for some years. After numerous studies, they have come to the following conclusions: </a:t>
            </a:r>
          </a:p>
          <a:p>
            <a:r>
              <a:rPr lang="en-US" dirty="0"/>
              <a:t>“No physical activity happens by chance. All chance occurrences are random events. No random events are physical activities.”</a:t>
            </a:r>
          </a:p>
        </p:txBody>
      </p:sp>
      <p:pic>
        <p:nvPicPr>
          <p:cNvPr id="4" name="Picture 3" descr="C:\Users\Darren\AppData\Local\Microsoft\Windows\Temporary Internet Files\Content.IE5\FZCJR17Y\MC900287131[1].wm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5715000"/>
            <a:ext cx="914400" cy="1010285"/>
          </a:xfrm>
          <a:prstGeom prst="rect">
            <a:avLst/>
          </a:prstGeom>
          <a:noFill/>
          <a:ln>
            <a:noFill/>
          </a:ln>
        </p:spPr>
      </p:pic>
    </p:spTree>
    <p:extLst>
      <p:ext uri="{BB962C8B-B14F-4D97-AF65-F5344CB8AC3E}">
        <p14:creationId xmlns:p14="http://schemas.microsoft.com/office/powerpoint/2010/main" val="84181769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a:t>Considering Others Viewpoint</a:t>
            </a:r>
            <a:endParaRPr lang="en-US" dirty="0" smtClean="0"/>
          </a:p>
        </p:txBody>
      </p:sp>
      <p:sp>
        <p:nvSpPr>
          <p:cNvPr id="47107" name="Content Placeholder 2"/>
          <p:cNvSpPr>
            <a:spLocks noGrp="1"/>
          </p:cNvSpPr>
          <p:nvPr>
            <p:ph idx="1"/>
          </p:nvPr>
        </p:nvSpPr>
        <p:spPr/>
        <p:txBody>
          <a:bodyPr>
            <a:normAutofit/>
          </a:bodyPr>
          <a:lstStyle/>
          <a:p>
            <a:pPr marL="457200" indent="-457200">
              <a:buFont typeface="Arial" pitchFamily="34" charset="0"/>
              <a:buChar char="•"/>
            </a:pPr>
            <a:r>
              <a:rPr lang="en-US" dirty="0" smtClean="0"/>
              <a:t>A </a:t>
            </a:r>
            <a:r>
              <a:rPr lang="en-US" dirty="0"/>
              <a:t>challenge for the critical thinker is to step down from the mountain of self, up to the mountain of the other. </a:t>
            </a:r>
            <a:endParaRPr lang="en-US" dirty="0" smtClean="0"/>
          </a:p>
          <a:p>
            <a:pPr marL="457200" indent="-457200">
              <a:buFont typeface="Arial" pitchFamily="34" charset="0"/>
              <a:buChar char="•"/>
            </a:pPr>
            <a:r>
              <a:rPr lang="en-US" dirty="0" smtClean="0"/>
              <a:t>Considering </a:t>
            </a:r>
            <a:r>
              <a:rPr lang="en-US" dirty="0"/>
              <a:t>others viewpoint is easier when we understand the benefits. </a:t>
            </a:r>
            <a:endParaRPr lang="en-US" dirty="0" smtClean="0"/>
          </a:p>
          <a:p>
            <a:pPr marL="457200" indent="-457200">
              <a:buFont typeface="Arial" pitchFamily="34" charset="0"/>
              <a:buChar char="•"/>
            </a:pPr>
            <a:r>
              <a:rPr lang="en-US" dirty="0" smtClean="0"/>
              <a:t>For </a:t>
            </a:r>
            <a:r>
              <a:rPr lang="en-US" dirty="0"/>
              <a:t>instance, it helps us be more empathetic, it helps to see the bigger picture and it also promotes objectivity.</a:t>
            </a:r>
          </a:p>
        </p:txBody>
      </p:sp>
      <p:pic>
        <p:nvPicPr>
          <p:cNvPr id="4" name="Picture 3" descr="C:\Users\Darren\AppData\Local\Microsoft\Windows\Temporary Internet Files\Content.IE5\9MJXCRQW\MC900297401[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5791200"/>
            <a:ext cx="1463040" cy="966470"/>
          </a:xfrm>
          <a:prstGeom prst="rect">
            <a:avLst/>
          </a:prstGeom>
          <a:noFill/>
          <a:ln>
            <a:noFill/>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a:t>Influences on Bias</a:t>
            </a:r>
            <a:endParaRPr lang="en-US" dirty="0" smtClean="0"/>
          </a:p>
        </p:txBody>
      </p:sp>
      <p:sp>
        <p:nvSpPr>
          <p:cNvPr id="48131" name="Content Placeholder 2"/>
          <p:cNvSpPr>
            <a:spLocks noGrp="1"/>
          </p:cNvSpPr>
          <p:nvPr>
            <p:ph idx="1"/>
          </p:nvPr>
        </p:nvSpPr>
        <p:spPr/>
        <p:txBody>
          <a:bodyPr>
            <a:normAutofit lnSpcReduction="10000"/>
          </a:bodyPr>
          <a:lstStyle/>
          <a:p>
            <a:pPr marL="457200" indent="-457200">
              <a:buFont typeface="Arial" pitchFamily="34" charset="0"/>
              <a:buChar char="•"/>
            </a:pPr>
            <a:r>
              <a:rPr lang="en-US" dirty="0" smtClean="0"/>
              <a:t>The </a:t>
            </a:r>
            <a:r>
              <a:rPr lang="en-US" dirty="0"/>
              <a:t>first thing that can influence bias is the way the person interprets information he or she is receiving</a:t>
            </a:r>
            <a:r>
              <a:rPr lang="en-US" dirty="0" smtClean="0"/>
              <a:t>.</a:t>
            </a:r>
          </a:p>
          <a:p>
            <a:pPr marL="457200" indent="-457200">
              <a:buFont typeface="Arial" pitchFamily="34" charset="0"/>
              <a:buChar char="•"/>
            </a:pPr>
            <a:r>
              <a:rPr lang="en-US" dirty="0" smtClean="0"/>
              <a:t> </a:t>
            </a:r>
            <a:r>
              <a:rPr lang="en-US" dirty="0"/>
              <a:t>The other influence on bias is the way the presenter or speaker frames questions or information. </a:t>
            </a:r>
            <a:endParaRPr lang="en-US" dirty="0" smtClean="0"/>
          </a:p>
          <a:p>
            <a:pPr marL="457200" indent="-457200">
              <a:buFont typeface="Arial" pitchFamily="34" charset="0"/>
              <a:buChar char="•"/>
            </a:pPr>
            <a:r>
              <a:rPr lang="en-US" dirty="0" smtClean="0"/>
              <a:t>The </a:t>
            </a:r>
            <a:r>
              <a:rPr lang="en-US" dirty="0"/>
              <a:t>key to not being influenced by hypothetical information is to remember that it is just that and not factual information.</a:t>
            </a:r>
            <a:endParaRPr lang="en-US" dirty="0" smtClean="0"/>
          </a:p>
        </p:txBody>
      </p:sp>
      <p:pic>
        <p:nvPicPr>
          <p:cNvPr id="4" name="Picture 3" descr="C:\Users\Darren\AppData\Local\Microsoft\Windows\Temporary Internet Files\Content.IE5\3YJGCFYP\MC900383238[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5486400"/>
            <a:ext cx="1005840" cy="1270635"/>
          </a:xfrm>
          <a:prstGeom prst="rect">
            <a:avLst/>
          </a:prstGeom>
          <a:noFill/>
          <a:ln>
            <a:noFill/>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New Information Arrives</a:t>
            </a:r>
          </a:p>
        </p:txBody>
      </p:sp>
      <p:sp>
        <p:nvSpPr>
          <p:cNvPr id="3" name="Content Placeholder 2"/>
          <p:cNvSpPr>
            <a:spLocks noGrp="1"/>
          </p:cNvSpPr>
          <p:nvPr>
            <p:ph idx="1"/>
          </p:nvPr>
        </p:nvSpPr>
        <p:spPr/>
        <p:txBody>
          <a:bodyPr>
            <a:normAutofit/>
          </a:bodyPr>
          <a:lstStyle/>
          <a:p>
            <a:pPr marL="457200" indent="-457200">
              <a:buFont typeface="Arial" pitchFamily="34" charset="0"/>
              <a:buChar char="•"/>
            </a:pPr>
            <a:r>
              <a:rPr lang="en-US" dirty="0" smtClean="0"/>
              <a:t>One </a:t>
            </a:r>
            <a:r>
              <a:rPr lang="en-US" dirty="0"/>
              <a:t>way of and probably the most common way of handling new information is through an organization schema. </a:t>
            </a:r>
            <a:endParaRPr lang="en-US" dirty="0" smtClean="0"/>
          </a:p>
          <a:p>
            <a:pPr marL="457200" indent="-457200">
              <a:buFont typeface="Arial" pitchFamily="34" charset="0"/>
              <a:buChar char="•"/>
            </a:pPr>
            <a:r>
              <a:rPr lang="en-US" dirty="0" smtClean="0"/>
              <a:t>Schema </a:t>
            </a:r>
            <a:r>
              <a:rPr lang="en-US" dirty="0"/>
              <a:t>indicates which role new information plays. </a:t>
            </a:r>
            <a:endParaRPr lang="en-US" dirty="0" smtClean="0"/>
          </a:p>
          <a:p>
            <a:pPr marL="457200" indent="-457200">
              <a:buFont typeface="Arial" pitchFamily="34" charset="0"/>
              <a:buChar char="•"/>
            </a:pPr>
            <a:r>
              <a:rPr lang="en-US" dirty="0" smtClean="0"/>
              <a:t>It </a:t>
            </a:r>
            <a:r>
              <a:rPr lang="en-US" dirty="0"/>
              <a:t>compartmentalizes information into a familiar format, which makes it easier for the critical thinker use.</a:t>
            </a:r>
          </a:p>
          <a:p>
            <a:endParaRPr lang="en-US" dirty="0"/>
          </a:p>
        </p:txBody>
      </p:sp>
      <p:pic>
        <p:nvPicPr>
          <p:cNvPr id="4" name="Picture 3" descr="C:\Users\Darren\AppData\Local\Microsoft\Windows\Temporary Internet Files\Content.IE5\3YJGCFYP\MC900055154[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7600" y="5334000"/>
            <a:ext cx="1539240" cy="1388745"/>
          </a:xfrm>
          <a:prstGeom prst="rect">
            <a:avLst/>
          </a:prstGeom>
          <a:noFill/>
          <a:ln>
            <a:noFill/>
          </a:ln>
        </p:spPr>
      </p:pic>
    </p:spTree>
    <p:extLst>
      <p:ext uri="{BB962C8B-B14F-4D97-AF65-F5344CB8AC3E}">
        <p14:creationId xmlns:p14="http://schemas.microsoft.com/office/powerpoint/2010/main" val="287783617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p>
        </p:txBody>
      </p:sp>
      <p:sp>
        <p:nvSpPr>
          <p:cNvPr id="3" name="Content Placeholder 2"/>
          <p:cNvSpPr>
            <a:spLocks noGrp="1"/>
          </p:cNvSpPr>
          <p:nvPr>
            <p:ph idx="1"/>
          </p:nvPr>
        </p:nvSpPr>
        <p:spPr/>
        <p:txBody>
          <a:bodyPr>
            <a:normAutofit fontScale="92500" lnSpcReduction="20000"/>
          </a:bodyPr>
          <a:lstStyle/>
          <a:p>
            <a:pPr marL="457200" indent="-457200">
              <a:buFont typeface="Arial" pitchFamily="34" charset="0"/>
              <a:buChar char="•"/>
            </a:pPr>
            <a:r>
              <a:rPr lang="en-US" dirty="0"/>
              <a:t>Ronnie owns a spa and salon. </a:t>
            </a:r>
            <a:endParaRPr lang="en-US" dirty="0" smtClean="0"/>
          </a:p>
          <a:p>
            <a:pPr marL="457200" indent="-457200">
              <a:buFont typeface="Arial" pitchFamily="34" charset="0"/>
              <a:buChar char="•"/>
            </a:pPr>
            <a:r>
              <a:rPr lang="en-US" dirty="0" smtClean="0"/>
              <a:t>Prior </a:t>
            </a:r>
            <a:r>
              <a:rPr lang="en-US" dirty="0"/>
              <a:t>to the service the front desk staff explained the procedures and the risks, which included skin irritation. </a:t>
            </a:r>
            <a:endParaRPr lang="en-US" dirty="0" smtClean="0"/>
          </a:p>
          <a:p>
            <a:pPr marL="457200" indent="-457200">
              <a:buFont typeface="Arial" pitchFamily="34" charset="0"/>
              <a:buChar char="•"/>
            </a:pPr>
            <a:r>
              <a:rPr lang="en-US" dirty="0" smtClean="0"/>
              <a:t>Two </a:t>
            </a:r>
            <a:r>
              <a:rPr lang="en-US" dirty="0"/>
              <a:t>days later the client calls the spa to speak to Ronnie. </a:t>
            </a:r>
            <a:endParaRPr lang="en-US" dirty="0" smtClean="0"/>
          </a:p>
          <a:p>
            <a:pPr marL="457200" indent="-457200">
              <a:buFont typeface="Arial" pitchFamily="34" charset="0"/>
              <a:buChar char="•"/>
            </a:pPr>
            <a:r>
              <a:rPr lang="en-US" dirty="0" smtClean="0"/>
              <a:t>The </a:t>
            </a:r>
            <a:r>
              <a:rPr lang="en-US" dirty="0"/>
              <a:t>client is upset because her face is still red and she has an important engagement to attend where she is a speaker. </a:t>
            </a:r>
            <a:endParaRPr lang="en-US" dirty="0" smtClean="0"/>
          </a:p>
          <a:p>
            <a:pPr marL="457200" indent="-457200">
              <a:buFont typeface="Arial" pitchFamily="34" charset="0"/>
              <a:buChar char="•"/>
            </a:pPr>
            <a:r>
              <a:rPr lang="en-US" dirty="0" smtClean="0"/>
              <a:t>What </a:t>
            </a:r>
            <a:r>
              <a:rPr lang="en-US" dirty="0"/>
              <a:t>should Ronnie do?</a:t>
            </a:r>
          </a:p>
          <a:p>
            <a:endParaRPr lang="en-US" dirty="0"/>
          </a:p>
        </p:txBody>
      </p:sp>
      <p:pic>
        <p:nvPicPr>
          <p:cNvPr id="4" name="Picture 3" descr="C:\Users\Darren\AppData\Local\Microsoft\Windows\Temporary Internet Files\Content.IE5\FTRMPN7N\MC900432397[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5105400"/>
            <a:ext cx="2042160" cy="1597025"/>
          </a:xfrm>
          <a:prstGeom prst="rect">
            <a:avLst/>
          </a:prstGeom>
          <a:noFill/>
          <a:ln>
            <a:noFill/>
          </a:ln>
        </p:spPr>
      </p:pic>
    </p:spTree>
    <p:extLst>
      <p:ext uri="{BB962C8B-B14F-4D97-AF65-F5344CB8AC3E}">
        <p14:creationId xmlns:p14="http://schemas.microsoft.com/office/powerpoint/2010/main" val="423824703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normAutofit fontScale="90000"/>
          </a:bodyPr>
          <a:lstStyle/>
          <a:p>
            <a:r>
              <a:rPr lang="en-US" dirty="0"/>
              <a:t>Module Nine: Review Questions</a:t>
            </a:r>
            <a:endParaRPr lang="en-US" dirty="0" smtClean="0"/>
          </a:p>
        </p:txBody>
      </p:sp>
      <p:sp>
        <p:nvSpPr>
          <p:cNvPr id="54275" name="Content Placeholder 2"/>
          <p:cNvSpPr>
            <a:spLocks noGrp="1"/>
          </p:cNvSpPr>
          <p:nvPr>
            <p:ph idx="1"/>
          </p:nvPr>
        </p:nvSpPr>
        <p:spPr>
          <a:xfrm>
            <a:off x="457200" y="1447800"/>
            <a:ext cx="4114800" cy="4525963"/>
          </a:xfrm>
        </p:spPr>
        <p:txBody>
          <a:bodyPr>
            <a:normAutofit fontScale="62500" lnSpcReduction="20000"/>
          </a:bodyPr>
          <a:lstStyle/>
          <a:p>
            <a:pPr lvl="0"/>
            <a:r>
              <a:rPr lang="en-US" sz="2900" dirty="0" smtClean="0"/>
              <a:t>1.  What </a:t>
            </a:r>
            <a:r>
              <a:rPr lang="en-US" sz="2900" dirty="0"/>
              <a:t>is a problem with a limited viewpoint</a:t>
            </a:r>
            <a:r>
              <a:rPr lang="en-US" sz="2900" dirty="0" smtClean="0"/>
              <a:t>?</a:t>
            </a:r>
          </a:p>
          <a:p>
            <a:pPr lvl="0"/>
            <a:endParaRPr lang="en-US" sz="2900" dirty="0"/>
          </a:p>
          <a:p>
            <a:pPr marL="971550" lvl="1" indent="-514350">
              <a:buFont typeface="+mj-lt"/>
              <a:buAutoNum type="alphaLcParenR"/>
            </a:pPr>
            <a:r>
              <a:rPr lang="en-US" sz="2900" dirty="0"/>
              <a:t>It involves objectivity</a:t>
            </a:r>
          </a:p>
          <a:p>
            <a:pPr marL="971550" lvl="1" indent="-514350">
              <a:buFont typeface="+mj-lt"/>
              <a:buAutoNum type="alphaLcParenR"/>
            </a:pPr>
            <a:r>
              <a:rPr lang="en-US" sz="2900" dirty="0"/>
              <a:t>It easily accepts new information,</a:t>
            </a:r>
          </a:p>
          <a:p>
            <a:pPr marL="971550" lvl="1" indent="-514350">
              <a:buFont typeface="+mj-lt"/>
              <a:buAutoNum type="alphaLcParenR"/>
            </a:pPr>
            <a:r>
              <a:rPr lang="en-US" sz="2900" dirty="0"/>
              <a:t>It involves bias</a:t>
            </a:r>
          </a:p>
          <a:p>
            <a:pPr marL="971550" lvl="1" indent="-514350">
              <a:buFont typeface="+mj-lt"/>
              <a:buAutoNum type="alphaLcParenR"/>
            </a:pPr>
            <a:r>
              <a:rPr lang="en-US" sz="2900" dirty="0"/>
              <a:t>It is </a:t>
            </a:r>
            <a:r>
              <a:rPr lang="en-US" sz="2900" dirty="0" smtClean="0"/>
              <a:t>curious</a:t>
            </a:r>
          </a:p>
          <a:p>
            <a:pPr lvl="1"/>
            <a:endParaRPr lang="en-US" sz="2900" dirty="0"/>
          </a:p>
          <a:p>
            <a:pPr lvl="0"/>
            <a:r>
              <a:rPr lang="en-US" sz="2900" dirty="0" smtClean="0"/>
              <a:t>2.  How </a:t>
            </a:r>
            <a:r>
              <a:rPr lang="en-US" sz="2900" dirty="0"/>
              <a:t>can we change our viewpoint</a:t>
            </a:r>
            <a:r>
              <a:rPr lang="en-US" sz="2900" dirty="0" smtClean="0"/>
              <a:t>?</a:t>
            </a:r>
          </a:p>
          <a:p>
            <a:pPr lvl="0"/>
            <a:endParaRPr lang="en-US" sz="2900" dirty="0"/>
          </a:p>
          <a:p>
            <a:pPr marL="971550" lvl="1" indent="-514350">
              <a:buFont typeface="+mj-lt"/>
              <a:buAutoNum type="alphaLcParenR"/>
            </a:pPr>
            <a:r>
              <a:rPr lang="en-US" sz="2900" dirty="0"/>
              <a:t>Remove cognitive constraints or blinders</a:t>
            </a:r>
          </a:p>
          <a:p>
            <a:pPr marL="971550" lvl="1" indent="-514350">
              <a:buFont typeface="+mj-lt"/>
              <a:buAutoNum type="alphaLcParenR"/>
            </a:pPr>
            <a:r>
              <a:rPr lang="en-US" sz="2900" dirty="0"/>
              <a:t>Consider only one viewpoint</a:t>
            </a:r>
          </a:p>
          <a:p>
            <a:pPr marL="971550" lvl="1" indent="-514350">
              <a:buFont typeface="+mj-lt"/>
              <a:buAutoNum type="alphaLcParenR"/>
            </a:pPr>
            <a:r>
              <a:rPr lang="en-US" sz="2900" dirty="0"/>
              <a:t>Hold onto preconceived views</a:t>
            </a:r>
          </a:p>
          <a:p>
            <a:pPr marL="971550" lvl="1" indent="-514350">
              <a:buFont typeface="+mj-lt"/>
              <a:buAutoNum type="alphaLcParenR"/>
            </a:pPr>
            <a:r>
              <a:rPr lang="en-US" sz="2900" dirty="0"/>
              <a:t>Over analyze new information</a:t>
            </a:r>
          </a:p>
          <a:p>
            <a:endParaRPr lang="en-US" dirty="0" smtClean="0"/>
          </a:p>
        </p:txBody>
      </p:sp>
      <p:sp>
        <p:nvSpPr>
          <p:cNvPr id="4" name="Content Placeholder 2"/>
          <p:cNvSpPr txBox="1">
            <a:spLocks/>
          </p:cNvSpPr>
          <p:nvPr/>
        </p:nvSpPr>
        <p:spPr bwMode="auto">
          <a:xfrm>
            <a:off x="4724400" y="14478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47500" lnSpcReduction="2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t>3.  Considering the viewpoint of others helps do all of the following except for:</a:t>
            </a:r>
          </a:p>
          <a:p>
            <a:endParaRPr lang="en-US" sz="3600" dirty="0" smtClean="0"/>
          </a:p>
          <a:p>
            <a:pPr marL="971550" lvl="1" indent="-514350">
              <a:buFont typeface="+mj-lt"/>
              <a:buAutoNum type="alphaLcParenR"/>
            </a:pPr>
            <a:r>
              <a:rPr lang="en-US" sz="3600" dirty="0" smtClean="0"/>
              <a:t>Be empathetic</a:t>
            </a:r>
          </a:p>
          <a:p>
            <a:pPr marL="971550" lvl="1" indent="-514350">
              <a:buFont typeface="+mj-lt"/>
              <a:buAutoNum type="alphaLcParenR"/>
            </a:pPr>
            <a:r>
              <a:rPr lang="en-US" sz="3600" dirty="0" smtClean="0"/>
              <a:t>See the big picture</a:t>
            </a:r>
          </a:p>
          <a:p>
            <a:pPr marL="971550" lvl="1" indent="-514350">
              <a:buFont typeface="+mj-lt"/>
              <a:buAutoNum type="alphaLcParenR"/>
            </a:pPr>
            <a:r>
              <a:rPr lang="en-US" sz="3600" dirty="0" smtClean="0"/>
              <a:t>Be more objective</a:t>
            </a:r>
          </a:p>
          <a:p>
            <a:pPr marL="971550" lvl="1" indent="-514350">
              <a:buFont typeface="+mj-lt"/>
              <a:buAutoNum type="alphaLcParenR"/>
            </a:pPr>
            <a:r>
              <a:rPr lang="en-US" sz="3600" dirty="0" smtClean="0"/>
              <a:t>Be more biased</a:t>
            </a:r>
          </a:p>
          <a:p>
            <a:pPr lvl="1"/>
            <a:endParaRPr lang="en-US" sz="3600" dirty="0" smtClean="0"/>
          </a:p>
          <a:p>
            <a:r>
              <a:rPr lang="en-US" sz="3600" dirty="0" smtClean="0"/>
              <a:t>4.   The reason we have difficulty seeing others viewpoint is:</a:t>
            </a:r>
          </a:p>
          <a:p>
            <a:endParaRPr lang="en-US" sz="3600" dirty="0" smtClean="0"/>
          </a:p>
          <a:p>
            <a:pPr marL="514350" indent="-514350">
              <a:buFont typeface="+mj-lt"/>
              <a:buAutoNum type="alphaLcParenR"/>
            </a:pPr>
            <a:r>
              <a:rPr lang="en-US" sz="3600" dirty="0" smtClean="0"/>
              <a:t>We are looking at the big picture</a:t>
            </a:r>
          </a:p>
          <a:p>
            <a:pPr marL="514350" indent="-514350">
              <a:buFont typeface="+mj-lt"/>
              <a:buAutoNum type="alphaLcParenR"/>
            </a:pPr>
            <a:r>
              <a:rPr lang="en-US" sz="3600" dirty="0" smtClean="0"/>
              <a:t>We are overwhelmed with information</a:t>
            </a:r>
          </a:p>
          <a:p>
            <a:pPr marL="514350" indent="-514350">
              <a:buFont typeface="+mj-lt"/>
              <a:buAutoNum type="alphaLcParenR"/>
            </a:pPr>
            <a:r>
              <a:rPr lang="en-US" sz="3600" dirty="0" smtClean="0"/>
              <a:t>We infer more from the premises than what’s there</a:t>
            </a:r>
          </a:p>
          <a:p>
            <a:pPr marL="514350" indent="-514350">
              <a:buFont typeface="+mj-lt"/>
              <a:buAutoNum type="alphaLcParenR"/>
            </a:pPr>
            <a:r>
              <a:rPr lang="en-US" sz="3600" dirty="0" smtClean="0"/>
              <a:t>We are overly concerned with our own views</a:t>
            </a:r>
          </a:p>
          <a:p>
            <a:endParaRPr lang="en-US" dirty="0" smtClean="0"/>
          </a:p>
        </p:txBody>
      </p:sp>
    </p:spTree>
    <p:extLst>
      <p:ext uri="{BB962C8B-B14F-4D97-AF65-F5344CB8AC3E}">
        <p14:creationId xmlns:p14="http://schemas.microsoft.com/office/powerpoint/2010/main" val="255934836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normAutofit fontScale="90000"/>
          </a:bodyPr>
          <a:lstStyle/>
          <a:p>
            <a:r>
              <a:rPr lang="en-US" dirty="0"/>
              <a:t>Module Nine: Review Questions</a:t>
            </a:r>
            <a:endParaRPr lang="en-US" dirty="0" smtClean="0"/>
          </a:p>
        </p:txBody>
      </p:sp>
      <p:sp>
        <p:nvSpPr>
          <p:cNvPr id="54275" name="Content Placeholder 2"/>
          <p:cNvSpPr>
            <a:spLocks noGrp="1"/>
          </p:cNvSpPr>
          <p:nvPr>
            <p:ph idx="1"/>
          </p:nvPr>
        </p:nvSpPr>
        <p:spPr>
          <a:xfrm>
            <a:off x="457200" y="1447800"/>
            <a:ext cx="4114800" cy="4525963"/>
          </a:xfrm>
        </p:spPr>
        <p:txBody>
          <a:bodyPr>
            <a:normAutofit fontScale="32500" lnSpcReduction="20000"/>
          </a:bodyPr>
          <a:lstStyle/>
          <a:p>
            <a:pPr lvl="0"/>
            <a:r>
              <a:rPr lang="en-US" sz="5200" dirty="0" smtClean="0"/>
              <a:t>5.  What </a:t>
            </a:r>
            <a:r>
              <a:rPr lang="en-US" sz="5200" dirty="0"/>
              <a:t>is an influence on bias</a:t>
            </a:r>
            <a:r>
              <a:rPr lang="en-US" sz="5200" dirty="0" smtClean="0"/>
              <a:t>?</a:t>
            </a:r>
          </a:p>
          <a:p>
            <a:pPr lvl="0"/>
            <a:endParaRPr lang="en-US" sz="5200" dirty="0"/>
          </a:p>
          <a:p>
            <a:pPr marL="971550" lvl="1" indent="-514350">
              <a:buFont typeface="+mj-lt"/>
              <a:buAutoNum type="alphaLcParenR"/>
            </a:pPr>
            <a:r>
              <a:rPr lang="en-US" sz="5200" dirty="0"/>
              <a:t>Hypothetical questions</a:t>
            </a:r>
          </a:p>
          <a:p>
            <a:pPr marL="971550" lvl="1" indent="-514350">
              <a:buFont typeface="+mj-lt"/>
              <a:buAutoNum type="alphaLcParenR"/>
            </a:pPr>
            <a:r>
              <a:rPr lang="en-US" sz="5200" dirty="0"/>
              <a:t>Clarifying questions</a:t>
            </a:r>
          </a:p>
          <a:p>
            <a:pPr marL="971550" lvl="1" indent="-514350">
              <a:buFont typeface="+mj-lt"/>
              <a:buAutoNum type="alphaLcParenR"/>
            </a:pPr>
            <a:r>
              <a:rPr lang="en-US" sz="5200" dirty="0"/>
              <a:t>Numerical data</a:t>
            </a:r>
          </a:p>
          <a:p>
            <a:pPr marL="971550" lvl="1" indent="-514350">
              <a:buFont typeface="+mj-lt"/>
              <a:buAutoNum type="alphaLcParenR"/>
            </a:pPr>
            <a:r>
              <a:rPr lang="en-US" sz="5200" dirty="0"/>
              <a:t>Factual </a:t>
            </a:r>
            <a:r>
              <a:rPr lang="en-US" sz="5200" dirty="0" smtClean="0"/>
              <a:t>information</a:t>
            </a:r>
          </a:p>
          <a:p>
            <a:pPr lvl="1"/>
            <a:endParaRPr lang="en-US" sz="5200" dirty="0"/>
          </a:p>
          <a:p>
            <a:pPr lvl="0"/>
            <a:r>
              <a:rPr lang="en-US" sz="5200" dirty="0" smtClean="0"/>
              <a:t>6.   The </a:t>
            </a:r>
            <a:r>
              <a:rPr lang="en-US" sz="5200" dirty="0"/>
              <a:t>way to overcome the factor influencing bias is</a:t>
            </a:r>
            <a:r>
              <a:rPr lang="en-US" sz="5200" dirty="0" smtClean="0"/>
              <a:t>:</a:t>
            </a:r>
          </a:p>
          <a:p>
            <a:pPr lvl="0"/>
            <a:endParaRPr lang="en-US" sz="5200" dirty="0"/>
          </a:p>
          <a:p>
            <a:pPr marL="971550" lvl="1" indent="-514350">
              <a:buFont typeface="+mj-lt"/>
              <a:buAutoNum type="alphaLcParenR"/>
            </a:pPr>
            <a:r>
              <a:rPr lang="en-US" sz="5200" dirty="0"/>
              <a:t>To review data carefully</a:t>
            </a:r>
          </a:p>
          <a:p>
            <a:pPr marL="971550" lvl="1" indent="-514350">
              <a:buFont typeface="+mj-lt"/>
              <a:buAutoNum type="alphaLcParenR"/>
            </a:pPr>
            <a:r>
              <a:rPr lang="en-US" sz="5200" dirty="0"/>
              <a:t>To double check premises</a:t>
            </a:r>
          </a:p>
          <a:p>
            <a:pPr marL="971550" lvl="1" indent="-514350">
              <a:buFont typeface="+mj-lt"/>
              <a:buAutoNum type="alphaLcParenR"/>
            </a:pPr>
            <a:r>
              <a:rPr lang="en-US" sz="5200" dirty="0"/>
              <a:t>To accept information at face value</a:t>
            </a:r>
          </a:p>
          <a:p>
            <a:pPr marL="971550" lvl="1" indent="-514350">
              <a:buFont typeface="+mj-lt"/>
              <a:buAutoNum type="alphaLcParenR"/>
            </a:pPr>
            <a:r>
              <a:rPr lang="en-US" sz="5200" dirty="0"/>
              <a:t>To remember hypothetical information is just hypothetical and not facts</a:t>
            </a:r>
          </a:p>
          <a:p>
            <a:r>
              <a:rPr lang="en-US" dirty="0"/>
              <a:t/>
            </a:r>
            <a:br>
              <a:rPr lang="en-US" dirty="0"/>
            </a:br>
            <a:r>
              <a:rPr lang="en-US" dirty="0"/>
              <a:t> </a:t>
            </a:r>
          </a:p>
        </p:txBody>
      </p:sp>
      <p:sp>
        <p:nvSpPr>
          <p:cNvPr id="4" name="Content Placeholder 2"/>
          <p:cNvSpPr txBox="1">
            <a:spLocks/>
          </p:cNvSpPr>
          <p:nvPr/>
        </p:nvSpPr>
        <p:spPr bwMode="auto">
          <a:xfrm>
            <a:off x="4724400" y="14478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7.  For critical thinkers, new information can needs to be:</a:t>
            </a:r>
          </a:p>
          <a:p>
            <a:endParaRPr lang="en-US" dirty="0" smtClean="0"/>
          </a:p>
          <a:p>
            <a:pPr marL="971550" lvl="1" indent="-514350">
              <a:buFont typeface="+mj-lt"/>
              <a:buAutoNum type="alphaLcParenR"/>
            </a:pPr>
            <a:r>
              <a:rPr lang="en-US" dirty="0" smtClean="0"/>
              <a:t>Organized</a:t>
            </a:r>
          </a:p>
          <a:p>
            <a:pPr marL="971550" lvl="1" indent="-514350">
              <a:buFont typeface="+mj-lt"/>
              <a:buAutoNum type="alphaLcParenR"/>
            </a:pPr>
            <a:r>
              <a:rPr lang="en-US" dirty="0" smtClean="0"/>
              <a:t>Made more complex</a:t>
            </a:r>
          </a:p>
          <a:p>
            <a:pPr marL="971550" lvl="1" indent="-514350">
              <a:buFont typeface="+mj-lt"/>
              <a:buAutoNum type="alphaLcParenR"/>
            </a:pPr>
            <a:r>
              <a:rPr lang="en-US" dirty="0" smtClean="0"/>
              <a:t>Ignored</a:t>
            </a:r>
          </a:p>
          <a:p>
            <a:pPr marL="971550" lvl="1" indent="-514350">
              <a:buFont typeface="+mj-lt"/>
              <a:buAutoNum type="alphaLcParenR"/>
            </a:pPr>
            <a:r>
              <a:rPr lang="en-US" dirty="0" smtClean="0"/>
              <a:t>Critiqued</a:t>
            </a:r>
          </a:p>
          <a:p>
            <a:pPr lvl="1"/>
            <a:endParaRPr lang="en-US" dirty="0" smtClean="0"/>
          </a:p>
          <a:p>
            <a:r>
              <a:rPr lang="en-US" dirty="0" smtClean="0"/>
              <a:t>8.  One way to organize new information is to:</a:t>
            </a:r>
          </a:p>
          <a:p>
            <a:endParaRPr lang="en-US" dirty="0" smtClean="0"/>
          </a:p>
          <a:p>
            <a:pPr marL="971550" lvl="1" indent="-514350">
              <a:buFont typeface="+mj-lt"/>
              <a:buAutoNum type="alphaLcParenR"/>
            </a:pPr>
            <a:r>
              <a:rPr lang="en-US" dirty="0" smtClean="0"/>
              <a:t>Store on a computer</a:t>
            </a:r>
          </a:p>
          <a:p>
            <a:pPr marL="971550" lvl="1" indent="-514350">
              <a:buFont typeface="+mj-lt"/>
              <a:buAutoNum type="alphaLcParenR"/>
            </a:pPr>
            <a:r>
              <a:rPr lang="en-US" dirty="0" smtClean="0"/>
              <a:t>Analyze it</a:t>
            </a:r>
          </a:p>
          <a:p>
            <a:pPr marL="971550" lvl="1" indent="-514350">
              <a:buFont typeface="+mj-lt"/>
              <a:buAutoNum type="alphaLcParenR"/>
            </a:pPr>
            <a:r>
              <a:rPr lang="en-US" dirty="0" smtClean="0"/>
              <a:t>Place in schema</a:t>
            </a:r>
          </a:p>
          <a:p>
            <a:pPr marL="971550" lvl="1" indent="-514350">
              <a:buFont typeface="+mj-lt"/>
              <a:buAutoNum type="alphaLcParenR"/>
            </a:pPr>
            <a:r>
              <a:rPr lang="en-US" dirty="0" smtClean="0"/>
              <a:t>File in a folder</a:t>
            </a:r>
            <a:endParaRPr lang="en-US" dirty="0"/>
          </a:p>
        </p:txBody>
      </p:sp>
    </p:spTree>
    <p:extLst>
      <p:ext uri="{BB962C8B-B14F-4D97-AF65-F5344CB8AC3E}">
        <p14:creationId xmlns:p14="http://schemas.microsoft.com/office/powerpoint/2010/main" val="82641417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normAutofit fontScale="90000"/>
          </a:bodyPr>
          <a:lstStyle/>
          <a:p>
            <a:r>
              <a:rPr lang="en-US" dirty="0"/>
              <a:t>Module Nine: Review Questions</a:t>
            </a:r>
            <a:endParaRPr lang="en-US" dirty="0" smtClean="0"/>
          </a:p>
        </p:txBody>
      </p:sp>
      <p:sp>
        <p:nvSpPr>
          <p:cNvPr id="54275" name="Content Placeholder 2"/>
          <p:cNvSpPr>
            <a:spLocks noGrp="1"/>
          </p:cNvSpPr>
          <p:nvPr>
            <p:ph idx="1"/>
          </p:nvPr>
        </p:nvSpPr>
        <p:spPr/>
        <p:txBody>
          <a:bodyPr>
            <a:normAutofit fontScale="70000" lnSpcReduction="20000"/>
          </a:bodyPr>
          <a:lstStyle/>
          <a:p>
            <a:pPr lvl="0"/>
            <a:r>
              <a:rPr lang="en-US" dirty="0" smtClean="0"/>
              <a:t>9.  What </a:t>
            </a:r>
            <a:r>
              <a:rPr lang="en-US" dirty="0"/>
              <a:t>type of business does Ronnie own</a:t>
            </a:r>
            <a:r>
              <a:rPr lang="en-US" dirty="0" smtClean="0"/>
              <a:t>?</a:t>
            </a:r>
          </a:p>
          <a:p>
            <a:pPr lvl="0"/>
            <a:endParaRPr lang="en-US" dirty="0"/>
          </a:p>
          <a:p>
            <a:pPr marL="971550" lvl="1" indent="-514350">
              <a:buFont typeface="+mj-lt"/>
              <a:buAutoNum type="alphaLcParenR"/>
            </a:pPr>
            <a:r>
              <a:rPr lang="en-US" dirty="0"/>
              <a:t>Dog Kennel</a:t>
            </a:r>
          </a:p>
          <a:p>
            <a:pPr marL="971550" lvl="1" indent="-514350">
              <a:buFont typeface="+mj-lt"/>
              <a:buAutoNum type="alphaLcParenR"/>
            </a:pPr>
            <a:r>
              <a:rPr lang="en-US" dirty="0"/>
              <a:t>Restaurant</a:t>
            </a:r>
          </a:p>
          <a:p>
            <a:pPr marL="971550" lvl="1" indent="-514350">
              <a:buFont typeface="+mj-lt"/>
              <a:buAutoNum type="alphaLcParenR"/>
            </a:pPr>
            <a:r>
              <a:rPr lang="en-US" dirty="0"/>
              <a:t>Bakery</a:t>
            </a:r>
          </a:p>
          <a:p>
            <a:pPr marL="971550" lvl="1" indent="-514350">
              <a:buFont typeface="+mj-lt"/>
              <a:buAutoNum type="alphaLcParenR"/>
            </a:pPr>
            <a:r>
              <a:rPr lang="en-US" dirty="0"/>
              <a:t>Spa and </a:t>
            </a:r>
            <a:r>
              <a:rPr lang="en-US" dirty="0" smtClean="0"/>
              <a:t>salon</a:t>
            </a:r>
          </a:p>
          <a:p>
            <a:pPr lvl="1"/>
            <a:endParaRPr lang="en-US" dirty="0"/>
          </a:p>
          <a:p>
            <a:pPr lvl="0"/>
            <a:r>
              <a:rPr lang="en-US" dirty="0" smtClean="0"/>
              <a:t>10. What </a:t>
            </a:r>
            <a:r>
              <a:rPr lang="en-US" dirty="0"/>
              <a:t>type of phone call did Ronnie receive from a client</a:t>
            </a:r>
            <a:r>
              <a:rPr lang="en-US" dirty="0" smtClean="0"/>
              <a:t>?</a:t>
            </a:r>
          </a:p>
          <a:p>
            <a:pPr lvl="0"/>
            <a:endParaRPr lang="en-US" dirty="0"/>
          </a:p>
          <a:p>
            <a:pPr marL="971550" lvl="1" indent="-514350">
              <a:buFont typeface="+mj-lt"/>
              <a:buAutoNum type="alphaLcParenR"/>
            </a:pPr>
            <a:r>
              <a:rPr lang="en-US" dirty="0"/>
              <a:t>Service issue</a:t>
            </a:r>
          </a:p>
          <a:p>
            <a:pPr marL="971550" lvl="1" indent="-514350">
              <a:buFont typeface="+mj-lt"/>
              <a:buAutoNum type="alphaLcParenR"/>
            </a:pPr>
            <a:r>
              <a:rPr lang="en-US" dirty="0"/>
              <a:t>Business suggestion</a:t>
            </a:r>
          </a:p>
          <a:p>
            <a:pPr marL="971550" lvl="1" indent="-514350">
              <a:buFont typeface="+mj-lt"/>
              <a:buAutoNum type="alphaLcParenR"/>
            </a:pPr>
            <a:r>
              <a:rPr lang="en-US" dirty="0"/>
              <a:t>Recognition of an outstanding employee</a:t>
            </a:r>
          </a:p>
          <a:p>
            <a:pPr marL="971550" lvl="1" indent="-514350">
              <a:buFont typeface="+mj-lt"/>
              <a:buAutoNum type="alphaLcParenR"/>
            </a:pPr>
            <a:r>
              <a:rPr lang="en-US" dirty="0"/>
              <a:t>Question about directions to the business</a:t>
            </a:r>
          </a:p>
          <a:p>
            <a:endParaRPr lang="en-US" dirty="0" smtClean="0"/>
          </a:p>
        </p:txBody>
      </p:sp>
    </p:spTree>
    <p:extLst>
      <p:ext uri="{BB962C8B-B14F-4D97-AF65-F5344CB8AC3E}">
        <p14:creationId xmlns:p14="http://schemas.microsoft.com/office/powerpoint/2010/main" val="84188990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normAutofit fontScale="90000"/>
          </a:bodyPr>
          <a:lstStyle/>
          <a:p>
            <a:r>
              <a:rPr lang="en-US" dirty="0"/>
              <a:t>Module Nine: Review Questions</a:t>
            </a:r>
            <a:endParaRPr lang="en-US" dirty="0" smtClean="0"/>
          </a:p>
        </p:txBody>
      </p:sp>
      <p:sp>
        <p:nvSpPr>
          <p:cNvPr id="54275" name="Content Placeholder 2"/>
          <p:cNvSpPr>
            <a:spLocks noGrp="1"/>
          </p:cNvSpPr>
          <p:nvPr>
            <p:ph idx="1"/>
          </p:nvPr>
        </p:nvSpPr>
        <p:spPr>
          <a:xfrm>
            <a:off x="457200" y="1447800"/>
            <a:ext cx="4114800" cy="4525963"/>
          </a:xfrm>
        </p:spPr>
        <p:txBody>
          <a:bodyPr>
            <a:normAutofit fontScale="62500" lnSpcReduction="20000"/>
          </a:bodyPr>
          <a:lstStyle/>
          <a:p>
            <a:pPr lvl="0"/>
            <a:r>
              <a:rPr lang="en-US" sz="2900" dirty="0" smtClean="0"/>
              <a:t>1.  What </a:t>
            </a:r>
            <a:r>
              <a:rPr lang="en-US" sz="2900" dirty="0"/>
              <a:t>is a problem with a limited viewpoint</a:t>
            </a:r>
            <a:r>
              <a:rPr lang="en-US" sz="2900" dirty="0" smtClean="0"/>
              <a:t>?</a:t>
            </a:r>
          </a:p>
          <a:p>
            <a:pPr lvl="0"/>
            <a:endParaRPr lang="en-US" sz="2900" dirty="0"/>
          </a:p>
          <a:p>
            <a:pPr marL="971550" lvl="1" indent="-514350">
              <a:buFont typeface="+mj-lt"/>
              <a:buAutoNum type="alphaLcParenR"/>
            </a:pPr>
            <a:r>
              <a:rPr lang="en-US" sz="2900" dirty="0"/>
              <a:t>It involves objectivity</a:t>
            </a:r>
          </a:p>
          <a:p>
            <a:pPr marL="971550" lvl="1" indent="-514350">
              <a:buFont typeface="+mj-lt"/>
              <a:buAutoNum type="alphaLcParenR"/>
            </a:pPr>
            <a:r>
              <a:rPr lang="en-US" sz="2900" dirty="0"/>
              <a:t>It easily accepts new information,</a:t>
            </a:r>
          </a:p>
          <a:p>
            <a:pPr marL="971550" lvl="1" indent="-514350">
              <a:buFont typeface="+mj-lt"/>
              <a:buAutoNum type="alphaLcParenR"/>
            </a:pPr>
            <a:r>
              <a:rPr lang="en-US" sz="2900" dirty="0">
                <a:solidFill>
                  <a:srgbClr val="FF0000"/>
                </a:solidFill>
              </a:rPr>
              <a:t>It involves bias</a:t>
            </a:r>
          </a:p>
          <a:p>
            <a:pPr marL="971550" lvl="1" indent="-514350">
              <a:buFont typeface="+mj-lt"/>
              <a:buAutoNum type="alphaLcParenR"/>
            </a:pPr>
            <a:r>
              <a:rPr lang="en-US" sz="2900" dirty="0"/>
              <a:t>It is </a:t>
            </a:r>
            <a:r>
              <a:rPr lang="en-US" sz="2900" dirty="0" smtClean="0"/>
              <a:t>curious</a:t>
            </a:r>
          </a:p>
          <a:p>
            <a:pPr lvl="1"/>
            <a:endParaRPr lang="en-US" sz="2900" dirty="0"/>
          </a:p>
          <a:p>
            <a:pPr lvl="0"/>
            <a:r>
              <a:rPr lang="en-US" sz="2900" dirty="0" smtClean="0"/>
              <a:t>2.  How </a:t>
            </a:r>
            <a:r>
              <a:rPr lang="en-US" sz="2900" dirty="0"/>
              <a:t>can we change our viewpoint</a:t>
            </a:r>
            <a:r>
              <a:rPr lang="en-US" sz="2900" dirty="0" smtClean="0"/>
              <a:t>?</a:t>
            </a:r>
          </a:p>
          <a:p>
            <a:pPr lvl="0"/>
            <a:endParaRPr lang="en-US" sz="2900" dirty="0"/>
          </a:p>
          <a:p>
            <a:pPr marL="971550" lvl="1" indent="-514350">
              <a:buFont typeface="+mj-lt"/>
              <a:buAutoNum type="alphaLcParenR"/>
            </a:pPr>
            <a:r>
              <a:rPr lang="en-US" sz="2900" dirty="0">
                <a:solidFill>
                  <a:srgbClr val="FF0000"/>
                </a:solidFill>
              </a:rPr>
              <a:t>Remove cognitive constraints or blinders</a:t>
            </a:r>
          </a:p>
          <a:p>
            <a:pPr marL="971550" lvl="1" indent="-514350">
              <a:buFont typeface="+mj-lt"/>
              <a:buAutoNum type="alphaLcParenR"/>
            </a:pPr>
            <a:r>
              <a:rPr lang="en-US" sz="2900" dirty="0"/>
              <a:t>Consider only one viewpoint</a:t>
            </a:r>
          </a:p>
          <a:p>
            <a:pPr marL="971550" lvl="1" indent="-514350">
              <a:buFont typeface="+mj-lt"/>
              <a:buAutoNum type="alphaLcParenR"/>
            </a:pPr>
            <a:r>
              <a:rPr lang="en-US" sz="2900" dirty="0"/>
              <a:t>Hold onto preconceived views</a:t>
            </a:r>
          </a:p>
          <a:p>
            <a:pPr marL="971550" lvl="1" indent="-514350">
              <a:buFont typeface="+mj-lt"/>
              <a:buAutoNum type="alphaLcParenR"/>
            </a:pPr>
            <a:r>
              <a:rPr lang="en-US" sz="2900" dirty="0"/>
              <a:t>Over analyze new information</a:t>
            </a:r>
          </a:p>
          <a:p>
            <a:endParaRPr lang="en-US" dirty="0" smtClean="0"/>
          </a:p>
        </p:txBody>
      </p:sp>
      <p:sp>
        <p:nvSpPr>
          <p:cNvPr id="4" name="Content Placeholder 2"/>
          <p:cNvSpPr txBox="1">
            <a:spLocks/>
          </p:cNvSpPr>
          <p:nvPr/>
        </p:nvSpPr>
        <p:spPr bwMode="auto">
          <a:xfrm>
            <a:off x="4724400" y="14478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47500" lnSpcReduction="2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t>3.  Considering the viewpoint of others helps do all of the following except for:</a:t>
            </a:r>
          </a:p>
          <a:p>
            <a:endParaRPr lang="en-US" sz="3600" dirty="0" smtClean="0"/>
          </a:p>
          <a:p>
            <a:pPr marL="971550" lvl="1" indent="-514350">
              <a:buFont typeface="+mj-lt"/>
              <a:buAutoNum type="alphaLcParenR"/>
            </a:pPr>
            <a:r>
              <a:rPr lang="en-US" sz="3600" dirty="0" smtClean="0"/>
              <a:t>Be empathetic</a:t>
            </a:r>
          </a:p>
          <a:p>
            <a:pPr marL="971550" lvl="1" indent="-514350">
              <a:buFont typeface="+mj-lt"/>
              <a:buAutoNum type="alphaLcParenR"/>
            </a:pPr>
            <a:r>
              <a:rPr lang="en-US" sz="3600" dirty="0" smtClean="0"/>
              <a:t>See the big picture</a:t>
            </a:r>
          </a:p>
          <a:p>
            <a:pPr marL="971550" lvl="1" indent="-514350">
              <a:buFont typeface="+mj-lt"/>
              <a:buAutoNum type="alphaLcParenR"/>
            </a:pPr>
            <a:r>
              <a:rPr lang="en-US" sz="3600" dirty="0" smtClean="0"/>
              <a:t>Be more objective</a:t>
            </a:r>
          </a:p>
          <a:p>
            <a:pPr marL="971550" lvl="1" indent="-514350">
              <a:buFont typeface="+mj-lt"/>
              <a:buAutoNum type="alphaLcParenR"/>
            </a:pPr>
            <a:r>
              <a:rPr lang="en-US" sz="3600" dirty="0" smtClean="0">
                <a:solidFill>
                  <a:srgbClr val="FF0000"/>
                </a:solidFill>
              </a:rPr>
              <a:t>Be more biased</a:t>
            </a:r>
          </a:p>
          <a:p>
            <a:pPr lvl="1"/>
            <a:endParaRPr lang="en-US" sz="3600" dirty="0" smtClean="0"/>
          </a:p>
          <a:p>
            <a:r>
              <a:rPr lang="en-US" sz="3600" dirty="0" smtClean="0"/>
              <a:t>4.   The reason we have difficulty seeing others viewpoint is:</a:t>
            </a:r>
          </a:p>
          <a:p>
            <a:endParaRPr lang="en-US" sz="3600" dirty="0" smtClean="0"/>
          </a:p>
          <a:p>
            <a:pPr marL="514350" indent="-514350">
              <a:buFont typeface="+mj-lt"/>
              <a:buAutoNum type="alphaLcParenR"/>
            </a:pPr>
            <a:r>
              <a:rPr lang="en-US" sz="3600" dirty="0" smtClean="0"/>
              <a:t>We are looking at the big picture</a:t>
            </a:r>
          </a:p>
          <a:p>
            <a:pPr marL="514350" indent="-514350">
              <a:buFont typeface="+mj-lt"/>
              <a:buAutoNum type="alphaLcParenR"/>
            </a:pPr>
            <a:r>
              <a:rPr lang="en-US" sz="3600" dirty="0" smtClean="0"/>
              <a:t>We are overwhelmed with information</a:t>
            </a:r>
          </a:p>
          <a:p>
            <a:pPr marL="514350" indent="-514350">
              <a:buFont typeface="+mj-lt"/>
              <a:buAutoNum type="alphaLcParenR"/>
            </a:pPr>
            <a:r>
              <a:rPr lang="en-US" sz="3600" dirty="0" smtClean="0"/>
              <a:t>We infer more from the premises than what’s there</a:t>
            </a:r>
          </a:p>
          <a:p>
            <a:pPr marL="514350" indent="-514350">
              <a:buFont typeface="+mj-lt"/>
              <a:buAutoNum type="alphaLcParenR"/>
            </a:pPr>
            <a:r>
              <a:rPr lang="en-US" sz="3600" dirty="0" smtClean="0">
                <a:solidFill>
                  <a:srgbClr val="FF0000"/>
                </a:solidFill>
              </a:rPr>
              <a:t>We are overly concerned with our own views</a:t>
            </a:r>
          </a:p>
          <a:p>
            <a:endParaRPr lang="en-US" dirty="0" smtClean="0"/>
          </a:p>
        </p:txBody>
      </p:sp>
    </p:spTree>
    <p:extLst>
      <p:ext uri="{BB962C8B-B14F-4D97-AF65-F5344CB8AC3E}">
        <p14:creationId xmlns:p14="http://schemas.microsoft.com/office/powerpoint/2010/main" val="287894093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normAutofit fontScale="90000"/>
          </a:bodyPr>
          <a:lstStyle/>
          <a:p>
            <a:r>
              <a:rPr lang="en-US" dirty="0"/>
              <a:t>Module Nine: Review Questions</a:t>
            </a:r>
            <a:endParaRPr lang="en-US" dirty="0" smtClean="0"/>
          </a:p>
        </p:txBody>
      </p:sp>
      <p:sp>
        <p:nvSpPr>
          <p:cNvPr id="54275" name="Content Placeholder 2"/>
          <p:cNvSpPr>
            <a:spLocks noGrp="1"/>
          </p:cNvSpPr>
          <p:nvPr>
            <p:ph idx="1"/>
          </p:nvPr>
        </p:nvSpPr>
        <p:spPr>
          <a:xfrm>
            <a:off x="457200" y="1447800"/>
            <a:ext cx="4114800" cy="4525963"/>
          </a:xfrm>
        </p:spPr>
        <p:txBody>
          <a:bodyPr>
            <a:normAutofit fontScale="32500" lnSpcReduction="20000"/>
          </a:bodyPr>
          <a:lstStyle/>
          <a:p>
            <a:pPr lvl="0"/>
            <a:r>
              <a:rPr lang="en-US" sz="5200" dirty="0" smtClean="0"/>
              <a:t>5.  What </a:t>
            </a:r>
            <a:r>
              <a:rPr lang="en-US" sz="5200" dirty="0"/>
              <a:t>is an influence on bias</a:t>
            </a:r>
            <a:r>
              <a:rPr lang="en-US" sz="5200" dirty="0" smtClean="0"/>
              <a:t>?</a:t>
            </a:r>
          </a:p>
          <a:p>
            <a:pPr lvl="0"/>
            <a:endParaRPr lang="en-US" sz="5200" dirty="0"/>
          </a:p>
          <a:p>
            <a:pPr marL="971550" lvl="1" indent="-514350">
              <a:buFont typeface="+mj-lt"/>
              <a:buAutoNum type="alphaLcParenR"/>
            </a:pPr>
            <a:r>
              <a:rPr lang="en-US" sz="5200" dirty="0">
                <a:solidFill>
                  <a:srgbClr val="FF0000"/>
                </a:solidFill>
              </a:rPr>
              <a:t>Hypothetical questions</a:t>
            </a:r>
          </a:p>
          <a:p>
            <a:pPr marL="971550" lvl="1" indent="-514350">
              <a:buFont typeface="+mj-lt"/>
              <a:buAutoNum type="alphaLcParenR"/>
            </a:pPr>
            <a:r>
              <a:rPr lang="en-US" sz="5200" dirty="0"/>
              <a:t>Clarifying questions</a:t>
            </a:r>
          </a:p>
          <a:p>
            <a:pPr marL="971550" lvl="1" indent="-514350">
              <a:buFont typeface="+mj-lt"/>
              <a:buAutoNum type="alphaLcParenR"/>
            </a:pPr>
            <a:r>
              <a:rPr lang="en-US" sz="5200" dirty="0"/>
              <a:t>Numerical data</a:t>
            </a:r>
          </a:p>
          <a:p>
            <a:pPr marL="971550" lvl="1" indent="-514350">
              <a:buFont typeface="+mj-lt"/>
              <a:buAutoNum type="alphaLcParenR"/>
            </a:pPr>
            <a:r>
              <a:rPr lang="en-US" sz="5200" dirty="0"/>
              <a:t>Factual </a:t>
            </a:r>
            <a:r>
              <a:rPr lang="en-US" sz="5200" dirty="0" smtClean="0"/>
              <a:t>information</a:t>
            </a:r>
          </a:p>
          <a:p>
            <a:pPr lvl="1"/>
            <a:endParaRPr lang="en-US" sz="5200" dirty="0"/>
          </a:p>
          <a:p>
            <a:pPr lvl="0"/>
            <a:r>
              <a:rPr lang="en-US" sz="5200" dirty="0" smtClean="0"/>
              <a:t>6.   The </a:t>
            </a:r>
            <a:r>
              <a:rPr lang="en-US" sz="5200" dirty="0"/>
              <a:t>way to overcome the factor influencing bias is</a:t>
            </a:r>
            <a:r>
              <a:rPr lang="en-US" sz="5200" dirty="0" smtClean="0"/>
              <a:t>:</a:t>
            </a:r>
          </a:p>
          <a:p>
            <a:pPr lvl="0"/>
            <a:endParaRPr lang="en-US" sz="5200" dirty="0"/>
          </a:p>
          <a:p>
            <a:pPr marL="971550" lvl="1" indent="-514350">
              <a:buFont typeface="+mj-lt"/>
              <a:buAutoNum type="alphaLcParenR"/>
            </a:pPr>
            <a:r>
              <a:rPr lang="en-US" sz="5200" dirty="0"/>
              <a:t>To review data carefully</a:t>
            </a:r>
          </a:p>
          <a:p>
            <a:pPr marL="971550" lvl="1" indent="-514350">
              <a:buFont typeface="+mj-lt"/>
              <a:buAutoNum type="alphaLcParenR"/>
            </a:pPr>
            <a:r>
              <a:rPr lang="en-US" sz="5200" dirty="0"/>
              <a:t>To double check premises</a:t>
            </a:r>
          </a:p>
          <a:p>
            <a:pPr marL="971550" lvl="1" indent="-514350">
              <a:buFont typeface="+mj-lt"/>
              <a:buAutoNum type="alphaLcParenR"/>
            </a:pPr>
            <a:r>
              <a:rPr lang="en-US" sz="5200" dirty="0"/>
              <a:t>To accept information at face value</a:t>
            </a:r>
          </a:p>
          <a:p>
            <a:pPr marL="971550" lvl="1" indent="-514350">
              <a:buFont typeface="+mj-lt"/>
              <a:buAutoNum type="alphaLcParenR"/>
            </a:pPr>
            <a:r>
              <a:rPr lang="en-US" sz="5200" dirty="0">
                <a:solidFill>
                  <a:srgbClr val="FF0000"/>
                </a:solidFill>
              </a:rPr>
              <a:t>To remember hypothetical information is just hypothetical and not facts</a:t>
            </a:r>
          </a:p>
          <a:p>
            <a:r>
              <a:rPr lang="en-US" dirty="0"/>
              <a:t/>
            </a:r>
            <a:br>
              <a:rPr lang="en-US" dirty="0"/>
            </a:br>
            <a:r>
              <a:rPr lang="en-US" dirty="0"/>
              <a:t> </a:t>
            </a:r>
          </a:p>
        </p:txBody>
      </p:sp>
      <p:sp>
        <p:nvSpPr>
          <p:cNvPr id="4" name="Content Placeholder 2"/>
          <p:cNvSpPr txBox="1">
            <a:spLocks/>
          </p:cNvSpPr>
          <p:nvPr/>
        </p:nvSpPr>
        <p:spPr bwMode="auto">
          <a:xfrm>
            <a:off x="4724400" y="14478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7.  For critical thinkers, new information can needs to be:</a:t>
            </a:r>
          </a:p>
          <a:p>
            <a:endParaRPr lang="en-US" dirty="0" smtClean="0"/>
          </a:p>
          <a:p>
            <a:pPr marL="971550" lvl="1" indent="-514350">
              <a:buFont typeface="+mj-lt"/>
              <a:buAutoNum type="alphaLcParenR"/>
            </a:pPr>
            <a:r>
              <a:rPr lang="en-US" dirty="0" smtClean="0">
                <a:solidFill>
                  <a:srgbClr val="FF0000"/>
                </a:solidFill>
              </a:rPr>
              <a:t>Organized</a:t>
            </a:r>
          </a:p>
          <a:p>
            <a:pPr marL="971550" lvl="1" indent="-514350">
              <a:buFont typeface="+mj-lt"/>
              <a:buAutoNum type="alphaLcParenR"/>
            </a:pPr>
            <a:r>
              <a:rPr lang="en-US" dirty="0" smtClean="0"/>
              <a:t>Made more complex</a:t>
            </a:r>
          </a:p>
          <a:p>
            <a:pPr marL="971550" lvl="1" indent="-514350">
              <a:buFont typeface="+mj-lt"/>
              <a:buAutoNum type="alphaLcParenR"/>
            </a:pPr>
            <a:r>
              <a:rPr lang="en-US" dirty="0" smtClean="0"/>
              <a:t>Ignored</a:t>
            </a:r>
          </a:p>
          <a:p>
            <a:pPr marL="971550" lvl="1" indent="-514350">
              <a:buFont typeface="+mj-lt"/>
              <a:buAutoNum type="alphaLcParenR"/>
            </a:pPr>
            <a:r>
              <a:rPr lang="en-US" dirty="0" smtClean="0"/>
              <a:t>Critiqued</a:t>
            </a:r>
          </a:p>
          <a:p>
            <a:pPr lvl="1"/>
            <a:endParaRPr lang="en-US" dirty="0" smtClean="0"/>
          </a:p>
          <a:p>
            <a:r>
              <a:rPr lang="en-US" dirty="0" smtClean="0"/>
              <a:t>8.  One way to organize new information is to:</a:t>
            </a:r>
          </a:p>
          <a:p>
            <a:endParaRPr lang="en-US" dirty="0" smtClean="0"/>
          </a:p>
          <a:p>
            <a:pPr marL="971550" lvl="1" indent="-514350">
              <a:buFont typeface="+mj-lt"/>
              <a:buAutoNum type="alphaLcParenR"/>
            </a:pPr>
            <a:r>
              <a:rPr lang="en-US" dirty="0" smtClean="0"/>
              <a:t>Store on a computer</a:t>
            </a:r>
          </a:p>
          <a:p>
            <a:pPr marL="971550" lvl="1" indent="-514350">
              <a:buFont typeface="+mj-lt"/>
              <a:buAutoNum type="alphaLcParenR"/>
            </a:pPr>
            <a:r>
              <a:rPr lang="en-US" dirty="0" smtClean="0"/>
              <a:t>Analyze it</a:t>
            </a:r>
          </a:p>
          <a:p>
            <a:pPr marL="971550" lvl="1" indent="-514350">
              <a:buFont typeface="+mj-lt"/>
              <a:buAutoNum type="alphaLcParenR"/>
            </a:pPr>
            <a:r>
              <a:rPr lang="en-US" dirty="0" smtClean="0">
                <a:solidFill>
                  <a:srgbClr val="FF0000"/>
                </a:solidFill>
              </a:rPr>
              <a:t>Place in schema</a:t>
            </a:r>
          </a:p>
          <a:p>
            <a:pPr marL="971550" lvl="1" indent="-514350">
              <a:buFont typeface="+mj-lt"/>
              <a:buAutoNum type="alphaLcParenR"/>
            </a:pPr>
            <a:r>
              <a:rPr lang="en-US" dirty="0" smtClean="0"/>
              <a:t>File in a folder</a:t>
            </a:r>
            <a:endParaRPr lang="en-US" dirty="0"/>
          </a:p>
        </p:txBody>
      </p:sp>
    </p:spTree>
    <p:extLst>
      <p:ext uri="{BB962C8B-B14F-4D97-AF65-F5344CB8AC3E}">
        <p14:creationId xmlns:p14="http://schemas.microsoft.com/office/powerpoint/2010/main" val="266617437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normAutofit fontScale="90000"/>
          </a:bodyPr>
          <a:lstStyle/>
          <a:p>
            <a:r>
              <a:rPr lang="en-US" dirty="0"/>
              <a:t>Module Nine: Review Questions</a:t>
            </a:r>
            <a:endParaRPr lang="en-US" dirty="0" smtClean="0"/>
          </a:p>
        </p:txBody>
      </p:sp>
      <p:sp>
        <p:nvSpPr>
          <p:cNvPr id="54275" name="Content Placeholder 2"/>
          <p:cNvSpPr>
            <a:spLocks noGrp="1"/>
          </p:cNvSpPr>
          <p:nvPr>
            <p:ph idx="1"/>
          </p:nvPr>
        </p:nvSpPr>
        <p:spPr/>
        <p:txBody>
          <a:bodyPr>
            <a:normAutofit fontScale="70000" lnSpcReduction="20000"/>
          </a:bodyPr>
          <a:lstStyle/>
          <a:p>
            <a:pPr lvl="0"/>
            <a:r>
              <a:rPr lang="en-US" dirty="0" smtClean="0"/>
              <a:t>9.  What </a:t>
            </a:r>
            <a:r>
              <a:rPr lang="en-US" dirty="0"/>
              <a:t>type of business does Ronnie own</a:t>
            </a:r>
            <a:r>
              <a:rPr lang="en-US" dirty="0" smtClean="0"/>
              <a:t>?</a:t>
            </a:r>
          </a:p>
          <a:p>
            <a:pPr lvl="0"/>
            <a:endParaRPr lang="en-US" dirty="0"/>
          </a:p>
          <a:p>
            <a:pPr marL="971550" lvl="1" indent="-514350">
              <a:buFont typeface="+mj-lt"/>
              <a:buAutoNum type="alphaLcParenR"/>
            </a:pPr>
            <a:r>
              <a:rPr lang="en-US" dirty="0"/>
              <a:t>Dog Kennel</a:t>
            </a:r>
          </a:p>
          <a:p>
            <a:pPr marL="971550" lvl="1" indent="-514350">
              <a:buFont typeface="+mj-lt"/>
              <a:buAutoNum type="alphaLcParenR"/>
            </a:pPr>
            <a:r>
              <a:rPr lang="en-US" dirty="0"/>
              <a:t>Restaurant</a:t>
            </a:r>
          </a:p>
          <a:p>
            <a:pPr marL="971550" lvl="1" indent="-514350">
              <a:buFont typeface="+mj-lt"/>
              <a:buAutoNum type="alphaLcParenR"/>
            </a:pPr>
            <a:r>
              <a:rPr lang="en-US" dirty="0"/>
              <a:t>Bakery</a:t>
            </a:r>
          </a:p>
          <a:p>
            <a:pPr marL="971550" lvl="1" indent="-514350">
              <a:buFont typeface="+mj-lt"/>
              <a:buAutoNum type="alphaLcParenR"/>
            </a:pPr>
            <a:r>
              <a:rPr lang="en-US" dirty="0">
                <a:solidFill>
                  <a:srgbClr val="FF0000"/>
                </a:solidFill>
              </a:rPr>
              <a:t>Spa and </a:t>
            </a:r>
            <a:r>
              <a:rPr lang="en-US" dirty="0" smtClean="0">
                <a:solidFill>
                  <a:srgbClr val="FF0000"/>
                </a:solidFill>
              </a:rPr>
              <a:t>salon</a:t>
            </a:r>
          </a:p>
          <a:p>
            <a:pPr lvl="1"/>
            <a:endParaRPr lang="en-US" dirty="0"/>
          </a:p>
          <a:p>
            <a:pPr lvl="0"/>
            <a:r>
              <a:rPr lang="en-US" dirty="0" smtClean="0"/>
              <a:t>10. What </a:t>
            </a:r>
            <a:r>
              <a:rPr lang="en-US" dirty="0"/>
              <a:t>type of phone call did Ronnie receive from a client</a:t>
            </a:r>
            <a:r>
              <a:rPr lang="en-US" dirty="0" smtClean="0"/>
              <a:t>?</a:t>
            </a:r>
          </a:p>
          <a:p>
            <a:pPr lvl="0"/>
            <a:endParaRPr lang="en-US" dirty="0"/>
          </a:p>
          <a:p>
            <a:pPr marL="971550" lvl="1" indent="-514350">
              <a:buFont typeface="+mj-lt"/>
              <a:buAutoNum type="alphaLcParenR"/>
            </a:pPr>
            <a:r>
              <a:rPr lang="en-US" dirty="0">
                <a:solidFill>
                  <a:srgbClr val="FF0000"/>
                </a:solidFill>
              </a:rPr>
              <a:t>Service issue</a:t>
            </a:r>
          </a:p>
          <a:p>
            <a:pPr marL="971550" lvl="1" indent="-514350">
              <a:buFont typeface="+mj-lt"/>
              <a:buAutoNum type="alphaLcParenR"/>
            </a:pPr>
            <a:r>
              <a:rPr lang="en-US" dirty="0"/>
              <a:t>Business suggestion</a:t>
            </a:r>
          </a:p>
          <a:p>
            <a:pPr marL="971550" lvl="1" indent="-514350">
              <a:buFont typeface="+mj-lt"/>
              <a:buAutoNum type="alphaLcParenR"/>
            </a:pPr>
            <a:r>
              <a:rPr lang="en-US" dirty="0"/>
              <a:t>Recognition of an outstanding employee</a:t>
            </a:r>
          </a:p>
          <a:p>
            <a:pPr marL="971550" lvl="1" indent="-514350">
              <a:buFont typeface="+mj-lt"/>
              <a:buAutoNum type="alphaLcParenR"/>
            </a:pPr>
            <a:r>
              <a:rPr lang="en-US" dirty="0"/>
              <a:t>Question about directions to the business</a:t>
            </a:r>
          </a:p>
          <a:p>
            <a:endParaRPr lang="en-US" dirty="0" smtClean="0"/>
          </a:p>
        </p:txBody>
      </p:sp>
    </p:spTree>
    <p:extLst>
      <p:ext uri="{BB962C8B-B14F-4D97-AF65-F5344CB8AC3E}">
        <p14:creationId xmlns:p14="http://schemas.microsoft.com/office/powerpoint/2010/main" val="1096210757"/>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 Slides">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ustom 1">
      <a:majorFont>
        <a:latin typeface="Cambria"/>
        <a:ea typeface=""/>
        <a:cs typeface=""/>
      </a:majorFont>
      <a:minorFont>
        <a:latin typeface="Calibri"/>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 Slides</Template>
  <TotalTime>615</TotalTime>
  <Words>13818</Words>
  <Application>Microsoft Office PowerPoint</Application>
  <PresentationFormat>On-screen Show (4:3)</PresentationFormat>
  <Paragraphs>1806</Paragraphs>
  <Slides>125</Slides>
  <Notes>56</Notes>
  <HiddenSlides>0</HiddenSlides>
  <MMClips>0</MMClips>
  <ScaleCrop>false</ScaleCrop>
  <HeadingPairs>
    <vt:vector size="4" baseType="variant">
      <vt:variant>
        <vt:lpstr>Theme</vt:lpstr>
      </vt:variant>
      <vt:variant>
        <vt:i4>1</vt:i4>
      </vt:variant>
      <vt:variant>
        <vt:lpstr>Slide Titles</vt:lpstr>
      </vt:variant>
      <vt:variant>
        <vt:i4>125</vt:i4>
      </vt:variant>
    </vt:vector>
  </HeadingPairs>
  <TitlesOfParts>
    <vt:vector size="126" baseType="lpstr">
      <vt:lpstr>PowerPoint Slides</vt:lpstr>
      <vt:lpstr>PowerPoint Presentation</vt:lpstr>
      <vt:lpstr>Module One: Getting Started</vt:lpstr>
      <vt:lpstr>Workshop Objectives</vt:lpstr>
      <vt:lpstr>Module Two: Components of Critical Thinking</vt:lpstr>
      <vt:lpstr>Applying Reason</vt:lpstr>
      <vt:lpstr>Open Mindedness</vt:lpstr>
      <vt:lpstr>Analysis</vt:lpstr>
      <vt:lpstr>Logic</vt:lpstr>
      <vt:lpstr>Case Study</vt:lpstr>
      <vt:lpstr>Module Two: Review Questions</vt:lpstr>
      <vt:lpstr>Module Two: Review Questions</vt:lpstr>
      <vt:lpstr>Module Two: Review Questions</vt:lpstr>
      <vt:lpstr>Module Two: Review Questions</vt:lpstr>
      <vt:lpstr>Module Two: Review Questions</vt:lpstr>
      <vt:lpstr>Module Two: Review Questions</vt:lpstr>
      <vt:lpstr>Module Three: Non-Linear Thinking</vt:lpstr>
      <vt:lpstr>Step Out of Your Comfort Zone</vt:lpstr>
      <vt:lpstr>Don’t Jump to Conclusions</vt:lpstr>
      <vt:lpstr>Expect and Initiate Change</vt:lpstr>
      <vt:lpstr>Being Ready to Adapt</vt:lpstr>
      <vt:lpstr>Case Study</vt:lpstr>
      <vt:lpstr>Module Three: Review Questions</vt:lpstr>
      <vt:lpstr>Module Three: Review Questions</vt:lpstr>
      <vt:lpstr>Module Three: Review Questions</vt:lpstr>
      <vt:lpstr>Module Three: Review Questions</vt:lpstr>
      <vt:lpstr>Module Three: Review Questions</vt:lpstr>
      <vt:lpstr>Module Three: Review Questions</vt:lpstr>
      <vt:lpstr>Module Four: Logical Thinking</vt:lpstr>
      <vt:lpstr>Ask the Right Questions</vt:lpstr>
      <vt:lpstr>Organize the Data</vt:lpstr>
      <vt:lpstr>Evaluate the Information</vt:lpstr>
      <vt:lpstr>Draw Conclusions</vt:lpstr>
      <vt:lpstr>Case Study</vt:lpstr>
      <vt:lpstr>Module Four: Review Questions</vt:lpstr>
      <vt:lpstr>Module Four: Review Questions</vt:lpstr>
      <vt:lpstr>Module Four: Review Questions</vt:lpstr>
      <vt:lpstr>Module Four: Review Questions</vt:lpstr>
      <vt:lpstr>Module Four: Review Questions</vt:lpstr>
      <vt:lpstr>Module Four: Review Questions</vt:lpstr>
      <vt:lpstr>Module Five: Critical Thinkers (I)</vt:lpstr>
      <vt:lpstr>Active Listening</vt:lpstr>
      <vt:lpstr>Be Curious</vt:lpstr>
      <vt:lpstr>Be Disciplined</vt:lpstr>
      <vt:lpstr>Be Humble</vt:lpstr>
      <vt:lpstr>Case Study</vt:lpstr>
      <vt:lpstr>Module Five: Review Questions</vt:lpstr>
      <vt:lpstr>Module Five: Review Questions</vt:lpstr>
      <vt:lpstr>Module Five: Review Questions</vt:lpstr>
      <vt:lpstr>Module Five: Review Questions</vt:lpstr>
      <vt:lpstr>Module Five: Review Questions</vt:lpstr>
      <vt:lpstr>Module Five: Review Questions</vt:lpstr>
      <vt:lpstr>Module Six: Critical Thinking (II)</vt:lpstr>
      <vt:lpstr>Seeing the Big Picture</vt:lpstr>
      <vt:lpstr>Objectivity</vt:lpstr>
      <vt:lpstr>Using Your Emotions</vt:lpstr>
      <vt:lpstr>Being Self-Aware</vt:lpstr>
      <vt:lpstr>Case Study</vt:lpstr>
      <vt:lpstr>Module Six: Review Questions</vt:lpstr>
      <vt:lpstr>Module Six: Review Questions</vt:lpstr>
      <vt:lpstr>Module Six: Review Questions</vt:lpstr>
      <vt:lpstr>Module Six: Review Questions</vt:lpstr>
      <vt:lpstr>Module Six: Review Questions</vt:lpstr>
      <vt:lpstr>Module Six: Review Questions</vt:lpstr>
      <vt:lpstr>Module Seven: Evaluate the Information</vt:lpstr>
      <vt:lpstr>Making Assumptions</vt:lpstr>
      <vt:lpstr>Watch out for the Bias</vt:lpstr>
      <vt:lpstr>Ask Clarifying Questions</vt:lpstr>
      <vt:lpstr>SWOT Analysis</vt:lpstr>
      <vt:lpstr>Case Study</vt:lpstr>
      <vt:lpstr>Module Seven: Review Questions</vt:lpstr>
      <vt:lpstr>Module Seven: Review Questions</vt:lpstr>
      <vt:lpstr>Module Seven: Review Questions</vt:lpstr>
      <vt:lpstr>Module Seven: Review Questions</vt:lpstr>
      <vt:lpstr>Module Seven: Review Questions</vt:lpstr>
      <vt:lpstr>Module Seven: Review Questions</vt:lpstr>
      <vt:lpstr>Module Eight: Benefits of Critical Thinking</vt:lpstr>
      <vt:lpstr>Being More Persuasive</vt:lpstr>
      <vt:lpstr>Better Communication</vt:lpstr>
      <vt:lpstr>Better Problem Solving</vt:lpstr>
      <vt:lpstr>Increased Emotional Intelligence</vt:lpstr>
      <vt:lpstr>Case Study</vt:lpstr>
      <vt:lpstr>Module Eight: Review Questions</vt:lpstr>
      <vt:lpstr>Module Eight: Review Questions</vt:lpstr>
      <vt:lpstr>Module Eight: Review Questions</vt:lpstr>
      <vt:lpstr>Module Eight: Review Questions</vt:lpstr>
      <vt:lpstr>Module Eight: Review Questions</vt:lpstr>
      <vt:lpstr>Module Eight: Review Questions</vt:lpstr>
      <vt:lpstr>Module Nine: Changing Your Perspective</vt:lpstr>
      <vt:lpstr>Limitations of Your Point of View</vt:lpstr>
      <vt:lpstr>Considering Others Viewpoint</vt:lpstr>
      <vt:lpstr>Influences on Bias</vt:lpstr>
      <vt:lpstr>When New Information Arrives</vt:lpstr>
      <vt:lpstr>Case Study</vt:lpstr>
      <vt:lpstr>Module Nine: Review Questions</vt:lpstr>
      <vt:lpstr>Module Nine: Review Questions</vt:lpstr>
      <vt:lpstr>Module Nine: Review Questions</vt:lpstr>
      <vt:lpstr>Module Nine: Review Questions</vt:lpstr>
      <vt:lpstr>Module Nine: Review Questions</vt:lpstr>
      <vt:lpstr>Module Nine: Review Questions</vt:lpstr>
      <vt:lpstr>Module Ten: Problem Solving</vt:lpstr>
      <vt:lpstr>Identify Inconsistencies</vt:lpstr>
      <vt:lpstr>Trust Your Instincts</vt:lpstr>
      <vt:lpstr>Asking Why?</vt:lpstr>
      <vt:lpstr>Evaluate the Solution(s)</vt:lpstr>
      <vt:lpstr>Case Study</vt:lpstr>
      <vt:lpstr>Module Ten: Review Questions</vt:lpstr>
      <vt:lpstr>Module Ten: Review Questions</vt:lpstr>
      <vt:lpstr>Module Ten: Review Questions</vt:lpstr>
      <vt:lpstr>Module Ten: Review Questions</vt:lpstr>
      <vt:lpstr>Module Ten: Review Questions</vt:lpstr>
      <vt:lpstr>Module Ten: Review Questions</vt:lpstr>
      <vt:lpstr>Module Eleven: Putting It All Together</vt:lpstr>
      <vt:lpstr>Retaining Your New Skills</vt:lpstr>
      <vt:lpstr>Reflect and Learn From Mistakes</vt:lpstr>
      <vt:lpstr>Always Ask Questions</vt:lpstr>
      <vt:lpstr>Practicing Critical Thinking</vt:lpstr>
      <vt:lpstr>Case Study</vt:lpstr>
      <vt:lpstr>Module Eleven: Review Questions</vt:lpstr>
      <vt:lpstr>Module Eleven: Review Questions</vt:lpstr>
      <vt:lpstr>Module Eleven: Review Questions</vt:lpstr>
      <vt:lpstr>Module Eleven: Review Questions</vt:lpstr>
      <vt:lpstr>Module Eleven: Review Questions</vt:lpstr>
      <vt:lpstr>Module Eleven: Review Questions</vt:lpstr>
      <vt:lpstr>Module Twelve:  Wrapping Up</vt:lpstr>
      <vt:lpstr>Words from the Wise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Management</dc:title>
  <dc:creator>Kimmi</dc:creator>
  <cp:lastModifiedBy>Darren</cp:lastModifiedBy>
  <cp:revision>77</cp:revision>
  <dcterms:created xsi:type="dcterms:W3CDTF">2009-05-11T22:15:13Z</dcterms:created>
  <dcterms:modified xsi:type="dcterms:W3CDTF">2012-01-26T14:10:08Z</dcterms:modified>
</cp:coreProperties>
</file>