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59"/>
  </p:notesMasterIdLst>
  <p:sldIdLst>
    <p:sldId id="324" r:id="rId2"/>
    <p:sldId id="257" r:id="rId3"/>
    <p:sldId id="261" r:id="rId4"/>
    <p:sldId id="258" r:id="rId5"/>
    <p:sldId id="262" r:id="rId6"/>
    <p:sldId id="263" r:id="rId7"/>
    <p:sldId id="264" r:id="rId8"/>
    <p:sldId id="265" r:id="rId9"/>
    <p:sldId id="266" r:id="rId10"/>
    <p:sldId id="267" r:id="rId11"/>
    <p:sldId id="268" r:id="rId12"/>
    <p:sldId id="269" r:id="rId13"/>
    <p:sldId id="270" r:id="rId14"/>
    <p:sldId id="272" r:id="rId15"/>
    <p:sldId id="273" r:id="rId16"/>
    <p:sldId id="274" r:id="rId17"/>
    <p:sldId id="276" r:id="rId18"/>
    <p:sldId id="277" r:id="rId19"/>
    <p:sldId id="278" r:id="rId20"/>
    <p:sldId id="279" r:id="rId21"/>
    <p:sldId id="280" r:id="rId22"/>
    <p:sldId id="281" r:id="rId23"/>
    <p:sldId id="282" r:id="rId24"/>
    <p:sldId id="283" r:id="rId25"/>
    <p:sldId id="284" r:id="rId26"/>
    <p:sldId id="286" r:id="rId27"/>
    <p:sldId id="287" r:id="rId28"/>
    <p:sldId id="288" r:id="rId29"/>
    <p:sldId id="289" r:id="rId30"/>
    <p:sldId id="290" r:id="rId31"/>
    <p:sldId id="291" r:id="rId32"/>
    <p:sldId id="292" r:id="rId33"/>
    <p:sldId id="293" r:id="rId34"/>
    <p:sldId id="294" r:id="rId35"/>
    <p:sldId id="295" r:id="rId36"/>
    <p:sldId id="298" r:id="rId37"/>
    <p:sldId id="297" r:id="rId38"/>
    <p:sldId id="300" r:id="rId39"/>
    <p:sldId id="301" r:id="rId40"/>
    <p:sldId id="303" r:id="rId41"/>
    <p:sldId id="304" r:id="rId42"/>
    <p:sldId id="325" r:id="rId43"/>
    <p:sldId id="306" r:id="rId44"/>
    <p:sldId id="308" r:id="rId45"/>
    <p:sldId id="309" r:id="rId46"/>
    <p:sldId id="313" r:id="rId47"/>
    <p:sldId id="312" r:id="rId48"/>
    <p:sldId id="311" r:id="rId49"/>
    <p:sldId id="314" r:id="rId50"/>
    <p:sldId id="315" r:id="rId51"/>
    <p:sldId id="316" r:id="rId52"/>
    <p:sldId id="317" r:id="rId53"/>
    <p:sldId id="318" r:id="rId54"/>
    <p:sldId id="319" r:id="rId55"/>
    <p:sldId id="320" r:id="rId56"/>
    <p:sldId id="322" r:id="rId57"/>
    <p:sldId id="323" r:id="rId5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F81BD"/>
    <a:srgbClr val="4F59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87B7B05-5A37-4992-AB0B-2BF7C9C42832}" v="2" dt="2019-04-11T10:13:22.243"/>
  </p1510:revLst>
</p1510:revInfo>
</file>

<file path=ppt/tableStyles.xml><?xml version="1.0" encoding="utf-8"?>
<a:tblStyleLst xmlns:a="http://schemas.openxmlformats.org/drawingml/2006/main" def="{5C22544A-7EE6-4342-B048-85BDC9FD1C3A}">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255" autoAdjust="0"/>
  </p:normalViewPr>
  <p:slideViewPr>
    <p:cSldViewPr>
      <p:cViewPr varScale="1">
        <p:scale>
          <a:sx n="77" d="100"/>
          <a:sy n="77" d="100"/>
        </p:scale>
        <p:origin x="179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FB2AE345-A6EE-435B-8F87-0DE895068F81}" type="datetimeFigureOut">
              <a:rPr lang="en-US"/>
              <a:pPr>
                <a:defRPr/>
              </a:pPr>
              <a:t>4/11/2019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9A84376F-8936-4750-B180-B97494A91857}" type="slidenum">
              <a:rPr lang="en-US"/>
              <a:pPr>
                <a:defRPr/>
              </a:pPr>
              <a:t>‹#›</a:t>
            </a:fld>
            <a:endParaRPr lang="en-US" dirty="0"/>
          </a:p>
        </p:txBody>
      </p:sp>
    </p:spTree>
    <p:extLst>
      <p:ext uri="{BB962C8B-B14F-4D97-AF65-F5344CB8AC3E}">
        <p14:creationId xmlns:p14="http://schemas.microsoft.com/office/powerpoint/2010/main" val="20903568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t>Some topics, like sales training or time management, might have direct, tangible benefits. Other topics, like communication or leadership, might have benefits that you can’t put a dollar value on. </a:t>
            </a:r>
          </a:p>
        </p:txBody>
      </p:sp>
      <p:sp>
        <p:nvSpPr>
          <p:cNvPr id="706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fld id="{9BD95C24-B29D-460A-A50E-FC9F43B5DF64}" type="slidenum">
              <a:rPr lang="en-US" smtClean="0">
                <a:latin typeface="Calibri" pitchFamily="34" charset="0"/>
              </a:rPr>
              <a:pPr eaLnBrk="1" fontAlgn="base" hangingPunct="1">
                <a:spcBef>
                  <a:spcPct val="0"/>
                </a:spcBef>
                <a:spcAft>
                  <a:spcPct val="0"/>
                </a:spcAft>
              </a:pPr>
              <a:t>2</a:t>
            </a:fld>
            <a:endParaRPr lang="en-US">
              <a:latin typeface="Calibri"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98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798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fld id="{863768E3-86E9-45D2-89CF-62F699FD90B4}" type="slidenum">
              <a:rPr lang="en-US" smtClean="0">
                <a:latin typeface="Calibri" pitchFamily="34" charset="0"/>
              </a:rPr>
              <a:pPr eaLnBrk="1" fontAlgn="base" hangingPunct="1">
                <a:spcBef>
                  <a:spcPct val="0"/>
                </a:spcBef>
                <a:spcAft>
                  <a:spcPct val="0"/>
                </a:spcAft>
              </a:pPr>
              <a:t>11</a:t>
            </a:fld>
            <a:endParaRPr lang="en-US">
              <a:latin typeface="Calibri"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8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t>Each level is based on the level before it, so in order to achieve results, participants must have a positive experience with the first three levels.</a:t>
            </a:r>
          </a:p>
          <a:p>
            <a:pPr eaLnBrk="1" hangingPunct="1">
              <a:spcBef>
                <a:spcPct val="0"/>
              </a:spcBef>
            </a:pPr>
            <a:endParaRPr lang="en-US"/>
          </a:p>
        </p:txBody>
      </p:sp>
      <p:sp>
        <p:nvSpPr>
          <p:cNvPr id="809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fld id="{CCFC5F32-9A60-4EA9-BAFE-5B149319C297}" type="slidenum">
              <a:rPr lang="en-US" smtClean="0">
                <a:latin typeface="Calibri" pitchFamily="34" charset="0"/>
              </a:rPr>
              <a:pPr eaLnBrk="1" fontAlgn="base" hangingPunct="1">
                <a:spcBef>
                  <a:spcPct val="0"/>
                </a:spcBef>
                <a:spcAft>
                  <a:spcPct val="0"/>
                </a:spcAft>
              </a:pPr>
              <a:t>12</a:t>
            </a:fld>
            <a:endParaRPr lang="en-US">
              <a:latin typeface="Calibri"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t>The most basic level of evaluation is the participants’ reactions to the training.</a:t>
            </a:r>
          </a:p>
          <a:p>
            <a:pPr eaLnBrk="1" hangingPunct="1"/>
            <a:r>
              <a:rPr lang="en-US"/>
              <a:t>Did they like or dislike the training and the trainer?</a:t>
            </a:r>
          </a:p>
          <a:p>
            <a:pPr eaLnBrk="1" hangingPunct="1"/>
            <a:r>
              <a:rPr lang="en-US"/>
              <a:t>How did they feel about the training environment?</a:t>
            </a:r>
          </a:p>
          <a:p>
            <a:pPr eaLnBrk="1" hangingPunct="1"/>
            <a:r>
              <a:rPr lang="en-US"/>
              <a:t>Did they think the training was useful?</a:t>
            </a:r>
          </a:p>
          <a:p>
            <a:pPr eaLnBrk="1" hangingPunct="1"/>
            <a:r>
              <a:rPr lang="en-US"/>
              <a:t>Did they feel comfortable?</a:t>
            </a:r>
          </a:p>
          <a:p>
            <a:pPr eaLnBrk="1" hangingPunct="1"/>
            <a:r>
              <a:rPr lang="en-US"/>
              <a:t>Did they feel they had ample opportunities to participate?</a:t>
            </a:r>
          </a:p>
          <a:p>
            <a:pPr eaLnBrk="1" hangingPunct="1"/>
            <a:r>
              <a:rPr lang="en-US"/>
              <a:t>This level can be measured with a few simple tools:</a:t>
            </a:r>
          </a:p>
          <a:p>
            <a:pPr eaLnBrk="1" hangingPunct="1"/>
            <a:r>
              <a:rPr lang="en-US"/>
              <a:t>Verbal feedback during and immediately after the workshop</a:t>
            </a:r>
          </a:p>
          <a:p>
            <a:pPr eaLnBrk="1" hangingPunct="1"/>
            <a:r>
              <a:rPr lang="en-US"/>
              <a:t>Subjective questionnaires during and immediately after the workshop, such as happy sheets (where participants circle a happy face or sad face for each question)</a:t>
            </a:r>
          </a:p>
          <a:p>
            <a:pPr eaLnBrk="1" hangingPunct="1"/>
            <a:r>
              <a:rPr lang="en-US"/>
              <a:t>Reaction feedback is fairly easy to gather and measure. It should be gathered as close as possible to the desired time period. (For example, if you wanted to measure reactions to the first day of a workshop, you should gather reactionary feedback at the end of the first day.)</a:t>
            </a:r>
          </a:p>
        </p:txBody>
      </p:sp>
      <p:sp>
        <p:nvSpPr>
          <p:cNvPr id="819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fld id="{47B3AE72-2403-41DE-AFBD-701239045CCB}" type="slidenum">
              <a:rPr lang="en-US" smtClean="0">
                <a:latin typeface="Calibri" pitchFamily="34" charset="0"/>
              </a:rPr>
              <a:pPr eaLnBrk="1" fontAlgn="base" hangingPunct="1">
                <a:spcBef>
                  <a:spcPct val="0"/>
                </a:spcBef>
                <a:spcAft>
                  <a:spcPct val="0"/>
                </a:spcAft>
              </a:pPr>
              <a:t>13</a:t>
            </a:fld>
            <a:endParaRPr lang="en-US">
              <a:latin typeface="Calibri"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29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t>The next level of evaluation assesses how much the participant learned. It looks at two basic areas:</a:t>
            </a:r>
          </a:p>
          <a:p>
            <a:pPr eaLnBrk="1" hangingPunct="1"/>
            <a:r>
              <a:rPr lang="en-US"/>
              <a:t>Did trainees learn what we wanted them to learn?</a:t>
            </a:r>
          </a:p>
          <a:p>
            <a:pPr eaLnBrk="1" hangingPunct="1"/>
            <a:r>
              <a:rPr lang="en-US"/>
              <a:t>Was the training experience what we wanted it to be?</a:t>
            </a:r>
          </a:p>
          <a:p>
            <a:pPr eaLnBrk="1" hangingPunct="1"/>
            <a:r>
              <a:rPr lang="en-US"/>
              <a:t>This level is typically measured via tests immediately before and immediately after the training. It is important that these assessments are tied closely to the learning objectives. </a:t>
            </a:r>
          </a:p>
          <a:p>
            <a:pPr eaLnBrk="1" hangingPunct="1"/>
            <a:r>
              <a:rPr lang="en-US"/>
              <a:t>Note that this level can be measured on an individual or group level. For example, you could have a verbal group-style quiz, or you could have individual assessments. When assessing group performance, however, make sure that each individual can be evaluated.</a:t>
            </a:r>
          </a:p>
          <a:p>
            <a:pPr eaLnBrk="1" hangingPunct="1">
              <a:spcBef>
                <a:spcPct val="0"/>
              </a:spcBef>
            </a:pPr>
            <a:endParaRPr lang="en-US"/>
          </a:p>
        </p:txBody>
      </p:sp>
      <p:sp>
        <p:nvSpPr>
          <p:cNvPr id="829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fld id="{FB28A9B8-35B1-4CFE-9CF9-1D7B5FEAD627}" type="slidenum">
              <a:rPr lang="en-US" smtClean="0">
                <a:latin typeface="Calibri" pitchFamily="34" charset="0"/>
              </a:rPr>
              <a:pPr eaLnBrk="1" fontAlgn="base" hangingPunct="1">
                <a:spcBef>
                  <a:spcPct val="0"/>
                </a:spcBef>
                <a:spcAft>
                  <a:spcPct val="0"/>
                </a:spcAft>
              </a:pPr>
              <a:t>14</a:t>
            </a:fld>
            <a:endParaRPr lang="en-US">
              <a:latin typeface="Calibri"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t>This level evaluates how much trainees applied the learning and changed their behavior after the training. Key questions should include:</a:t>
            </a:r>
          </a:p>
          <a:p>
            <a:pPr eaLnBrk="1" hangingPunct="1"/>
            <a:r>
              <a:rPr lang="en-US"/>
              <a:t>How quickly did trainees put their knowledge into effect back on the job?</a:t>
            </a:r>
          </a:p>
          <a:p>
            <a:pPr eaLnBrk="1" hangingPunct="1"/>
            <a:r>
              <a:rPr lang="en-US"/>
              <a:t>Were skills used correctly and relevantly?</a:t>
            </a:r>
          </a:p>
          <a:p>
            <a:pPr eaLnBrk="1" hangingPunct="1"/>
            <a:r>
              <a:rPr lang="en-US"/>
              <a:t>Was the behavior change sustained?</a:t>
            </a:r>
          </a:p>
          <a:p>
            <a:pPr eaLnBrk="1" hangingPunct="1"/>
            <a:r>
              <a:rPr lang="en-US"/>
              <a:t>Is the trainee aware of how they have changed?</a:t>
            </a:r>
          </a:p>
          <a:p>
            <a:pPr eaLnBrk="1" hangingPunct="1"/>
            <a:r>
              <a:rPr lang="en-US"/>
              <a:t>Would the trainee be able to share their knowledge with another person?</a:t>
            </a:r>
          </a:p>
          <a:p>
            <a:pPr eaLnBrk="1" hangingPunct="1"/>
            <a:r>
              <a:rPr lang="en-US"/>
              <a:t>It can be challenging to evaluate changes at this level, particularly with soft topics like communication and leadership. It is important to develop a well-rounded, accurate evaluation system before training begins. Trainees will need to be evaluated on an ongoing basis in a way that is not intrusive on their daily duties. Tools like case studies, 360 degree feedback, and self-assessments can be useful as long as they are well-designed, consistent, objective, and appropriately timed.</a:t>
            </a:r>
          </a:p>
          <a:p>
            <a:pPr eaLnBrk="1" hangingPunct="1">
              <a:spcBef>
                <a:spcPct val="0"/>
              </a:spcBef>
            </a:pPr>
            <a:endParaRPr lang="en-US"/>
          </a:p>
        </p:txBody>
      </p:sp>
      <p:sp>
        <p:nvSpPr>
          <p:cNvPr id="839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fld id="{52E8C50E-B9D4-4617-9FA8-D378AF195E06}" type="slidenum">
              <a:rPr lang="en-US" smtClean="0">
                <a:latin typeface="Calibri" pitchFamily="34" charset="0"/>
              </a:rPr>
              <a:pPr eaLnBrk="1" fontAlgn="base" hangingPunct="1">
                <a:spcBef>
                  <a:spcPct val="0"/>
                </a:spcBef>
                <a:spcAft>
                  <a:spcPct val="0"/>
                </a:spcAft>
              </a:pPr>
              <a:t>15</a:t>
            </a:fld>
            <a:endParaRPr lang="en-US">
              <a:latin typeface="Calibri"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9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lnSpcReduction="10000"/>
          </a:bodyPr>
          <a:lstStyle/>
          <a:p>
            <a:pPr eaLnBrk="1" hangingPunct="1"/>
            <a:r>
              <a:rPr lang="en-US"/>
              <a:t>The final level of evaluation is quantifiable results. This assesses the effect of the training on the person’s environment (their workplace, home, etc.). These are typically measurements that are in place via normal business systems, such as:</a:t>
            </a:r>
          </a:p>
          <a:p>
            <a:pPr eaLnBrk="1" hangingPunct="1"/>
            <a:r>
              <a:rPr lang="en-US"/>
              <a:t>Number of sales</a:t>
            </a:r>
          </a:p>
          <a:p>
            <a:pPr eaLnBrk="1" hangingPunct="1"/>
            <a:r>
              <a:rPr lang="en-US"/>
              <a:t>Percentage of customer complaints</a:t>
            </a:r>
          </a:p>
          <a:p>
            <a:pPr eaLnBrk="1" hangingPunct="1"/>
            <a:r>
              <a:rPr lang="en-US"/>
              <a:t>Timeliness</a:t>
            </a:r>
          </a:p>
          <a:p>
            <a:pPr eaLnBrk="1" hangingPunct="1"/>
            <a:r>
              <a:rPr lang="en-US"/>
              <a:t>Absenteeism</a:t>
            </a:r>
          </a:p>
          <a:p>
            <a:pPr eaLnBrk="1" hangingPunct="1"/>
            <a:r>
              <a:rPr lang="en-US"/>
              <a:t>Quality ratings and failures</a:t>
            </a:r>
          </a:p>
          <a:p>
            <a:pPr eaLnBrk="1" hangingPunct="1"/>
            <a:r>
              <a:rPr lang="en-US"/>
              <a:t>Third-party inspection ratings (such as food and safety)</a:t>
            </a:r>
          </a:p>
          <a:p>
            <a:pPr eaLnBrk="1" hangingPunct="1"/>
            <a:r>
              <a:rPr lang="en-US"/>
              <a:t>This is an important level of evaluation as it is often what high-level executives look for when evaluating the training. They want to know numbers and figures, with proof to back the data up.</a:t>
            </a:r>
          </a:p>
          <a:p>
            <a:pPr eaLnBrk="1" hangingPunct="1"/>
            <a:r>
              <a:rPr lang="en-US"/>
              <a:t>These evaluation processes should tie in with day to day business procedures and not cause a lot of extra work. It is important, however, that the trainee knows what measurements are tied to the training before the training begins. This will help them apply context to the training and achieve better results.</a:t>
            </a:r>
          </a:p>
          <a:p>
            <a:pPr eaLnBrk="1" hangingPunct="1"/>
            <a:r>
              <a:rPr lang="en-US"/>
              <a:t>As a final note, be careful of outside factors that can cloud ratings. For example, let’s say that you send your salespeople on training and you expect their sales to increase by 5% per month as a result. If the economy crashes two months after the training, your results will be clouded by outside circumstances.</a:t>
            </a:r>
          </a:p>
          <a:p>
            <a:pPr eaLnBrk="1" hangingPunct="1">
              <a:spcBef>
                <a:spcPct val="0"/>
              </a:spcBef>
            </a:pPr>
            <a:endParaRPr lang="en-US"/>
          </a:p>
        </p:txBody>
      </p:sp>
      <p:sp>
        <p:nvSpPr>
          <p:cNvPr id="849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fld id="{64DC7E0E-9C63-42C1-9016-B386C6C3C9A1}" type="slidenum">
              <a:rPr lang="en-US" smtClean="0">
                <a:latin typeface="Calibri" pitchFamily="34" charset="0"/>
              </a:rPr>
              <a:pPr eaLnBrk="1" fontAlgn="base" hangingPunct="1">
                <a:spcBef>
                  <a:spcPct val="0"/>
                </a:spcBef>
                <a:spcAft>
                  <a:spcPct val="0"/>
                </a:spcAft>
              </a:pPr>
              <a:t>16</a:t>
            </a:fld>
            <a:endParaRPr lang="en-US">
              <a:latin typeface="Calibri"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860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fld id="{1295A94A-1AE5-49C7-B836-5E7B4E5C1C3C}" type="slidenum">
              <a:rPr lang="en-US" smtClean="0">
                <a:latin typeface="Calibri" pitchFamily="34" charset="0"/>
              </a:rPr>
              <a:pPr eaLnBrk="1" fontAlgn="base" hangingPunct="1">
                <a:spcBef>
                  <a:spcPct val="0"/>
                </a:spcBef>
                <a:spcAft>
                  <a:spcPct val="0"/>
                </a:spcAft>
              </a:pPr>
              <a:t>17</a:t>
            </a:fld>
            <a:endParaRPr lang="en-US">
              <a:latin typeface="Calibri"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70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fontScale="92500"/>
          </a:bodyPr>
          <a:lstStyle/>
          <a:p>
            <a:pPr eaLnBrk="1" hangingPunct="1"/>
            <a:r>
              <a:rPr lang="en-US"/>
              <a:t>Individual goal setting is an excellent way to measure behavior and results. Trainees should set goals during the workshop and then evaluate their progress at pre-determined intervals afterwards.</a:t>
            </a:r>
          </a:p>
          <a:p>
            <a:pPr eaLnBrk="1" hangingPunct="1"/>
            <a:r>
              <a:rPr lang="en-US"/>
              <a:t>In order for goals to be effective, make sure they follow the SMART acronym:</a:t>
            </a:r>
          </a:p>
          <a:p>
            <a:pPr eaLnBrk="1" hangingPunct="1"/>
            <a:r>
              <a:rPr lang="en-US" b="1"/>
              <a:t>Specific:</a:t>
            </a:r>
            <a:r>
              <a:rPr lang="en-US"/>
              <a:t> Success coach Jack Canfield states in his book </a:t>
            </a:r>
            <a:r>
              <a:rPr lang="en-US" u="sng"/>
              <a:t>The Success Principles</a:t>
            </a:r>
            <a:r>
              <a:rPr lang="en-US"/>
              <a:t> that, “Vague goals produce vague results.” In order for you to achieve a goal, you must be very clear about what exactly you want. Often creating a list of benefits that the accomplishment of your goal will bring to your life, it will give your mind a compelling reason to pursue that goal.</a:t>
            </a:r>
          </a:p>
          <a:p>
            <a:pPr eaLnBrk="1" hangingPunct="1"/>
            <a:r>
              <a:rPr lang="en-US" b="1"/>
              <a:t>Measurable:</a:t>
            </a:r>
            <a:r>
              <a:rPr lang="en-US"/>
              <a:t> It’s crucial for goal achievement that you are able to track your progress towards your goal. That’s why all goals need some form of objective measuring system so you can stay on track and become motivated when you enjoy the sweet taste of quantifiable progress. </a:t>
            </a:r>
          </a:p>
          <a:p>
            <a:pPr eaLnBrk="1" hangingPunct="1"/>
            <a:r>
              <a:rPr lang="en-US" b="1"/>
              <a:t>Achievable:</a:t>
            </a:r>
            <a:r>
              <a:rPr lang="en-US"/>
              <a:t> Setting big goals is great, but setting unrealistic goals will just de-motivate you. A good goal is one that challenges, but is not so unrealistic that you have virtually no chance of accomplishing it.</a:t>
            </a:r>
          </a:p>
          <a:p>
            <a:pPr eaLnBrk="1" hangingPunct="1"/>
            <a:r>
              <a:rPr lang="en-US" b="1"/>
              <a:t>Relevant:</a:t>
            </a:r>
            <a:r>
              <a:rPr lang="en-US"/>
              <a:t> Before you even set goals, it’s a good idea to sit down and define your core values and your life purpose because it’s these tools which ultimately decide how and what goals you choose for your life. Goals, in and of themselves, do not provide any happiness. Goals that are in harmony with your life purpose do have the power to make you happy. </a:t>
            </a:r>
          </a:p>
          <a:p>
            <a:pPr eaLnBrk="1" hangingPunct="1"/>
            <a:r>
              <a:rPr lang="en-US" b="1"/>
              <a:t>Timed:</a:t>
            </a:r>
            <a:r>
              <a:rPr lang="en-US"/>
              <a:t> Without setting deadlines for your goals, you have no real compelling reason or motivation to start working on them. By setting a deadline, your subconscious mind begins to work on that goal, night and day, to bring you closer to achievement.</a:t>
            </a:r>
          </a:p>
          <a:p>
            <a:pPr eaLnBrk="1" hangingPunct="1">
              <a:spcBef>
                <a:spcPct val="0"/>
              </a:spcBef>
            </a:pPr>
            <a:endParaRPr lang="en-US"/>
          </a:p>
        </p:txBody>
      </p:sp>
      <p:sp>
        <p:nvSpPr>
          <p:cNvPr id="870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fld id="{A1653B30-62C4-4B1E-8B97-1C160CA67948}" type="slidenum">
              <a:rPr lang="en-US" smtClean="0">
                <a:latin typeface="Calibri" pitchFamily="34" charset="0"/>
              </a:rPr>
              <a:pPr eaLnBrk="1" fontAlgn="base" hangingPunct="1">
                <a:spcBef>
                  <a:spcPct val="0"/>
                </a:spcBef>
                <a:spcAft>
                  <a:spcPct val="0"/>
                </a:spcAft>
              </a:pPr>
              <a:t>18</a:t>
            </a:fld>
            <a:endParaRPr lang="en-US">
              <a:latin typeface="Calibri"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80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a:solidFill>
                  <a:schemeClr val="tx1"/>
                </a:solidFill>
                <a:effectLst/>
                <a:latin typeface="+mn-lt"/>
                <a:ea typeface="+mn-ea"/>
                <a:cs typeface="+mn-cs"/>
              </a:rPr>
              <a:t>Self-evaluations are effective at the first three levels of evaluation, and can be effective at the fourth level depending on the topic. Common types of self-evaluations include:</a:t>
            </a:r>
          </a:p>
          <a:p>
            <a:pPr lvl="0"/>
            <a:r>
              <a:rPr lang="en-US" sz="1200" kern="1200" dirty="0">
                <a:solidFill>
                  <a:schemeClr val="tx1"/>
                </a:solidFill>
                <a:effectLst/>
                <a:latin typeface="+mn-lt"/>
                <a:ea typeface="+mn-ea"/>
                <a:cs typeface="+mn-cs"/>
              </a:rPr>
              <a:t>Pre-workshop and post-workshop tests to assess learning</a:t>
            </a:r>
          </a:p>
          <a:p>
            <a:pPr lvl="0"/>
            <a:r>
              <a:rPr lang="en-US" sz="1200" kern="1200" dirty="0">
                <a:solidFill>
                  <a:schemeClr val="tx1"/>
                </a:solidFill>
                <a:effectLst/>
                <a:latin typeface="+mn-lt"/>
                <a:ea typeface="+mn-ea"/>
                <a:cs typeface="+mn-cs"/>
              </a:rPr>
              <a:t>Reactionary questionnaires</a:t>
            </a:r>
          </a:p>
          <a:p>
            <a:pPr lvl="0"/>
            <a:r>
              <a:rPr lang="en-US" sz="1200" kern="1200" dirty="0">
                <a:solidFill>
                  <a:schemeClr val="tx1"/>
                </a:solidFill>
                <a:effectLst/>
                <a:latin typeface="+mn-lt"/>
                <a:ea typeface="+mn-ea"/>
                <a:cs typeface="+mn-cs"/>
              </a:rPr>
              <a:t>Personal assessment quizzes</a:t>
            </a:r>
          </a:p>
          <a:p>
            <a:pPr lvl="0"/>
            <a:r>
              <a:rPr lang="en-US" sz="1200" kern="1200" dirty="0">
                <a:solidFill>
                  <a:schemeClr val="tx1"/>
                </a:solidFill>
                <a:effectLst/>
                <a:latin typeface="+mn-lt"/>
                <a:ea typeface="+mn-ea"/>
                <a:cs typeface="+mn-cs"/>
              </a:rPr>
              <a:t>Self-reporting metric systems</a:t>
            </a:r>
          </a:p>
          <a:p>
            <a:r>
              <a:rPr lang="en-US" sz="1200" kern="1200" dirty="0">
                <a:solidFill>
                  <a:schemeClr val="tx1"/>
                </a:solidFill>
                <a:effectLst/>
                <a:latin typeface="+mn-lt"/>
                <a:ea typeface="+mn-ea"/>
                <a:cs typeface="+mn-cs"/>
              </a:rPr>
              <a:t>When measuring reactionary feedback, open-ended questions such as, “How did you feel about the training?” are fine. However, you should also include scale-based questions so that you can evaluate the group as a whole and evaluate the individual on an objective basis. When measuring learning, behavior, and results, questions that are objective and closed or scale-based are necessary for accurate assessment.</a:t>
            </a:r>
          </a:p>
          <a:p>
            <a:pPr eaLnBrk="1" hangingPunct="1">
              <a:spcBef>
                <a:spcPct val="0"/>
              </a:spcBef>
            </a:pPr>
            <a:endParaRPr lang="en-US" dirty="0"/>
          </a:p>
        </p:txBody>
      </p:sp>
      <p:sp>
        <p:nvSpPr>
          <p:cNvPr id="880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fld id="{D8CE6F0B-DD40-4E10-8643-2D13D928D508}" type="slidenum">
              <a:rPr lang="en-US" smtClean="0">
                <a:latin typeface="Calibri" pitchFamily="34" charset="0"/>
              </a:rPr>
              <a:pPr eaLnBrk="1" fontAlgn="base" hangingPunct="1">
                <a:spcBef>
                  <a:spcPct val="0"/>
                </a:spcBef>
                <a:spcAft>
                  <a:spcPct val="0"/>
                </a:spcAft>
              </a:pPr>
              <a:t>19</a:t>
            </a:fld>
            <a:endParaRPr lang="en-US">
              <a:latin typeface="Calibri"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a:solidFill>
                  <a:schemeClr val="tx1"/>
                </a:solidFill>
                <a:effectLst/>
                <a:latin typeface="+mn-lt"/>
                <a:ea typeface="+mn-ea"/>
                <a:cs typeface="+mn-cs"/>
              </a:rPr>
              <a:t>Peer reviews are an excellent tool for measuring behavioral changes. However, you must ensure that the assessment system is well designed to prevent bias.</a:t>
            </a:r>
          </a:p>
          <a:p>
            <a:r>
              <a:rPr lang="en-US" sz="1200" kern="1200" dirty="0">
                <a:solidFill>
                  <a:schemeClr val="tx1"/>
                </a:solidFill>
                <a:effectLst/>
                <a:latin typeface="+mn-lt"/>
                <a:ea typeface="+mn-ea"/>
                <a:cs typeface="+mn-cs"/>
              </a:rPr>
              <a:t>One excellent tool is 360 degree feedback. This system is designed to gather feedback from all of the people around an employee – their co-workers, subordinates, superiors, clients, etc. There are many resources available that can help you design a good 360 degree feedback system. If the topic that you are training on has high value, it can be worthwhile to take the time to develop a peer review system to accurately measure behavioral changes.</a:t>
            </a:r>
          </a:p>
          <a:p>
            <a:pPr eaLnBrk="1" hangingPunct="1">
              <a:spcBef>
                <a:spcPct val="0"/>
              </a:spcBef>
            </a:pPr>
            <a:endParaRPr lang="en-US" dirty="0"/>
          </a:p>
        </p:txBody>
      </p:sp>
      <p:sp>
        <p:nvSpPr>
          <p:cNvPr id="890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fld id="{6CF2B37F-4741-4C3B-BB19-05D0688972CE}" type="slidenum">
              <a:rPr lang="en-US" smtClean="0">
                <a:latin typeface="Calibri" pitchFamily="34" charset="0"/>
              </a:rPr>
              <a:pPr eaLnBrk="1" fontAlgn="base" hangingPunct="1">
                <a:spcBef>
                  <a:spcPct val="0"/>
                </a:spcBef>
                <a:spcAft>
                  <a:spcPct val="0"/>
                </a:spcAft>
              </a:pPr>
              <a:t>20</a:t>
            </a:fld>
            <a:endParaRPr lang="en-US">
              <a:latin typeface="Calibri"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716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fld id="{B90CBD92-7A21-4D43-A2CD-975C29E6E8C2}" type="slidenum">
              <a:rPr lang="en-US" smtClean="0">
                <a:latin typeface="Calibri" pitchFamily="34" charset="0"/>
              </a:rPr>
              <a:pPr eaLnBrk="1" fontAlgn="base" hangingPunct="1">
                <a:spcBef>
                  <a:spcPct val="0"/>
                </a:spcBef>
                <a:spcAft>
                  <a:spcPct val="0"/>
                </a:spcAft>
              </a:pPr>
              <a:t>3</a:t>
            </a:fld>
            <a:endParaRPr lang="en-US">
              <a:latin typeface="Calibri"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01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a:solidFill>
                  <a:schemeClr val="tx1"/>
                </a:solidFill>
                <a:effectLst/>
                <a:latin typeface="+mn-lt"/>
                <a:ea typeface="+mn-ea"/>
                <a:cs typeface="+mn-cs"/>
              </a:rPr>
              <a:t>Supervisor evaluations are an important part of evaluating behavior changes and assessing results. Like peer reviews, a behavioral evaluation system should be set up before the training. It should be ratings-based and include closed questions to help the supervisor stay objective. When asking supervisors to measure results, those results should tie in with the employee’s regular metrics whenever possible. This achieves two things: it ensures that the measurements are relevant to the employee’s day-to-day duties, and it minimizes the amount of extra work that the supervisor has to do. (Often, if measuring training causes more work for supervisors, they will often avoid completing the evaluation, or spend minimal time doing so.)</a:t>
            </a:r>
          </a:p>
          <a:p>
            <a:r>
              <a:rPr lang="en-US" sz="1200" kern="1200" dirty="0">
                <a:solidFill>
                  <a:schemeClr val="tx1"/>
                </a:solidFill>
                <a:effectLst/>
                <a:latin typeface="+mn-lt"/>
                <a:ea typeface="+mn-ea"/>
                <a:cs typeface="+mn-cs"/>
              </a:rPr>
              <a:t>Two notes of caution about supervisor evaluations:</a:t>
            </a:r>
          </a:p>
          <a:p>
            <a:pPr lvl="0"/>
            <a:r>
              <a:rPr lang="en-US" sz="1200" kern="1200" dirty="0">
                <a:solidFill>
                  <a:schemeClr val="tx1"/>
                </a:solidFill>
                <a:effectLst/>
                <a:latin typeface="+mn-lt"/>
                <a:ea typeface="+mn-ea"/>
                <a:cs typeface="+mn-cs"/>
              </a:rPr>
              <a:t>The employee must know which metrics will be evaluated after the training.</a:t>
            </a:r>
          </a:p>
          <a:p>
            <a:pPr lvl="0"/>
            <a:r>
              <a:rPr lang="en-US" sz="1200" kern="1200" dirty="0">
                <a:solidFill>
                  <a:schemeClr val="tx1"/>
                </a:solidFill>
                <a:effectLst/>
                <a:latin typeface="+mn-lt"/>
                <a:ea typeface="+mn-ea"/>
                <a:cs typeface="+mn-cs"/>
              </a:rPr>
              <a:t>Like peer evaluation, supervisor evaluation can be biased. Develop your metrics accordingly.</a:t>
            </a:r>
          </a:p>
        </p:txBody>
      </p:sp>
      <p:sp>
        <p:nvSpPr>
          <p:cNvPr id="901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fld id="{950EB2B2-E47C-4DF2-A871-24874D89AC1A}" type="slidenum">
              <a:rPr lang="en-US" smtClean="0">
                <a:latin typeface="Calibri" pitchFamily="34" charset="0"/>
              </a:rPr>
              <a:pPr eaLnBrk="1" fontAlgn="base" hangingPunct="1">
                <a:spcBef>
                  <a:spcPct val="0"/>
                </a:spcBef>
                <a:spcAft>
                  <a:spcPct val="0"/>
                </a:spcAft>
              </a:pPr>
              <a:t>21</a:t>
            </a:fld>
            <a:endParaRPr lang="en-US">
              <a:latin typeface="Calibri"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11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t>High-level evaluations will typically reflect behavioral changes and/or measurable results. They will be particularly effective at helping you determine if your training was effective for the entire group. Make sure that these types of evaluations are necessary, focused, and short.</a:t>
            </a:r>
          </a:p>
          <a:p>
            <a:pPr eaLnBrk="1" hangingPunct="1">
              <a:spcBef>
                <a:spcPct val="0"/>
              </a:spcBef>
            </a:pPr>
            <a:endParaRPr lang="en-US"/>
          </a:p>
          <a:p>
            <a:pPr eaLnBrk="1" hangingPunct="1">
              <a:spcBef>
                <a:spcPct val="0"/>
              </a:spcBef>
            </a:pPr>
            <a:r>
              <a:rPr lang="en-US"/>
              <a:t>When you are planning the training, make sure to gather expectations from these key stakeholders, including timelines for results and the level of detail desired. Then, use this framework to build a results report tailored to their needs. The report will typically reflect behavioral changes and/or measurable results.</a:t>
            </a:r>
          </a:p>
          <a:p>
            <a:pPr eaLnBrk="1" hangingPunct="1">
              <a:spcBef>
                <a:spcPct val="0"/>
              </a:spcBef>
            </a:pPr>
            <a:endParaRPr lang="en-US"/>
          </a:p>
        </p:txBody>
      </p:sp>
      <p:sp>
        <p:nvSpPr>
          <p:cNvPr id="911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fld id="{D91E4C3A-6B1C-46C6-8DBB-546771718AB8}" type="slidenum">
              <a:rPr lang="en-US" smtClean="0">
                <a:latin typeface="Calibri" pitchFamily="34" charset="0"/>
              </a:rPr>
              <a:pPr eaLnBrk="1" fontAlgn="base" hangingPunct="1">
                <a:spcBef>
                  <a:spcPct val="0"/>
                </a:spcBef>
                <a:spcAft>
                  <a:spcPct val="0"/>
                </a:spcAft>
              </a:pPr>
              <a:t>22</a:t>
            </a:fld>
            <a:endParaRPr lang="en-US">
              <a:latin typeface="Calibri"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921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fld id="{B477656E-ACA7-47B6-9C71-6EDFC18DCFD8}" type="slidenum">
              <a:rPr lang="en-US" smtClean="0">
                <a:latin typeface="Calibri" pitchFamily="34" charset="0"/>
              </a:rPr>
              <a:pPr eaLnBrk="1" fontAlgn="base" hangingPunct="1">
                <a:spcBef>
                  <a:spcPct val="0"/>
                </a:spcBef>
                <a:spcAft>
                  <a:spcPct val="0"/>
                </a:spcAft>
              </a:pPr>
              <a:t>23</a:t>
            </a:fld>
            <a:endParaRPr lang="en-US">
              <a:latin typeface="Calibri"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31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t>You should always perform a needs assessment before building your training plan. Even if your organization has handed you a complete training plan, it’s always a good idea to evaluate the needs of your trainees so that you can deliver the most effective training possible.</a:t>
            </a:r>
          </a:p>
          <a:p>
            <a:pPr eaLnBrk="1" hangingPunct="1">
              <a:spcBef>
                <a:spcPct val="0"/>
              </a:spcBef>
            </a:pPr>
            <a:endParaRPr lang="en-US"/>
          </a:p>
        </p:txBody>
      </p:sp>
      <p:sp>
        <p:nvSpPr>
          <p:cNvPr id="931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fld id="{4EB6E944-7A63-4985-B934-A83981E34A2A}" type="slidenum">
              <a:rPr lang="en-US" smtClean="0">
                <a:latin typeface="Calibri" pitchFamily="34" charset="0"/>
              </a:rPr>
              <a:pPr eaLnBrk="1" fontAlgn="base" hangingPunct="1">
                <a:spcBef>
                  <a:spcPct val="0"/>
                </a:spcBef>
                <a:spcAft>
                  <a:spcPct val="0"/>
                </a:spcAft>
              </a:pPr>
              <a:t>24</a:t>
            </a:fld>
            <a:endParaRPr lang="en-US">
              <a:latin typeface="Calibri"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42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a:solidFill>
                  <a:schemeClr val="tx1"/>
                </a:solidFill>
                <a:effectLst/>
                <a:latin typeface="+mn-lt"/>
                <a:ea typeface="+mn-ea"/>
                <a:cs typeface="+mn-cs"/>
              </a:rPr>
              <a:t>Once you know what participants need from the training, you can write specific objectives that you want them to meet. You should begin by writing high-level objectives. For example, a high-level objective for a word processing class might be, “Understand how to format pages.” A more detailed objective might be, “Understand how to change margins, add page numbers, and add borders for individual pages.”</a:t>
            </a:r>
          </a:p>
          <a:p>
            <a:r>
              <a:rPr lang="en-US" sz="1200" kern="1200" dirty="0">
                <a:solidFill>
                  <a:schemeClr val="tx1"/>
                </a:solidFill>
                <a:effectLst/>
                <a:latin typeface="+mn-lt"/>
                <a:ea typeface="+mn-ea"/>
                <a:cs typeface="+mn-cs"/>
              </a:rPr>
              <a:t>Objectives typically fall into one of three categories:</a:t>
            </a:r>
          </a:p>
          <a:p>
            <a:pPr lvl="0"/>
            <a:r>
              <a:rPr lang="en-US" sz="1200" kern="1200" dirty="0">
                <a:solidFill>
                  <a:schemeClr val="tx1"/>
                </a:solidFill>
                <a:effectLst/>
                <a:latin typeface="+mn-lt"/>
                <a:ea typeface="+mn-ea"/>
                <a:cs typeface="+mn-cs"/>
              </a:rPr>
              <a:t>Knowledge: Facts that a trainee should learn and be able to recall.</a:t>
            </a:r>
          </a:p>
          <a:p>
            <a:pPr lvl="0"/>
            <a:r>
              <a:rPr lang="en-US" sz="1200" kern="1200" dirty="0">
                <a:solidFill>
                  <a:schemeClr val="tx1"/>
                </a:solidFill>
                <a:effectLst/>
                <a:latin typeface="+mn-lt"/>
                <a:ea typeface="+mn-ea"/>
                <a:cs typeface="+mn-cs"/>
              </a:rPr>
              <a:t>Skills: A task that a trainee should be able to perform.</a:t>
            </a:r>
          </a:p>
          <a:p>
            <a:pPr lvl="0"/>
            <a:r>
              <a:rPr lang="en-US" sz="1200" kern="1200" dirty="0">
                <a:solidFill>
                  <a:schemeClr val="tx1"/>
                </a:solidFill>
                <a:effectLst/>
                <a:latin typeface="+mn-lt"/>
                <a:ea typeface="+mn-ea"/>
                <a:cs typeface="+mn-cs"/>
              </a:rPr>
              <a:t>Abilities: A combination of knowledge and skills that results in a desired behavior.</a:t>
            </a:r>
          </a:p>
          <a:p>
            <a:r>
              <a:rPr lang="en-US" sz="1200" kern="1200" dirty="0">
                <a:solidFill>
                  <a:schemeClr val="tx1"/>
                </a:solidFill>
                <a:effectLst/>
                <a:latin typeface="+mn-lt"/>
                <a:ea typeface="+mn-ea"/>
                <a:cs typeface="+mn-cs"/>
              </a:rPr>
              <a:t>Here is an example of each type from our word processing course:</a:t>
            </a:r>
          </a:p>
          <a:p>
            <a:pPr lvl="0"/>
            <a:r>
              <a:rPr lang="en-US" sz="1200" kern="1200" dirty="0">
                <a:solidFill>
                  <a:schemeClr val="tx1"/>
                </a:solidFill>
                <a:effectLst/>
                <a:latin typeface="+mn-lt"/>
                <a:ea typeface="+mn-ea"/>
                <a:cs typeface="+mn-cs"/>
              </a:rPr>
              <a:t>Knowledge: What page formatting commands are available?</a:t>
            </a:r>
          </a:p>
          <a:p>
            <a:pPr lvl="0"/>
            <a:r>
              <a:rPr lang="en-US" sz="1200" kern="1200" dirty="0">
                <a:solidFill>
                  <a:schemeClr val="tx1"/>
                </a:solidFill>
                <a:effectLst/>
                <a:latin typeface="+mn-lt"/>
                <a:ea typeface="+mn-ea"/>
                <a:cs typeface="+mn-cs"/>
              </a:rPr>
              <a:t>Skills: Know how to perform various page formatting commands.</a:t>
            </a:r>
          </a:p>
          <a:p>
            <a:pPr lvl="0"/>
            <a:r>
              <a:rPr lang="en-US" sz="1200" kern="1200" dirty="0">
                <a:solidFill>
                  <a:schemeClr val="tx1"/>
                </a:solidFill>
                <a:effectLst/>
                <a:latin typeface="+mn-lt"/>
                <a:ea typeface="+mn-ea"/>
                <a:cs typeface="+mn-cs"/>
              </a:rPr>
              <a:t>Abilities: Format a page to various specifications.</a:t>
            </a:r>
          </a:p>
          <a:p>
            <a:r>
              <a:rPr lang="en-US" sz="1200" kern="1200" dirty="0">
                <a:solidFill>
                  <a:schemeClr val="tx1"/>
                </a:solidFill>
                <a:effectLst/>
                <a:latin typeface="+mn-lt"/>
                <a:ea typeface="+mn-ea"/>
                <a:cs typeface="+mn-cs"/>
              </a:rPr>
              <a:t>Knowledge objectives are typically written as a question or in category form. Skill and ability objectives are typically written with a verb at the beginning. Objectives should also include a measurement standard where appropriate, such as a dollar amount, percentage, or success rate.</a:t>
            </a:r>
          </a:p>
          <a:p>
            <a:pPr eaLnBrk="1" hangingPunct="1">
              <a:spcBef>
                <a:spcPct val="0"/>
              </a:spcBef>
            </a:pPr>
            <a:endParaRPr lang="en-US" dirty="0"/>
          </a:p>
        </p:txBody>
      </p:sp>
      <p:sp>
        <p:nvSpPr>
          <p:cNvPr id="942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fld id="{C9F2E79C-4E9D-468D-B5B1-8AC5F4BBF82A}" type="slidenum">
              <a:rPr lang="en-US" smtClean="0">
                <a:latin typeface="Calibri" pitchFamily="34" charset="0"/>
              </a:rPr>
              <a:pPr eaLnBrk="1" fontAlgn="base" hangingPunct="1">
                <a:spcBef>
                  <a:spcPct val="0"/>
                </a:spcBef>
                <a:spcAft>
                  <a:spcPct val="0"/>
                </a:spcAft>
              </a:pPr>
              <a:t>25</a:t>
            </a:fld>
            <a:endParaRPr lang="en-US">
              <a:latin typeface="Calibri"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62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a:solidFill>
                  <a:schemeClr val="tx1"/>
                </a:solidFill>
                <a:effectLst/>
                <a:latin typeface="+mn-lt"/>
                <a:ea typeface="+mn-ea"/>
                <a:cs typeface="+mn-cs"/>
              </a:rPr>
              <a:t>Once you have high-level objectives written, you can write more specific objectives based on your trainees’ needs. You will probably not want to write a detailed objective for every topic in your course, but rather create several detailed objectives about the most important evaluation items.</a:t>
            </a:r>
          </a:p>
          <a:p>
            <a:r>
              <a:rPr lang="en-US" sz="1200" kern="1200" dirty="0">
                <a:solidFill>
                  <a:schemeClr val="tx1"/>
                </a:solidFill>
                <a:effectLst/>
                <a:latin typeface="+mn-lt"/>
                <a:ea typeface="+mn-ea"/>
                <a:cs typeface="+mn-cs"/>
              </a:rPr>
              <a:t>For example, in a word processing course, you might cover several different aspects of page formatting. The detailed objective might be, “Understand how to properly format a page in landscape orientation according to the Smith Computers style guide.” </a:t>
            </a:r>
          </a:p>
          <a:p>
            <a:pPr eaLnBrk="1" hangingPunct="1">
              <a:spcBef>
                <a:spcPct val="0"/>
              </a:spcBef>
            </a:pPr>
            <a:endParaRPr lang="en-US" dirty="0"/>
          </a:p>
        </p:txBody>
      </p:sp>
      <p:sp>
        <p:nvSpPr>
          <p:cNvPr id="962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fld id="{ACCF2A04-423E-4017-84BE-3BC537C8E5CD}" type="slidenum">
              <a:rPr lang="en-US" smtClean="0">
                <a:latin typeface="Calibri" pitchFamily="34" charset="0"/>
              </a:rPr>
              <a:pPr eaLnBrk="1" fontAlgn="base" hangingPunct="1">
                <a:spcBef>
                  <a:spcPct val="0"/>
                </a:spcBef>
                <a:spcAft>
                  <a:spcPct val="0"/>
                </a:spcAft>
              </a:pPr>
              <a:t>26</a:t>
            </a:fld>
            <a:endParaRPr lang="en-US">
              <a:latin typeface="Calibri"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72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972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fld id="{C899C3F5-4B06-4D2C-ACB1-2CDF595715CF}" type="slidenum">
              <a:rPr lang="en-US" smtClean="0">
                <a:latin typeface="Calibri" pitchFamily="34" charset="0"/>
              </a:rPr>
              <a:pPr eaLnBrk="1" fontAlgn="base" hangingPunct="1">
                <a:spcBef>
                  <a:spcPct val="0"/>
                </a:spcBef>
                <a:spcAft>
                  <a:spcPct val="0"/>
                </a:spcAft>
              </a:pPr>
              <a:t>27</a:t>
            </a:fld>
            <a:endParaRPr lang="en-US">
              <a:latin typeface="Calibri"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83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a:solidFill>
                  <a:schemeClr val="tx1"/>
                </a:solidFill>
                <a:effectLst/>
                <a:latin typeface="+mn-lt"/>
                <a:ea typeface="+mn-ea"/>
                <a:cs typeface="+mn-cs"/>
              </a:rPr>
              <a:t>First, identify what you are going to evaluate. This should be based on the learning objectives you have identified.</a:t>
            </a:r>
          </a:p>
          <a:p>
            <a:r>
              <a:rPr lang="en-US" sz="1200" kern="1200" dirty="0">
                <a:solidFill>
                  <a:schemeClr val="tx1"/>
                </a:solidFill>
                <a:effectLst/>
                <a:latin typeface="+mn-lt"/>
                <a:ea typeface="+mn-ea"/>
                <a:cs typeface="+mn-cs"/>
              </a:rPr>
              <a:t>Here are some tips for writing evaluation points:</a:t>
            </a:r>
          </a:p>
          <a:p>
            <a:pPr lvl="0"/>
            <a:r>
              <a:rPr lang="en-US" sz="1200" kern="1200" dirty="0">
                <a:solidFill>
                  <a:schemeClr val="tx1"/>
                </a:solidFill>
                <a:effectLst/>
                <a:latin typeface="+mn-lt"/>
                <a:ea typeface="+mn-ea"/>
                <a:cs typeface="+mn-cs"/>
              </a:rPr>
              <a:t>Each point should begin with a verb</a:t>
            </a:r>
          </a:p>
          <a:p>
            <a:pPr lvl="0"/>
            <a:r>
              <a:rPr lang="en-US" sz="1200" kern="1200" dirty="0">
                <a:solidFill>
                  <a:schemeClr val="tx1"/>
                </a:solidFill>
                <a:effectLst/>
                <a:latin typeface="+mn-lt"/>
                <a:ea typeface="+mn-ea"/>
                <a:cs typeface="+mn-cs"/>
              </a:rPr>
              <a:t>Points should be objective and measurable</a:t>
            </a:r>
          </a:p>
          <a:p>
            <a:pPr lvl="0"/>
            <a:r>
              <a:rPr lang="en-US" sz="1200" kern="1200" dirty="0">
                <a:solidFill>
                  <a:schemeClr val="tx1"/>
                </a:solidFill>
                <a:effectLst/>
                <a:latin typeface="+mn-lt"/>
                <a:ea typeface="+mn-ea"/>
                <a:cs typeface="+mn-cs"/>
              </a:rPr>
              <a:t>You should have approximately four points per eight hours of training (depending on how specific the points are)</a:t>
            </a:r>
          </a:p>
          <a:p>
            <a:pPr lvl="0"/>
            <a:r>
              <a:rPr lang="en-US" sz="1200" kern="1200" dirty="0">
                <a:solidFill>
                  <a:schemeClr val="tx1"/>
                </a:solidFill>
                <a:effectLst/>
                <a:latin typeface="+mn-lt"/>
                <a:ea typeface="+mn-ea"/>
                <a:cs typeface="+mn-cs"/>
              </a:rPr>
              <a:t>Points should be approved by stakeholders and reviewed with trainees </a:t>
            </a:r>
          </a:p>
          <a:p>
            <a:pPr eaLnBrk="1" hangingPunct="1">
              <a:spcBef>
                <a:spcPct val="0"/>
              </a:spcBef>
            </a:pPr>
            <a:r>
              <a:rPr lang="en-US" dirty="0"/>
              <a:t>.</a:t>
            </a:r>
          </a:p>
        </p:txBody>
      </p:sp>
      <p:sp>
        <p:nvSpPr>
          <p:cNvPr id="983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fld id="{EAC75407-1DCF-4363-8538-969A82C2D8DE}" type="slidenum">
              <a:rPr lang="en-US" smtClean="0">
                <a:latin typeface="Calibri" pitchFamily="34" charset="0"/>
              </a:rPr>
              <a:pPr eaLnBrk="1" fontAlgn="base" hangingPunct="1">
                <a:spcBef>
                  <a:spcPct val="0"/>
                </a:spcBef>
                <a:spcAft>
                  <a:spcPct val="0"/>
                </a:spcAft>
              </a:pPr>
              <a:t>28</a:t>
            </a:fld>
            <a:endParaRPr lang="en-US">
              <a:latin typeface="Calibri"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93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993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fld id="{0586BE86-C97A-453C-A2DE-32BAC6962850}" type="slidenum">
              <a:rPr lang="en-US" smtClean="0">
                <a:latin typeface="Calibri" pitchFamily="34" charset="0"/>
              </a:rPr>
              <a:pPr eaLnBrk="1" fontAlgn="base" hangingPunct="1">
                <a:spcBef>
                  <a:spcPct val="0"/>
                </a:spcBef>
                <a:spcAft>
                  <a:spcPct val="0"/>
                </a:spcAft>
              </a:pPr>
              <a:t>29</a:t>
            </a:fld>
            <a:endParaRPr lang="en-US">
              <a:latin typeface="Calibri"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03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a:solidFill>
                  <a:schemeClr val="tx1"/>
                </a:solidFill>
                <a:effectLst/>
                <a:latin typeface="+mn-lt"/>
                <a:ea typeface="+mn-ea"/>
                <a:cs typeface="+mn-cs"/>
              </a:rPr>
              <a:t>Our third step is to determine what evaluation tool you will use to perform the evaluation at each time point identified. Over the next few modules, we will look more closely at tools that are appropriate for the various time frames, but here is a quick overview of some tools to consider.</a:t>
            </a:r>
          </a:p>
          <a:p>
            <a:pPr lvl="0"/>
            <a:r>
              <a:rPr lang="en-US" sz="1200" kern="1200" dirty="0">
                <a:solidFill>
                  <a:schemeClr val="tx1"/>
                </a:solidFill>
                <a:effectLst/>
                <a:latin typeface="+mn-lt"/>
                <a:ea typeface="+mn-ea"/>
                <a:cs typeface="+mn-cs"/>
              </a:rPr>
              <a:t>Goal setting</a:t>
            </a:r>
          </a:p>
          <a:p>
            <a:pPr lvl="0"/>
            <a:r>
              <a:rPr lang="en-US" sz="1200" kern="1200" dirty="0">
                <a:solidFill>
                  <a:schemeClr val="tx1"/>
                </a:solidFill>
                <a:effectLst/>
                <a:latin typeface="+mn-lt"/>
                <a:ea typeface="+mn-ea"/>
                <a:cs typeface="+mn-cs"/>
              </a:rPr>
              <a:t>Verbal feedback</a:t>
            </a:r>
          </a:p>
          <a:p>
            <a:pPr lvl="0"/>
            <a:r>
              <a:rPr lang="en-US" sz="1200" kern="1200" dirty="0">
                <a:solidFill>
                  <a:schemeClr val="tx1"/>
                </a:solidFill>
                <a:effectLst/>
                <a:latin typeface="+mn-lt"/>
                <a:ea typeface="+mn-ea"/>
                <a:cs typeface="+mn-cs"/>
              </a:rPr>
              <a:t>Group quizzes</a:t>
            </a:r>
          </a:p>
          <a:p>
            <a:pPr lvl="0"/>
            <a:r>
              <a:rPr lang="en-US" sz="1200" kern="1200" dirty="0">
                <a:solidFill>
                  <a:schemeClr val="tx1"/>
                </a:solidFill>
                <a:effectLst/>
                <a:latin typeface="+mn-lt"/>
                <a:ea typeface="+mn-ea"/>
                <a:cs typeface="+mn-cs"/>
              </a:rPr>
              <a:t>Quiz games</a:t>
            </a:r>
          </a:p>
          <a:p>
            <a:pPr lvl="0"/>
            <a:r>
              <a:rPr lang="en-US" sz="1200" kern="1200" dirty="0">
                <a:solidFill>
                  <a:schemeClr val="tx1"/>
                </a:solidFill>
                <a:effectLst/>
                <a:latin typeface="+mn-lt"/>
                <a:ea typeface="+mn-ea"/>
                <a:cs typeface="+mn-cs"/>
              </a:rPr>
              <a:t>Formal tests and exams</a:t>
            </a:r>
          </a:p>
          <a:p>
            <a:pPr lvl="0"/>
            <a:r>
              <a:rPr lang="en-US" sz="1200" kern="1200" dirty="0">
                <a:solidFill>
                  <a:schemeClr val="tx1"/>
                </a:solidFill>
                <a:effectLst/>
                <a:latin typeface="+mn-lt"/>
                <a:ea typeface="+mn-ea"/>
                <a:cs typeface="+mn-cs"/>
              </a:rPr>
              <a:t>360 degree feedback</a:t>
            </a:r>
          </a:p>
          <a:p>
            <a:pPr lvl="0"/>
            <a:r>
              <a:rPr lang="en-US" sz="1200" kern="1200" dirty="0">
                <a:solidFill>
                  <a:schemeClr val="tx1"/>
                </a:solidFill>
                <a:effectLst/>
                <a:latin typeface="+mn-lt"/>
                <a:ea typeface="+mn-ea"/>
                <a:cs typeface="+mn-cs"/>
              </a:rPr>
              <a:t>Metric gathering</a:t>
            </a:r>
          </a:p>
          <a:p>
            <a:pPr lvl="0"/>
            <a:r>
              <a:rPr lang="en-US" sz="1200" kern="1200" dirty="0">
                <a:solidFill>
                  <a:schemeClr val="tx1"/>
                </a:solidFill>
                <a:effectLst/>
                <a:latin typeface="+mn-lt"/>
                <a:ea typeface="+mn-ea"/>
                <a:cs typeface="+mn-cs"/>
              </a:rPr>
              <a:t>Skill assessments</a:t>
            </a:r>
          </a:p>
          <a:p>
            <a:pPr lvl="0"/>
            <a:r>
              <a:rPr lang="en-US" sz="1200" kern="1200" dirty="0">
                <a:solidFill>
                  <a:schemeClr val="tx1"/>
                </a:solidFill>
                <a:effectLst/>
                <a:latin typeface="+mn-lt"/>
                <a:ea typeface="+mn-ea"/>
                <a:cs typeface="+mn-cs"/>
              </a:rPr>
              <a:t>Role plays</a:t>
            </a:r>
          </a:p>
          <a:p>
            <a:pPr lvl="0"/>
            <a:r>
              <a:rPr lang="en-US" sz="1200" kern="1200" dirty="0">
                <a:solidFill>
                  <a:schemeClr val="tx1"/>
                </a:solidFill>
                <a:effectLst/>
                <a:latin typeface="+mn-lt"/>
                <a:ea typeface="+mn-ea"/>
                <a:cs typeface="+mn-cs"/>
              </a:rPr>
              <a:t>Questionnaires and inventories</a:t>
            </a:r>
          </a:p>
          <a:p>
            <a:pPr lvl="0"/>
            <a:r>
              <a:rPr lang="en-US" sz="1200" kern="1200" dirty="0">
                <a:solidFill>
                  <a:schemeClr val="tx1"/>
                </a:solidFill>
                <a:effectLst/>
                <a:latin typeface="+mn-lt"/>
                <a:ea typeface="+mn-ea"/>
                <a:cs typeface="+mn-cs"/>
              </a:rPr>
              <a:t>Pre-assignments and homework</a:t>
            </a:r>
          </a:p>
          <a:p>
            <a:pPr eaLnBrk="1" hangingPunct="1">
              <a:spcBef>
                <a:spcPct val="0"/>
              </a:spcBef>
            </a:pPr>
            <a:endParaRPr lang="en-US" dirty="0"/>
          </a:p>
        </p:txBody>
      </p:sp>
      <p:sp>
        <p:nvSpPr>
          <p:cNvPr id="1003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fld id="{74A6F99E-A16D-4AD2-870B-395E02515A36}" type="slidenum">
              <a:rPr lang="en-US" smtClean="0">
                <a:latin typeface="Calibri" pitchFamily="34" charset="0"/>
              </a:rPr>
              <a:pPr eaLnBrk="1" fontAlgn="base" hangingPunct="1">
                <a:spcBef>
                  <a:spcPct val="0"/>
                </a:spcBef>
                <a:spcAft>
                  <a:spcPct val="0"/>
                </a:spcAft>
              </a:pPr>
              <a:t>30</a:t>
            </a:fld>
            <a:endParaRPr lang="en-US">
              <a:latin typeface="Calibri"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lstStyle/>
          <a:p>
            <a:pPr eaLnBrk="1" fontAlgn="auto" hangingPunct="1">
              <a:spcBef>
                <a:spcPts val="0"/>
              </a:spcBef>
              <a:spcAft>
                <a:spcPts val="0"/>
              </a:spcAft>
              <a:defRPr/>
            </a:pPr>
            <a:r>
              <a:rPr lang="en-US" dirty="0"/>
              <a:t>Legend:</a:t>
            </a:r>
          </a:p>
          <a:p>
            <a:pPr eaLnBrk="1" fontAlgn="auto" hangingPunct="1">
              <a:spcBef>
                <a:spcPts val="0"/>
              </a:spcBef>
              <a:spcAft>
                <a:spcPts val="0"/>
              </a:spcAft>
              <a:buFont typeface="Arial" pitchFamily="34" charset="0"/>
              <a:buChar char="•"/>
              <a:defRPr/>
            </a:pPr>
            <a:r>
              <a:rPr lang="en-US" b="1" cap="small" dirty="0"/>
              <a:t>X</a:t>
            </a:r>
            <a:r>
              <a:rPr lang="en-US" dirty="0"/>
              <a:t> = Already familiar with the topic</a:t>
            </a:r>
            <a:endParaRPr lang="en-CA" dirty="0"/>
          </a:p>
          <a:p>
            <a:pPr eaLnBrk="1" fontAlgn="auto" hangingPunct="1">
              <a:spcBef>
                <a:spcPts val="0"/>
              </a:spcBef>
              <a:spcAft>
                <a:spcPts val="0"/>
              </a:spcAft>
              <a:buFont typeface="Arial" pitchFamily="34" charset="0"/>
              <a:buChar char="•"/>
              <a:defRPr/>
            </a:pPr>
            <a:r>
              <a:rPr lang="en-US" b="1" cap="small" dirty="0"/>
              <a:t>I</a:t>
            </a:r>
            <a:r>
              <a:rPr lang="en-US" dirty="0"/>
              <a:t> = Important to you</a:t>
            </a:r>
            <a:endParaRPr lang="en-CA" dirty="0"/>
          </a:p>
          <a:p>
            <a:pPr eaLnBrk="1" fontAlgn="auto" hangingPunct="1">
              <a:spcBef>
                <a:spcPts val="0"/>
              </a:spcBef>
              <a:spcAft>
                <a:spcPts val="0"/>
              </a:spcAft>
              <a:buFont typeface="Arial" pitchFamily="34" charset="0"/>
              <a:buChar char="•"/>
              <a:defRPr/>
            </a:pPr>
            <a:r>
              <a:rPr lang="en-US" b="1" cap="small" dirty="0"/>
              <a:t>L</a:t>
            </a:r>
            <a:r>
              <a:rPr lang="en-US" dirty="0"/>
              <a:t> = Less important to you</a:t>
            </a:r>
            <a:endParaRPr lang="en-CA" dirty="0"/>
          </a:p>
          <a:p>
            <a:pPr eaLnBrk="1" fontAlgn="auto" hangingPunct="1">
              <a:spcBef>
                <a:spcPts val="0"/>
              </a:spcBef>
              <a:spcAft>
                <a:spcPts val="0"/>
              </a:spcAft>
              <a:buFont typeface="Arial" pitchFamily="34" charset="0"/>
              <a:buChar char="•"/>
              <a:defRPr/>
            </a:pPr>
            <a:r>
              <a:rPr lang="en-US" b="1" cap="small" dirty="0"/>
              <a:t>N/A</a:t>
            </a:r>
            <a:r>
              <a:rPr lang="en-US" dirty="0"/>
              <a:t> = Not applicable</a:t>
            </a:r>
            <a:endParaRPr lang="en-CA" dirty="0"/>
          </a:p>
          <a:p>
            <a:pPr eaLnBrk="1" fontAlgn="auto" hangingPunct="1">
              <a:spcBef>
                <a:spcPts val="0"/>
              </a:spcBef>
              <a:spcAft>
                <a:spcPts val="0"/>
              </a:spcAft>
              <a:defRPr/>
            </a:pPr>
            <a:endParaRPr lang="en-US" dirty="0"/>
          </a:p>
        </p:txBody>
      </p:sp>
      <p:sp>
        <p:nvSpPr>
          <p:cNvPr id="727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fld id="{91175212-0FB5-46DA-8DAE-D35ED8426567}" type="slidenum">
              <a:rPr lang="en-US" smtClean="0">
                <a:latin typeface="Calibri" pitchFamily="34" charset="0"/>
              </a:rPr>
              <a:pPr eaLnBrk="1" fontAlgn="base" hangingPunct="1">
                <a:spcBef>
                  <a:spcPct val="0"/>
                </a:spcBef>
                <a:spcAft>
                  <a:spcPct val="0"/>
                </a:spcAft>
              </a:pPr>
              <a:t>4</a:t>
            </a:fld>
            <a:endParaRPr lang="en-US">
              <a:latin typeface="Calibri"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13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a:solidFill>
                  <a:schemeClr val="tx1"/>
                </a:solidFill>
                <a:effectLst/>
                <a:latin typeface="+mn-lt"/>
                <a:ea typeface="+mn-ea"/>
                <a:cs typeface="+mn-cs"/>
              </a:rPr>
              <a:t>The last part of the evaluation plan is to decide who will assess each point. Your choices include:</a:t>
            </a:r>
          </a:p>
          <a:p>
            <a:pPr lvl="0"/>
            <a:r>
              <a:rPr lang="en-US" sz="1200" kern="1200" dirty="0">
                <a:solidFill>
                  <a:schemeClr val="tx1"/>
                </a:solidFill>
                <a:effectLst/>
                <a:latin typeface="+mn-lt"/>
                <a:ea typeface="+mn-ea"/>
                <a:cs typeface="+mn-cs"/>
              </a:rPr>
              <a:t>The trainee</a:t>
            </a:r>
          </a:p>
          <a:p>
            <a:pPr lvl="0"/>
            <a:r>
              <a:rPr lang="en-US" sz="1200" kern="1200" dirty="0">
                <a:solidFill>
                  <a:schemeClr val="tx1"/>
                </a:solidFill>
                <a:effectLst/>
                <a:latin typeface="+mn-lt"/>
                <a:ea typeface="+mn-ea"/>
                <a:cs typeface="+mn-cs"/>
              </a:rPr>
              <a:t>Their supervisor (direct or indirect)</a:t>
            </a:r>
          </a:p>
          <a:p>
            <a:pPr lvl="0"/>
            <a:r>
              <a:rPr lang="en-US" sz="1200" kern="1200" dirty="0">
                <a:solidFill>
                  <a:schemeClr val="tx1"/>
                </a:solidFill>
                <a:effectLst/>
                <a:latin typeface="+mn-lt"/>
                <a:ea typeface="+mn-ea"/>
                <a:cs typeface="+mn-cs"/>
              </a:rPr>
              <a:t>Their peers</a:t>
            </a:r>
          </a:p>
          <a:p>
            <a:pPr lvl="0"/>
            <a:r>
              <a:rPr lang="en-US" sz="1200" kern="1200" dirty="0">
                <a:solidFill>
                  <a:schemeClr val="tx1"/>
                </a:solidFill>
                <a:effectLst/>
                <a:latin typeface="+mn-lt"/>
                <a:ea typeface="+mn-ea"/>
                <a:cs typeface="+mn-cs"/>
              </a:rPr>
              <a:t>Their trainer</a:t>
            </a:r>
          </a:p>
          <a:p>
            <a:r>
              <a:rPr lang="en-US" sz="1200" kern="1200" dirty="0">
                <a:solidFill>
                  <a:schemeClr val="tx1"/>
                </a:solidFill>
                <a:effectLst/>
                <a:latin typeface="+mn-lt"/>
                <a:ea typeface="+mn-ea"/>
                <a:cs typeface="+mn-cs"/>
              </a:rPr>
              <a:t>Remember, each point can have multiple assessors.</a:t>
            </a:r>
          </a:p>
          <a:p>
            <a:pPr eaLnBrk="1" hangingPunct="1">
              <a:spcBef>
                <a:spcPct val="0"/>
              </a:spcBef>
            </a:pPr>
            <a:endParaRPr lang="en-US" dirty="0"/>
          </a:p>
        </p:txBody>
      </p:sp>
      <p:sp>
        <p:nvSpPr>
          <p:cNvPr id="1013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fld id="{E512F6E5-7228-434A-B4D4-F76305D2454A}" type="slidenum">
              <a:rPr lang="en-US" smtClean="0">
                <a:latin typeface="Calibri" pitchFamily="34" charset="0"/>
              </a:rPr>
              <a:pPr eaLnBrk="1" fontAlgn="base" hangingPunct="1">
                <a:spcBef>
                  <a:spcPct val="0"/>
                </a:spcBef>
                <a:spcAft>
                  <a:spcPct val="0"/>
                </a:spcAft>
              </a:pPr>
              <a:t>31</a:t>
            </a:fld>
            <a:endParaRPr lang="en-US">
              <a:latin typeface="Calibri"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024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fld id="{1AF229C7-2DE4-4E59-8588-A6F7DCC8BCD3}" type="slidenum">
              <a:rPr lang="en-US" smtClean="0">
                <a:latin typeface="Calibri" pitchFamily="34" charset="0"/>
              </a:rPr>
              <a:pPr eaLnBrk="1" fontAlgn="base" hangingPunct="1">
                <a:spcBef>
                  <a:spcPct val="0"/>
                </a:spcBef>
                <a:spcAft>
                  <a:spcPct val="0"/>
                </a:spcAft>
              </a:pPr>
              <a:t>32</a:t>
            </a:fld>
            <a:endParaRPr lang="en-US">
              <a:latin typeface="Calibri"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34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a:solidFill>
                  <a:schemeClr val="tx1"/>
                </a:solidFill>
                <a:effectLst/>
                <a:latin typeface="+mn-lt"/>
                <a:ea typeface="+mn-ea"/>
                <a:cs typeface="+mn-cs"/>
              </a:rPr>
              <a:t>The first tool we are going to discuss is workplace observation, where current workplace behaviors are observed and reported on. It can be done by the trainee, their peers, their supervisor, or their clients.</a:t>
            </a:r>
          </a:p>
          <a:p>
            <a:r>
              <a:rPr lang="en-US" sz="1200" kern="1200" dirty="0">
                <a:solidFill>
                  <a:schemeClr val="tx1"/>
                </a:solidFill>
                <a:effectLst/>
                <a:latin typeface="+mn-lt"/>
                <a:ea typeface="+mn-ea"/>
                <a:cs typeface="+mn-cs"/>
              </a:rPr>
              <a:t>It is important that observations be recorded and evaluated in an objective way. One good way to do this is to develop a rating system. Or, if you are gathering feedback from multiple sources, develop a 360 degree feedback rating to increase its accuracy.</a:t>
            </a:r>
          </a:p>
          <a:p>
            <a:r>
              <a:rPr lang="en-US" sz="1200" kern="1200" dirty="0">
                <a:solidFill>
                  <a:schemeClr val="tx1"/>
                </a:solidFill>
                <a:effectLst/>
                <a:latin typeface="+mn-lt"/>
                <a:ea typeface="+mn-ea"/>
                <a:cs typeface="+mn-cs"/>
              </a:rPr>
              <a:t>Observation should be supplemented by other, more objective evaluation methods.</a:t>
            </a:r>
          </a:p>
        </p:txBody>
      </p:sp>
      <p:sp>
        <p:nvSpPr>
          <p:cNvPr id="1034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fld id="{C7FBB384-4758-4726-99DD-5D4D25ECC267}" type="slidenum">
              <a:rPr lang="en-US" smtClean="0">
                <a:latin typeface="Calibri" pitchFamily="34" charset="0"/>
              </a:rPr>
              <a:pPr eaLnBrk="1" fontAlgn="base" hangingPunct="1">
                <a:spcBef>
                  <a:spcPct val="0"/>
                </a:spcBef>
                <a:spcAft>
                  <a:spcPct val="0"/>
                </a:spcAft>
              </a:pPr>
              <a:t>33</a:t>
            </a:fld>
            <a:endParaRPr lang="en-US">
              <a:latin typeface="Calibri"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44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t>You can also turn this type of assessment into a 360 degree feedback tool by asking supervisors and peers to evaluate participants as well. It can be particularly valuable for supervisors to use this tool to start a discussion about what their expectations from the training are.</a:t>
            </a:r>
          </a:p>
          <a:p>
            <a:pPr eaLnBrk="1" hangingPunct="1">
              <a:spcBef>
                <a:spcPct val="0"/>
              </a:spcBef>
            </a:pPr>
            <a:endParaRPr lang="en-US"/>
          </a:p>
        </p:txBody>
      </p:sp>
      <p:sp>
        <p:nvSpPr>
          <p:cNvPr id="1044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fld id="{F7020EE6-0771-4DC6-AC89-46D4527AD4ED}" type="slidenum">
              <a:rPr lang="en-US" smtClean="0">
                <a:latin typeface="Calibri" pitchFamily="34" charset="0"/>
              </a:rPr>
              <a:pPr eaLnBrk="1" fontAlgn="base" hangingPunct="1">
                <a:spcBef>
                  <a:spcPct val="0"/>
                </a:spcBef>
                <a:spcAft>
                  <a:spcPct val="0"/>
                </a:spcAft>
              </a:pPr>
              <a:t>34</a:t>
            </a:fld>
            <a:endParaRPr lang="en-US">
              <a:latin typeface="Calibri" pitchFamily="3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54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054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fld id="{82F666B6-467F-4B3B-8C96-2EA100E50C91}" type="slidenum">
              <a:rPr lang="en-US" smtClean="0">
                <a:latin typeface="Calibri" pitchFamily="34" charset="0"/>
              </a:rPr>
              <a:pPr eaLnBrk="1" fontAlgn="base" hangingPunct="1">
                <a:spcBef>
                  <a:spcPct val="0"/>
                </a:spcBef>
                <a:spcAft>
                  <a:spcPct val="0"/>
                </a:spcAft>
              </a:pPr>
              <a:t>35</a:t>
            </a:fld>
            <a:endParaRPr lang="en-US">
              <a:latin typeface="Calibri" pitchFamily="34"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75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075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fld id="{B939FFC9-2DF9-4809-8763-E7F9F0C046C8}" type="slidenum">
              <a:rPr lang="en-US" smtClean="0">
                <a:latin typeface="Calibri" pitchFamily="34" charset="0"/>
              </a:rPr>
              <a:pPr eaLnBrk="1" fontAlgn="base" hangingPunct="1">
                <a:spcBef>
                  <a:spcPct val="0"/>
                </a:spcBef>
                <a:spcAft>
                  <a:spcPct val="0"/>
                </a:spcAft>
              </a:pPr>
              <a:t>36</a:t>
            </a:fld>
            <a:endParaRPr lang="en-US">
              <a:latin typeface="Calibri" pitchFamily="34"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85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a:solidFill>
                  <a:schemeClr val="tx1"/>
                </a:solidFill>
                <a:effectLst/>
                <a:latin typeface="+mn-lt"/>
                <a:ea typeface="+mn-ea"/>
                <a:cs typeface="+mn-cs"/>
              </a:rPr>
              <a:t>At the beginning of the program, make sure you review the learning objectives of the course with participants. Give them the opportunity to give you feedback about the objectives:</a:t>
            </a:r>
          </a:p>
          <a:p>
            <a:pPr lvl="0"/>
            <a:r>
              <a:rPr lang="en-US" sz="1200" kern="1200" dirty="0">
                <a:solidFill>
                  <a:schemeClr val="tx1"/>
                </a:solidFill>
                <a:effectLst/>
                <a:latin typeface="+mn-lt"/>
                <a:ea typeface="+mn-ea"/>
                <a:cs typeface="+mn-cs"/>
              </a:rPr>
              <a:t>Are all the objectives clear?</a:t>
            </a:r>
          </a:p>
          <a:p>
            <a:pPr lvl="0"/>
            <a:r>
              <a:rPr lang="en-US" sz="1200" kern="1200" dirty="0">
                <a:solidFill>
                  <a:schemeClr val="tx1"/>
                </a:solidFill>
                <a:effectLst/>
                <a:latin typeface="+mn-lt"/>
                <a:ea typeface="+mn-ea"/>
                <a:cs typeface="+mn-cs"/>
              </a:rPr>
              <a:t>Is there anything that is missing?</a:t>
            </a:r>
          </a:p>
          <a:p>
            <a:pPr lvl="0"/>
            <a:r>
              <a:rPr lang="en-US" sz="1200" kern="1200" dirty="0">
                <a:solidFill>
                  <a:schemeClr val="tx1"/>
                </a:solidFill>
                <a:effectLst/>
                <a:latin typeface="+mn-lt"/>
                <a:ea typeface="+mn-ea"/>
                <a:cs typeface="+mn-cs"/>
              </a:rPr>
              <a:t>Do the objectives seem reasonable?</a:t>
            </a:r>
          </a:p>
          <a:p>
            <a:pPr lvl="0"/>
            <a:r>
              <a:rPr lang="en-US" sz="1200" kern="1200" dirty="0">
                <a:solidFill>
                  <a:schemeClr val="tx1"/>
                </a:solidFill>
                <a:effectLst/>
                <a:latin typeface="+mn-lt"/>
                <a:ea typeface="+mn-ea"/>
                <a:cs typeface="+mn-cs"/>
              </a:rPr>
              <a:t>Do participants understand how these learning points can translate back to the workplace?</a:t>
            </a:r>
          </a:p>
          <a:p>
            <a:r>
              <a:rPr lang="en-US" sz="1200" kern="1200" dirty="0">
                <a:solidFill>
                  <a:schemeClr val="tx1"/>
                </a:solidFill>
                <a:effectLst/>
                <a:latin typeface="+mn-lt"/>
                <a:ea typeface="+mn-ea"/>
                <a:cs typeface="+mn-cs"/>
              </a:rPr>
              <a:t>During the program, check in with participants to make sure you’re still on track with the learning objectives. When participants are asked to perform evaluations, point out the ties back to the learning objectives.</a:t>
            </a:r>
          </a:p>
          <a:p>
            <a:pPr eaLnBrk="1" hangingPunct="1">
              <a:spcBef>
                <a:spcPct val="0"/>
              </a:spcBef>
            </a:pPr>
            <a:endParaRPr lang="en-US" dirty="0"/>
          </a:p>
        </p:txBody>
      </p:sp>
      <p:sp>
        <p:nvSpPr>
          <p:cNvPr id="1085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fld id="{BB3BD944-4098-490E-82D1-A9A0A3359AB3}" type="slidenum">
              <a:rPr lang="en-US" smtClean="0">
                <a:latin typeface="Calibri" pitchFamily="34" charset="0"/>
              </a:rPr>
              <a:pPr eaLnBrk="1" fontAlgn="base" hangingPunct="1">
                <a:spcBef>
                  <a:spcPct val="0"/>
                </a:spcBef>
                <a:spcAft>
                  <a:spcPct val="0"/>
                </a:spcAft>
              </a:pPr>
              <a:t>37</a:t>
            </a:fld>
            <a:endParaRPr lang="en-US">
              <a:latin typeface="Calibri" pitchFamily="34"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a:solidFill>
                  <a:schemeClr val="tx1"/>
                </a:solidFill>
                <a:effectLst/>
                <a:latin typeface="+mn-lt"/>
                <a:ea typeface="+mn-ea"/>
                <a:cs typeface="+mn-cs"/>
              </a:rPr>
              <a:t>During the course, check in with participants and evaluate them on reactionary and learning levels. Questions that you will want to ask include:</a:t>
            </a:r>
          </a:p>
          <a:p>
            <a:pPr lvl="0"/>
            <a:r>
              <a:rPr lang="en-US" sz="1200" kern="1200" dirty="0">
                <a:solidFill>
                  <a:schemeClr val="tx1"/>
                </a:solidFill>
                <a:effectLst/>
                <a:latin typeface="+mn-lt"/>
                <a:ea typeface="+mn-ea"/>
                <a:cs typeface="+mn-cs"/>
              </a:rPr>
              <a:t>How do participants feel about the training?</a:t>
            </a:r>
          </a:p>
          <a:p>
            <a:pPr lvl="0"/>
            <a:r>
              <a:rPr lang="en-US" sz="1200" kern="1200" dirty="0">
                <a:solidFill>
                  <a:schemeClr val="tx1"/>
                </a:solidFill>
                <a:effectLst/>
                <a:latin typeface="+mn-lt"/>
                <a:ea typeface="+mn-ea"/>
                <a:cs typeface="+mn-cs"/>
              </a:rPr>
              <a:t>What has been the best thing about the training so far? The worst thing?</a:t>
            </a:r>
          </a:p>
          <a:p>
            <a:pPr lvl="0"/>
            <a:r>
              <a:rPr lang="en-US" sz="1200" kern="1200" dirty="0">
                <a:solidFill>
                  <a:schemeClr val="tx1"/>
                </a:solidFill>
                <a:effectLst/>
                <a:latin typeface="+mn-lt"/>
                <a:ea typeface="+mn-ea"/>
                <a:cs typeface="+mn-cs"/>
              </a:rPr>
              <a:t>What have participants learned?</a:t>
            </a:r>
          </a:p>
          <a:p>
            <a:pPr lvl="0"/>
            <a:r>
              <a:rPr lang="en-US" sz="1200" kern="1200" dirty="0">
                <a:solidFill>
                  <a:schemeClr val="tx1"/>
                </a:solidFill>
                <a:effectLst/>
                <a:latin typeface="+mn-lt"/>
                <a:ea typeface="+mn-ea"/>
                <a:cs typeface="+mn-cs"/>
              </a:rPr>
              <a:t>What would participants still like to learn?</a:t>
            </a:r>
          </a:p>
          <a:p>
            <a:r>
              <a:rPr lang="en-US" sz="1200" kern="1200" dirty="0">
                <a:solidFill>
                  <a:schemeClr val="tx1"/>
                </a:solidFill>
                <a:effectLst/>
                <a:latin typeface="+mn-lt"/>
                <a:ea typeface="+mn-ea"/>
                <a:cs typeface="+mn-cs"/>
              </a:rPr>
              <a:t>You may also want to ask specific questions about key content points.</a:t>
            </a:r>
          </a:p>
          <a:p>
            <a:pPr eaLnBrk="1" hangingPunct="1">
              <a:spcBef>
                <a:spcPct val="0"/>
              </a:spcBef>
            </a:pPr>
            <a:endParaRPr lang="en-US" dirty="0"/>
          </a:p>
        </p:txBody>
      </p:sp>
      <p:sp>
        <p:nvSpPr>
          <p:cNvPr id="1105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fld id="{15BE15B9-77E5-406D-B056-12EF350CD423}" type="slidenum">
              <a:rPr lang="en-US" smtClean="0">
                <a:latin typeface="Calibri" pitchFamily="34" charset="0"/>
              </a:rPr>
              <a:pPr eaLnBrk="1" fontAlgn="base" hangingPunct="1">
                <a:spcBef>
                  <a:spcPct val="0"/>
                </a:spcBef>
                <a:spcAft>
                  <a:spcPct val="0"/>
                </a:spcAft>
              </a:pPr>
              <a:t>38</a:t>
            </a:fld>
            <a:endParaRPr lang="en-US">
              <a:latin typeface="Calibri" pitchFamily="34"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16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lnSpcReduction="10000"/>
          </a:bodyPr>
          <a:lstStyle/>
          <a:p>
            <a:r>
              <a:rPr lang="en-US" sz="1200" kern="1200" dirty="0">
                <a:solidFill>
                  <a:schemeClr val="tx1"/>
                </a:solidFill>
                <a:effectLst/>
                <a:latin typeface="+mn-lt"/>
                <a:ea typeface="+mn-ea"/>
                <a:cs typeface="+mn-cs"/>
              </a:rPr>
              <a:t>Quizzes and tests are a good way to measure how much participants are learning during the course. Mid-point tests are good in many situations, including:</a:t>
            </a:r>
          </a:p>
          <a:p>
            <a:pPr lvl="0"/>
            <a:r>
              <a:rPr lang="en-US" sz="1200" kern="1200" dirty="0">
                <a:solidFill>
                  <a:schemeClr val="tx1"/>
                </a:solidFill>
                <a:effectLst/>
                <a:latin typeface="+mn-lt"/>
                <a:ea typeface="+mn-ea"/>
                <a:cs typeface="+mn-cs"/>
              </a:rPr>
              <a:t>Workshops that have a lot of content</a:t>
            </a:r>
          </a:p>
          <a:p>
            <a:pPr lvl="0"/>
            <a:r>
              <a:rPr lang="en-US" sz="1200" kern="1200" dirty="0">
                <a:solidFill>
                  <a:schemeClr val="tx1"/>
                </a:solidFill>
                <a:effectLst/>
                <a:latin typeface="+mn-lt"/>
                <a:ea typeface="+mn-ea"/>
                <a:cs typeface="+mn-cs"/>
              </a:rPr>
              <a:t>Workshops with difficult content</a:t>
            </a:r>
          </a:p>
          <a:p>
            <a:pPr lvl="0"/>
            <a:r>
              <a:rPr lang="en-US" sz="1200" kern="1200" dirty="0">
                <a:solidFill>
                  <a:schemeClr val="tx1"/>
                </a:solidFill>
                <a:effectLst/>
                <a:latin typeface="+mn-lt"/>
                <a:ea typeface="+mn-ea"/>
                <a:cs typeface="+mn-cs"/>
              </a:rPr>
              <a:t>Long workshops</a:t>
            </a:r>
          </a:p>
          <a:p>
            <a:pPr lvl="0"/>
            <a:r>
              <a:rPr lang="en-US" sz="1200" kern="1200" dirty="0">
                <a:solidFill>
                  <a:schemeClr val="tx1"/>
                </a:solidFill>
                <a:effectLst/>
                <a:latin typeface="+mn-lt"/>
                <a:ea typeface="+mn-ea"/>
                <a:cs typeface="+mn-cs"/>
              </a:rPr>
              <a:t>Topics that depend on each other</a:t>
            </a:r>
          </a:p>
          <a:p>
            <a:r>
              <a:rPr lang="en-US" sz="1200" kern="1200" dirty="0">
                <a:solidFill>
                  <a:schemeClr val="tx1"/>
                </a:solidFill>
                <a:effectLst/>
                <a:latin typeface="+mn-lt"/>
                <a:ea typeface="+mn-ea"/>
                <a:cs typeface="+mn-cs"/>
              </a:rPr>
              <a:t>Don’t forget that a test doesn’t have to mean an hour-long exam. Try some of these fun ideas instead:</a:t>
            </a:r>
          </a:p>
          <a:p>
            <a:pPr lvl="0"/>
            <a:r>
              <a:rPr lang="en-US" sz="1200" kern="1200" dirty="0">
                <a:solidFill>
                  <a:schemeClr val="tx1"/>
                </a:solidFill>
                <a:effectLst/>
                <a:latin typeface="+mn-lt"/>
                <a:ea typeface="+mn-ea"/>
                <a:cs typeface="+mn-cs"/>
              </a:rPr>
              <a:t>Divide participants into pairs or teams. Have them write quiz questions for each other. If the group is competitive, make it a tournament.</a:t>
            </a:r>
          </a:p>
          <a:p>
            <a:pPr lvl="0"/>
            <a:r>
              <a:rPr lang="en-US" sz="1200" kern="1200" dirty="0">
                <a:solidFill>
                  <a:schemeClr val="tx1"/>
                </a:solidFill>
                <a:effectLst/>
                <a:latin typeface="+mn-lt"/>
                <a:ea typeface="+mn-ea"/>
                <a:cs typeface="+mn-cs"/>
              </a:rPr>
              <a:t>Place sheets of flip chart on the walls with key topic words. Assign a group to each sheet and have them review that topic. Or, have participants walk around and jot their own notes on the sheet, and review as a group.</a:t>
            </a:r>
          </a:p>
          <a:p>
            <a:pPr lvl="0"/>
            <a:r>
              <a:rPr lang="en-US" sz="1200" kern="1200" dirty="0">
                <a:solidFill>
                  <a:schemeClr val="tx1"/>
                </a:solidFill>
                <a:effectLst/>
                <a:latin typeface="+mn-lt"/>
                <a:ea typeface="+mn-ea"/>
                <a:cs typeface="+mn-cs"/>
              </a:rPr>
              <a:t>Do you remember the picnic game from your childhood? Each person in the group would bring something to the picnic that started with a particular letter. The group would start with A and move through the alphabet. Play this game with your group, but choose a topic related to the workshop.</a:t>
            </a:r>
          </a:p>
          <a:p>
            <a:pPr lvl="0"/>
            <a:r>
              <a:rPr lang="en-US" sz="1200" kern="1200" dirty="0">
                <a:solidFill>
                  <a:schemeClr val="tx1"/>
                </a:solidFill>
                <a:effectLst/>
                <a:latin typeface="+mn-lt"/>
                <a:ea typeface="+mn-ea"/>
                <a:cs typeface="+mn-cs"/>
              </a:rPr>
              <a:t>Play a game show like Jeopardy or Wheel of Fortune, with topics tied to your content.</a:t>
            </a:r>
          </a:p>
          <a:p>
            <a:pPr lvl="0"/>
            <a:r>
              <a:rPr lang="en-US" sz="1200" kern="1200" dirty="0">
                <a:solidFill>
                  <a:schemeClr val="tx1"/>
                </a:solidFill>
                <a:effectLst/>
                <a:latin typeface="+mn-lt"/>
                <a:ea typeface="+mn-ea"/>
                <a:cs typeface="+mn-cs"/>
              </a:rPr>
              <a:t>Have participants sit in a circle. Toss a soft ball to a person and have them name one thing that they have learned so far. Have participants toss the ball around until everyone has spoken. Make sure to include yourself in the game!</a:t>
            </a:r>
          </a:p>
          <a:p>
            <a:pPr eaLnBrk="1" hangingPunct="1">
              <a:spcBef>
                <a:spcPct val="0"/>
              </a:spcBef>
            </a:pPr>
            <a:endParaRPr lang="en-US" dirty="0"/>
          </a:p>
        </p:txBody>
      </p:sp>
      <p:sp>
        <p:nvSpPr>
          <p:cNvPr id="1116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fld id="{38449FBB-760F-4289-ADA3-7594EA35D556}" type="slidenum">
              <a:rPr lang="en-US" smtClean="0">
                <a:latin typeface="Calibri" pitchFamily="34" charset="0"/>
              </a:rPr>
              <a:pPr eaLnBrk="1" fontAlgn="base" hangingPunct="1">
                <a:spcBef>
                  <a:spcPct val="0"/>
                </a:spcBef>
                <a:spcAft>
                  <a:spcPct val="0"/>
                </a:spcAft>
              </a:pPr>
              <a:t>39</a:t>
            </a:fld>
            <a:endParaRPr lang="en-US">
              <a:latin typeface="Calibri" pitchFamily="34"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fontScale="85000" lnSpcReduction="10000"/>
          </a:bodyPr>
          <a:lstStyle/>
          <a:p>
            <a:r>
              <a:rPr lang="en-US" sz="1200" kern="1200" dirty="0">
                <a:solidFill>
                  <a:schemeClr val="tx1"/>
                </a:solidFill>
                <a:effectLst/>
                <a:latin typeface="+mn-lt"/>
                <a:ea typeface="+mn-ea"/>
                <a:cs typeface="+mn-cs"/>
              </a:rPr>
              <a:t>Quizzes, questionnaires, and tests are great for evaluating many types of knowledge. However, you may need additional tools to evaluate changes in behavior, abilities, and attitude. Below is an introduction to some of the tools that can help you evaluate these types of learning.</a:t>
            </a:r>
          </a:p>
          <a:p>
            <a:r>
              <a:rPr lang="en-US" sz="1200" b="1" kern="1200" dirty="0">
                <a:solidFill>
                  <a:schemeClr val="tx1"/>
                </a:solidFill>
                <a:effectLst/>
                <a:latin typeface="+mn-lt"/>
                <a:ea typeface="+mn-ea"/>
                <a:cs typeface="+mn-cs"/>
              </a:rPr>
              <a:t>Demonstrations: </a:t>
            </a:r>
            <a:r>
              <a:rPr lang="en-US" sz="1200" kern="1200" dirty="0">
                <a:solidFill>
                  <a:schemeClr val="tx1"/>
                </a:solidFill>
                <a:effectLst/>
                <a:latin typeface="+mn-lt"/>
                <a:ea typeface="+mn-ea"/>
                <a:cs typeface="+mn-cs"/>
              </a:rPr>
              <a:t>Demonstrations can be a very powerful teaching tool, particularly for complex tasks. One method is to demonstrate the desired task, and then have participants demonstrate it back to you. Or, place participants in groups or pairs and have them demonstrate the task to each other. Just monitor the activity to make sure that the information is correct.</a:t>
            </a:r>
          </a:p>
          <a:p>
            <a:r>
              <a:rPr lang="en-US" sz="1200" b="1" kern="1200" dirty="0">
                <a:solidFill>
                  <a:schemeClr val="tx1"/>
                </a:solidFill>
                <a:effectLst/>
                <a:latin typeface="+mn-lt"/>
                <a:ea typeface="+mn-ea"/>
                <a:cs typeface="+mn-cs"/>
              </a:rPr>
              <a:t>Role Play: </a:t>
            </a:r>
            <a:r>
              <a:rPr lang="en-US" sz="1200" kern="1200" dirty="0">
                <a:solidFill>
                  <a:schemeClr val="tx1"/>
                </a:solidFill>
                <a:effectLst/>
                <a:latin typeface="+mn-lt"/>
                <a:ea typeface="+mn-ea"/>
                <a:cs typeface="+mn-cs"/>
              </a:rPr>
              <a:t>Role plays are often listed as participants’ least favorite part of a workshop, but they are very helpful when learning new behaviors. Conflict resolution, mediation, negotiation, communication, and training are just a few of the topics where role plays can be helpful.</a:t>
            </a:r>
          </a:p>
          <a:p>
            <a:r>
              <a:rPr lang="en-US" sz="1200" kern="1200" dirty="0">
                <a:solidFill>
                  <a:schemeClr val="tx1"/>
                </a:solidFill>
                <a:effectLst/>
                <a:latin typeface="+mn-lt"/>
                <a:ea typeface="+mn-ea"/>
                <a:cs typeface="+mn-cs"/>
              </a:rPr>
              <a:t>To make the most of role plays, try these tips:</a:t>
            </a:r>
          </a:p>
          <a:p>
            <a:pPr lvl="0"/>
            <a:r>
              <a:rPr lang="en-US" sz="1200" kern="1200" dirty="0">
                <a:solidFill>
                  <a:schemeClr val="tx1"/>
                </a:solidFill>
                <a:effectLst/>
                <a:latin typeface="+mn-lt"/>
                <a:ea typeface="+mn-ea"/>
                <a:cs typeface="+mn-cs"/>
              </a:rPr>
              <a:t>Give participants the option to take an active or inactive role.</a:t>
            </a:r>
          </a:p>
          <a:p>
            <a:pPr lvl="0"/>
            <a:r>
              <a:rPr lang="en-US" sz="1200" kern="1200" dirty="0">
                <a:solidFill>
                  <a:schemeClr val="tx1"/>
                </a:solidFill>
                <a:effectLst/>
                <a:latin typeface="+mn-lt"/>
                <a:ea typeface="+mn-ea"/>
                <a:cs typeface="+mn-cs"/>
              </a:rPr>
              <a:t>Have clear instructions and roles.</a:t>
            </a:r>
          </a:p>
          <a:p>
            <a:pPr lvl="0"/>
            <a:r>
              <a:rPr lang="en-US" sz="1200" kern="1200" dirty="0">
                <a:solidFill>
                  <a:schemeClr val="tx1"/>
                </a:solidFill>
                <a:effectLst/>
                <a:latin typeface="+mn-lt"/>
                <a:ea typeface="+mn-ea"/>
                <a:cs typeface="+mn-cs"/>
              </a:rPr>
              <a:t>Provide constructive feedback.</a:t>
            </a:r>
          </a:p>
          <a:p>
            <a:pPr lvl="0"/>
            <a:r>
              <a:rPr lang="en-US" sz="1200" kern="1200" dirty="0">
                <a:solidFill>
                  <a:schemeClr val="tx1"/>
                </a:solidFill>
                <a:effectLst/>
                <a:latin typeface="+mn-lt"/>
                <a:ea typeface="+mn-ea"/>
                <a:cs typeface="+mn-cs"/>
              </a:rPr>
              <a:t>Provide tip sheets on the behavior to be role played.</a:t>
            </a:r>
          </a:p>
          <a:p>
            <a:r>
              <a:rPr lang="en-US" sz="1200" b="1" kern="1200" dirty="0">
                <a:solidFill>
                  <a:schemeClr val="tx1"/>
                </a:solidFill>
                <a:effectLst/>
                <a:latin typeface="+mn-lt"/>
                <a:ea typeface="+mn-ea"/>
                <a:cs typeface="+mn-cs"/>
              </a:rPr>
              <a:t>Games: </a:t>
            </a:r>
            <a:r>
              <a:rPr lang="en-US" sz="1200" kern="1200" dirty="0">
                <a:solidFill>
                  <a:schemeClr val="tx1"/>
                </a:solidFill>
                <a:effectLst/>
                <a:latin typeface="+mn-lt"/>
                <a:ea typeface="+mn-ea"/>
                <a:cs typeface="+mn-cs"/>
              </a:rPr>
              <a:t>Games can provide a fun yet educational learning experience for participants. Make sure to practice the game ahead of time and make sure that it truly helps participants practice the skill that they are learning. And don’t forget – always have a backup plan.</a:t>
            </a:r>
          </a:p>
          <a:p>
            <a:r>
              <a:rPr lang="en-US" sz="1200" b="1" kern="1200" dirty="0">
                <a:solidFill>
                  <a:schemeClr val="tx1"/>
                </a:solidFill>
                <a:effectLst/>
                <a:latin typeface="+mn-lt"/>
                <a:ea typeface="+mn-ea"/>
                <a:cs typeface="+mn-cs"/>
              </a:rPr>
              <a:t>Simulations: </a:t>
            </a:r>
            <a:r>
              <a:rPr lang="en-US" sz="1200" kern="1200" dirty="0">
                <a:solidFill>
                  <a:schemeClr val="tx1"/>
                </a:solidFill>
                <a:effectLst/>
                <a:latin typeface="+mn-lt"/>
                <a:ea typeface="+mn-ea"/>
                <a:cs typeface="+mn-cs"/>
              </a:rPr>
              <a:t>When they are well designed, simulations are excellent ways to assess how well a participant has learned a skill. They are particularly useful in situations where it is imperative that participants have excellent knowledge before going ahead with the real task, such as medical procedures or machine operation.</a:t>
            </a:r>
          </a:p>
          <a:p>
            <a:r>
              <a:rPr lang="en-US" sz="1200" kern="1200" dirty="0">
                <a:solidFill>
                  <a:schemeClr val="tx1"/>
                </a:solidFill>
                <a:effectLst/>
                <a:latin typeface="+mn-lt"/>
                <a:ea typeface="+mn-ea"/>
                <a:cs typeface="+mn-cs"/>
              </a:rPr>
              <a:t>You can enhance the usefulness of these tools by adding a subjective rating system to them. For example, you could have a scorecard for demonstrations and role plays, or perhaps the simulator can provide a report on the user’s success and failure rates.</a:t>
            </a:r>
            <a:endParaRPr lang="en-US" dirty="0"/>
          </a:p>
        </p:txBody>
      </p:sp>
      <p:sp>
        <p:nvSpPr>
          <p:cNvPr id="1136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fld id="{FC3AC9D6-7B09-40F2-9FA8-CA52028DF595}" type="slidenum">
              <a:rPr lang="en-US" smtClean="0">
                <a:latin typeface="Calibri" pitchFamily="34" charset="0"/>
              </a:rPr>
              <a:pPr eaLnBrk="1" fontAlgn="base" hangingPunct="1">
                <a:spcBef>
                  <a:spcPct val="0"/>
                </a:spcBef>
                <a:spcAft>
                  <a:spcPct val="0"/>
                </a:spcAft>
              </a:pPr>
              <a:t>40</a:t>
            </a:fld>
            <a:endParaRPr lang="en-US">
              <a:latin typeface="Calibri"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737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fld id="{FABE26EF-6CD9-464A-A6CF-82BDE16715D2}" type="slidenum">
              <a:rPr lang="en-US" smtClean="0">
                <a:latin typeface="Calibri" pitchFamily="34" charset="0"/>
              </a:rPr>
              <a:pPr eaLnBrk="1" fontAlgn="base" hangingPunct="1">
                <a:spcBef>
                  <a:spcPct val="0"/>
                </a:spcBef>
                <a:spcAft>
                  <a:spcPct val="0"/>
                </a:spcAft>
              </a:pPr>
              <a:t>5</a:t>
            </a:fld>
            <a:endParaRPr lang="en-US">
              <a:latin typeface="Calibri" pitchFamily="34"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46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146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fld id="{954678F0-E305-4B07-9989-2D478EAA3316}" type="slidenum">
              <a:rPr lang="en-US" smtClean="0">
                <a:latin typeface="Calibri" pitchFamily="34" charset="0"/>
              </a:rPr>
              <a:pPr eaLnBrk="1" fontAlgn="base" hangingPunct="1">
                <a:spcBef>
                  <a:spcPct val="0"/>
                </a:spcBef>
                <a:spcAft>
                  <a:spcPct val="0"/>
                </a:spcAft>
              </a:pPr>
              <a:t>41</a:t>
            </a:fld>
            <a:endParaRPr lang="en-US">
              <a:latin typeface="Calibri" pitchFamily="34"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77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US" sz="1200" kern="1200" dirty="0">
                <a:solidFill>
                  <a:schemeClr val="tx1"/>
                </a:solidFill>
                <a:effectLst/>
                <a:latin typeface="+mn-lt"/>
                <a:ea typeface="+mn-ea"/>
                <a:cs typeface="+mn-cs"/>
              </a:rPr>
              <a:t>We have placed an asterisk for the timeframe of beyond six months because this time gate is optional. Usually, if trainees are displaying the required behavior at the six month mark and results are visible, then your evaluation can be complete. In some cases, however, you may need to track behaviors and results for a longer period of time.</a:t>
            </a:r>
          </a:p>
          <a:p>
            <a:pPr eaLnBrk="1" hangingPunct="1">
              <a:spcBef>
                <a:spcPct val="0"/>
              </a:spcBef>
            </a:pPr>
            <a:endParaRPr lang="en-US" dirty="0"/>
          </a:p>
        </p:txBody>
      </p:sp>
      <p:sp>
        <p:nvSpPr>
          <p:cNvPr id="1177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fld id="{A1872501-54E5-4B0E-B262-8F97FF9444E3}" type="slidenum">
              <a:rPr lang="en-US" smtClean="0">
                <a:latin typeface="Calibri" pitchFamily="34" charset="0"/>
              </a:rPr>
              <a:pPr eaLnBrk="1" fontAlgn="base" hangingPunct="1">
                <a:spcBef>
                  <a:spcPct val="0"/>
                </a:spcBef>
                <a:spcAft>
                  <a:spcPct val="0"/>
                </a:spcAft>
              </a:pPr>
              <a:t>42</a:t>
            </a:fld>
            <a:endParaRPr lang="en-US">
              <a:latin typeface="Calibri" pitchFamily="34"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67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a:solidFill>
                  <a:schemeClr val="tx1"/>
                </a:solidFill>
                <a:effectLst/>
                <a:latin typeface="+mn-lt"/>
                <a:ea typeface="+mn-ea"/>
                <a:cs typeface="+mn-cs"/>
              </a:rPr>
              <a:t>A learning journal is an excellent tool to help participants track their progress after training. It can be as simple as a notebook or word processing file. Participants should make a daily or weekly entry summarizing what skills in training they used, what challenges they encountered, how they handled those challenges, and any relevant information they learned.</a:t>
            </a:r>
          </a:p>
          <a:p>
            <a:r>
              <a:rPr lang="en-US" sz="1200" kern="1200" dirty="0">
                <a:solidFill>
                  <a:schemeClr val="tx1"/>
                </a:solidFill>
                <a:effectLst/>
                <a:latin typeface="+mn-lt"/>
                <a:ea typeface="+mn-ea"/>
                <a:cs typeface="+mn-cs"/>
              </a:rPr>
              <a:t>For maximum effectiveness, try these tips:</a:t>
            </a:r>
          </a:p>
          <a:p>
            <a:pPr lvl="0"/>
            <a:r>
              <a:rPr lang="en-US" sz="1200" kern="1200" dirty="0">
                <a:solidFill>
                  <a:schemeClr val="tx1"/>
                </a:solidFill>
                <a:effectLst/>
                <a:latin typeface="+mn-lt"/>
                <a:ea typeface="+mn-ea"/>
                <a:cs typeface="+mn-cs"/>
              </a:rPr>
              <a:t>Provide trainees with a template to use.</a:t>
            </a:r>
          </a:p>
          <a:p>
            <a:pPr lvl="0"/>
            <a:r>
              <a:rPr lang="en-US" sz="1200" kern="1200" dirty="0">
                <a:solidFill>
                  <a:schemeClr val="tx1"/>
                </a:solidFill>
                <a:effectLst/>
                <a:latin typeface="+mn-lt"/>
                <a:ea typeface="+mn-ea"/>
                <a:cs typeface="+mn-cs"/>
              </a:rPr>
              <a:t>Ask trainees to fill out the journal at a particular time (i.e. daily, weekly, bi-weekly, etc.).</a:t>
            </a:r>
          </a:p>
          <a:p>
            <a:pPr lvl="0"/>
            <a:r>
              <a:rPr lang="en-US" sz="1200" kern="1200" dirty="0">
                <a:solidFill>
                  <a:schemeClr val="tx1"/>
                </a:solidFill>
                <a:effectLst/>
                <a:latin typeface="+mn-lt"/>
                <a:ea typeface="+mn-ea"/>
                <a:cs typeface="+mn-cs"/>
              </a:rPr>
              <a:t>Set up check-in points with you, a buddy, or their supervisor.</a:t>
            </a:r>
          </a:p>
          <a:p>
            <a:pPr lvl="0"/>
            <a:r>
              <a:rPr lang="en-US" sz="1200" kern="1200" dirty="0">
                <a:solidFill>
                  <a:schemeClr val="tx1"/>
                </a:solidFill>
                <a:effectLst/>
                <a:latin typeface="+mn-lt"/>
                <a:ea typeface="+mn-ea"/>
                <a:cs typeface="+mn-cs"/>
              </a:rPr>
              <a:t>Encourage trainees to use the journal to identify points for further learning.</a:t>
            </a:r>
          </a:p>
          <a:p>
            <a:pPr eaLnBrk="1" hangingPunct="1">
              <a:spcBef>
                <a:spcPct val="0"/>
              </a:spcBef>
            </a:pPr>
            <a:endParaRPr lang="en-US" dirty="0"/>
          </a:p>
        </p:txBody>
      </p:sp>
      <p:sp>
        <p:nvSpPr>
          <p:cNvPr id="1167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fld id="{98E5F7EB-9743-4CE3-B55A-2393E69F28F8}" type="slidenum">
              <a:rPr lang="en-US" smtClean="0">
                <a:latin typeface="Calibri" pitchFamily="34" charset="0"/>
              </a:rPr>
              <a:pPr eaLnBrk="1" fontAlgn="base" hangingPunct="1">
                <a:spcBef>
                  <a:spcPct val="0"/>
                </a:spcBef>
                <a:spcAft>
                  <a:spcPct val="0"/>
                </a:spcAft>
              </a:pPr>
              <a:t>43</a:t>
            </a:fld>
            <a:endParaRPr lang="en-US">
              <a:latin typeface="Calibri" pitchFamily="34"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87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a:solidFill>
                  <a:schemeClr val="tx1"/>
                </a:solidFill>
                <a:effectLst/>
                <a:latin typeface="+mn-lt"/>
                <a:ea typeface="+mn-ea"/>
                <a:cs typeface="+mn-cs"/>
              </a:rPr>
              <a:t>In Module Four, we looked at how to set good goals and discussed goal setting as a measurement tool. We’d like to take a few more minutes and look at a process for using goals as a post-workshop measurement tool.</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In order for goal setting to be a useful measurement tool, you must:</a:t>
            </a:r>
          </a:p>
          <a:p>
            <a:pPr lvl="0"/>
            <a:r>
              <a:rPr lang="en-US" sz="1200" kern="1200" dirty="0">
                <a:solidFill>
                  <a:schemeClr val="tx1"/>
                </a:solidFill>
                <a:effectLst/>
                <a:latin typeface="+mn-lt"/>
                <a:ea typeface="+mn-ea"/>
                <a:cs typeface="+mn-cs"/>
              </a:rPr>
              <a:t>Create well-defined goals (remember the SMART acronym)</a:t>
            </a:r>
          </a:p>
          <a:p>
            <a:pPr lvl="0"/>
            <a:r>
              <a:rPr lang="en-US" sz="1200" kern="1200" dirty="0">
                <a:solidFill>
                  <a:schemeClr val="tx1"/>
                </a:solidFill>
                <a:effectLst/>
                <a:latin typeface="+mn-lt"/>
                <a:ea typeface="+mn-ea"/>
                <a:cs typeface="+mn-cs"/>
              </a:rPr>
              <a:t>Coach participants to work on their goals</a:t>
            </a:r>
          </a:p>
          <a:p>
            <a:pPr lvl="0"/>
            <a:r>
              <a:rPr lang="en-US" sz="1200" kern="1200" dirty="0">
                <a:solidFill>
                  <a:schemeClr val="tx1"/>
                </a:solidFill>
                <a:effectLst/>
                <a:latin typeface="+mn-lt"/>
                <a:ea typeface="+mn-ea"/>
                <a:cs typeface="+mn-cs"/>
              </a:rPr>
              <a:t>Follow up on your commitment to use goals as a measurement tool</a:t>
            </a:r>
          </a:p>
          <a:p>
            <a:pPr eaLnBrk="1" hangingPunct="1">
              <a:spcBef>
                <a:spcPct val="0"/>
              </a:spcBef>
            </a:pPr>
            <a:endParaRPr lang="en-US" dirty="0"/>
          </a:p>
        </p:txBody>
      </p:sp>
      <p:sp>
        <p:nvSpPr>
          <p:cNvPr id="1187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fld id="{97ECCB40-D3AC-4A6B-AA6E-01D727413F94}" type="slidenum">
              <a:rPr lang="en-US" smtClean="0">
                <a:latin typeface="Calibri" pitchFamily="34" charset="0"/>
              </a:rPr>
              <a:pPr eaLnBrk="1" fontAlgn="base" hangingPunct="1">
                <a:spcBef>
                  <a:spcPct val="0"/>
                </a:spcBef>
                <a:spcAft>
                  <a:spcPct val="0"/>
                </a:spcAft>
              </a:pPr>
              <a:t>44</a:t>
            </a:fld>
            <a:endParaRPr lang="en-US">
              <a:latin typeface="Calibri" pitchFamily="34"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98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a:solidFill>
                  <a:schemeClr val="tx1"/>
                </a:solidFill>
                <a:effectLst/>
                <a:latin typeface="+mn-lt"/>
                <a:ea typeface="+mn-ea"/>
                <a:cs typeface="+mn-cs"/>
              </a:rPr>
              <a:t>Many of the other methods of evaluation that we have already discussed can be used to assess learning after training, including:</a:t>
            </a:r>
          </a:p>
          <a:p>
            <a:pPr lvl="0"/>
            <a:r>
              <a:rPr lang="en-US" sz="1200" kern="1200" dirty="0">
                <a:solidFill>
                  <a:schemeClr val="tx1"/>
                </a:solidFill>
                <a:effectLst/>
                <a:latin typeface="+mn-lt"/>
                <a:ea typeface="+mn-ea"/>
                <a:cs typeface="+mn-cs"/>
              </a:rPr>
              <a:t>Quizzes and tests</a:t>
            </a:r>
          </a:p>
          <a:p>
            <a:pPr lvl="0"/>
            <a:r>
              <a:rPr lang="en-US" sz="1200" kern="1200" dirty="0">
                <a:solidFill>
                  <a:schemeClr val="tx1"/>
                </a:solidFill>
                <a:effectLst/>
                <a:latin typeface="+mn-lt"/>
                <a:ea typeface="+mn-ea"/>
                <a:cs typeface="+mn-cs"/>
              </a:rPr>
              <a:t>360 degree feedback</a:t>
            </a:r>
          </a:p>
          <a:p>
            <a:pPr lvl="0"/>
            <a:r>
              <a:rPr lang="en-US" sz="1200" kern="1200" dirty="0">
                <a:solidFill>
                  <a:schemeClr val="tx1"/>
                </a:solidFill>
                <a:effectLst/>
                <a:latin typeface="+mn-lt"/>
                <a:ea typeface="+mn-ea"/>
                <a:cs typeface="+mn-cs"/>
              </a:rPr>
              <a:t>Self-analysis or supervisor analysis </a:t>
            </a:r>
          </a:p>
          <a:p>
            <a:pPr lvl="0"/>
            <a:r>
              <a:rPr lang="en-US" sz="1200" kern="1200" dirty="0">
                <a:solidFill>
                  <a:schemeClr val="tx1"/>
                </a:solidFill>
                <a:effectLst/>
                <a:latin typeface="+mn-lt"/>
                <a:ea typeface="+mn-ea"/>
                <a:cs typeface="+mn-cs"/>
              </a:rPr>
              <a:t>Metrics tracking </a:t>
            </a:r>
          </a:p>
          <a:p>
            <a:pPr lvl="0"/>
            <a:r>
              <a:rPr lang="en-US" sz="1200" kern="1200" dirty="0">
                <a:solidFill>
                  <a:schemeClr val="tx1"/>
                </a:solidFill>
                <a:effectLst/>
                <a:latin typeface="+mn-lt"/>
                <a:ea typeface="+mn-ea"/>
                <a:cs typeface="+mn-cs"/>
              </a:rPr>
              <a:t>Workplace observation</a:t>
            </a:r>
          </a:p>
          <a:p>
            <a:pPr lvl="0"/>
            <a:r>
              <a:rPr lang="en-US" sz="1200" kern="1200" dirty="0">
                <a:solidFill>
                  <a:schemeClr val="tx1"/>
                </a:solidFill>
                <a:effectLst/>
                <a:latin typeface="+mn-lt"/>
                <a:ea typeface="+mn-ea"/>
                <a:cs typeface="+mn-cs"/>
              </a:rPr>
              <a:t>Follow-up meetings</a:t>
            </a:r>
          </a:p>
          <a:p>
            <a:r>
              <a:rPr lang="en-US" sz="1200" kern="1200" dirty="0">
                <a:solidFill>
                  <a:schemeClr val="tx1"/>
                </a:solidFill>
                <a:effectLst/>
                <a:latin typeface="+mn-lt"/>
                <a:ea typeface="+mn-ea"/>
                <a:cs typeface="+mn-cs"/>
              </a:rPr>
              <a:t>Remember, post-workshop evaluations should be:</a:t>
            </a:r>
          </a:p>
          <a:p>
            <a:pPr lvl="0"/>
            <a:r>
              <a:rPr lang="en-US" sz="1200" kern="1200" dirty="0">
                <a:solidFill>
                  <a:schemeClr val="tx1"/>
                </a:solidFill>
                <a:effectLst/>
                <a:latin typeface="+mn-lt"/>
                <a:ea typeface="+mn-ea"/>
                <a:cs typeface="+mn-cs"/>
              </a:rPr>
              <a:t>Easy to complete</a:t>
            </a:r>
          </a:p>
          <a:p>
            <a:pPr lvl="0"/>
            <a:r>
              <a:rPr lang="en-US" sz="1200" kern="1200" dirty="0">
                <a:solidFill>
                  <a:schemeClr val="tx1"/>
                </a:solidFill>
                <a:effectLst/>
                <a:latin typeface="+mn-lt"/>
                <a:ea typeface="+mn-ea"/>
                <a:cs typeface="+mn-cs"/>
              </a:rPr>
              <a:t>Effective</a:t>
            </a:r>
          </a:p>
          <a:p>
            <a:pPr lvl="0"/>
            <a:r>
              <a:rPr lang="en-US" sz="1200" kern="1200" dirty="0">
                <a:solidFill>
                  <a:schemeClr val="tx1"/>
                </a:solidFill>
                <a:effectLst/>
                <a:latin typeface="+mn-lt"/>
                <a:ea typeface="+mn-ea"/>
                <a:cs typeface="+mn-cs"/>
              </a:rPr>
              <a:t>Not time consuming</a:t>
            </a:r>
          </a:p>
          <a:p>
            <a:pPr lvl="0"/>
            <a:r>
              <a:rPr lang="en-US" sz="1200" kern="1200" dirty="0">
                <a:solidFill>
                  <a:schemeClr val="tx1"/>
                </a:solidFill>
                <a:effectLst/>
                <a:latin typeface="+mn-lt"/>
                <a:ea typeface="+mn-ea"/>
                <a:cs typeface="+mn-cs"/>
              </a:rPr>
              <a:t>Measurable</a:t>
            </a:r>
          </a:p>
          <a:p>
            <a:pPr lvl="0"/>
            <a:r>
              <a:rPr lang="en-US" sz="1200" kern="1200" dirty="0">
                <a:solidFill>
                  <a:schemeClr val="tx1"/>
                </a:solidFill>
                <a:effectLst/>
                <a:latin typeface="+mn-lt"/>
                <a:ea typeface="+mn-ea"/>
                <a:cs typeface="+mn-cs"/>
              </a:rPr>
              <a:t>Consistent </a:t>
            </a:r>
          </a:p>
          <a:p>
            <a:pPr lvl="0"/>
            <a:r>
              <a:rPr lang="en-US" sz="1200" kern="1200" dirty="0">
                <a:solidFill>
                  <a:schemeClr val="tx1"/>
                </a:solidFill>
                <a:effectLst/>
                <a:latin typeface="+mn-lt"/>
                <a:ea typeface="+mn-ea"/>
                <a:cs typeface="+mn-cs"/>
              </a:rPr>
              <a:t>As objective as possible</a:t>
            </a:r>
          </a:p>
          <a:p>
            <a:pPr eaLnBrk="1" hangingPunct="1">
              <a:spcBef>
                <a:spcPct val="0"/>
              </a:spcBef>
            </a:pPr>
            <a:endParaRPr lang="en-US" dirty="0"/>
          </a:p>
        </p:txBody>
      </p:sp>
      <p:sp>
        <p:nvSpPr>
          <p:cNvPr id="1198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fld id="{6FEA54B6-64AC-4160-B906-7CEFA58C5B62}" type="slidenum">
              <a:rPr lang="en-US" smtClean="0">
                <a:latin typeface="Calibri" pitchFamily="34" charset="0"/>
              </a:rPr>
              <a:pPr eaLnBrk="1" fontAlgn="base" hangingPunct="1">
                <a:spcBef>
                  <a:spcPct val="0"/>
                </a:spcBef>
                <a:spcAft>
                  <a:spcPct val="0"/>
                </a:spcAft>
              </a:pPr>
              <a:t>45</a:t>
            </a:fld>
            <a:endParaRPr lang="en-US">
              <a:latin typeface="Calibri" pitchFamily="34"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18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218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fld id="{BA41C577-C2FF-41B1-88EC-1407918DC5D6}" type="slidenum">
              <a:rPr lang="en-US" smtClean="0">
                <a:latin typeface="Calibri" pitchFamily="34" charset="0"/>
              </a:rPr>
              <a:pPr eaLnBrk="1" fontAlgn="base" hangingPunct="1">
                <a:spcBef>
                  <a:spcPct val="0"/>
                </a:spcBef>
                <a:spcAft>
                  <a:spcPct val="0"/>
                </a:spcAft>
              </a:pPr>
              <a:t>46</a:t>
            </a:fld>
            <a:endParaRPr lang="en-US">
              <a:latin typeface="Calibri" pitchFamily="34"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8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a:solidFill>
                  <a:schemeClr val="tx1"/>
                </a:solidFill>
                <a:effectLst/>
                <a:latin typeface="+mn-lt"/>
                <a:ea typeface="+mn-ea"/>
                <a:cs typeface="+mn-cs"/>
              </a:rPr>
              <a:t>When creating a long term evaluation plan, make sure the following points are covered:</a:t>
            </a:r>
          </a:p>
          <a:p>
            <a:pPr lvl="0"/>
            <a:r>
              <a:rPr lang="en-US" sz="1200" kern="1200" dirty="0">
                <a:solidFill>
                  <a:schemeClr val="tx1"/>
                </a:solidFill>
                <a:effectLst/>
                <a:latin typeface="+mn-lt"/>
                <a:ea typeface="+mn-ea"/>
                <a:cs typeface="+mn-cs"/>
              </a:rPr>
              <a:t>Delegate long-term evaluation to the appropriate supervisors.</a:t>
            </a:r>
          </a:p>
          <a:p>
            <a:pPr lvl="0"/>
            <a:r>
              <a:rPr lang="en-US" sz="1200" kern="1200" dirty="0">
                <a:solidFill>
                  <a:schemeClr val="tx1"/>
                </a:solidFill>
                <a:effectLst/>
                <a:latin typeface="+mn-lt"/>
                <a:ea typeface="+mn-ea"/>
                <a:cs typeface="+mn-cs"/>
              </a:rPr>
              <a:t>Build a system where supervisors are accountable for evaluations.</a:t>
            </a:r>
          </a:p>
          <a:p>
            <a:pPr lvl="0"/>
            <a:r>
              <a:rPr lang="en-US" sz="1200" kern="1200" dirty="0">
                <a:solidFill>
                  <a:schemeClr val="tx1"/>
                </a:solidFill>
                <a:effectLst/>
                <a:latin typeface="+mn-lt"/>
                <a:ea typeface="+mn-ea"/>
                <a:cs typeface="+mn-cs"/>
              </a:rPr>
              <a:t>Have an organizational champion to follow up and make sure evaluations are done on time.</a:t>
            </a:r>
          </a:p>
          <a:p>
            <a:pPr lvl="0"/>
            <a:r>
              <a:rPr lang="en-US" sz="1200" kern="1200" dirty="0">
                <a:solidFill>
                  <a:schemeClr val="tx1"/>
                </a:solidFill>
                <a:effectLst/>
                <a:latin typeface="+mn-lt"/>
                <a:ea typeface="+mn-ea"/>
                <a:cs typeface="+mn-cs"/>
              </a:rPr>
              <a:t>Check in with the organization to make sure the evaluation strategy is working. If it’s not working, change it!</a:t>
            </a:r>
          </a:p>
          <a:p>
            <a:pPr lvl="0"/>
            <a:r>
              <a:rPr lang="en-US" sz="1200" kern="1200" dirty="0">
                <a:solidFill>
                  <a:schemeClr val="tx1"/>
                </a:solidFill>
                <a:effectLst/>
                <a:latin typeface="+mn-lt"/>
                <a:ea typeface="+mn-ea"/>
                <a:cs typeface="+mn-cs"/>
              </a:rPr>
              <a:t>Get executive support for your plan.</a:t>
            </a:r>
          </a:p>
          <a:p>
            <a:r>
              <a:rPr lang="en-US" sz="1200" kern="1200" dirty="0">
                <a:solidFill>
                  <a:schemeClr val="tx1"/>
                </a:solidFill>
                <a:effectLst/>
                <a:latin typeface="+mn-lt"/>
                <a:ea typeface="+mn-ea"/>
                <a:cs typeface="+mn-cs"/>
              </a:rPr>
              <a:t>Remember, evaluation does cost time and money, so evaluations past the six month mark should only be part of the evaluation plan when absolutely necessary.</a:t>
            </a:r>
          </a:p>
          <a:p>
            <a:pPr eaLnBrk="1" hangingPunct="1">
              <a:spcBef>
                <a:spcPct val="0"/>
              </a:spcBef>
            </a:pPr>
            <a:endParaRPr lang="en-US" dirty="0"/>
          </a:p>
        </p:txBody>
      </p:sp>
      <p:sp>
        <p:nvSpPr>
          <p:cNvPr id="1228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fld id="{AA8238E4-289E-4685-AC27-607C85C831E5}" type="slidenum">
              <a:rPr lang="en-US" smtClean="0">
                <a:latin typeface="Calibri" pitchFamily="34" charset="0"/>
              </a:rPr>
              <a:pPr eaLnBrk="1" fontAlgn="base" hangingPunct="1">
                <a:spcBef>
                  <a:spcPct val="0"/>
                </a:spcBef>
                <a:spcAft>
                  <a:spcPct val="0"/>
                </a:spcAft>
              </a:pPr>
              <a:t>47</a:t>
            </a:fld>
            <a:endParaRPr lang="en-US">
              <a:latin typeface="Calibri" pitchFamily="34"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39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a:solidFill>
                  <a:schemeClr val="tx1"/>
                </a:solidFill>
                <a:effectLst/>
                <a:latin typeface="+mn-lt"/>
                <a:ea typeface="+mn-ea"/>
                <a:cs typeface="+mn-cs"/>
              </a:rPr>
              <a:t>The following tools are most effective for long-term evaluations:</a:t>
            </a:r>
          </a:p>
          <a:p>
            <a:pPr lvl="0"/>
            <a:r>
              <a:rPr lang="en-US" sz="1200" kern="1200" dirty="0">
                <a:solidFill>
                  <a:schemeClr val="tx1"/>
                </a:solidFill>
                <a:effectLst/>
                <a:latin typeface="+mn-lt"/>
                <a:ea typeface="+mn-ea"/>
                <a:cs typeface="+mn-cs"/>
              </a:rPr>
              <a:t>Repeated assessments</a:t>
            </a:r>
          </a:p>
          <a:p>
            <a:pPr lvl="0"/>
            <a:r>
              <a:rPr lang="en-US" sz="1200" kern="1200" dirty="0">
                <a:solidFill>
                  <a:schemeClr val="tx1"/>
                </a:solidFill>
                <a:effectLst/>
                <a:latin typeface="+mn-lt"/>
                <a:ea typeface="+mn-ea"/>
                <a:cs typeface="+mn-cs"/>
              </a:rPr>
              <a:t>360 degree feedback</a:t>
            </a:r>
          </a:p>
          <a:p>
            <a:pPr lvl="0"/>
            <a:r>
              <a:rPr lang="en-US" sz="1200" kern="1200" dirty="0">
                <a:solidFill>
                  <a:schemeClr val="tx1"/>
                </a:solidFill>
                <a:effectLst/>
                <a:latin typeface="+mn-lt"/>
                <a:ea typeface="+mn-ea"/>
                <a:cs typeface="+mn-cs"/>
              </a:rPr>
              <a:t>Knowledge re-testing</a:t>
            </a:r>
          </a:p>
          <a:p>
            <a:pPr lvl="0"/>
            <a:r>
              <a:rPr lang="en-US" sz="1200" kern="1200" dirty="0">
                <a:solidFill>
                  <a:schemeClr val="tx1"/>
                </a:solidFill>
                <a:effectLst/>
                <a:latin typeface="+mn-lt"/>
                <a:ea typeface="+mn-ea"/>
                <a:cs typeface="+mn-cs"/>
              </a:rPr>
              <a:t>Metric tracking</a:t>
            </a:r>
          </a:p>
          <a:p>
            <a:pPr lvl="0"/>
            <a:r>
              <a:rPr lang="en-US" sz="1200" kern="1200" dirty="0">
                <a:solidFill>
                  <a:schemeClr val="tx1"/>
                </a:solidFill>
                <a:effectLst/>
                <a:latin typeface="+mn-lt"/>
                <a:ea typeface="+mn-ea"/>
                <a:cs typeface="+mn-cs"/>
              </a:rPr>
              <a:t>Structured observation and interviewing</a:t>
            </a:r>
          </a:p>
          <a:p>
            <a:r>
              <a:rPr lang="en-US" sz="1200" kern="1200" dirty="0">
                <a:solidFill>
                  <a:schemeClr val="tx1"/>
                </a:solidFill>
                <a:effectLst/>
                <a:latin typeface="+mn-lt"/>
                <a:ea typeface="+mn-ea"/>
                <a:cs typeface="+mn-cs"/>
              </a:rPr>
              <a:t>Long-term evaluations must be built carefully, with a focus on measurability, sustainability, and consistency. </a:t>
            </a:r>
          </a:p>
          <a:p>
            <a:pPr eaLnBrk="1" hangingPunct="1">
              <a:spcBef>
                <a:spcPct val="0"/>
              </a:spcBef>
            </a:pPr>
            <a:endParaRPr lang="en-US" dirty="0"/>
          </a:p>
        </p:txBody>
      </p:sp>
      <p:sp>
        <p:nvSpPr>
          <p:cNvPr id="1239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fld id="{73F2E59C-EB0A-44B2-9805-CC1FAFD4F92E}" type="slidenum">
              <a:rPr lang="en-US" smtClean="0">
                <a:latin typeface="Calibri" pitchFamily="34" charset="0"/>
              </a:rPr>
              <a:pPr eaLnBrk="1" fontAlgn="base" hangingPunct="1">
                <a:spcBef>
                  <a:spcPct val="0"/>
                </a:spcBef>
                <a:spcAft>
                  <a:spcPct val="0"/>
                </a:spcAft>
              </a:pPr>
              <a:t>48</a:t>
            </a:fld>
            <a:endParaRPr lang="en-US">
              <a:latin typeface="Calibri" pitchFamily="34"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49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a:solidFill>
                  <a:schemeClr val="tx1"/>
                </a:solidFill>
                <a:effectLst/>
                <a:latin typeface="+mn-lt"/>
                <a:ea typeface="+mn-ea"/>
                <a:cs typeface="+mn-cs"/>
              </a:rPr>
              <a:t>At the end of your evaluation period, you should take time to document what went well with your evaluation plan and what you would do differently next time. Then, when building your next evaluation plan, keep this feedback in mind.</a:t>
            </a:r>
          </a:p>
          <a:p>
            <a:r>
              <a:rPr lang="en-US" sz="1200" kern="1200" dirty="0">
                <a:solidFill>
                  <a:schemeClr val="tx1"/>
                </a:solidFill>
                <a:effectLst/>
                <a:latin typeface="+mn-lt"/>
                <a:ea typeface="+mn-ea"/>
                <a:cs typeface="+mn-cs"/>
              </a:rPr>
              <a:t>Questions you ask yourself include:</a:t>
            </a:r>
          </a:p>
          <a:p>
            <a:pPr lvl="0"/>
            <a:r>
              <a:rPr lang="en-US" sz="1200" kern="1200" dirty="0">
                <a:solidFill>
                  <a:schemeClr val="tx1"/>
                </a:solidFill>
                <a:effectLst/>
                <a:latin typeface="+mn-lt"/>
                <a:ea typeface="+mn-ea"/>
                <a:cs typeface="+mn-cs"/>
              </a:rPr>
              <a:t>What went well?</a:t>
            </a:r>
          </a:p>
          <a:p>
            <a:pPr lvl="0"/>
            <a:r>
              <a:rPr lang="en-US" sz="1200" kern="1200" dirty="0">
                <a:solidFill>
                  <a:schemeClr val="tx1"/>
                </a:solidFill>
                <a:effectLst/>
                <a:latin typeface="+mn-lt"/>
                <a:ea typeface="+mn-ea"/>
                <a:cs typeface="+mn-cs"/>
              </a:rPr>
              <a:t>What could have gone better?</a:t>
            </a:r>
          </a:p>
          <a:p>
            <a:pPr lvl="0"/>
            <a:r>
              <a:rPr lang="en-US" sz="1200" kern="1200" dirty="0">
                <a:solidFill>
                  <a:schemeClr val="tx1"/>
                </a:solidFill>
                <a:effectLst/>
                <a:latin typeface="+mn-lt"/>
                <a:ea typeface="+mn-ea"/>
                <a:cs typeface="+mn-cs"/>
              </a:rPr>
              <a:t>What did I learn?</a:t>
            </a:r>
          </a:p>
          <a:p>
            <a:pPr lvl="0"/>
            <a:r>
              <a:rPr lang="en-US" sz="1200" kern="1200" dirty="0">
                <a:solidFill>
                  <a:schemeClr val="tx1"/>
                </a:solidFill>
                <a:effectLst/>
                <a:latin typeface="+mn-lt"/>
                <a:ea typeface="+mn-ea"/>
                <a:cs typeface="+mn-cs"/>
              </a:rPr>
              <a:t>What is one thing that I will definitely do again?</a:t>
            </a:r>
          </a:p>
          <a:p>
            <a:pPr lvl="0"/>
            <a:r>
              <a:rPr lang="en-US" sz="1200" kern="1200" dirty="0">
                <a:solidFill>
                  <a:schemeClr val="tx1"/>
                </a:solidFill>
                <a:effectLst/>
                <a:latin typeface="+mn-lt"/>
                <a:ea typeface="+mn-ea"/>
                <a:cs typeface="+mn-cs"/>
              </a:rPr>
              <a:t>What is one thing that I will definitely not do again?</a:t>
            </a:r>
          </a:p>
          <a:p>
            <a:pPr lvl="0"/>
            <a:r>
              <a:rPr lang="en-US" sz="1200" kern="1200" dirty="0">
                <a:solidFill>
                  <a:schemeClr val="tx1"/>
                </a:solidFill>
                <a:effectLst/>
                <a:latin typeface="+mn-lt"/>
                <a:ea typeface="+mn-ea"/>
                <a:cs typeface="+mn-cs"/>
              </a:rPr>
              <a:t>What changes did I have to make to my plan during its execution? Why were these changes necessary?</a:t>
            </a:r>
          </a:p>
          <a:p>
            <a:pPr eaLnBrk="1" hangingPunct="1">
              <a:spcBef>
                <a:spcPct val="0"/>
              </a:spcBef>
            </a:pPr>
            <a:endParaRPr lang="en-US" dirty="0"/>
          </a:p>
        </p:txBody>
      </p:sp>
      <p:sp>
        <p:nvSpPr>
          <p:cNvPr id="1249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fld id="{AD4C9C04-FD86-4D47-B2D1-60232EDDCBDF}" type="slidenum">
              <a:rPr lang="en-US" smtClean="0">
                <a:latin typeface="Calibri" pitchFamily="34" charset="0"/>
              </a:rPr>
              <a:pPr eaLnBrk="1" fontAlgn="base" hangingPunct="1">
                <a:spcBef>
                  <a:spcPct val="0"/>
                </a:spcBef>
                <a:spcAft>
                  <a:spcPct val="0"/>
                </a:spcAft>
              </a:pPr>
              <a:t>49</a:t>
            </a:fld>
            <a:endParaRPr lang="en-US">
              <a:latin typeface="Calibri" pitchFamily="34"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59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t>In some cases, this may be easy – you may be able to see a drop in hard numbers (like product defects, customer complaints, or days absent) as a result of your training. In other cases, the benefit might involve something much harder to calculate, like reduced stress, improved teamwork, or better communication. </a:t>
            </a:r>
          </a:p>
        </p:txBody>
      </p:sp>
      <p:sp>
        <p:nvSpPr>
          <p:cNvPr id="1259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fld id="{8E4AE624-8C7C-470C-B40F-CA481F226248}" type="slidenum">
              <a:rPr lang="en-US" smtClean="0">
                <a:latin typeface="Calibri" pitchFamily="34" charset="0"/>
              </a:rPr>
              <a:pPr eaLnBrk="1" fontAlgn="base" hangingPunct="1">
                <a:spcBef>
                  <a:spcPct val="0"/>
                </a:spcBef>
                <a:spcAft>
                  <a:spcPct val="0"/>
                </a:spcAft>
              </a:pPr>
              <a:t>50</a:t>
            </a:fld>
            <a:endParaRPr lang="en-US">
              <a:latin typeface="Calibri"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t>A learner’s experience begins with Concrete Experience – things that happen to that individual. The individual then observes the situation, making Reflections and Observations. Next, the individual thinks about what has happened and develops Abstract Concepts. Finally, the individual Actively Experiments with those new ideas, leading to new Concrete Experiences – and the cycle begins all over again.</a:t>
            </a:r>
          </a:p>
          <a:p>
            <a:pPr eaLnBrk="1" hangingPunct="1"/>
            <a:r>
              <a:rPr lang="en-US"/>
              <a:t>It is important to remember that this cycle occurs any time learning is required, whether it is learning how to use a new dishwasher at home, learning a new computer program, or trying to train your dog.</a:t>
            </a:r>
          </a:p>
          <a:p>
            <a:pPr eaLnBrk="1" hangingPunct="1">
              <a:spcBef>
                <a:spcPct val="0"/>
              </a:spcBef>
            </a:pPr>
            <a:endParaRPr lang="en-US"/>
          </a:p>
        </p:txBody>
      </p:sp>
      <p:sp>
        <p:nvSpPr>
          <p:cNvPr id="747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fld id="{0BC32031-C700-41C2-B42B-EB371AA5AB2A}" type="slidenum">
              <a:rPr lang="en-US" smtClean="0">
                <a:latin typeface="Calibri" pitchFamily="34" charset="0"/>
              </a:rPr>
              <a:pPr eaLnBrk="1" fontAlgn="base" hangingPunct="1">
                <a:spcBef>
                  <a:spcPct val="0"/>
                </a:spcBef>
                <a:spcAft>
                  <a:spcPct val="0"/>
                </a:spcAft>
              </a:pPr>
              <a:t>6</a:t>
            </a:fld>
            <a:endParaRPr lang="en-US">
              <a:latin typeface="Calibri" pitchFamily="34"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69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t>The result will give you a percentage.</a:t>
            </a:r>
          </a:p>
          <a:p>
            <a:pPr eaLnBrk="1" hangingPunct="1">
              <a:spcBef>
                <a:spcPct val="0"/>
              </a:spcBef>
            </a:pPr>
            <a:endParaRPr lang="en-US"/>
          </a:p>
        </p:txBody>
      </p:sp>
      <p:sp>
        <p:nvSpPr>
          <p:cNvPr id="1269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fld id="{3993D0C2-3438-4250-8635-61DD91FEAF08}" type="slidenum">
              <a:rPr lang="en-US" smtClean="0">
                <a:latin typeface="Calibri" pitchFamily="34" charset="0"/>
              </a:rPr>
              <a:pPr eaLnBrk="1" fontAlgn="base" hangingPunct="1">
                <a:spcBef>
                  <a:spcPct val="0"/>
                </a:spcBef>
                <a:spcAft>
                  <a:spcPct val="0"/>
                </a:spcAft>
              </a:pPr>
              <a:t>51</a:t>
            </a:fld>
            <a:endParaRPr lang="en-US">
              <a:latin typeface="Calibri" pitchFamily="34"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80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a:solidFill>
                  <a:schemeClr val="tx1"/>
                </a:solidFill>
                <a:effectLst/>
                <a:latin typeface="+mn-lt"/>
                <a:ea typeface="+mn-ea"/>
                <a:cs typeface="+mn-cs"/>
              </a:rPr>
              <a:t>Tangible benefits are those with a number attached to them. Some examples include:</a:t>
            </a:r>
          </a:p>
          <a:p>
            <a:pPr lvl="0"/>
            <a:r>
              <a:rPr lang="en-US" sz="1200" kern="1200" dirty="0">
                <a:solidFill>
                  <a:schemeClr val="tx1"/>
                </a:solidFill>
                <a:effectLst/>
                <a:latin typeface="+mn-lt"/>
                <a:ea typeface="+mn-ea"/>
                <a:cs typeface="+mn-cs"/>
              </a:rPr>
              <a:t>Rate of absenteeism or turnover</a:t>
            </a:r>
          </a:p>
          <a:p>
            <a:pPr lvl="0"/>
            <a:r>
              <a:rPr lang="en-US" sz="1200" kern="1200" dirty="0">
                <a:solidFill>
                  <a:schemeClr val="tx1"/>
                </a:solidFill>
                <a:effectLst/>
                <a:latin typeface="+mn-lt"/>
                <a:ea typeface="+mn-ea"/>
                <a:cs typeface="+mn-cs"/>
              </a:rPr>
              <a:t>Sales</a:t>
            </a:r>
          </a:p>
          <a:p>
            <a:pPr lvl="0"/>
            <a:r>
              <a:rPr lang="en-US" sz="1200" kern="1200" dirty="0">
                <a:solidFill>
                  <a:schemeClr val="tx1"/>
                </a:solidFill>
                <a:effectLst/>
                <a:latin typeface="+mn-lt"/>
                <a:ea typeface="+mn-ea"/>
                <a:cs typeface="+mn-cs"/>
              </a:rPr>
              <a:t>Profits</a:t>
            </a:r>
          </a:p>
          <a:p>
            <a:pPr lvl="0"/>
            <a:r>
              <a:rPr lang="en-US" sz="1200" kern="1200" dirty="0">
                <a:solidFill>
                  <a:schemeClr val="tx1"/>
                </a:solidFill>
                <a:effectLst/>
                <a:latin typeface="+mn-lt"/>
                <a:ea typeface="+mn-ea"/>
                <a:cs typeface="+mn-cs"/>
              </a:rPr>
              <a:t>Number or dollar value of returns</a:t>
            </a:r>
          </a:p>
          <a:p>
            <a:pPr lvl="0"/>
            <a:r>
              <a:rPr lang="en-US" sz="1200" kern="1200" dirty="0">
                <a:solidFill>
                  <a:schemeClr val="tx1"/>
                </a:solidFill>
                <a:effectLst/>
                <a:latin typeface="+mn-lt"/>
                <a:ea typeface="+mn-ea"/>
                <a:cs typeface="+mn-cs"/>
              </a:rPr>
              <a:t>Number or percentage of customer complaints</a:t>
            </a:r>
          </a:p>
          <a:p>
            <a:pPr lvl="0"/>
            <a:r>
              <a:rPr lang="en-US" sz="1200" kern="1200" dirty="0">
                <a:solidFill>
                  <a:schemeClr val="tx1"/>
                </a:solidFill>
                <a:effectLst/>
                <a:latin typeface="+mn-lt"/>
                <a:ea typeface="+mn-ea"/>
                <a:cs typeface="+mn-cs"/>
              </a:rPr>
              <a:t>Length of downtime (due to accidents, machine failure, etc.)</a:t>
            </a:r>
          </a:p>
          <a:p>
            <a:pPr lvl="0"/>
            <a:r>
              <a:rPr lang="en-US" sz="1200" kern="1200" dirty="0">
                <a:solidFill>
                  <a:schemeClr val="tx1"/>
                </a:solidFill>
                <a:effectLst/>
                <a:latin typeface="+mn-lt"/>
                <a:ea typeface="+mn-ea"/>
                <a:cs typeface="+mn-cs"/>
              </a:rPr>
              <a:t>Production volume</a:t>
            </a:r>
          </a:p>
          <a:p>
            <a:pPr lvl="0"/>
            <a:r>
              <a:rPr lang="en-US" sz="1200" kern="1200" dirty="0">
                <a:solidFill>
                  <a:schemeClr val="tx1"/>
                </a:solidFill>
                <a:effectLst/>
                <a:latin typeface="+mn-lt"/>
                <a:ea typeface="+mn-ea"/>
                <a:cs typeface="+mn-cs"/>
              </a:rPr>
              <a:t>Error or defect rate</a:t>
            </a:r>
          </a:p>
          <a:p>
            <a:pPr lvl="0"/>
            <a:r>
              <a:rPr lang="en-US" sz="1200" kern="1200" dirty="0">
                <a:solidFill>
                  <a:schemeClr val="tx1"/>
                </a:solidFill>
                <a:effectLst/>
                <a:latin typeface="+mn-lt"/>
                <a:ea typeface="+mn-ea"/>
                <a:cs typeface="+mn-cs"/>
              </a:rPr>
              <a:t>Customer and/or employee satisfaction</a:t>
            </a:r>
          </a:p>
          <a:p>
            <a:pPr lvl="0"/>
            <a:r>
              <a:rPr lang="en-US" sz="1200" kern="1200" dirty="0">
                <a:solidFill>
                  <a:schemeClr val="tx1"/>
                </a:solidFill>
                <a:effectLst/>
                <a:latin typeface="+mn-lt"/>
                <a:ea typeface="+mn-ea"/>
                <a:cs typeface="+mn-cs"/>
              </a:rPr>
              <a:t>Response time</a:t>
            </a:r>
          </a:p>
          <a:p>
            <a:r>
              <a:rPr lang="en-US" sz="1200" kern="1200" dirty="0">
                <a:solidFill>
                  <a:schemeClr val="tx1"/>
                </a:solidFill>
                <a:effectLst/>
                <a:latin typeface="+mn-lt"/>
                <a:ea typeface="+mn-ea"/>
                <a:cs typeface="+mn-cs"/>
              </a:rPr>
              <a:t>When gathering these metrics, make sure to gather information for a few months before and a few months after the time period that you are measuring, as well as data for the same time period in years previous. You will also want to be aware of external factors that could affect your data, such as weather, economic conditions, and changes in the company.</a:t>
            </a:r>
          </a:p>
        </p:txBody>
      </p:sp>
      <p:sp>
        <p:nvSpPr>
          <p:cNvPr id="1280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fld id="{7C022726-6C1E-403E-A4CF-A0CF7D84B72D}" type="slidenum">
              <a:rPr lang="en-US" smtClean="0">
                <a:latin typeface="Calibri" pitchFamily="34" charset="0"/>
              </a:rPr>
              <a:pPr eaLnBrk="1" fontAlgn="base" hangingPunct="1">
                <a:spcBef>
                  <a:spcPct val="0"/>
                </a:spcBef>
                <a:spcAft>
                  <a:spcPct val="0"/>
                </a:spcAft>
              </a:pPr>
              <a:t>52</a:t>
            </a:fld>
            <a:endParaRPr lang="en-US">
              <a:latin typeface="Calibri" pitchFamily="34"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90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a:solidFill>
                  <a:schemeClr val="tx1"/>
                </a:solidFill>
                <a:effectLst/>
                <a:latin typeface="+mn-lt"/>
                <a:ea typeface="+mn-ea"/>
                <a:cs typeface="+mn-cs"/>
              </a:rPr>
              <a:t>Training often provides more intangible benefits, such as better communication, improved anger and stress management, clearer writing skills, or more effective time management. It can be hard to put dollars and cents value on these skills; however, we are often asked to do so to prove that the training has been worthwhile.</a:t>
            </a:r>
          </a:p>
          <a:p>
            <a:r>
              <a:rPr lang="en-US" sz="1200" kern="1200" dirty="0">
                <a:solidFill>
                  <a:schemeClr val="tx1"/>
                </a:solidFill>
                <a:effectLst/>
                <a:latin typeface="+mn-lt"/>
                <a:ea typeface="+mn-ea"/>
                <a:cs typeface="+mn-cs"/>
              </a:rPr>
              <a:t>Here are some ways to convert intangible benefits to hard numbers:</a:t>
            </a:r>
          </a:p>
          <a:p>
            <a:pPr lvl="0"/>
            <a:r>
              <a:rPr lang="en-US" sz="1200" kern="1200" dirty="0">
                <a:solidFill>
                  <a:schemeClr val="tx1"/>
                </a:solidFill>
                <a:effectLst/>
                <a:latin typeface="+mn-lt"/>
                <a:ea typeface="+mn-ea"/>
                <a:cs typeface="+mn-cs"/>
              </a:rPr>
              <a:t>Calculate the time saved in hours and multiply by the person’s hourly wage</a:t>
            </a:r>
          </a:p>
          <a:p>
            <a:pPr lvl="0"/>
            <a:r>
              <a:rPr lang="en-US" sz="1200" kern="1200" dirty="0">
                <a:solidFill>
                  <a:schemeClr val="tx1"/>
                </a:solidFill>
                <a:effectLst/>
                <a:latin typeface="+mn-lt"/>
                <a:ea typeface="+mn-ea"/>
                <a:cs typeface="+mn-cs"/>
              </a:rPr>
              <a:t>Tie the intangible benefit to a tangible benefit </a:t>
            </a:r>
          </a:p>
          <a:p>
            <a:pPr eaLnBrk="1" hangingPunct="1">
              <a:spcBef>
                <a:spcPct val="0"/>
              </a:spcBef>
            </a:pPr>
            <a:endParaRPr lang="en-US" dirty="0"/>
          </a:p>
        </p:txBody>
      </p:sp>
      <p:sp>
        <p:nvSpPr>
          <p:cNvPr id="1290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fld id="{2964833A-45C0-403B-9043-07DB919B2B99}" type="slidenum">
              <a:rPr lang="en-US" smtClean="0">
                <a:latin typeface="Calibri" pitchFamily="34" charset="0"/>
              </a:rPr>
              <a:pPr eaLnBrk="1" fontAlgn="base" hangingPunct="1">
                <a:spcBef>
                  <a:spcPct val="0"/>
                </a:spcBef>
                <a:spcAft>
                  <a:spcPct val="0"/>
                </a:spcAft>
              </a:pPr>
              <a:t>53</a:t>
            </a:fld>
            <a:endParaRPr lang="en-US">
              <a:latin typeface="Calibri" pitchFamily="34" charset="0"/>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00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a:solidFill>
                  <a:schemeClr val="tx1"/>
                </a:solidFill>
                <a:effectLst/>
                <a:latin typeface="+mn-lt"/>
                <a:ea typeface="+mn-ea"/>
                <a:cs typeface="+mn-cs"/>
              </a:rPr>
              <a:t>Our next step is identifying the cost of the program. This should include:</a:t>
            </a:r>
          </a:p>
          <a:p>
            <a:pPr lvl="0"/>
            <a:r>
              <a:rPr lang="en-US" sz="1200" kern="1200" dirty="0">
                <a:solidFill>
                  <a:schemeClr val="tx1"/>
                </a:solidFill>
                <a:effectLst/>
                <a:latin typeface="+mn-lt"/>
                <a:ea typeface="+mn-ea"/>
                <a:cs typeface="+mn-cs"/>
              </a:rPr>
              <a:t>Employee salaries paid while they were attending the program</a:t>
            </a:r>
          </a:p>
          <a:p>
            <a:pPr lvl="0"/>
            <a:r>
              <a:rPr lang="en-US" sz="1200" kern="1200" dirty="0">
                <a:solidFill>
                  <a:schemeClr val="tx1"/>
                </a:solidFill>
                <a:effectLst/>
                <a:latin typeface="+mn-lt"/>
                <a:ea typeface="+mn-ea"/>
                <a:cs typeface="+mn-cs"/>
              </a:rPr>
              <a:t>Trainee expenses such as food, hotel, and transportation</a:t>
            </a:r>
          </a:p>
          <a:p>
            <a:pPr lvl="0"/>
            <a:r>
              <a:rPr lang="en-US" sz="1200" kern="1200" dirty="0">
                <a:solidFill>
                  <a:schemeClr val="tx1"/>
                </a:solidFill>
                <a:effectLst/>
                <a:latin typeface="+mn-lt"/>
                <a:ea typeface="+mn-ea"/>
                <a:cs typeface="+mn-cs"/>
              </a:rPr>
              <a:t>Cost of materials and facility for the program</a:t>
            </a:r>
          </a:p>
          <a:p>
            <a:pPr lvl="0"/>
            <a:r>
              <a:rPr lang="en-US" sz="1200" kern="1200" dirty="0">
                <a:solidFill>
                  <a:schemeClr val="tx1"/>
                </a:solidFill>
                <a:effectLst/>
                <a:latin typeface="+mn-lt"/>
                <a:ea typeface="+mn-ea"/>
                <a:cs typeface="+mn-cs"/>
              </a:rPr>
              <a:t>Facilitator cost before, during, and after the program</a:t>
            </a:r>
          </a:p>
          <a:p>
            <a:pPr lvl="0"/>
            <a:r>
              <a:rPr lang="en-US" sz="1200" kern="1200" dirty="0">
                <a:solidFill>
                  <a:schemeClr val="tx1"/>
                </a:solidFill>
                <a:effectLst/>
                <a:latin typeface="+mn-lt"/>
                <a:ea typeface="+mn-ea"/>
                <a:cs typeface="+mn-cs"/>
              </a:rPr>
              <a:t>Development and licensing costs</a:t>
            </a:r>
          </a:p>
          <a:p>
            <a:pPr lvl="0"/>
            <a:r>
              <a:rPr lang="en-US" sz="1200" kern="1200" dirty="0">
                <a:solidFill>
                  <a:schemeClr val="tx1"/>
                </a:solidFill>
                <a:effectLst/>
                <a:latin typeface="+mn-lt"/>
                <a:ea typeface="+mn-ea"/>
                <a:cs typeface="+mn-cs"/>
              </a:rPr>
              <a:t>Administrative costs</a:t>
            </a:r>
          </a:p>
          <a:p>
            <a:pPr eaLnBrk="1" hangingPunct="1">
              <a:spcBef>
                <a:spcPct val="0"/>
              </a:spcBef>
            </a:pPr>
            <a:endParaRPr lang="en-US" dirty="0"/>
          </a:p>
        </p:txBody>
      </p:sp>
      <p:sp>
        <p:nvSpPr>
          <p:cNvPr id="1300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fld id="{82C47CBD-F5AA-4149-8FFB-7FC011FADEE4}" type="slidenum">
              <a:rPr lang="en-US" smtClean="0">
                <a:latin typeface="Calibri" pitchFamily="34" charset="0"/>
              </a:rPr>
              <a:pPr eaLnBrk="1" fontAlgn="base" hangingPunct="1">
                <a:spcBef>
                  <a:spcPct val="0"/>
                </a:spcBef>
                <a:spcAft>
                  <a:spcPct val="0"/>
                </a:spcAft>
              </a:pPr>
              <a:t>54</a:t>
            </a:fld>
            <a:endParaRPr lang="en-US">
              <a:latin typeface="Calibri" pitchFamily="34" charset="0"/>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10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a:solidFill>
                  <a:schemeClr val="tx1"/>
                </a:solidFill>
                <a:effectLst/>
                <a:latin typeface="+mn-lt"/>
                <a:ea typeface="+mn-ea"/>
                <a:cs typeface="+mn-cs"/>
              </a:rPr>
              <a:t>All of the evaluations and measurements that you perform before, during, and after a training session should give you quantifiable, consistent information about the training that you performed. This information will help you:</a:t>
            </a:r>
          </a:p>
          <a:p>
            <a:pPr lvl="0"/>
            <a:r>
              <a:rPr lang="en-US" sz="1200" kern="1200" dirty="0">
                <a:solidFill>
                  <a:schemeClr val="tx1"/>
                </a:solidFill>
                <a:effectLst/>
                <a:latin typeface="+mn-lt"/>
                <a:ea typeface="+mn-ea"/>
                <a:cs typeface="+mn-cs"/>
              </a:rPr>
              <a:t>Improve your training programs</a:t>
            </a:r>
          </a:p>
          <a:p>
            <a:pPr lvl="0"/>
            <a:r>
              <a:rPr lang="en-US" sz="1200" kern="1200" dirty="0">
                <a:solidFill>
                  <a:schemeClr val="tx1"/>
                </a:solidFill>
                <a:effectLst/>
                <a:latin typeface="+mn-lt"/>
                <a:ea typeface="+mn-ea"/>
                <a:cs typeface="+mn-cs"/>
              </a:rPr>
              <a:t>Have confidence in yourself as a trainer</a:t>
            </a:r>
          </a:p>
          <a:p>
            <a:pPr lvl="0"/>
            <a:r>
              <a:rPr lang="en-US" sz="1200" kern="1200" dirty="0">
                <a:solidFill>
                  <a:schemeClr val="tx1"/>
                </a:solidFill>
                <a:effectLst/>
                <a:latin typeface="+mn-lt"/>
                <a:ea typeface="+mn-ea"/>
                <a:cs typeface="+mn-cs"/>
              </a:rPr>
              <a:t>Gain support for your programs</a:t>
            </a:r>
          </a:p>
          <a:p>
            <a:r>
              <a:rPr lang="en-US" sz="1200" kern="1200" dirty="0">
                <a:solidFill>
                  <a:schemeClr val="tx1"/>
                </a:solidFill>
                <a:effectLst/>
                <a:latin typeface="+mn-lt"/>
                <a:ea typeface="+mn-ea"/>
                <a:cs typeface="+mn-cs"/>
              </a:rPr>
              <a:t>You can also use this information when building a business case or proposal for your next training program. A business case usually has the following items:</a:t>
            </a:r>
          </a:p>
          <a:p>
            <a:pPr lvl="0"/>
            <a:r>
              <a:rPr lang="en-US" sz="1200" kern="1200" dirty="0">
                <a:solidFill>
                  <a:schemeClr val="tx1"/>
                </a:solidFill>
                <a:effectLst/>
                <a:latin typeface="+mn-lt"/>
                <a:ea typeface="+mn-ea"/>
                <a:cs typeface="+mn-cs"/>
              </a:rPr>
              <a:t>Executive Summary</a:t>
            </a:r>
          </a:p>
          <a:p>
            <a:pPr lvl="0"/>
            <a:r>
              <a:rPr lang="en-US" sz="1200" kern="1200" dirty="0">
                <a:solidFill>
                  <a:schemeClr val="tx1"/>
                </a:solidFill>
                <a:effectLst/>
                <a:latin typeface="+mn-lt"/>
                <a:ea typeface="+mn-ea"/>
                <a:cs typeface="+mn-cs"/>
              </a:rPr>
              <a:t>Background Information (to provide context)</a:t>
            </a:r>
          </a:p>
          <a:p>
            <a:pPr lvl="0"/>
            <a:r>
              <a:rPr lang="en-US" sz="1200" kern="1200" dirty="0">
                <a:solidFill>
                  <a:schemeClr val="tx1"/>
                </a:solidFill>
                <a:effectLst/>
                <a:latin typeface="+mn-lt"/>
                <a:ea typeface="+mn-ea"/>
                <a:cs typeface="+mn-cs"/>
              </a:rPr>
              <a:t>Needs Analysis</a:t>
            </a:r>
          </a:p>
          <a:p>
            <a:pPr lvl="0"/>
            <a:r>
              <a:rPr lang="en-US" sz="1200" kern="1200" dirty="0">
                <a:solidFill>
                  <a:schemeClr val="tx1"/>
                </a:solidFill>
                <a:effectLst/>
                <a:latin typeface="+mn-lt"/>
                <a:ea typeface="+mn-ea"/>
                <a:cs typeface="+mn-cs"/>
              </a:rPr>
              <a:t>Recommendations</a:t>
            </a:r>
          </a:p>
          <a:p>
            <a:pPr lvl="0"/>
            <a:r>
              <a:rPr lang="en-US" sz="1200" kern="1200" dirty="0">
                <a:solidFill>
                  <a:schemeClr val="tx1"/>
                </a:solidFill>
                <a:effectLst/>
                <a:latin typeface="+mn-lt"/>
                <a:ea typeface="+mn-ea"/>
                <a:cs typeface="+mn-cs"/>
              </a:rPr>
              <a:t>Anticipated Benefits</a:t>
            </a:r>
          </a:p>
          <a:p>
            <a:pPr lvl="0"/>
            <a:r>
              <a:rPr lang="en-US" sz="1200" kern="1200" dirty="0">
                <a:solidFill>
                  <a:schemeClr val="tx1"/>
                </a:solidFill>
                <a:effectLst/>
                <a:latin typeface="+mn-lt"/>
                <a:ea typeface="+mn-ea"/>
                <a:cs typeface="+mn-cs"/>
              </a:rPr>
              <a:t>Estimated Cost</a:t>
            </a:r>
          </a:p>
          <a:p>
            <a:pPr lvl="0"/>
            <a:r>
              <a:rPr lang="en-US" sz="1200" kern="1200" dirty="0">
                <a:solidFill>
                  <a:schemeClr val="tx1"/>
                </a:solidFill>
                <a:effectLst/>
                <a:latin typeface="+mn-lt"/>
                <a:ea typeface="+mn-ea"/>
                <a:cs typeface="+mn-cs"/>
              </a:rPr>
              <a:t>Next Steps</a:t>
            </a:r>
          </a:p>
          <a:p>
            <a:pPr lvl="0"/>
            <a:r>
              <a:rPr lang="en-US" sz="1200" kern="1200" dirty="0">
                <a:solidFill>
                  <a:schemeClr val="tx1"/>
                </a:solidFill>
                <a:effectLst/>
                <a:latin typeface="+mn-lt"/>
                <a:ea typeface="+mn-ea"/>
                <a:cs typeface="+mn-cs"/>
              </a:rPr>
              <a:t>References and Supporting Materials</a:t>
            </a:r>
          </a:p>
          <a:p>
            <a:pPr eaLnBrk="1" hangingPunct="1">
              <a:spcBef>
                <a:spcPct val="0"/>
              </a:spcBef>
            </a:pPr>
            <a:endParaRPr lang="en-US" dirty="0"/>
          </a:p>
        </p:txBody>
      </p:sp>
      <p:sp>
        <p:nvSpPr>
          <p:cNvPr id="1310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fld id="{F49DA2D4-971E-4351-A3A6-9B5EEE4C7286}" type="slidenum">
              <a:rPr lang="en-US" smtClean="0">
                <a:latin typeface="Calibri" pitchFamily="34" charset="0"/>
              </a:rPr>
              <a:pPr eaLnBrk="1" fontAlgn="base" hangingPunct="1">
                <a:spcBef>
                  <a:spcPct val="0"/>
                </a:spcBef>
                <a:spcAft>
                  <a:spcPct val="0"/>
                </a:spcAft>
              </a:pPr>
              <a:t>55</a:t>
            </a:fld>
            <a:endParaRPr lang="en-US">
              <a:latin typeface="Calibri" pitchFamily="34" charset="0"/>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331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fld id="{4B420AD7-2AAF-4228-A5F6-888FE19A4327}" type="slidenum">
              <a:rPr lang="en-US" smtClean="0">
                <a:latin typeface="Calibri" pitchFamily="34" charset="0"/>
              </a:rPr>
              <a:pPr eaLnBrk="1" fontAlgn="base" hangingPunct="1">
                <a:spcBef>
                  <a:spcPct val="0"/>
                </a:spcBef>
                <a:spcAft>
                  <a:spcPct val="0"/>
                </a:spcAft>
              </a:pPr>
              <a:t>56</a:t>
            </a:fld>
            <a:endParaRPr lang="en-US">
              <a:latin typeface="Calibri" pitchFamily="34" charset="0"/>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41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341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fld id="{866B8940-CE42-4647-AA52-744A6E4CD0BD}" type="slidenum">
              <a:rPr lang="en-US" smtClean="0">
                <a:latin typeface="Calibri" pitchFamily="34" charset="0"/>
              </a:rPr>
              <a:pPr eaLnBrk="1" fontAlgn="base" hangingPunct="1">
                <a:spcBef>
                  <a:spcPct val="0"/>
                </a:spcBef>
                <a:spcAft>
                  <a:spcPct val="0"/>
                </a:spcAft>
              </a:pPr>
              <a:t>57</a:t>
            </a:fld>
            <a:endParaRPr lang="en-US">
              <a:latin typeface="Calibri"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7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t>Accommodators are best at concrete experience and active experimentation. These are the people that are often the first to take risks, try new things, and carry out plans. This style of learning is often found in action-oriented, problem-solving jobs, like marketing, sales, and business.</a:t>
            </a:r>
          </a:p>
          <a:p>
            <a:pPr eaLnBrk="1" hangingPunct="1"/>
            <a:r>
              <a:rPr lang="en-US"/>
              <a:t>Accommodators:</a:t>
            </a:r>
          </a:p>
          <a:p>
            <a:pPr eaLnBrk="1" hangingPunct="1"/>
            <a:r>
              <a:rPr lang="en-US"/>
              <a:t>Are good with people</a:t>
            </a:r>
          </a:p>
          <a:p>
            <a:pPr eaLnBrk="1" hangingPunct="1"/>
            <a:r>
              <a:rPr lang="en-US"/>
              <a:t>Can be seen as impatient and demanding because they are so eager to solve the problem</a:t>
            </a:r>
          </a:p>
          <a:p>
            <a:pPr eaLnBrk="1" hangingPunct="1"/>
            <a:r>
              <a:rPr lang="en-US"/>
              <a:t>Adapt well to new situations</a:t>
            </a:r>
          </a:p>
          <a:p>
            <a:pPr eaLnBrk="1" hangingPunct="1"/>
            <a:r>
              <a:rPr lang="en-US"/>
              <a:t>Use trial and error, intuition, and people resources rather than logic</a:t>
            </a:r>
          </a:p>
          <a:p>
            <a:pPr eaLnBrk="1" hangingPunct="1"/>
            <a:r>
              <a:rPr lang="en-US"/>
              <a:t>Do not become attached to a particular plan and will change when required</a:t>
            </a:r>
          </a:p>
          <a:p>
            <a:pPr eaLnBrk="1" hangingPunct="1">
              <a:spcBef>
                <a:spcPct val="0"/>
              </a:spcBef>
            </a:pPr>
            <a:endParaRPr lang="en-US"/>
          </a:p>
        </p:txBody>
      </p:sp>
      <p:sp>
        <p:nvSpPr>
          <p:cNvPr id="757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fld id="{63A47052-00A5-4334-B458-58641A10D563}" type="slidenum">
              <a:rPr lang="en-US" smtClean="0">
                <a:latin typeface="Calibri" pitchFamily="34" charset="0"/>
              </a:rPr>
              <a:pPr eaLnBrk="1" fontAlgn="base" hangingPunct="1">
                <a:spcBef>
                  <a:spcPct val="0"/>
                </a:spcBef>
                <a:spcAft>
                  <a:spcPct val="0"/>
                </a:spcAft>
              </a:pPr>
              <a:t>7</a:t>
            </a:fld>
            <a:endParaRPr lang="en-US">
              <a:latin typeface="Calibri"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t>Divergers are best at concrete experience and reflective observation. These are the people that can view all sides of the problem and bring all information together into a cohesive picture. Divergers are often found in the arts, cultural pursuits, and humanitarian efforts.</a:t>
            </a:r>
          </a:p>
          <a:p>
            <a:pPr eaLnBrk="1" hangingPunct="1"/>
            <a:r>
              <a:rPr lang="en-US"/>
              <a:t>Divergers:</a:t>
            </a:r>
          </a:p>
          <a:p>
            <a:pPr eaLnBrk="1" hangingPunct="1"/>
            <a:r>
              <a:rPr lang="en-US"/>
              <a:t>Are good at generating ideas and are useful in brainstorming sessions</a:t>
            </a:r>
          </a:p>
          <a:p>
            <a:pPr eaLnBrk="1" hangingPunct="1"/>
            <a:r>
              <a:rPr lang="en-US"/>
              <a:t>Are typically creative, imaginative, and emotional</a:t>
            </a:r>
          </a:p>
          <a:p>
            <a:pPr eaLnBrk="1" hangingPunct="1"/>
            <a:r>
              <a:rPr lang="en-US"/>
              <a:t>Are interested in people</a:t>
            </a:r>
          </a:p>
          <a:p>
            <a:pPr eaLnBrk="1" hangingPunct="1"/>
            <a:r>
              <a:rPr lang="en-US"/>
              <a:t>Are organized and logical (although not necessarily in a linear way)</a:t>
            </a:r>
          </a:p>
          <a:p>
            <a:pPr eaLnBrk="1" hangingPunct="1">
              <a:spcBef>
                <a:spcPct val="0"/>
              </a:spcBef>
            </a:pPr>
            <a:endParaRPr lang="en-US"/>
          </a:p>
        </p:txBody>
      </p:sp>
      <p:sp>
        <p:nvSpPr>
          <p:cNvPr id="768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fld id="{C69E9103-486B-47EC-8372-4327547E38C1}" type="slidenum">
              <a:rPr lang="en-US" smtClean="0">
                <a:latin typeface="Calibri" pitchFamily="34" charset="0"/>
              </a:rPr>
              <a:pPr eaLnBrk="1" fontAlgn="base" hangingPunct="1">
                <a:spcBef>
                  <a:spcPct val="0"/>
                </a:spcBef>
                <a:spcAft>
                  <a:spcPct val="0"/>
                </a:spcAft>
              </a:pPr>
              <a:t>8</a:t>
            </a:fld>
            <a:endParaRPr lang="en-US">
              <a:latin typeface="Calibri"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78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t>Convergers are best at abstract conceptualization and active experimentation. This group is best at applying practical ideas. They work best in situations where there is a single correct answer to a question or situation. Convergers are often found in the physical sciences, such as engineering or biology.</a:t>
            </a:r>
          </a:p>
          <a:p>
            <a:pPr eaLnBrk="1" hangingPunct="1"/>
            <a:r>
              <a:rPr lang="en-US"/>
              <a:t>Convergers:</a:t>
            </a:r>
          </a:p>
          <a:p>
            <a:pPr eaLnBrk="1" hangingPunct="1"/>
            <a:r>
              <a:rPr lang="en-US"/>
              <a:t>Organize knowledge into hypotheses to identify specific problems, and then use deductive reasoning to arrive at an answer for those problems</a:t>
            </a:r>
          </a:p>
          <a:p>
            <a:pPr eaLnBrk="1" hangingPunct="1"/>
            <a:r>
              <a:rPr lang="en-US"/>
              <a:t>Are relatively unemotional</a:t>
            </a:r>
          </a:p>
          <a:p>
            <a:pPr eaLnBrk="1" hangingPunct="1"/>
            <a:r>
              <a:rPr lang="en-US"/>
              <a:t>Prefer to deal with people rather than things</a:t>
            </a:r>
          </a:p>
          <a:p>
            <a:pPr eaLnBrk="1" hangingPunct="1"/>
            <a:r>
              <a:rPr lang="en-US"/>
              <a:t>Have narrow interests</a:t>
            </a:r>
          </a:p>
          <a:p>
            <a:pPr eaLnBrk="1" hangingPunct="1"/>
            <a:r>
              <a:rPr lang="en-US"/>
              <a:t>Do not like to move outside their comfort zone</a:t>
            </a:r>
          </a:p>
          <a:p>
            <a:pPr eaLnBrk="1" hangingPunct="1">
              <a:spcBef>
                <a:spcPct val="0"/>
              </a:spcBef>
            </a:pPr>
            <a:endParaRPr lang="en-US"/>
          </a:p>
        </p:txBody>
      </p:sp>
      <p:sp>
        <p:nvSpPr>
          <p:cNvPr id="778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fld id="{97E7E8AD-193E-4CDE-A165-229ECA8A2CFE}" type="slidenum">
              <a:rPr lang="en-US" smtClean="0">
                <a:latin typeface="Calibri" pitchFamily="34" charset="0"/>
              </a:rPr>
              <a:pPr eaLnBrk="1" fontAlgn="base" hangingPunct="1">
                <a:spcBef>
                  <a:spcPct val="0"/>
                </a:spcBef>
                <a:spcAft>
                  <a:spcPct val="0"/>
                </a:spcAft>
              </a:pPr>
              <a:t>9</a:t>
            </a:fld>
            <a:endParaRPr lang="en-US">
              <a:latin typeface="Calibri"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8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t>Assimilators are best at abstract conceptualization and reflective observation. This style of learning is often found in basic mathematical and scientific disciplines.</a:t>
            </a:r>
          </a:p>
          <a:p>
            <a:pPr eaLnBrk="1" hangingPunct="1"/>
            <a:r>
              <a:rPr lang="en-US"/>
              <a:t>Assimilators tend to be:</a:t>
            </a:r>
          </a:p>
          <a:p>
            <a:pPr eaLnBrk="1" hangingPunct="1"/>
            <a:r>
              <a:rPr lang="en-US"/>
              <a:t>Less concerned with people</a:t>
            </a:r>
          </a:p>
          <a:p>
            <a:pPr eaLnBrk="1" hangingPunct="1"/>
            <a:r>
              <a:rPr lang="en-US"/>
              <a:t>Good at building straw models</a:t>
            </a:r>
          </a:p>
          <a:p>
            <a:pPr eaLnBrk="1" hangingPunct="1"/>
            <a:r>
              <a:rPr lang="en-US"/>
              <a:t>Good at inductive reasoning (bringing various observations into  a single explanation)</a:t>
            </a:r>
          </a:p>
          <a:p>
            <a:pPr eaLnBrk="1" hangingPunct="1"/>
            <a:r>
              <a:rPr lang="en-US"/>
              <a:t>Interested in abstract concepts more than people</a:t>
            </a:r>
          </a:p>
          <a:p>
            <a:pPr eaLnBrk="1" hangingPunct="1"/>
            <a:r>
              <a:rPr lang="en-US"/>
              <a:t>More concerned with the theory being logical than its practical uses</a:t>
            </a:r>
          </a:p>
          <a:p>
            <a:pPr eaLnBrk="1" hangingPunct="1">
              <a:spcBef>
                <a:spcPct val="0"/>
              </a:spcBef>
            </a:pPr>
            <a:endParaRPr lang="en-US"/>
          </a:p>
        </p:txBody>
      </p:sp>
      <p:sp>
        <p:nvSpPr>
          <p:cNvPr id="788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fld id="{128D9789-EEB0-42ED-BB2E-034C20174A99}" type="slidenum">
              <a:rPr lang="en-US" smtClean="0">
                <a:latin typeface="Calibri" pitchFamily="34" charset="0"/>
              </a:rPr>
              <a:pPr eaLnBrk="1" fontAlgn="base" hangingPunct="1">
                <a:spcBef>
                  <a:spcPct val="0"/>
                </a:spcBef>
                <a:spcAft>
                  <a:spcPct val="0"/>
                </a:spcAft>
              </a:pPr>
              <a:t>10</a:t>
            </a:fld>
            <a:endParaRPr lang="en-US">
              <a:latin typeface="Calibri"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Module Intro Slide">
    <p:spTree>
      <p:nvGrpSpPr>
        <p:cNvPr id="1" name=""/>
        <p:cNvGrpSpPr/>
        <p:nvPr/>
      </p:nvGrpSpPr>
      <p:grpSpPr>
        <a:xfrm>
          <a:off x="0" y="0"/>
          <a:ext cx="0" cy="0"/>
          <a:chOff x="0" y="0"/>
          <a:chExt cx="0" cy="0"/>
        </a:xfrm>
      </p:grpSpPr>
      <p:sp>
        <p:nvSpPr>
          <p:cNvPr id="5" name="Rectangle 4"/>
          <p:cNvSpPr/>
          <p:nvPr userDrawn="1"/>
        </p:nvSpPr>
        <p:spPr>
          <a:xfrm>
            <a:off x="7391400" y="0"/>
            <a:ext cx="1752600" cy="6858000"/>
          </a:xfrm>
          <a:prstGeom prst="rect">
            <a:avLst/>
          </a:prstGeom>
          <a:solidFill>
            <a:srgbClr val="4F81B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CA" dirty="0"/>
          </a:p>
        </p:txBody>
      </p:sp>
      <p:sp>
        <p:nvSpPr>
          <p:cNvPr id="2" name="Title 1"/>
          <p:cNvSpPr>
            <a:spLocks noGrp="1"/>
          </p:cNvSpPr>
          <p:nvPr>
            <p:ph type="title"/>
          </p:nvPr>
        </p:nvSpPr>
        <p:spPr>
          <a:xfrm>
            <a:off x="457200" y="274638"/>
            <a:ext cx="6400800" cy="1143000"/>
          </a:xfrm>
        </p:spPr>
        <p:txBody>
          <a:bodyPr/>
          <a:lstStyle>
            <a:lvl1pPr>
              <a:defRPr b="1" baseline="0">
                <a:solidFill>
                  <a:srgbClr val="365F91"/>
                </a:solidFill>
                <a:latin typeface="+mj-lt"/>
              </a:defRPr>
            </a:lvl1pPr>
          </a:lstStyle>
          <a:p>
            <a:r>
              <a:rPr lang="en-US"/>
              <a:t>Click to edit Master title style</a:t>
            </a:r>
            <a:endParaRPr lang="en-CA" dirty="0"/>
          </a:p>
        </p:txBody>
      </p:sp>
      <p:sp>
        <p:nvSpPr>
          <p:cNvPr id="3" name="Content Placeholder 2"/>
          <p:cNvSpPr>
            <a:spLocks noGrp="1"/>
          </p:cNvSpPr>
          <p:nvPr>
            <p:ph idx="1"/>
          </p:nvPr>
        </p:nvSpPr>
        <p:spPr>
          <a:xfrm>
            <a:off x="457200" y="1600200"/>
            <a:ext cx="6400800" cy="4525963"/>
          </a:xfrm>
        </p:spPr>
        <p:txBody>
          <a:bodyPr/>
          <a:lstStyle>
            <a:lvl1pPr marL="0" indent="0">
              <a:buNone/>
              <a:defRPr baseline="0">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dirty="0"/>
              <a:t>Click to edit Master text styles</a:t>
            </a:r>
          </a:p>
        </p:txBody>
      </p:sp>
      <p:sp>
        <p:nvSpPr>
          <p:cNvPr id="13" name="Text Placeholder 12"/>
          <p:cNvSpPr>
            <a:spLocks noGrp="1"/>
          </p:cNvSpPr>
          <p:nvPr>
            <p:ph type="body" sz="quarter" idx="10"/>
          </p:nvPr>
        </p:nvSpPr>
        <p:spPr>
          <a:xfrm>
            <a:off x="7391400" y="381000"/>
            <a:ext cx="1752600" cy="2590800"/>
          </a:xfrm>
          <a:solidFill>
            <a:schemeClr val="tx1"/>
          </a:solidFill>
          <a:ln>
            <a:solidFill>
              <a:schemeClr val="tx1"/>
            </a:solidFill>
          </a:ln>
        </p:spPr>
        <p:txBody>
          <a:bodyPr/>
          <a:lstStyle>
            <a:lvl1pPr marL="0" indent="0">
              <a:buNone/>
              <a:defRPr i="1" baseline="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19423702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opic Slid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b="1" baseline="0">
                <a:solidFill>
                  <a:srgbClr val="4F81BD"/>
                </a:solidFill>
                <a:latin typeface="Cambria" pitchFamily="18" charset="0"/>
              </a:defRPr>
            </a:lvl1pPr>
          </a:lstStyle>
          <a:p>
            <a:r>
              <a:rPr lang="en-US"/>
              <a:t>Click to edit Master title style</a:t>
            </a:r>
            <a:endParaRPr lang="en-CA" dirty="0"/>
          </a:p>
        </p:txBody>
      </p:sp>
      <p:sp>
        <p:nvSpPr>
          <p:cNvPr id="3" name="Content Placeholder 2"/>
          <p:cNvSpPr>
            <a:spLocks noGrp="1"/>
          </p:cNvSpPr>
          <p:nvPr>
            <p:ph idx="1"/>
          </p:nvPr>
        </p:nvSpPr>
        <p:spPr/>
        <p:txBody>
          <a:bodyPr/>
          <a:lstStyle>
            <a:lvl1pPr marL="0" indent="0">
              <a:buNone/>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dirty="0"/>
              <a:t>Click to edit Master text styles</a:t>
            </a:r>
          </a:p>
        </p:txBody>
      </p:sp>
    </p:spTree>
    <p:extLst>
      <p:ext uri="{BB962C8B-B14F-4D97-AF65-F5344CB8AC3E}">
        <p14:creationId xmlns:p14="http://schemas.microsoft.com/office/powerpoint/2010/main" val="290610131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endParaRPr lang="en-CA"/>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36E539C5-B195-4060-AFA4-9C156A303A9A}" type="datetimeFigureOut">
              <a:rPr lang="en-US"/>
              <a:pPr>
                <a:defRPr/>
              </a:pPr>
              <a:t>4/11/2019</a:t>
            </a:fld>
            <a:endParaRPr lang="en-CA"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CA"/>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8BE0D8E6-427B-41BF-9782-CB2F89359265}" type="slidenum">
              <a:rPr lang="en-CA"/>
              <a:pPr>
                <a:defRPr/>
              </a:pPr>
              <a:t>‹#›</a:t>
            </a:fld>
            <a:endParaRPr lang="en-CA"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mbria" pitchFamily="18" charset="0"/>
        </a:defRPr>
      </a:lvl2pPr>
      <a:lvl3pPr algn="ctr" rtl="0" eaLnBrk="0" fontAlgn="base" hangingPunct="0">
        <a:spcBef>
          <a:spcPct val="0"/>
        </a:spcBef>
        <a:spcAft>
          <a:spcPct val="0"/>
        </a:spcAft>
        <a:defRPr sz="4400">
          <a:solidFill>
            <a:schemeClr val="tx1"/>
          </a:solidFill>
          <a:latin typeface="Cambria" pitchFamily="18" charset="0"/>
        </a:defRPr>
      </a:lvl3pPr>
      <a:lvl4pPr algn="ctr" rtl="0" eaLnBrk="0" fontAlgn="base" hangingPunct="0">
        <a:spcBef>
          <a:spcPct val="0"/>
        </a:spcBef>
        <a:spcAft>
          <a:spcPct val="0"/>
        </a:spcAft>
        <a:defRPr sz="4400">
          <a:solidFill>
            <a:schemeClr val="tx1"/>
          </a:solidFill>
          <a:latin typeface="Cambria" pitchFamily="18" charset="0"/>
        </a:defRPr>
      </a:lvl4pPr>
      <a:lvl5pPr algn="ctr" rtl="0" eaLnBrk="0" fontAlgn="base" hangingPunct="0">
        <a:spcBef>
          <a:spcPct val="0"/>
        </a:spcBef>
        <a:spcAft>
          <a:spcPct val="0"/>
        </a:spcAft>
        <a:defRPr sz="4400">
          <a:solidFill>
            <a:schemeClr val="tx1"/>
          </a:solidFill>
          <a:latin typeface="Cambria" pitchFamily="18" charset="0"/>
        </a:defRPr>
      </a:lvl5pPr>
      <a:lvl6pPr marL="457200" algn="ctr" rtl="0" fontAlgn="base">
        <a:spcBef>
          <a:spcPct val="0"/>
        </a:spcBef>
        <a:spcAft>
          <a:spcPct val="0"/>
        </a:spcAft>
        <a:defRPr sz="4400">
          <a:solidFill>
            <a:schemeClr val="tx1"/>
          </a:solidFill>
          <a:latin typeface="Cambria" pitchFamily="18" charset="0"/>
        </a:defRPr>
      </a:lvl6pPr>
      <a:lvl7pPr marL="914400" algn="ctr" rtl="0" fontAlgn="base">
        <a:spcBef>
          <a:spcPct val="0"/>
        </a:spcBef>
        <a:spcAft>
          <a:spcPct val="0"/>
        </a:spcAft>
        <a:defRPr sz="4400">
          <a:solidFill>
            <a:schemeClr val="tx1"/>
          </a:solidFill>
          <a:latin typeface="Cambria" pitchFamily="18" charset="0"/>
        </a:defRPr>
      </a:lvl7pPr>
      <a:lvl8pPr marL="1371600" algn="ctr" rtl="0" fontAlgn="base">
        <a:spcBef>
          <a:spcPct val="0"/>
        </a:spcBef>
        <a:spcAft>
          <a:spcPct val="0"/>
        </a:spcAft>
        <a:defRPr sz="4400">
          <a:solidFill>
            <a:schemeClr val="tx1"/>
          </a:solidFill>
          <a:latin typeface="Cambria" pitchFamily="18" charset="0"/>
        </a:defRPr>
      </a:lvl8pPr>
      <a:lvl9pPr marL="1828800" algn="ctr" rtl="0" fontAlgn="base">
        <a:spcBef>
          <a:spcPct val="0"/>
        </a:spcBef>
        <a:spcAft>
          <a:spcPct val="0"/>
        </a:spcAft>
        <a:defRPr sz="4400">
          <a:solidFill>
            <a:schemeClr val="tx1"/>
          </a:solidFill>
          <a:latin typeface="Cambria" pitchFamily="18" charset="0"/>
        </a:defRPr>
      </a:lvl9pPr>
    </p:titleStyle>
    <p:bodyStyle>
      <a:lvl1pPr algn="l" rtl="0" eaLnBrk="0" fontAlgn="base" hangingPunct="0">
        <a:spcBef>
          <a:spcPct val="20000"/>
        </a:spcBef>
        <a:spcAft>
          <a:spcPct val="0"/>
        </a:spcAft>
        <a:buFont typeface="Arial" charset="0"/>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38.wmf"/></Relationships>
</file>

<file path=ppt/slides/_rels/slide45.x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44.wmf"/></Relationships>
</file>

<file path=ppt/slides/_rels/slide5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8.wmf"/><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image" Target="../media/image49.wmf"/><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wmf"/></Relationships>
</file>

<file path=ppt/slides/_rels/slide7.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 Box 96"/>
          <p:cNvSpPr txBox="1">
            <a:spLocks noChangeArrowheads="1"/>
          </p:cNvSpPr>
          <p:nvPr/>
        </p:nvSpPr>
        <p:spPr bwMode="auto">
          <a:xfrm>
            <a:off x="0" y="2259012"/>
            <a:ext cx="9144000" cy="2339975"/>
          </a:xfrm>
          <a:prstGeom prst="rect">
            <a:avLst/>
          </a:prstGeom>
          <a:gradFill rotWithShape="0">
            <a:gsLst>
              <a:gs pos="0">
                <a:srgbClr val="FFFFFF"/>
              </a:gs>
              <a:gs pos="100000">
                <a:srgbClr val="4F81BD"/>
              </a:gs>
            </a:gsLst>
            <a:lin ang="5400000" scaled="1"/>
          </a:gradFill>
          <a:ln>
            <a:noFill/>
          </a:ln>
          <a:effectLst>
            <a:outerShdw dist="28398" dir="3806097" algn="ctr" rotWithShape="0">
              <a:srgbClr val="205867">
                <a:alpha val="50000"/>
              </a:srgbClr>
            </a:outerShdw>
          </a:effectLst>
          <a:extLst>
            <a:ext uri="{91240B29-F687-4F45-9708-019B960494DF}">
              <a14:hiddenLine xmlns:a14="http://schemas.microsoft.com/office/drawing/2010/main" w="12700">
                <a:solidFill>
                  <a:srgbClr val="4F81BD"/>
                </a:solidFill>
                <a:miter lim="800000"/>
                <a:headEnd/>
                <a:tailEnd/>
              </a14:hiddenLine>
            </a:ext>
          </a:extLst>
        </p:spPr>
        <p:txBody>
          <a:bodyPr/>
          <a:lstStyle>
            <a:lvl1pPr indent="4572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lnSpc>
                <a:spcPct val="115000"/>
              </a:lnSpc>
              <a:spcAft>
                <a:spcPts val="1000"/>
              </a:spcAft>
            </a:pPr>
            <a:r>
              <a:rPr lang="en-US" sz="3600" b="1" dirty="0">
                <a:solidFill>
                  <a:srgbClr val="17365D"/>
                </a:solidFill>
                <a:latin typeface="Calibri" pitchFamily="34" charset="0"/>
                <a:cs typeface="Times New Roman" pitchFamily="18" charset="0"/>
              </a:rPr>
              <a:t>Measuring Results From Training </a:t>
            </a:r>
            <a:endParaRPr lang="en-US" sz="1100" dirty="0">
              <a:latin typeface="Calibri" pitchFamily="34" charset="0"/>
              <a:cs typeface="Times New Roman" pitchFamily="18" charset="0"/>
            </a:endParaRPr>
          </a:p>
          <a:p>
            <a:pPr algn="r" eaLnBrk="1" hangingPunct="1">
              <a:lnSpc>
                <a:spcPct val="115000"/>
              </a:lnSpc>
              <a:spcAft>
                <a:spcPts val="1000"/>
              </a:spcAft>
            </a:pPr>
            <a:endParaRPr lang="en-US" sz="1100" b="1" dirty="0">
              <a:solidFill>
                <a:srgbClr val="17365D"/>
              </a:solidFill>
              <a:latin typeface="Calibri" pitchFamily="34" charset="0"/>
              <a:cs typeface="Times New Roman" pitchFamily="18" charset="0"/>
            </a:endParaRPr>
          </a:p>
          <a:p>
            <a:pPr algn="r" eaLnBrk="1" hangingPunct="1">
              <a:lnSpc>
                <a:spcPct val="115000"/>
              </a:lnSpc>
              <a:spcAft>
                <a:spcPts val="1000"/>
              </a:spcAft>
            </a:pPr>
            <a:endParaRPr lang="en-US" sz="1100" dirty="0">
              <a:latin typeface="Calibri" pitchFamily="34" charset="0"/>
              <a:cs typeface="Times New Roman" pitchFamily="18" charset="0"/>
            </a:endParaRPr>
          </a:p>
          <a:p>
            <a:pPr eaLnBrk="1" hangingPunct="1">
              <a:lnSpc>
                <a:spcPct val="115000"/>
              </a:lnSpc>
              <a:spcAft>
                <a:spcPts val="1000"/>
              </a:spcAft>
            </a:pPr>
            <a:r>
              <a:rPr lang="en-US" sz="1100" dirty="0">
                <a:latin typeface="Calibri" pitchFamily="34" charset="0"/>
                <a:cs typeface="Times New Roman" pitchFamily="18" charset="0"/>
              </a:rPr>
              <a:t> </a:t>
            </a:r>
          </a:p>
        </p:txBody>
      </p:sp>
      <p:pic>
        <p:nvPicPr>
          <p:cNvPr id="1026" name="Picture 2" descr="C:\Users\Darren\Desktop\New Photos\s0002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2971800"/>
            <a:ext cx="2133600" cy="2772276"/>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F782C51F-0A62-4E95-A0DD-8F8566CC13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10400" y="2990589"/>
            <a:ext cx="1319784" cy="158141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eaLnBrk="1" hangingPunct="1"/>
            <a:r>
              <a:rPr lang="en-US"/>
              <a:t>Assimilators</a:t>
            </a:r>
          </a:p>
        </p:txBody>
      </p:sp>
      <p:sp>
        <p:nvSpPr>
          <p:cNvPr id="13315" name="Content Placeholder 2"/>
          <p:cNvSpPr>
            <a:spLocks noGrp="1"/>
          </p:cNvSpPr>
          <p:nvPr>
            <p:ph idx="1"/>
          </p:nvPr>
        </p:nvSpPr>
        <p:spPr/>
        <p:txBody>
          <a:bodyPr/>
          <a:lstStyle/>
          <a:p>
            <a:pPr marL="457200" indent="-457200" eaLnBrk="1" hangingPunct="1">
              <a:buFont typeface="Arial" charset="0"/>
              <a:buChar char="•"/>
            </a:pPr>
            <a:r>
              <a:rPr lang="en-US"/>
              <a:t>Less concerned with people</a:t>
            </a:r>
          </a:p>
          <a:p>
            <a:pPr marL="457200" indent="-457200" eaLnBrk="1" hangingPunct="1">
              <a:buFont typeface="Arial" charset="0"/>
              <a:buChar char="•"/>
            </a:pPr>
            <a:r>
              <a:rPr lang="en-US"/>
              <a:t>Good at building straw models</a:t>
            </a:r>
          </a:p>
          <a:p>
            <a:pPr marL="457200" indent="-457200" eaLnBrk="1" hangingPunct="1">
              <a:buFont typeface="Arial" charset="0"/>
              <a:buChar char="•"/>
            </a:pPr>
            <a:r>
              <a:rPr lang="en-US"/>
              <a:t>Good at inductive reasoning (bringing various observations into  a single explanation)</a:t>
            </a:r>
          </a:p>
          <a:p>
            <a:pPr marL="457200" indent="-457200" eaLnBrk="1" hangingPunct="1">
              <a:buFont typeface="Arial" charset="0"/>
              <a:buChar char="•"/>
            </a:pPr>
            <a:r>
              <a:rPr lang="en-US"/>
              <a:t>Interested in abstract concepts more than people</a:t>
            </a:r>
          </a:p>
          <a:p>
            <a:pPr marL="457200" indent="-457200" eaLnBrk="1" hangingPunct="1">
              <a:buFont typeface="Arial" charset="0"/>
              <a:buChar char="•"/>
            </a:pPr>
            <a:r>
              <a:rPr lang="en-US"/>
              <a:t>More concerned with the theory being logical than its practical uses</a:t>
            </a:r>
          </a:p>
        </p:txBody>
      </p:sp>
      <p:pic>
        <p:nvPicPr>
          <p:cNvPr id="13316" name="Picture 5" descr="C:\Users\Darren\AppData\Local\Microsoft\Windows\Temporary Internet Files\Content.IE5\3YJGCFYP\MC900334606[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48600" y="5376548"/>
            <a:ext cx="1158875" cy="1414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US" sz="3600"/>
              <a:t> Module Three: Kirkpatrick’s Levels of Evaluation</a:t>
            </a:r>
          </a:p>
        </p:txBody>
      </p:sp>
      <p:sp>
        <p:nvSpPr>
          <p:cNvPr id="14339" name="Content Placeholder 2"/>
          <p:cNvSpPr>
            <a:spLocks noGrp="1"/>
          </p:cNvSpPr>
          <p:nvPr>
            <p:ph idx="1"/>
          </p:nvPr>
        </p:nvSpPr>
        <p:spPr/>
        <p:txBody>
          <a:bodyPr/>
          <a:lstStyle/>
          <a:p>
            <a:pPr eaLnBrk="1" hangingPunct="1"/>
            <a:r>
              <a:rPr lang="en-US"/>
              <a:t>A good evaluation will cover all four dimensions of learning. This module will give you an overview of Donald Kirkpatrick’s four levels of evaluation, which correspond loosely to Kolb’s four learning stages.</a:t>
            </a:r>
          </a:p>
          <a:p>
            <a:pPr eaLnBrk="1" hangingPunct="1"/>
            <a:endParaRPr lang="en-US"/>
          </a:p>
        </p:txBody>
      </p:sp>
      <p:sp>
        <p:nvSpPr>
          <p:cNvPr id="4" name="Text Placeholder 3"/>
          <p:cNvSpPr>
            <a:spLocks noGrp="1"/>
          </p:cNvSpPr>
          <p:nvPr>
            <p:ph type="body" sz="quarter" idx="10"/>
          </p:nvPr>
        </p:nvSpPr>
        <p:spPr>
          <a:xfrm>
            <a:off x="7391400" y="381000"/>
            <a:ext cx="1752600" cy="3810000"/>
          </a:xfrm>
        </p:spPr>
        <p:txBody>
          <a:bodyPr rtlCol="0">
            <a:normAutofit fontScale="70000" lnSpcReduction="20000"/>
          </a:bodyPr>
          <a:lstStyle/>
          <a:p>
            <a:pPr eaLnBrk="1" hangingPunct="1">
              <a:lnSpc>
                <a:spcPct val="115000"/>
              </a:lnSpc>
              <a:spcBef>
                <a:spcPts val="0"/>
              </a:spcBef>
              <a:spcAft>
                <a:spcPts val="1000"/>
              </a:spcAft>
              <a:defRPr/>
            </a:pPr>
            <a:r>
              <a:rPr lang="en-US" dirty="0">
                <a:latin typeface="Cambria"/>
                <a:ea typeface="Times New Roman"/>
                <a:cs typeface="Times New Roman"/>
              </a:rPr>
              <a:t>Knowledge is learning something every day. Wisdom is letting go of something every day.</a:t>
            </a:r>
            <a:endParaRPr lang="en-US" sz="2400" dirty="0">
              <a:ea typeface="Times New Roman"/>
              <a:cs typeface="Times New Roman"/>
            </a:endParaRPr>
          </a:p>
          <a:p>
            <a:pPr algn="ctr" eaLnBrk="1" hangingPunct="1">
              <a:lnSpc>
                <a:spcPct val="115000"/>
              </a:lnSpc>
              <a:spcBef>
                <a:spcPts val="0"/>
              </a:spcBef>
              <a:spcAft>
                <a:spcPts val="1000"/>
              </a:spcAft>
              <a:defRPr/>
            </a:pPr>
            <a:r>
              <a:rPr lang="en-US" dirty="0">
                <a:latin typeface="Cambria"/>
                <a:ea typeface="Times New Roman"/>
                <a:cs typeface="Times New Roman"/>
              </a:rPr>
              <a:t>Zen Proverb</a:t>
            </a:r>
            <a:endParaRPr lang="en-US" sz="2400" dirty="0">
              <a:ea typeface="Times New Roman"/>
              <a:cs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a:t>Overview</a:t>
            </a:r>
          </a:p>
        </p:txBody>
      </p:sp>
      <p:pic>
        <p:nvPicPr>
          <p:cNvPr id="15363" name="Picture 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2150" y="1828800"/>
            <a:ext cx="77597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a:t>Level One: Reactions</a:t>
            </a:r>
          </a:p>
        </p:txBody>
      </p:sp>
      <p:sp>
        <p:nvSpPr>
          <p:cNvPr id="16387" name="Content Placeholder 2"/>
          <p:cNvSpPr>
            <a:spLocks noGrp="1"/>
          </p:cNvSpPr>
          <p:nvPr>
            <p:ph idx="1"/>
          </p:nvPr>
        </p:nvSpPr>
        <p:spPr/>
        <p:txBody>
          <a:bodyPr/>
          <a:lstStyle/>
          <a:p>
            <a:pPr marL="457200" indent="-457200" eaLnBrk="1" hangingPunct="1">
              <a:buFont typeface="Arial" charset="0"/>
              <a:buChar char="•"/>
            </a:pPr>
            <a:r>
              <a:rPr lang="en-US"/>
              <a:t>Did they like or dislike the training and the trainer?</a:t>
            </a:r>
          </a:p>
          <a:p>
            <a:pPr marL="457200" indent="-457200" eaLnBrk="1" hangingPunct="1">
              <a:buFont typeface="Arial" charset="0"/>
              <a:buChar char="•"/>
            </a:pPr>
            <a:r>
              <a:rPr lang="en-US"/>
              <a:t>How did they feel about the training environment?</a:t>
            </a:r>
          </a:p>
          <a:p>
            <a:pPr marL="457200" indent="-457200" eaLnBrk="1" hangingPunct="1">
              <a:buFont typeface="Arial" charset="0"/>
              <a:buChar char="•"/>
            </a:pPr>
            <a:r>
              <a:rPr lang="en-US"/>
              <a:t>Did they think the training was useful?</a:t>
            </a:r>
          </a:p>
          <a:p>
            <a:pPr marL="457200" indent="-457200" eaLnBrk="1" hangingPunct="1">
              <a:buFont typeface="Arial" charset="0"/>
              <a:buChar char="•"/>
            </a:pPr>
            <a:r>
              <a:rPr lang="en-US"/>
              <a:t>Did they feel comfortable?</a:t>
            </a:r>
          </a:p>
          <a:p>
            <a:pPr marL="457200" indent="-457200" eaLnBrk="1" hangingPunct="1">
              <a:buFont typeface="Arial" charset="0"/>
              <a:buChar char="•"/>
            </a:pPr>
            <a:r>
              <a:rPr lang="en-US"/>
              <a:t>Did they feel they had ample opportunities to participate?</a:t>
            </a:r>
          </a:p>
        </p:txBody>
      </p:sp>
      <p:pic>
        <p:nvPicPr>
          <p:cNvPr id="16388" name="Picture 3" descr="C:\Users\Darren\AppData\Local\Microsoft\Windows\Temporary Internet Files\Content.IE5\39XQYYJK\MC900441322[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96200" y="5470525"/>
            <a:ext cx="1387475" cy="138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US"/>
              <a:t>Level Two: Learning</a:t>
            </a:r>
          </a:p>
        </p:txBody>
      </p:sp>
      <p:sp>
        <p:nvSpPr>
          <p:cNvPr id="3" name="Content Placeholder 2"/>
          <p:cNvSpPr>
            <a:spLocks noGrp="1"/>
          </p:cNvSpPr>
          <p:nvPr>
            <p:ph idx="1"/>
          </p:nvPr>
        </p:nvSpPr>
        <p:spPr/>
        <p:txBody>
          <a:bodyPr rtlCol="0">
            <a:normAutofit/>
          </a:bodyPr>
          <a:lstStyle/>
          <a:p>
            <a:pPr marL="457200" indent="-457200" eaLnBrk="1" hangingPunct="1">
              <a:buFont typeface="Arial" pitchFamily="34" charset="0"/>
              <a:buChar char="•"/>
              <a:defRPr/>
            </a:pPr>
            <a:r>
              <a:rPr lang="en-US" dirty="0"/>
              <a:t>Did trainees learn what we wanted them to learn?</a:t>
            </a:r>
          </a:p>
          <a:p>
            <a:pPr marL="457200" indent="-457200" eaLnBrk="1" hangingPunct="1">
              <a:buFont typeface="Arial" pitchFamily="34" charset="0"/>
              <a:buChar char="•"/>
              <a:defRPr/>
            </a:pPr>
            <a:r>
              <a:rPr lang="en-US" dirty="0"/>
              <a:t>Was the training experience what we wanted it to be?</a:t>
            </a:r>
          </a:p>
          <a:p>
            <a:pPr eaLnBrk="1" hangingPunct="1">
              <a:defRPr/>
            </a:pPr>
            <a:r>
              <a:rPr lang="en-US" dirty="0"/>
              <a:t>This level is typically measured via tests immediately before and immediately after the training. It is important that these assessments are tied closely to the learning objectives. </a:t>
            </a:r>
          </a:p>
          <a:p>
            <a:pPr eaLnBrk="1" fontAlgn="auto" hangingPunct="1">
              <a:spcAft>
                <a:spcPts val="0"/>
              </a:spcAft>
              <a:buFont typeface="Arial" pitchFamily="34" charset="0"/>
              <a:buChar char="•"/>
              <a:defRPr/>
            </a:pPr>
            <a:endParaRPr lang="en-US" dirty="0"/>
          </a:p>
        </p:txBody>
      </p:sp>
      <p:pic>
        <p:nvPicPr>
          <p:cNvPr id="17412" name="Picture 4" descr="C:\Users\Darren\AppData\Local\Microsoft\Windows\Temporary Internet Files\Content.IE5\9PDUOZYV\MC900048382[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01076" y="5410200"/>
            <a:ext cx="1406399" cy="133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n-US"/>
              <a:t>Level Three: Behavior</a:t>
            </a:r>
          </a:p>
        </p:txBody>
      </p:sp>
      <p:sp>
        <p:nvSpPr>
          <p:cNvPr id="3" name="Content Placeholder 2"/>
          <p:cNvSpPr>
            <a:spLocks noGrp="1"/>
          </p:cNvSpPr>
          <p:nvPr>
            <p:ph idx="1"/>
          </p:nvPr>
        </p:nvSpPr>
        <p:spPr/>
        <p:txBody>
          <a:bodyPr rtlCol="0">
            <a:normAutofit/>
          </a:bodyPr>
          <a:lstStyle/>
          <a:p>
            <a:pPr marL="457200" indent="-457200" eaLnBrk="1" hangingPunct="1">
              <a:buFont typeface="Arial" pitchFamily="34" charset="0"/>
              <a:buChar char="•"/>
              <a:defRPr/>
            </a:pPr>
            <a:r>
              <a:rPr lang="en-US" dirty="0"/>
              <a:t>How quickly did trainees put their knowledge into effect back on the job?</a:t>
            </a:r>
          </a:p>
          <a:p>
            <a:pPr marL="457200" indent="-457200" eaLnBrk="1" hangingPunct="1">
              <a:buFont typeface="Arial" pitchFamily="34" charset="0"/>
              <a:buChar char="•"/>
              <a:defRPr/>
            </a:pPr>
            <a:r>
              <a:rPr lang="en-US" dirty="0"/>
              <a:t>Were skills used correctly and relevantly?</a:t>
            </a:r>
          </a:p>
          <a:p>
            <a:pPr marL="457200" indent="-457200" eaLnBrk="1" hangingPunct="1">
              <a:buFont typeface="Arial" pitchFamily="34" charset="0"/>
              <a:buChar char="•"/>
              <a:defRPr/>
            </a:pPr>
            <a:r>
              <a:rPr lang="en-US" dirty="0"/>
              <a:t>Was the behavior change sustained?</a:t>
            </a:r>
          </a:p>
          <a:p>
            <a:pPr marL="457200" indent="-457200" eaLnBrk="1" hangingPunct="1">
              <a:buFont typeface="Arial" pitchFamily="34" charset="0"/>
              <a:buChar char="•"/>
              <a:defRPr/>
            </a:pPr>
            <a:r>
              <a:rPr lang="en-US" dirty="0"/>
              <a:t>Is the trainee aware of how they have changed?</a:t>
            </a:r>
          </a:p>
          <a:p>
            <a:pPr marL="457200" indent="-457200" eaLnBrk="1" hangingPunct="1">
              <a:buFont typeface="Arial" pitchFamily="34" charset="0"/>
              <a:buChar char="•"/>
              <a:defRPr/>
            </a:pPr>
            <a:r>
              <a:rPr lang="en-US" dirty="0"/>
              <a:t>Would the trainee be able to share their knowledge with another person?</a:t>
            </a:r>
          </a:p>
          <a:p>
            <a:pPr eaLnBrk="1" fontAlgn="auto" hangingPunct="1">
              <a:spcAft>
                <a:spcPts val="0"/>
              </a:spcAft>
              <a:buFont typeface="Arial" pitchFamily="34" charset="0"/>
              <a:buChar char="•"/>
              <a:defRPr/>
            </a:pPr>
            <a:endParaRPr lang="en-US" dirty="0"/>
          </a:p>
        </p:txBody>
      </p:sp>
      <p:pic>
        <p:nvPicPr>
          <p:cNvPr id="18436" name="Picture 3" descr="C:\Users\Darren\AppData\Local\Microsoft\Windows\Temporary Internet Files\Content.IE5\EOAYJ771\MC900071005[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96200" y="5210175"/>
            <a:ext cx="1371600" cy="15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US"/>
              <a:t>Level Four: Results</a:t>
            </a:r>
          </a:p>
        </p:txBody>
      </p:sp>
      <p:sp>
        <p:nvSpPr>
          <p:cNvPr id="19459" name="Content Placeholder 2"/>
          <p:cNvSpPr>
            <a:spLocks noGrp="1"/>
          </p:cNvSpPr>
          <p:nvPr>
            <p:ph idx="1"/>
          </p:nvPr>
        </p:nvSpPr>
        <p:spPr/>
        <p:txBody>
          <a:bodyPr/>
          <a:lstStyle/>
          <a:p>
            <a:pPr marL="457200" indent="-457200" eaLnBrk="1" hangingPunct="1">
              <a:buFont typeface="Arial" charset="0"/>
              <a:buChar char="•"/>
            </a:pPr>
            <a:r>
              <a:rPr lang="en-US"/>
              <a:t>Number of sales</a:t>
            </a:r>
          </a:p>
          <a:p>
            <a:pPr marL="457200" indent="-457200" eaLnBrk="1" hangingPunct="1">
              <a:buFont typeface="Arial" charset="0"/>
              <a:buChar char="•"/>
            </a:pPr>
            <a:r>
              <a:rPr lang="en-US"/>
              <a:t>Percentage of customer complaints</a:t>
            </a:r>
          </a:p>
          <a:p>
            <a:pPr marL="457200" indent="-457200" eaLnBrk="1" hangingPunct="1">
              <a:buFont typeface="Arial" charset="0"/>
              <a:buChar char="•"/>
            </a:pPr>
            <a:r>
              <a:rPr lang="en-US"/>
              <a:t>Timeliness</a:t>
            </a:r>
          </a:p>
          <a:p>
            <a:pPr marL="457200" indent="-457200" eaLnBrk="1" hangingPunct="1">
              <a:buFont typeface="Arial" charset="0"/>
              <a:buChar char="•"/>
            </a:pPr>
            <a:r>
              <a:rPr lang="en-US"/>
              <a:t>Absenteeism</a:t>
            </a:r>
          </a:p>
          <a:p>
            <a:pPr marL="457200" indent="-457200" eaLnBrk="1" hangingPunct="1">
              <a:buFont typeface="Arial" charset="0"/>
              <a:buChar char="•"/>
            </a:pPr>
            <a:r>
              <a:rPr lang="en-US"/>
              <a:t>Quality ratings and failures</a:t>
            </a:r>
          </a:p>
          <a:p>
            <a:pPr marL="457200" indent="-457200" eaLnBrk="1" hangingPunct="1">
              <a:buFont typeface="Arial" charset="0"/>
              <a:buChar char="•"/>
            </a:pPr>
            <a:r>
              <a:rPr lang="en-US"/>
              <a:t>Third-party inspection ratings (such as food and safety)</a:t>
            </a:r>
          </a:p>
        </p:txBody>
      </p:sp>
      <p:pic>
        <p:nvPicPr>
          <p:cNvPr id="19460" name="Picture 3" descr="C:\Users\Darren\AppData\Local\Microsoft\Windows\Temporary Internet Files\Content.IE5\ZKNEI80I\MC900431538[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1400" y="5298184"/>
            <a:ext cx="1539875" cy="1423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a:t>Module Four: Types of Measurement Tools</a:t>
            </a:r>
          </a:p>
        </p:txBody>
      </p:sp>
      <p:sp>
        <p:nvSpPr>
          <p:cNvPr id="3" name="Content Placeholder 2"/>
          <p:cNvSpPr>
            <a:spLocks noGrp="1"/>
          </p:cNvSpPr>
          <p:nvPr>
            <p:ph idx="1"/>
          </p:nvPr>
        </p:nvSpPr>
        <p:spPr/>
        <p:txBody>
          <a:bodyPr rtlCol="0">
            <a:normAutofit lnSpcReduction="10000"/>
          </a:bodyPr>
          <a:lstStyle/>
          <a:p>
            <a:pPr eaLnBrk="1" fontAlgn="auto" hangingPunct="1">
              <a:spcAft>
                <a:spcPts val="0"/>
              </a:spcAft>
              <a:defRPr/>
            </a:pPr>
            <a:r>
              <a:rPr lang="en-US" dirty="0"/>
              <a:t>In the previous module, we talked about how evaluation should take place at four different levels. </a:t>
            </a:r>
          </a:p>
          <a:p>
            <a:pPr eaLnBrk="1" fontAlgn="auto" hangingPunct="1">
              <a:spcAft>
                <a:spcPts val="0"/>
              </a:spcAft>
              <a:defRPr/>
            </a:pPr>
            <a:r>
              <a:rPr lang="en-US" dirty="0"/>
              <a:t>In order to effectively evaluate each level, you will need a variety of tools. </a:t>
            </a:r>
          </a:p>
          <a:p>
            <a:pPr eaLnBrk="1" fontAlgn="auto" hangingPunct="1">
              <a:spcAft>
                <a:spcPts val="0"/>
              </a:spcAft>
              <a:defRPr/>
            </a:pPr>
            <a:r>
              <a:rPr lang="en-US" dirty="0"/>
              <a:t>In this module, we will learn about some different types of measurement tools that can help you effectively evaluate results.</a:t>
            </a:r>
          </a:p>
          <a:p>
            <a:pPr eaLnBrk="1" fontAlgn="auto" hangingPunct="1">
              <a:spcAft>
                <a:spcPts val="0"/>
              </a:spcAft>
              <a:buFont typeface="Arial" pitchFamily="34" charset="0"/>
              <a:buChar char="•"/>
              <a:defRPr/>
            </a:pPr>
            <a:endParaRPr lang="en-US" dirty="0"/>
          </a:p>
        </p:txBody>
      </p:sp>
      <p:sp>
        <p:nvSpPr>
          <p:cNvPr id="4" name="Text Placeholder 3"/>
          <p:cNvSpPr>
            <a:spLocks noGrp="1"/>
          </p:cNvSpPr>
          <p:nvPr>
            <p:ph type="body" sz="quarter" idx="10"/>
          </p:nvPr>
        </p:nvSpPr>
        <p:spPr/>
        <p:txBody>
          <a:bodyPr rtlCol="0">
            <a:normAutofit fontScale="70000" lnSpcReduction="20000"/>
          </a:bodyPr>
          <a:lstStyle/>
          <a:p>
            <a:pPr eaLnBrk="1" hangingPunct="1">
              <a:lnSpc>
                <a:spcPct val="115000"/>
              </a:lnSpc>
              <a:spcBef>
                <a:spcPts val="0"/>
              </a:spcBef>
              <a:spcAft>
                <a:spcPts val="1000"/>
              </a:spcAft>
              <a:defRPr/>
            </a:pPr>
            <a:r>
              <a:rPr lang="en-US" dirty="0">
                <a:latin typeface="Cambria"/>
                <a:ea typeface="Times New Roman"/>
                <a:cs typeface="Times New Roman"/>
              </a:rPr>
              <a:t>The only real mistake is the one from which we learn nothing.</a:t>
            </a:r>
            <a:endParaRPr lang="en-US" sz="2400" dirty="0">
              <a:ea typeface="Times New Roman"/>
              <a:cs typeface="Times New Roman"/>
            </a:endParaRPr>
          </a:p>
          <a:p>
            <a:pPr algn="ctr" eaLnBrk="1" hangingPunct="1">
              <a:lnSpc>
                <a:spcPct val="115000"/>
              </a:lnSpc>
              <a:spcBef>
                <a:spcPts val="0"/>
              </a:spcBef>
              <a:spcAft>
                <a:spcPts val="1000"/>
              </a:spcAft>
              <a:defRPr/>
            </a:pPr>
            <a:r>
              <a:rPr lang="en-US" dirty="0">
                <a:latin typeface="Cambria"/>
                <a:ea typeface="Times New Roman"/>
                <a:cs typeface="Times New Roman"/>
              </a:rPr>
              <a:t>John Powell</a:t>
            </a:r>
            <a:endParaRPr lang="en-US" sz="2400" dirty="0">
              <a:ea typeface="Times New Roman"/>
              <a:cs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pPr eaLnBrk="1" hangingPunct="1"/>
            <a:r>
              <a:rPr lang="en-US"/>
              <a:t>Goal Setting</a:t>
            </a:r>
          </a:p>
        </p:txBody>
      </p:sp>
      <p:sp>
        <p:nvSpPr>
          <p:cNvPr id="21507" name="Content Placeholder 2"/>
          <p:cNvSpPr>
            <a:spLocks noGrp="1"/>
          </p:cNvSpPr>
          <p:nvPr>
            <p:ph idx="1"/>
          </p:nvPr>
        </p:nvSpPr>
        <p:spPr/>
        <p:txBody>
          <a:bodyPr>
            <a:normAutofit fontScale="62500" lnSpcReduction="20000"/>
          </a:bodyPr>
          <a:lstStyle/>
          <a:p>
            <a:pPr marL="571500" indent="-571500" eaLnBrk="1" hangingPunct="1">
              <a:buFont typeface="Arial" pitchFamily="34" charset="0"/>
              <a:buChar char="•"/>
            </a:pPr>
            <a:r>
              <a:rPr lang="en-US" sz="3600" b="1" dirty="0"/>
              <a:t>Specific:</a:t>
            </a:r>
            <a:r>
              <a:rPr lang="en-US" sz="3600" dirty="0"/>
              <a:t> Often creating a list of benefits that the accomplishment of your goal will bring to your life, it will give your mind a compelling reason to pursue that goal.</a:t>
            </a:r>
          </a:p>
          <a:p>
            <a:pPr marL="571500" indent="-571500" eaLnBrk="1" hangingPunct="1">
              <a:buFont typeface="Arial" pitchFamily="34" charset="0"/>
              <a:buChar char="•"/>
            </a:pPr>
            <a:r>
              <a:rPr lang="en-US" sz="3600" b="1" dirty="0"/>
              <a:t>Measurable:</a:t>
            </a:r>
            <a:r>
              <a:rPr lang="en-US" sz="3600" dirty="0"/>
              <a:t> It’s crucial for goal achievement that you are able to track your progress towards your goal. </a:t>
            </a:r>
          </a:p>
          <a:p>
            <a:pPr marL="571500" indent="-571500" eaLnBrk="1" hangingPunct="1">
              <a:buFont typeface="Arial" pitchFamily="34" charset="0"/>
              <a:buChar char="•"/>
            </a:pPr>
            <a:r>
              <a:rPr lang="en-US" sz="3600" b="1" dirty="0"/>
              <a:t>Achievable:</a:t>
            </a:r>
            <a:r>
              <a:rPr lang="en-US" sz="3600" dirty="0"/>
              <a:t> Setting big goals is great, but setting unrealistic goals will just de-motivate you. </a:t>
            </a:r>
          </a:p>
          <a:p>
            <a:pPr marL="571500" indent="-571500" eaLnBrk="1" hangingPunct="1">
              <a:buFont typeface="Arial" pitchFamily="34" charset="0"/>
              <a:buChar char="•"/>
            </a:pPr>
            <a:r>
              <a:rPr lang="en-US" sz="3600" b="1" dirty="0"/>
              <a:t>Relevant:</a:t>
            </a:r>
            <a:r>
              <a:rPr lang="en-US" sz="3600" dirty="0"/>
              <a:t> Before you even set goals, it’s a good idea to sit down and define your core values and your life purpose because it’s these tools which ultimately decide how and what goals you choose for your life. </a:t>
            </a:r>
          </a:p>
          <a:p>
            <a:pPr marL="571500" indent="-571500" eaLnBrk="1" hangingPunct="1">
              <a:buFont typeface="Arial" pitchFamily="34" charset="0"/>
              <a:buChar char="•"/>
            </a:pPr>
            <a:r>
              <a:rPr lang="en-US" sz="3600" b="1" dirty="0"/>
              <a:t>Timed:</a:t>
            </a:r>
            <a:r>
              <a:rPr lang="en-US" sz="3600" dirty="0"/>
              <a:t> Without setting deadlines for your goals, you have no real compelling reason or motivation to start working on them.</a:t>
            </a:r>
            <a:endParaRPr lang="en-US" dirty="0"/>
          </a:p>
        </p:txBody>
      </p:sp>
      <p:pic>
        <p:nvPicPr>
          <p:cNvPr id="21508" name="Picture 4" descr="C:\Users\Darren\AppData\Local\Microsoft\Windows\Temporary Internet Files\Content.IE5\1JXY5E11\MC900295960[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83684" y="5562600"/>
            <a:ext cx="1684116" cy="123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eaLnBrk="1" hangingPunct="1"/>
            <a:r>
              <a:rPr lang="en-US"/>
              <a:t>Self-Evaluations </a:t>
            </a:r>
          </a:p>
        </p:txBody>
      </p:sp>
      <p:sp>
        <p:nvSpPr>
          <p:cNvPr id="22531" name="Content Placeholder 2"/>
          <p:cNvSpPr>
            <a:spLocks noGrp="1"/>
          </p:cNvSpPr>
          <p:nvPr>
            <p:ph idx="1"/>
          </p:nvPr>
        </p:nvSpPr>
        <p:spPr/>
        <p:txBody>
          <a:bodyPr>
            <a:normAutofit lnSpcReduction="10000"/>
          </a:bodyPr>
          <a:lstStyle/>
          <a:p>
            <a:r>
              <a:rPr lang="en-US" dirty="0"/>
              <a:t>Self-evaluations are effective at the first three levels of evaluation, and can be effective at the fourth level depending on the topic. Common types of self-evaluations include:</a:t>
            </a:r>
          </a:p>
          <a:p>
            <a:pPr marL="457200" lvl="0" indent="-457200">
              <a:buFont typeface="Arial" pitchFamily="34" charset="0"/>
              <a:buChar char="•"/>
            </a:pPr>
            <a:r>
              <a:rPr lang="en-US" dirty="0"/>
              <a:t>Pre-workshop and post-workshop tests to assess learning</a:t>
            </a:r>
          </a:p>
          <a:p>
            <a:pPr marL="457200" lvl="0" indent="-457200">
              <a:buFont typeface="Arial" pitchFamily="34" charset="0"/>
              <a:buChar char="•"/>
            </a:pPr>
            <a:r>
              <a:rPr lang="en-US" dirty="0"/>
              <a:t>Reactionary questionnaires</a:t>
            </a:r>
          </a:p>
          <a:p>
            <a:pPr marL="457200" lvl="0" indent="-457200">
              <a:buFont typeface="Arial" pitchFamily="34" charset="0"/>
              <a:buChar char="•"/>
            </a:pPr>
            <a:r>
              <a:rPr lang="en-US" dirty="0"/>
              <a:t>Personal assessment quizzes</a:t>
            </a:r>
          </a:p>
          <a:p>
            <a:pPr marL="457200" lvl="0" indent="-457200">
              <a:buFont typeface="Arial" pitchFamily="34" charset="0"/>
              <a:buChar char="•"/>
            </a:pPr>
            <a:r>
              <a:rPr lang="en-US" dirty="0"/>
              <a:t>Self-reporting metric systems</a:t>
            </a:r>
          </a:p>
          <a:p>
            <a:pPr eaLnBrk="1" hangingPunct="1"/>
            <a:endParaRPr lang="en-US" dirty="0"/>
          </a:p>
        </p:txBody>
      </p:sp>
      <p:pic>
        <p:nvPicPr>
          <p:cNvPr id="4" name="Picture 3" descr="C:\Users\Darren\AppData\Local\Microsoft\Windows\Temporary Internet Files\Content.IE5\ZKNEI80I\MC900215486[1].wmf"/>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67600" y="5105400"/>
            <a:ext cx="1535317" cy="164401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a:t>Module One: </a:t>
            </a:r>
            <a:br>
              <a:rPr lang="en-US" dirty="0"/>
            </a:br>
            <a:r>
              <a:rPr lang="en-US" dirty="0"/>
              <a:t>Getting Started</a:t>
            </a:r>
            <a:endParaRPr lang="en-CA" dirty="0"/>
          </a:p>
        </p:txBody>
      </p:sp>
      <p:sp>
        <p:nvSpPr>
          <p:cNvPr id="3" name="Content Placeholder 2"/>
          <p:cNvSpPr>
            <a:spLocks noGrp="1"/>
          </p:cNvSpPr>
          <p:nvPr>
            <p:ph idx="1"/>
          </p:nvPr>
        </p:nvSpPr>
        <p:spPr/>
        <p:txBody>
          <a:bodyPr rtlCol="0">
            <a:normAutofit fontScale="85000" lnSpcReduction="10000"/>
          </a:bodyPr>
          <a:lstStyle/>
          <a:p>
            <a:pPr eaLnBrk="1" fontAlgn="auto" hangingPunct="1">
              <a:spcAft>
                <a:spcPts val="0"/>
              </a:spcAft>
              <a:defRPr/>
            </a:pPr>
            <a:r>
              <a:rPr lang="en-US" dirty="0"/>
              <a:t>Welcome to the Measuring Results with Training workshop. </a:t>
            </a:r>
          </a:p>
          <a:p>
            <a:pPr eaLnBrk="1" fontAlgn="auto" hangingPunct="1">
              <a:spcAft>
                <a:spcPts val="0"/>
              </a:spcAft>
              <a:defRPr/>
            </a:pPr>
            <a:r>
              <a:rPr lang="en-US" dirty="0"/>
              <a:t>Although we all know that training can have many amazing benefits, sometimes it can be hard to prove those benefits and attach a dollar value to training. </a:t>
            </a:r>
          </a:p>
          <a:p>
            <a:pPr eaLnBrk="1" fontAlgn="auto" hangingPunct="1">
              <a:spcAft>
                <a:spcPts val="0"/>
              </a:spcAft>
              <a:defRPr/>
            </a:pPr>
            <a:r>
              <a:rPr lang="en-US" dirty="0"/>
              <a:t>In this course, we will learn about the different ways to evaluate training progress, and how to use those results to demonstrate the results that training brings.</a:t>
            </a:r>
          </a:p>
          <a:p>
            <a:pPr eaLnBrk="1" fontAlgn="auto" hangingPunct="1">
              <a:spcAft>
                <a:spcPts val="0"/>
              </a:spcAft>
              <a:buFont typeface="Arial" pitchFamily="34" charset="0"/>
              <a:buChar char="•"/>
              <a:defRPr/>
            </a:pPr>
            <a:endParaRPr lang="en-US" dirty="0"/>
          </a:p>
        </p:txBody>
      </p:sp>
      <p:sp>
        <p:nvSpPr>
          <p:cNvPr id="4" name="Text Placeholder 3"/>
          <p:cNvSpPr>
            <a:spLocks noGrp="1"/>
          </p:cNvSpPr>
          <p:nvPr>
            <p:ph type="body" sz="quarter" idx="10"/>
          </p:nvPr>
        </p:nvSpPr>
        <p:spPr/>
        <p:txBody>
          <a:bodyPr rtlCol="0">
            <a:normAutofit fontScale="70000" lnSpcReduction="20000"/>
          </a:bodyPr>
          <a:lstStyle/>
          <a:p>
            <a:pPr eaLnBrk="1" hangingPunct="1">
              <a:lnSpc>
                <a:spcPct val="115000"/>
              </a:lnSpc>
              <a:spcBef>
                <a:spcPts val="0"/>
              </a:spcBef>
              <a:spcAft>
                <a:spcPts val="1000"/>
              </a:spcAft>
              <a:defRPr/>
            </a:pPr>
            <a:r>
              <a:rPr lang="en-US" dirty="0">
                <a:latin typeface="Cambria"/>
                <a:ea typeface="Times New Roman"/>
                <a:cs typeface="Times New Roman"/>
              </a:rPr>
              <a:t>Suffer now and live the rest of your life as a champion. </a:t>
            </a:r>
            <a:endParaRPr lang="en-US" sz="2400" dirty="0">
              <a:ea typeface="Times New Roman"/>
              <a:cs typeface="Times New Roman"/>
            </a:endParaRPr>
          </a:p>
          <a:p>
            <a:pPr algn="ctr" eaLnBrk="1" hangingPunct="1">
              <a:lnSpc>
                <a:spcPct val="115000"/>
              </a:lnSpc>
              <a:spcBef>
                <a:spcPts val="0"/>
              </a:spcBef>
              <a:spcAft>
                <a:spcPts val="1000"/>
              </a:spcAft>
              <a:defRPr/>
            </a:pPr>
            <a:r>
              <a:rPr lang="en-US" dirty="0">
                <a:latin typeface="Cambria"/>
                <a:ea typeface="Times New Roman"/>
                <a:cs typeface="Times New Roman"/>
              </a:rPr>
              <a:t>Muhammad Ali</a:t>
            </a:r>
            <a:endParaRPr lang="en-US" sz="2400" dirty="0">
              <a:ea typeface="Times New Roman"/>
              <a:cs typeface="Times New Roman"/>
            </a:endParaRPr>
          </a:p>
          <a:p>
            <a:pPr eaLnBrk="1" fontAlgn="auto" hangingPunct="1">
              <a:spcAft>
                <a:spcPts val="0"/>
              </a:spcAft>
              <a:buFont typeface="Arial" pitchFamily="34" charset="0"/>
              <a:buNone/>
              <a:defRPr/>
            </a:pPr>
            <a:endParaRPr lang="en-CA"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pPr eaLnBrk="1" hangingPunct="1"/>
            <a:r>
              <a:rPr lang="en-US"/>
              <a:t>Peer Evaluations</a:t>
            </a:r>
          </a:p>
        </p:txBody>
      </p:sp>
      <p:sp>
        <p:nvSpPr>
          <p:cNvPr id="3" name="Content Placeholder 2"/>
          <p:cNvSpPr>
            <a:spLocks noGrp="1"/>
          </p:cNvSpPr>
          <p:nvPr>
            <p:ph idx="1"/>
          </p:nvPr>
        </p:nvSpPr>
        <p:spPr/>
        <p:txBody>
          <a:bodyPr rtlCol="0">
            <a:normAutofit lnSpcReduction="10000"/>
          </a:bodyPr>
          <a:lstStyle/>
          <a:p>
            <a:pPr marL="457200" indent="-457200" eaLnBrk="1" fontAlgn="auto" hangingPunct="1">
              <a:spcAft>
                <a:spcPts val="0"/>
              </a:spcAft>
              <a:buFont typeface="Arial" pitchFamily="34" charset="0"/>
              <a:buChar char="•"/>
              <a:defRPr/>
            </a:pPr>
            <a:r>
              <a:rPr lang="en-US" dirty="0"/>
              <a:t>One excellent tool is 360 degree feedback. </a:t>
            </a:r>
          </a:p>
          <a:p>
            <a:pPr marL="457200" indent="-457200" eaLnBrk="1" fontAlgn="auto" hangingPunct="1">
              <a:spcAft>
                <a:spcPts val="0"/>
              </a:spcAft>
              <a:buFont typeface="Arial" pitchFamily="34" charset="0"/>
              <a:buChar char="•"/>
              <a:defRPr/>
            </a:pPr>
            <a:r>
              <a:rPr lang="en-US" dirty="0"/>
              <a:t>This system is designed to gather feedback from all of the people around an employee – their co-workers, subordinates, superiors, clients, etc. </a:t>
            </a:r>
          </a:p>
          <a:p>
            <a:pPr marL="457200" indent="-457200" eaLnBrk="1" fontAlgn="auto" hangingPunct="1">
              <a:spcAft>
                <a:spcPts val="0"/>
              </a:spcAft>
              <a:buFont typeface="Arial" pitchFamily="34" charset="0"/>
              <a:buChar char="•"/>
              <a:defRPr/>
            </a:pPr>
            <a:r>
              <a:rPr lang="en-US" dirty="0"/>
              <a:t>If the topic that you are training on has high value, it can be worthwhile to take the time to develop a peer review system to accurately measure behavioral changes.</a:t>
            </a:r>
          </a:p>
          <a:p>
            <a:pPr eaLnBrk="1" fontAlgn="auto" hangingPunct="1">
              <a:spcAft>
                <a:spcPts val="0"/>
              </a:spcAft>
              <a:buFont typeface="Arial" pitchFamily="34" charset="0"/>
              <a:buChar char="•"/>
              <a:defRPr/>
            </a:pPr>
            <a:endParaRPr lang="en-US" dirty="0"/>
          </a:p>
        </p:txBody>
      </p:sp>
      <p:pic>
        <p:nvPicPr>
          <p:cNvPr id="4" name="Picture 3" descr="C:\Users\Darren\AppData\Local\Microsoft\Windows\Temporary Internet Files\Content.IE5\9PDUOZYV\MC900047859[1].wmf"/>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15200" y="5334000"/>
            <a:ext cx="1706880" cy="15240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pPr eaLnBrk="1" hangingPunct="1"/>
            <a:r>
              <a:rPr lang="en-US"/>
              <a:t>Supervisor Evaluations </a:t>
            </a:r>
          </a:p>
        </p:txBody>
      </p:sp>
      <p:sp>
        <p:nvSpPr>
          <p:cNvPr id="3" name="Content Placeholder 2"/>
          <p:cNvSpPr>
            <a:spLocks noGrp="1"/>
          </p:cNvSpPr>
          <p:nvPr>
            <p:ph idx="1"/>
          </p:nvPr>
        </p:nvSpPr>
        <p:spPr/>
        <p:txBody>
          <a:bodyPr rtlCol="0">
            <a:normAutofit lnSpcReduction="10000"/>
          </a:bodyPr>
          <a:lstStyle/>
          <a:p>
            <a:pPr marL="457200" indent="-457200" eaLnBrk="1" fontAlgn="auto" hangingPunct="1">
              <a:spcAft>
                <a:spcPts val="0"/>
              </a:spcAft>
              <a:buFont typeface="Arial" pitchFamily="34" charset="0"/>
              <a:buChar char="•"/>
              <a:defRPr/>
            </a:pPr>
            <a:r>
              <a:rPr lang="en-US" dirty="0"/>
              <a:t>Like peer reviews, a behavioral evaluation system should be set up before the training. </a:t>
            </a:r>
          </a:p>
          <a:p>
            <a:pPr marL="457200" indent="-457200" eaLnBrk="1" fontAlgn="auto" hangingPunct="1">
              <a:spcAft>
                <a:spcPts val="0"/>
              </a:spcAft>
              <a:buFont typeface="Arial" pitchFamily="34" charset="0"/>
              <a:buChar char="•"/>
              <a:defRPr/>
            </a:pPr>
            <a:r>
              <a:rPr lang="en-US" dirty="0"/>
              <a:t>It should be ratings-based and include closed questions to help the supervisor stay objective. </a:t>
            </a:r>
          </a:p>
          <a:p>
            <a:pPr marL="457200" indent="-457200" eaLnBrk="1" fontAlgn="auto" hangingPunct="1">
              <a:spcAft>
                <a:spcPts val="0"/>
              </a:spcAft>
              <a:buFont typeface="Arial" pitchFamily="34" charset="0"/>
              <a:buChar char="•"/>
              <a:defRPr/>
            </a:pPr>
            <a:r>
              <a:rPr lang="en-US" dirty="0"/>
              <a:t>When asking supervisors to measure results, those results should tie in with the employee’s regular metrics whenever possible. </a:t>
            </a:r>
          </a:p>
          <a:p>
            <a:pPr eaLnBrk="1" fontAlgn="auto" hangingPunct="1">
              <a:spcAft>
                <a:spcPts val="0"/>
              </a:spcAft>
              <a:buFont typeface="Arial" pitchFamily="34" charset="0"/>
              <a:buChar char="•"/>
              <a:defRPr/>
            </a:pPr>
            <a:endParaRPr lang="en-US" dirty="0"/>
          </a:p>
        </p:txBody>
      </p:sp>
      <p:pic>
        <p:nvPicPr>
          <p:cNvPr id="4" name="Picture 3" descr="C:\Users\Darren\AppData\Local\Microsoft\Windows\Temporary Internet Files\Content.IE5\39XQYYJK\MC900370378[1].wmf"/>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67600" y="4876800"/>
            <a:ext cx="1554480" cy="188722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eaLnBrk="1" hangingPunct="1"/>
            <a:r>
              <a:rPr lang="en-US"/>
              <a:t>High-Level Evaluations</a:t>
            </a:r>
          </a:p>
        </p:txBody>
      </p:sp>
      <p:sp>
        <p:nvSpPr>
          <p:cNvPr id="3" name="Content Placeholder 2"/>
          <p:cNvSpPr>
            <a:spLocks noGrp="1"/>
          </p:cNvSpPr>
          <p:nvPr>
            <p:ph idx="1"/>
          </p:nvPr>
        </p:nvSpPr>
        <p:spPr/>
        <p:txBody>
          <a:bodyPr rtlCol="0">
            <a:normAutofit lnSpcReduction="10000"/>
          </a:bodyPr>
          <a:lstStyle/>
          <a:p>
            <a:pPr marL="457200" indent="-457200" eaLnBrk="1" fontAlgn="auto" hangingPunct="1">
              <a:spcAft>
                <a:spcPts val="0"/>
              </a:spcAft>
              <a:buFont typeface="Arial" pitchFamily="34" charset="0"/>
              <a:buChar char="•"/>
              <a:defRPr/>
            </a:pPr>
            <a:r>
              <a:rPr lang="en-US" dirty="0"/>
              <a:t>Depending on the scenario, you may want to ask high-level executives in the organization to complete an evaluation. </a:t>
            </a:r>
          </a:p>
          <a:p>
            <a:pPr marL="457200" indent="-457200" eaLnBrk="1" fontAlgn="auto" hangingPunct="1">
              <a:spcAft>
                <a:spcPts val="0"/>
              </a:spcAft>
              <a:buFont typeface="Arial" pitchFamily="34" charset="0"/>
              <a:buChar char="•"/>
              <a:defRPr/>
            </a:pPr>
            <a:r>
              <a:rPr lang="en-US" dirty="0"/>
              <a:t>As well, although company executives are typically not involved in the nuts and bolts of training, they may want to see a high level evaluation report, particularly if the training was expensive, required by law, and/or was expected to have a high impact.</a:t>
            </a:r>
          </a:p>
        </p:txBody>
      </p:sp>
      <p:pic>
        <p:nvPicPr>
          <p:cNvPr id="4" name="Picture 3" descr="C:\Users\Darren\AppData\Local\Microsoft\Windows\Temporary Internet Files\Content.IE5\FTRMPN7N\MC900359745[1].wmf"/>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43800" y="5257800"/>
            <a:ext cx="1456055" cy="145605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a:t>Module Five: </a:t>
            </a:r>
            <a:br>
              <a:rPr lang="en-US" dirty="0"/>
            </a:br>
            <a:r>
              <a:rPr lang="en-US" dirty="0"/>
              <a:t>Focusing the Training</a:t>
            </a:r>
          </a:p>
        </p:txBody>
      </p:sp>
      <p:sp>
        <p:nvSpPr>
          <p:cNvPr id="26627" name="Content Placeholder 2"/>
          <p:cNvSpPr>
            <a:spLocks noGrp="1"/>
          </p:cNvSpPr>
          <p:nvPr>
            <p:ph idx="1"/>
          </p:nvPr>
        </p:nvSpPr>
        <p:spPr/>
        <p:txBody>
          <a:bodyPr/>
          <a:lstStyle/>
          <a:p>
            <a:pPr eaLnBrk="1" hangingPunct="1"/>
            <a:r>
              <a:rPr lang="en-US"/>
              <a:t>In order to prove results from training, your training plan must include clear learning objectives and a clear focus. </a:t>
            </a:r>
          </a:p>
          <a:p>
            <a:pPr eaLnBrk="1" hangingPunct="1"/>
            <a:r>
              <a:rPr lang="en-US"/>
              <a:t>This will enable you to build a solid evaluation plan. </a:t>
            </a:r>
          </a:p>
          <a:p>
            <a:pPr eaLnBrk="1" hangingPunct="1"/>
            <a:endParaRPr lang="en-US"/>
          </a:p>
        </p:txBody>
      </p:sp>
      <p:sp>
        <p:nvSpPr>
          <p:cNvPr id="4" name="Text Placeholder 3"/>
          <p:cNvSpPr>
            <a:spLocks noGrp="1"/>
          </p:cNvSpPr>
          <p:nvPr>
            <p:ph type="body" sz="quarter" idx="10"/>
          </p:nvPr>
        </p:nvSpPr>
        <p:spPr>
          <a:xfrm>
            <a:off x="7391400" y="381000"/>
            <a:ext cx="1752600" cy="2895600"/>
          </a:xfrm>
        </p:spPr>
        <p:txBody>
          <a:bodyPr rtlCol="0">
            <a:normAutofit fontScale="70000" lnSpcReduction="20000"/>
          </a:bodyPr>
          <a:lstStyle/>
          <a:p>
            <a:pPr>
              <a:lnSpc>
                <a:spcPct val="115000"/>
              </a:lnSpc>
              <a:spcBef>
                <a:spcPts val="0"/>
              </a:spcBef>
              <a:spcAft>
                <a:spcPts val="1000"/>
              </a:spcAft>
            </a:pPr>
            <a:r>
              <a:rPr lang="en-US" dirty="0">
                <a:latin typeface="Cambria"/>
                <a:ea typeface="Times New Roman"/>
                <a:cs typeface="Times New Roman"/>
              </a:rPr>
              <a:t>I cannot teach anybody anything; I can only make them think. </a:t>
            </a:r>
            <a:endParaRPr lang="en-US" sz="2400" dirty="0">
              <a:ea typeface="Times New Roman"/>
              <a:cs typeface="Times New Roman"/>
            </a:endParaRPr>
          </a:p>
          <a:p>
            <a:pPr algn="ctr">
              <a:lnSpc>
                <a:spcPct val="115000"/>
              </a:lnSpc>
              <a:spcBef>
                <a:spcPts val="0"/>
              </a:spcBef>
              <a:spcAft>
                <a:spcPts val="1000"/>
              </a:spcAft>
            </a:pPr>
            <a:r>
              <a:rPr lang="en-US" dirty="0">
                <a:latin typeface="Cambria"/>
                <a:ea typeface="Times New Roman"/>
                <a:cs typeface="Times New Roman"/>
              </a:rPr>
              <a:t>Socrates</a:t>
            </a:r>
            <a:endParaRPr lang="en-US" sz="2400" dirty="0">
              <a:ea typeface="Times New Roman"/>
              <a:cs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a:t>Performing a Needs Assessment</a:t>
            </a:r>
          </a:p>
        </p:txBody>
      </p:sp>
      <p:pic>
        <p:nvPicPr>
          <p:cNvPr id="27651" name="Diagram 5"/>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650" y="1663700"/>
            <a:ext cx="8648700" cy="506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eaLnBrk="1" fontAlgn="auto" hangingPunct="1">
              <a:spcAft>
                <a:spcPts val="0"/>
              </a:spcAft>
              <a:defRPr/>
            </a:pPr>
            <a:r>
              <a:rPr lang="en-US" dirty="0"/>
              <a:t>Creating Learning Objectives</a:t>
            </a:r>
          </a:p>
        </p:txBody>
      </p:sp>
      <p:sp>
        <p:nvSpPr>
          <p:cNvPr id="3" name="Content Placeholder 2"/>
          <p:cNvSpPr>
            <a:spLocks noGrp="1"/>
          </p:cNvSpPr>
          <p:nvPr>
            <p:ph idx="1"/>
          </p:nvPr>
        </p:nvSpPr>
        <p:spPr/>
        <p:txBody>
          <a:bodyPr rtlCol="0">
            <a:normAutofit/>
          </a:bodyPr>
          <a:lstStyle/>
          <a:p>
            <a:pPr marL="457200" lvl="0" indent="-457200">
              <a:buFont typeface="Arial" pitchFamily="34" charset="0"/>
              <a:buChar char="•"/>
            </a:pPr>
            <a:r>
              <a:rPr lang="en-US" sz="3600" dirty="0"/>
              <a:t>Knowledge: Facts that a trainee should learn and be able to recall.</a:t>
            </a:r>
          </a:p>
          <a:p>
            <a:pPr marL="457200" lvl="0" indent="-457200">
              <a:buFont typeface="Arial" pitchFamily="34" charset="0"/>
              <a:buChar char="•"/>
            </a:pPr>
            <a:r>
              <a:rPr lang="en-US" sz="3600" dirty="0"/>
              <a:t>Skills: A task that a trainee should be able to perform.</a:t>
            </a:r>
          </a:p>
          <a:p>
            <a:pPr marL="457200" indent="-457200">
              <a:buFont typeface="Arial" pitchFamily="34" charset="0"/>
              <a:buChar char="•"/>
            </a:pPr>
            <a:r>
              <a:rPr lang="en-US" sz="3600" dirty="0"/>
              <a:t>Abilities: A combination of knowledge and skills that results in a desired behavior</a:t>
            </a:r>
          </a:p>
        </p:txBody>
      </p:sp>
      <p:pic>
        <p:nvPicPr>
          <p:cNvPr id="4" name="Picture 3" descr="C:\Users\Darren\AppData\Local\Microsoft\Windows\Temporary Internet Files\Content.IE5\FZCJR17Y\MC900388888[1].wmf"/>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86600" y="4876800"/>
            <a:ext cx="1844040" cy="189166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pPr eaLnBrk="1" hangingPunct="1"/>
            <a:r>
              <a:rPr lang="en-US"/>
              <a:t>Drilling Down Into Content</a:t>
            </a:r>
          </a:p>
        </p:txBody>
      </p:sp>
      <p:sp>
        <p:nvSpPr>
          <p:cNvPr id="30723" name="Content Placeholder 2"/>
          <p:cNvSpPr>
            <a:spLocks noGrp="1"/>
          </p:cNvSpPr>
          <p:nvPr>
            <p:ph idx="1"/>
          </p:nvPr>
        </p:nvSpPr>
        <p:spPr/>
        <p:txBody>
          <a:bodyPr/>
          <a:lstStyle/>
          <a:p>
            <a:pPr marL="457200" indent="-457200" eaLnBrk="1" hangingPunct="1">
              <a:buFont typeface="Arial" pitchFamily="34" charset="0"/>
              <a:buChar char="•"/>
            </a:pPr>
            <a:r>
              <a:rPr lang="en-US" dirty="0"/>
              <a:t>Once you have high-level objectives written, you can write more specific objectives based on your trainees’ needs. </a:t>
            </a:r>
          </a:p>
          <a:p>
            <a:pPr marL="457200" indent="-457200" eaLnBrk="1" hangingPunct="1">
              <a:buFont typeface="Arial" pitchFamily="34" charset="0"/>
              <a:buChar char="•"/>
            </a:pPr>
            <a:r>
              <a:rPr lang="en-US" dirty="0"/>
              <a:t>You will probably not want to write a detailed objective for every topic in your course, but rather create several detailed objectives about the most important evaluation items. </a:t>
            </a:r>
          </a:p>
        </p:txBody>
      </p:sp>
      <p:pic>
        <p:nvPicPr>
          <p:cNvPr id="5" name="Picture 4" descr="C:\Users\Darren\AppData\Local\Microsoft\Windows\Temporary Internet Files\Content.IE5\FZCJR17Y\MC900336022[1].wmf"/>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20893" y="5257800"/>
            <a:ext cx="1790625" cy="15240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a:t>Module Six: Creating an Evaluation Plan</a:t>
            </a:r>
          </a:p>
        </p:txBody>
      </p:sp>
      <p:sp>
        <p:nvSpPr>
          <p:cNvPr id="31747" name="Content Placeholder 2"/>
          <p:cNvSpPr>
            <a:spLocks noGrp="1"/>
          </p:cNvSpPr>
          <p:nvPr>
            <p:ph idx="1"/>
          </p:nvPr>
        </p:nvSpPr>
        <p:spPr/>
        <p:txBody>
          <a:bodyPr/>
          <a:lstStyle/>
          <a:p>
            <a:pPr eaLnBrk="1" hangingPunct="1"/>
            <a:r>
              <a:rPr lang="en-US"/>
              <a:t>An evaluation plan should be part of any training plan.</a:t>
            </a:r>
          </a:p>
          <a:p>
            <a:pPr eaLnBrk="1" hangingPunct="1"/>
            <a:r>
              <a:rPr lang="en-US"/>
              <a:t>It should be created at the same time – after the needs analysis and objectives are outlined. </a:t>
            </a:r>
          </a:p>
          <a:p>
            <a:pPr eaLnBrk="1" hangingPunct="1"/>
            <a:r>
              <a:rPr lang="en-US"/>
              <a:t>In this module, we’ll look at the four key components of an evaluation plan.</a:t>
            </a:r>
          </a:p>
          <a:p>
            <a:pPr eaLnBrk="1" hangingPunct="1"/>
            <a:endParaRPr lang="en-US"/>
          </a:p>
        </p:txBody>
      </p:sp>
      <p:sp>
        <p:nvSpPr>
          <p:cNvPr id="4" name="Text Placeholder 3"/>
          <p:cNvSpPr>
            <a:spLocks noGrp="1"/>
          </p:cNvSpPr>
          <p:nvPr>
            <p:ph type="body" sz="quarter" idx="10"/>
          </p:nvPr>
        </p:nvSpPr>
        <p:spPr>
          <a:xfrm>
            <a:off x="7391400" y="381000"/>
            <a:ext cx="1752600" cy="2819400"/>
          </a:xfrm>
        </p:spPr>
        <p:txBody>
          <a:bodyPr rtlCol="0">
            <a:normAutofit fontScale="77500" lnSpcReduction="20000"/>
          </a:bodyPr>
          <a:lstStyle/>
          <a:p>
            <a:pPr>
              <a:lnSpc>
                <a:spcPct val="115000"/>
              </a:lnSpc>
              <a:spcBef>
                <a:spcPts val="0"/>
              </a:spcBef>
              <a:spcAft>
                <a:spcPts val="1000"/>
              </a:spcAft>
            </a:pPr>
            <a:r>
              <a:rPr lang="en-US" dirty="0">
                <a:latin typeface="Cambria"/>
                <a:ea typeface="Times New Roman"/>
                <a:cs typeface="Times New Roman"/>
              </a:rPr>
              <a:t>Only knowledge that is used sticks in your mind. </a:t>
            </a:r>
            <a:endParaRPr lang="en-US" sz="2400" dirty="0">
              <a:ea typeface="Times New Roman"/>
              <a:cs typeface="Times New Roman"/>
            </a:endParaRPr>
          </a:p>
          <a:p>
            <a:pPr algn="ctr">
              <a:lnSpc>
                <a:spcPct val="115000"/>
              </a:lnSpc>
              <a:spcBef>
                <a:spcPts val="0"/>
              </a:spcBef>
              <a:spcAft>
                <a:spcPts val="1000"/>
              </a:spcAft>
            </a:pPr>
            <a:r>
              <a:rPr lang="en-US" dirty="0">
                <a:latin typeface="Cambria"/>
                <a:ea typeface="Times New Roman"/>
                <a:cs typeface="Times New Roman"/>
              </a:rPr>
              <a:t>Dale Carnegie</a:t>
            </a:r>
            <a:endParaRPr lang="en-US" sz="2400" dirty="0">
              <a:ea typeface="Times New Roman"/>
              <a:cs typeface="Times New Roman"/>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pPr eaLnBrk="1" hangingPunct="1"/>
            <a:r>
              <a:rPr lang="en-US"/>
              <a:t>What Will We Evaluate?</a:t>
            </a:r>
          </a:p>
        </p:txBody>
      </p:sp>
      <p:sp>
        <p:nvSpPr>
          <p:cNvPr id="32771" name="Content Placeholder 2"/>
          <p:cNvSpPr>
            <a:spLocks noGrp="1"/>
          </p:cNvSpPr>
          <p:nvPr>
            <p:ph idx="1"/>
          </p:nvPr>
        </p:nvSpPr>
        <p:spPr/>
        <p:txBody>
          <a:bodyPr/>
          <a:lstStyle/>
          <a:p>
            <a:pPr marL="457200" lvl="0" indent="-457200">
              <a:buFont typeface="Arial" pitchFamily="34" charset="0"/>
              <a:buChar char="•"/>
            </a:pPr>
            <a:r>
              <a:rPr lang="en-US" dirty="0"/>
              <a:t>Each point should begin with a verb</a:t>
            </a:r>
          </a:p>
          <a:p>
            <a:pPr marL="457200" lvl="0" indent="-457200">
              <a:buFont typeface="Arial" pitchFamily="34" charset="0"/>
              <a:buChar char="•"/>
            </a:pPr>
            <a:r>
              <a:rPr lang="en-US" dirty="0"/>
              <a:t>Points should be objective and measurable</a:t>
            </a:r>
          </a:p>
          <a:p>
            <a:pPr marL="457200" lvl="0" indent="-457200">
              <a:buFont typeface="Arial" pitchFamily="34" charset="0"/>
              <a:buChar char="•"/>
            </a:pPr>
            <a:r>
              <a:rPr lang="en-US" dirty="0"/>
              <a:t>You should have approximately four points per eight hours of training (depending on how specific the points are)</a:t>
            </a:r>
          </a:p>
          <a:p>
            <a:pPr marL="457200" lvl="0" indent="-457200">
              <a:buFont typeface="Arial" pitchFamily="34" charset="0"/>
              <a:buChar char="•"/>
            </a:pPr>
            <a:r>
              <a:rPr lang="en-US" dirty="0"/>
              <a:t>Points should be approved by stakeholders and reviewed with trainees </a:t>
            </a:r>
          </a:p>
          <a:p>
            <a:pPr eaLnBrk="1" hangingPunct="1"/>
            <a:endParaRPr lang="en-US" dirty="0"/>
          </a:p>
        </p:txBody>
      </p:sp>
      <p:pic>
        <p:nvPicPr>
          <p:cNvPr id="6" name="Picture 5" descr="C:\Users\Darren\AppData\Local\Microsoft\Windows\Temporary Internet Files\Content.IE5\39XQYYJK\MC900363638[1].wmf"/>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39000" y="5257801"/>
            <a:ext cx="1767840" cy="1543616"/>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a:t>When Will the </a:t>
            </a:r>
            <a:br>
              <a:rPr lang="en-US" dirty="0"/>
            </a:br>
            <a:r>
              <a:rPr lang="en-US" dirty="0"/>
              <a:t>Evaluation be Completed?</a:t>
            </a:r>
          </a:p>
        </p:txBody>
      </p:sp>
      <p:sp>
        <p:nvSpPr>
          <p:cNvPr id="3" name="Content Placeholder 2"/>
          <p:cNvSpPr>
            <a:spLocks noGrp="1"/>
          </p:cNvSpPr>
          <p:nvPr>
            <p:ph idx="1"/>
          </p:nvPr>
        </p:nvSpPr>
        <p:spPr/>
        <p:txBody>
          <a:bodyPr rtlCol="0">
            <a:normAutofit/>
          </a:bodyPr>
          <a:lstStyle/>
          <a:p>
            <a:r>
              <a:rPr lang="en-US" dirty="0"/>
              <a:t>Next you should determine which level the evaluation will assess. This will help you determine a time frame for each evaluation point. </a:t>
            </a:r>
          </a:p>
          <a:p>
            <a:pPr marL="457200" lvl="0" indent="-457200">
              <a:buFont typeface="Arial" pitchFamily="34" charset="0"/>
              <a:buChar char="•"/>
            </a:pPr>
            <a:r>
              <a:rPr lang="en-US" dirty="0"/>
              <a:t>Before the training</a:t>
            </a:r>
          </a:p>
          <a:p>
            <a:pPr marL="457200" lvl="0" indent="-457200">
              <a:buFont typeface="Arial" pitchFamily="34" charset="0"/>
              <a:buChar char="•"/>
            </a:pPr>
            <a:r>
              <a:rPr lang="en-US" dirty="0"/>
              <a:t>During the training</a:t>
            </a:r>
          </a:p>
          <a:p>
            <a:pPr marL="457200" lvl="0" indent="-457200">
              <a:buFont typeface="Arial" pitchFamily="34" charset="0"/>
              <a:buChar char="•"/>
            </a:pPr>
            <a:r>
              <a:rPr lang="en-US" dirty="0"/>
              <a:t>After the training</a:t>
            </a:r>
          </a:p>
        </p:txBody>
      </p:sp>
      <p:pic>
        <p:nvPicPr>
          <p:cNvPr id="4" name="Picture 3" descr="C:\Users\Darren\AppData\Local\Microsoft\Windows\Temporary Internet Files\Content.IE5\FZCJR17Y\MC900433797[1].png"/>
          <p:cNvPicPr/>
          <p:nvPr/>
        </p:nvPicPr>
        <p:blipFill>
          <a:blip r:embed="rId3">
            <a:extLst>
              <a:ext uri="{28A0092B-C50C-407E-A947-70E740481C1C}">
                <a14:useLocalDpi xmlns:a14="http://schemas.microsoft.com/office/drawing/2010/main" val="0"/>
              </a:ext>
            </a:extLst>
          </a:blip>
          <a:srcRect/>
          <a:stretch>
            <a:fillRect/>
          </a:stretch>
        </p:blipFill>
        <p:spPr bwMode="auto">
          <a:xfrm>
            <a:off x="7315200" y="5105400"/>
            <a:ext cx="1780515" cy="169601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eaLnBrk="1" hangingPunct="1"/>
            <a:r>
              <a:rPr lang="en-US"/>
              <a:t>Workshop Objectives</a:t>
            </a:r>
          </a:p>
        </p:txBody>
      </p:sp>
      <p:sp>
        <p:nvSpPr>
          <p:cNvPr id="3" name="Content Placeholder 2"/>
          <p:cNvSpPr>
            <a:spLocks noGrp="1"/>
          </p:cNvSpPr>
          <p:nvPr>
            <p:ph idx="1"/>
          </p:nvPr>
        </p:nvSpPr>
        <p:spPr>
          <a:xfrm>
            <a:off x="457200" y="1600200"/>
            <a:ext cx="4114800" cy="4525963"/>
          </a:xfrm>
        </p:spPr>
        <p:txBody>
          <a:bodyPr rtlCol="0">
            <a:normAutofit fontScale="70000" lnSpcReduction="20000"/>
          </a:bodyPr>
          <a:lstStyle/>
          <a:p>
            <a:pPr marL="457200" indent="-457200" eaLnBrk="1" hangingPunct="1">
              <a:buFont typeface="Arial" pitchFamily="34" charset="0"/>
              <a:buChar char="•"/>
              <a:defRPr/>
            </a:pPr>
            <a:r>
              <a:rPr lang="en-US" dirty="0"/>
              <a:t>Understand Kolb’s learning styles and learning cycle</a:t>
            </a:r>
          </a:p>
          <a:p>
            <a:pPr marL="457200" indent="-457200" eaLnBrk="1" hangingPunct="1">
              <a:buFont typeface="Arial" pitchFamily="34" charset="0"/>
              <a:buChar char="•"/>
              <a:defRPr/>
            </a:pPr>
            <a:r>
              <a:rPr lang="en-US" dirty="0"/>
              <a:t>Understand Kirkpatrick’s levels of evaluation</a:t>
            </a:r>
          </a:p>
          <a:p>
            <a:pPr marL="457200" indent="-457200" eaLnBrk="1" hangingPunct="1">
              <a:buFont typeface="Arial" pitchFamily="34" charset="0"/>
              <a:buChar char="•"/>
              <a:defRPr/>
            </a:pPr>
            <a:r>
              <a:rPr lang="en-US" dirty="0"/>
              <a:t>Be familiar with many types of evaluation tools, including goal setting, tests, reactionary sheets, interviews, observations, hip-pocket assessments, skill assessments, and learning journals</a:t>
            </a:r>
          </a:p>
          <a:p>
            <a:pPr marL="457200" indent="-457200" eaLnBrk="1" hangingPunct="1">
              <a:buFont typeface="Arial" pitchFamily="34" charset="0"/>
              <a:buChar char="•"/>
              <a:defRPr/>
            </a:pPr>
            <a:r>
              <a:rPr lang="en-US" dirty="0"/>
              <a:t>Understand when to use each type of evaluation tool</a:t>
            </a:r>
          </a:p>
          <a:p>
            <a:pPr eaLnBrk="1" fontAlgn="auto" hangingPunct="1">
              <a:spcAft>
                <a:spcPts val="0"/>
              </a:spcAft>
              <a:buFont typeface="Arial" pitchFamily="34" charset="0"/>
              <a:buChar char="•"/>
              <a:defRPr/>
            </a:pPr>
            <a:endParaRPr lang="en-US" dirty="0"/>
          </a:p>
        </p:txBody>
      </p:sp>
      <p:sp>
        <p:nvSpPr>
          <p:cNvPr id="4" name="Content Placeholder 2"/>
          <p:cNvSpPr txBox="1">
            <a:spLocks/>
          </p:cNvSpPr>
          <p:nvPr/>
        </p:nvSpPr>
        <p:spPr bwMode="auto">
          <a:xfrm>
            <a:off x="4724400" y="1600200"/>
            <a:ext cx="4114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70000" lnSpcReduction="20000"/>
          </a:bodyPr>
          <a:lstStyle>
            <a:lvl1pPr marL="0" indent="0" algn="l" rtl="0" fontAlgn="base">
              <a:spcBef>
                <a:spcPct val="20000"/>
              </a:spcBef>
              <a:spcAft>
                <a:spcPct val="0"/>
              </a:spcAft>
              <a:buFont typeface="Arial" charset="0"/>
              <a:buNone/>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Arial" pitchFamily="34" charset="0"/>
              <a:buChar char="•"/>
              <a:defRPr/>
            </a:pPr>
            <a:r>
              <a:rPr lang="en-US" dirty="0"/>
              <a:t>Be able to perform a needs assessment</a:t>
            </a:r>
          </a:p>
          <a:p>
            <a:pPr marL="457200" indent="-457200">
              <a:buFont typeface="Arial" pitchFamily="34" charset="0"/>
              <a:buChar char="•"/>
              <a:defRPr/>
            </a:pPr>
            <a:r>
              <a:rPr lang="en-US" dirty="0"/>
              <a:t>Know how to write learning objectives and link them to evaluation</a:t>
            </a:r>
          </a:p>
          <a:p>
            <a:pPr marL="457200" indent="-457200">
              <a:buFont typeface="Arial" pitchFamily="34" charset="0"/>
              <a:buChar char="•"/>
              <a:defRPr/>
            </a:pPr>
            <a:r>
              <a:rPr lang="en-US" dirty="0"/>
              <a:t>Be able to write an evaluation plan to evaluate learning at each stage of the training and far beyond</a:t>
            </a:r>
          </a:p>
          <a:p>
            <a:pPr marL="457200" indent="-457200">
              <a:buFont typeface="Arial" pitchFamily="34" charset="0"/>
              <a:buChar char="•"/>
              <a:defRPr/>
            </a:pPr>
            <a:r>
              <a:rPr lang="en-US" dirty="0"/>
              <a:t>Know how to identify the costs, benefits, and return on investment of training</a:t>
            </a:r>
          </a:p>
          <a:p>
            <a:pPr marL="457200" indent="-457200">
              <a:buFont typeface="Arial" pitchFamily="34" charset="0"/>
              <a:buChar char="•"/>
              <a:defRPr/>
            </a:pPr>
            <a:r>
              <a:rPr lang="en-US" dirty="0"/>
              <a:t>Be familiar with the parts of a business case</a:t>
            </a:r>
          </a:p>
          <a:p>
            <a:pPr fontAlgn="auto">
              <a:spcAft>
                <a:spcPts val="0"/>
              </a:spcAft>
              <a:buFont typeface="Arial" pitchFamily="34" charset="0"/>
              <a:buChar char="•"/>
              <a:defRPr/>
            </a:pPr>
            <a:endParaRPr lang="en-US" dirty="0"/>
          </a:p>
        </p:txBody>
      </p:sp>
      <p:pic>
        <p:nvPicPr>
          <p:cNvPr id="6149" name="Picture 4" descr="C:\Users\Kimmi\AppData\Local\Microsoft\Windows\Temporary Internet Files\Content.IE5\JVU559D0\MCj02934740000[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48600" y="6126163"/>
            <a:ext cx="1189038" cy="665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pPr eaLnBrk="1" hangingPunct="1"/>
            <a:r>
              <a:rPr lang="en-US"/>
              <a:t>How Will We Evaluate It?</a:t>
            </a:r>
          </a:p>
        </p:txBody>
      </p:sp>
      <p:pic>
        <p:nvPicPr>
          <p:cNvPr id="4" name="Picture 3" descr="C:\Users\Darren\AppData\Local\Microsoft\Windows\Temporary Internet Files\Content.IE5\9MJXCRQW\MC900360516[1].wmf"/>
          <p:cNvPicPr/>
          <p:nvPr/>
        </p:nvPicPr>
        <p:blipFill rotWithShape="1">
          <a:blip r:embed="rId3" cstate="print">
            <a:extLst>
              <a:ext uri="{28A0092B-C50C-407E-A947-70E740481C1C}">
                <a14:useLocalDpi xmlns:a14="http://schemas.microsoft.com/office/drawing/2010/main" val="0"/>
              </a:ext>
            </a:extLst>
          </a:blip>
          <a:srcRect l="10129" r="5173"/>
          <a:stretch/>
        </p:blipFill>
        <p:spPr bwMode="auto">
          <a:xfrm>
            <a:off x="7086600" y="5334000"/>
            <a:ext cx="1889760" cy="1384300"/>
          </a:xfrm>
          <a:prstGeom prst="rect">
            <a:avLst/>
          </a:prstGeom>
          <a:noFill/>
          <a:ln>
            <a:noFill/>
          </a:ln>
          <a:extLst>
            <a:ext uri="{53640926-AAD7-44D8-BBD7-CCE9431645EC}">
              <a14:shadowObscured xmlns:a14="http://schemas.microsoft.com/office/drawing/2010/main"/>
            </a:ext>
          </a:extLst>
        </p:spPr>
      </p:pic>
      <p:sp>
        <p:nvSpPr>
          <p:cNvPr id="2" name="Content Placeholder 1"/>
          <p:cNvSpPr>
            <a:spLocks noGrp="1"/>
          </p:cNvSpPr>
          <p:nvPr>
            <p:ph idx="1"/>
          </p:nvPr>
        </p:nvSpPr>
        <p:spPr>
          <a:xfrm>
            <a:off x="457200" y="1600200"/>
            <a:ext cx="4114800" cy="4525963"/>
          </a:xfrm>
        </p:spPr>
        <p:txBody>
          <a:bodyPr/>
          <a:lstStyle/>
          <a:p>
            <a:pPr marL="457200" lvl="0" indent="-457200">
              <a:buFont typeface="Arial" pitchFamily="34" charset="0"/>
              <a:buChar char="•"/>
            </a:pPr>
            <a:r>
              <a:rPr lang="en-US" dirty="0"/>
              <a:t>Goal setting</a:t>
            </a:r>
          </a:p>
          <a:p>
            <a:pPr marL="457200" lvl="0" indent="-457200">
              <a:buFont typeface="Arial" pitchFamily="34" charset="0"/>
              <a:buChar char="•"/>
            </a:pPr>
            <a:r>
              <a:rPr lang="en-US" dirty="0"/>
              <a:t>Verbal feedback</a:t>
            </a:r>
          </a:p>
          <a:p>
            <a:pPr marL="457200" lvl="0" indent="-457200">
              <a:buFont typeface="Arial" pitchFamily="34" charset="0"/>
              <a:buChar char="•"/>
            </a:pPr>
            <a:r>
              <a:rPr lang="en-US" dirty="0"/>
              <a:t>Group quizzes</a:t>
            </a:r>
          </a:p>
          <a:p>
            <a:pPr marL="457200" lvl="0" indent="-457200">
              <a:buFont typeface="Arial" pitchFamily="34" charset="0"/>
              <a:buChar char="•"/>
            </a:pPr>
            <a:r>
              <a:rPr lang="en-US" dirty="0"/>
              <a:t>Quiz games</a:t>
            </a:r>
          </a:p>
          <a:p>
            <a:pPr marL="457200" lvl="0" indent="-457200">
              <a:buFont typeface="Arial" pitchFamily="34" charset="0"/>
              <a:buChar char="•"/>
            </a:pPr>
            <a:r>
              <a:rPr lang="en-US" dirty="0"/>
              <a:t>Formal tests and exams</a:t>
            </a:r>
          </a:p>
          <a:p>
            <a:pPr marL="457200" lvl="0" indent="-457200">
              <a:buFont typeface="Arial" pitchFamily="34" charset="0"/>
              <a:buChar char="•"/>
            </a:pPr>
            <a:r>
              <a:rPr lang="en-US" dirty="0"/>
              <a:t>360 degree feedback</a:t>
            </a:r>
          </a:p>
          <a:p>
            <a:pPr marL="457200" lvl="0" indent="-457200">
              <a:buFont typeface="Arial" pitchFamily="34" charset="0"/>
              <a:buChar char="•"/>
            </a:pPr>
            <a:r>
              <a:rPr lang="en-US" dirty="0"/>
              <a:t>Metric gathering</a:t>
            </a:r>
          </a:p>
        </p:txBody>
      </p:sp>
      <p:sp>
        <p:nvSpPr>
          <p:cNvPr id="8" name="Content Placeholder 1"/>
          <p:cNvSpPr txBox="1">
            <a:spLocks/>
          </p:cNvSpPr>
          <p:nvPr/>
        </p:nvSpPr>
        <p:spPr bwMode="auto">
          <a:xfrm>
            <a:off x="4724400" y="1696345"/>
            <a:ext cx="4114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l" rtl="0" eaLnBrk="0" fontAlgn="base" hangingPunct="0">
              <a:spcBef>
                <a:spcPct val="20000"/>
              </a:spcBef>
              <a:spcAft>
                <a:spcPct val="0"/>
              </a:spcAft>
              <a:buFont typeface="Arial" charset="0"/>
              <a:buNone/>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Arial" pitchFamily="34" charset="0"/>
              <a:buChar char="•"/>
            </a:pPr>
            <a:r>
              <a:rPr lang="en-US" dirty="0"/>
              <a:t>Skill assessments</a:t>
            </a:r>
          </a:p>
          <a:p>
            <a:pPr marL="457200" indent="-457200">
              <a:buFont typeface="Arial" pitchFamily="34" charset="0"/>
              <a:buChar char="•"/>
            </a:pPr>
            <a:r>
              <a:rPr lang="en-US" dirty="0"/>
              <a:t>Role plays</a:t>
            </a:r>
          </a:p>
          <a:p>
            <a:pPr marL="457200" indent="-457200">
              <a:buFont typeface="Arial" pitchFamily="34" charset="0"/>
              <a:buChar char="•"/>
            </a:pPr>
            <a:r>
              <a:rPr lang="en-US" dirty="0"/>
              <a:t>Questionnaires and inventories</a:t>
            </a:r>
          </a:p>
          <a:p>
            <a:pPr marL="457200" indent="-457200">
              <a:buFont typeface="Arial" pitchFamily="34" charset="0"/>
              <a:buChar char="•"/>
            </a:pPr>
            <a:r>
              <a:rPr lang="en-US" dirty="0"/>
              <a:t>Pre-assignments and homework</a:t>
            </a:r>
          </a:p>
          <a:p>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a:t>Who Will Perform the Evaluation?</a:t>
            </a:r>
          </a:p>
        </p:txBody>
      </p:sp>
      <p:sp>
        <p:nvSpPr>
          <p:cNvPr id="35843" name="Content Placeholder 2"/>
          <p:cNvSpPr>
            <a:spLocks noGrp="1"/>
          </p:cNvSpPr>
          <p:nvPr>
            <p:ph idx="1"/>
          </p:nvPr>
        </p:nvSpPr>
        <p:spPr/>
        <p:txBody>
          <a:bodyPr/>
          <a:lstStyle/>
          <a:p>
            <a:r>
              <a:rPr lang="en-US" dirty="0"/>
              <a:t>The last part of the evaluation plan is to decide who will assess each point. Your choices include:</a:t>
            </a:r>
          </a:p>
          <a:p>
            <a:pPr marL="457200" lvl="0" indent="-457200">
              <a:buFont typeface="Arial" pitchFamily="34" charset="0"/>
              <a:buChar char="•"/>
            </a:pPr>
            <a:r>
              <a:rPr lang="en-US" dirty="0"/>
              <a:t>The trainee</a:t>
            </a:r>
          </a:p>
          <a:p>
            <a:pPr marL="457200" lvl="0" indent="-457200">
              <a:buFont typeface="Arial" pitchFamily="34" charset="0"/>
              <a:buChar char="•"/>
            </a:pPr>
            <a:r>
              <a:rPr lang="en-US" dirty="0"/>
              <a:t>Their supervisor (direct or indirect)</a:t>
            </a:r>
          </a:p>
          <a:p>
            <a:pPr marL="457200" lvl="0" indent="-457200">
              <a:buFont typeface="Arial" pitchFamily="34" charset="0"/>
              <a:buChar char="•"/>
            </a:pPr>
            <a:r>
              <a:rPr lang="en-US" dirty="0"/>
              <a:t>Their peers</a:t>
            </a:r>
          </a:p>
          <a:p>
            <a:pPr marL="457200" lvl="0" indent="-457200">
              <a:buFont typeface="Arial" pitchFamily="34" charset="0"/>
              <a:buChar char="•"/>
            </a:pPr>
            <a:r>
              <a:rPr lang="en-US" dirty="0"/>
              <a:t>Their trainer</a:t>
            </a:r>
          </a:p>
          <a:p>
            <a:r>
              <a:rPr lang="en-US" dirty="0"/>
              <a:t>Remember, each point can have multiple assessors.</a:t>
            </a:r>
          </a:p>
        </p:txBody>
      </p:sp>
      <p:pic>
        <p:nvPicPr>
          <p:cNvPr id="5" name="Picture 4" descr="C:\Users\Darren\AppData\Local\Microsoft\Windows\Temporary Internet Files\Content.IE5\MP321RS9\MC900441523[1].wmf"/>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15200" y="5334000"/>
            <a:ext cx="1706880" cy="139128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a:t>Module Seven: Assessing Learning before Training</a:t>
            </a:r>
          </a:p>
        </p:txBody>
      </p:sp>
      <p:sp>
        <p:nvSpPr>
          <p:cNvPr id="36867" name="Content Placeholder 2"/>
          <p:cNvSpPr>
            <a:spLocks noGrp="1"/>
          </p:cNvSpPr>
          <p:nvPr>
            <p:ph idx="1"/>
          </p:nvPr>
        </p:nvSpPr>
        <p:spPr/>
        <p:txBody>
          <a:bodyPr/>
          <a:lstStyle/>
          <a:p>
            <a:pPr eaLnBrk="1" hangingPunct="1"/>
            <a:r>
              <a:rPr lang="en-US"/>
              <a:t>So far, we have looked at some general tools for evaluation. </a:t>
            </a:r>
          </a:p>
          <a:p>
            <a:pPr eaLnBrk="1" hangingPunct="1"/>
            <a:r>
              <a:rPr lang="en-US"/>
              <a:t>In this module, we will focus on some tools that you can use to perform evaluations before training begins.</a:t>
            </a:r>
          </a:p>
          <a:p>
            <a:pPr eaLnBrk="1" hangingPunct="1"/>
            <a:endParaRPr lang="en-US"/>
          </a:p>
        </p:txBody>
      </p:sp>
      <p:sp>
        <p:nvSpPr>
          <p:cNvPr id="4" name="Text Placeholder 3"/>
          <p:cNvSpPr>
            <a:spLocks noGrp="1"/>
          </p:cNvSpPr>
          <p:nvPr>
            <p:ph type="body" sz="quarter" idx="10"/>
          </p:nvPr>
        </p:nvSpPr>
        <p:spPr>
          <a:xfrm>
            <a:off x="7391400" y="381000"/>
            <a:ext cx="1752600" cy="3200400"/>
          </a:xfrm>
        </p:spPr>
        <p:txBody>
          <a:bodyPr rtlCol="0">
            <a:normAutofit fontScale="70000" lnSpcReduction="20000"/>
          </a:bodyPr>
          <a:lstStyle/>
          <a:p>
            <a:pPr>
              <a:lnSpc>
                <a:spcPct val="115000"/>
              </a:lnSpc>
              <a:spcBef>
                <a:spcPts val="0"/>
              </a:spcBef>
              <a:spcAft>
                <a:spcPts val="1000"/>
              </a:spcAft>
            </a:pPr>
            <a:r>
              <a:rPr lang="en-US" dirty="0">
                <a:latin typeface="Cambria"/>
                <a:ea typeface="Times New Roman"/>
                <a:cs typeface="Times New Roman"/>
              </a:rPr>
              <a:t>I am always ready to learn although I do not always like being taught.</a:t>
            </a:r>
            <a:endParaRPr lang="en-US" sz="2400" dirty="0">
              <a:ea typeface="Times New Roman"/>
              <a:cs typeface="Times New Roman"/>
            </a:endParaRPr>
          </a:p>
          <a:p>
            <a:pPr algn="ctr">
              <a:lnSpc>
                <a:spcPct val="115000"/>
              </a:lnSpc>
              <a:spcBef>
                <a:spcPts val="0"/>
              </a:spcBef>
              <a:spcAft>
                <a:spcPts val="1000"/>
              </a:spcAft>
            </a:pPr>
            <a:r>
              <a:rPr lang="en-US" dirty="0">
                <a:latin typeface="Cambria"/>
                <a:ea typeface="Times New Roman"/>
                <a:cs typeface="Times New Roman"/>
              </a:rPr>
              <a:t>Winston Churchill</a:t>
            </a:r>
            <a:endParaRPr lang="en-US" sz="2400" dirty="0">
              <a:ea typeface="Times New Roman"/>
              <a:cs typeface="Times New Roman"/>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pPr eaLnBrk="1" hangingPunct="1"/>
            <a:r>
              <a:rPr lang="en-US" dirty="0"/>
              <a:t>Workplace Observation</a:t>
            </a:r>
          </a:p>
        </p:txBody>
      </p:sp>
      <p:sp>
        <p:nvSpPr>
          <p:cNvPr id="3" name="Content Placeholder 2"/>
          <p:cNvSpPr>
            <a:spLocks noGrp="1"/>
          </p:cNvSpPr>
          <p:nvPr>
            <p:ph idx="1"/>
          </p:nvPr>
        </p:nvSpPr>
        <p:spPr/>
        <p:txBody>
          <a:bodyPr rtlCol="0">
            <a:normAutofit/>
          </a:bodyPr>
          <a:lstStyle/>
          <a:p>
            <a:pPr marL="457200" indent="-457200">
              <a:buFont typeface="Arial" pitchFamily="34" charset="0"/>
              <a:buChar char="•"/>
            </a:pPr>
            <a:r>
              <a:rPr lang="en-US" dirty="0"/>
              <a:t>The first tool we are going to discuss is workplace observation, where current workplace behaviors are observed and reported on. </a:t>
            </a:r>
          </a:p>
          <a:p>
            <a:pPr marL="457200" indent="-457200">
              <a:buFont typeface="Arial" pitchFamily="34" charset="0"/>
              <a:buChar char="•"/>
            </a:pPr>
            <a:r>
              <a:rPr lang="en-US" dirty="0"/>
              <a:t>It can be done by the trainee, their peers, their supervisor, or their clients.</a:t>
            </a:r>
          </a:p>
          <a:p>
            <a:pPr marL="457200" indent="-457200">
              <a:buFont typeface="Arial" pitchFamily="34" charset="0"/>
              <a:buChar char="•"/>
            </a:pPr>
            <a:r>
              <a:rPr lang="en-US" dirty="0"/>
              <a:t>It is important that observations be recorded and evaluated in an objective way. </a:t>
            </a:r>
          </a:p>
          <a:p>
            <a:pPr eaLnBrk="1" fontAlgn="auto" hangingPunct="1">
              <a:spcAft>
                <a:spcPts val="0"/>
              </a:spcAft>
              <a:buFont typeface="Arial" pitchFamily="34" charset="0"/>
              <a:buChar char="•"/>
              <a:defRPr/>
            </a:pPr>
            <a:endParaRPr lang="en-US" dirty="0"/>
          </a:p>
        </p:txBody>
      </p:sp>
      <p:pic>
        <p:nvPicPr>
          <p:cNvPr id="5" name="Picture 4" descr="C:\Users\Darren\AppData\Local\Microsoft\Windows\Temporary Internet Files\Content.IE5\FTRMPN7N\MC900070830[1].wmf"/>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86600" y="5410200"/>
            <a:ext cx="1950720" cy="13144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pPr eaLnBrk="1" hangingPunct="1"/>
            <a:r>
              <a:rPr lang="en-US"/>
              <a:t>Objectives Assessment </a:t>
            </a:r>
          </a:p>
        </p:txBody>
      </p:sp>
      <p:sp>
        <p:nvSpPr>
          <p:cNvPr id="3" name="Content Placeholder 2"/>
          <p:cNvSpPr>
            <a:spLocks noGrp="1"/>
          </p:cNvSpPr>
          <p:nvPr>
            <p:ph idx="1"/>
          </p:nvPr>
        </p:nvSpPr>
        <p:spPr/>
        <p:txBody>
          <a:bodyPr rtlCol="0">
            <a:normAutofit fontScale="92500"/>
          </a:bodyPr>
          <a:lstStyle/>
          <a:p>
            <a:pPr marL="457200" indent="-457200" eaLnBrk="1" fontAlgn="auto" hangingPunct="1">
              <a:spcAft>
                <a:spcPts val="0"/>
              </a:spcAft>
              <a:buFont typeface="Arial" pitchFamily="34" charset="0"/>
              <a:buChar char="•"/>
              <a:defRPr/>
            </a:pPr>
            <a:r>
              <a:rPr lang="en-US" dirty="0"/>
              <a:t>Before the workshop, it can be a good idea to give participants the learning objectives and ask them how they would rate their level of knowledge with those objectives before the workshop. </a:t>
            </a:r>
          </a:p>
          <a:p>
            <a:pPr marL="457200" indent="-457200" eaLnBrk="1" fontAlgn="auto" hangingPunct="1">
              <a:spcAft>
                <a:spcPts val="0"/>
              </a:spcAft>
              <a:buFont typeface="Arial" pitchFamily="34" charset="0"/>
              <a:buChar char="•"/>
              <a:defRPr/>
            </a:pPr>
            <a:r>
              <a:rPr lang="en-US" dirty="0"/>
              <a:t>You can even ask participants to note where they would like to be in a week, a month, and a year. </a:t>
            </a:r>
          </a:p>
          <a:p>
            <a:pPr marL="457200" indent="-457200" eaLnBrk="1" fontAlgn="auto" hangingPunct="1">
              <a:spcAft>
                <a:spcPts val="0"/>
              </a:spcAft>
              <a:buFont typeface="Arial" pitchFamily="34" charset="0"/>
              <a:buChar char="•"/>
              <a:defRPr/>
            </a:pPr>
            <a:r>
              <a:rPr lang="en-US" dirty="0"/>
              <a:t>It is important that participants be given a rating scale so that results are measurable.</a:t>
            </a:r>
          </a:p>
        </p:txBody>
      </p:sp>
      <p:pic>
        <p:nvPicPr>
          <p:cNvPr id="4" name="Picture 3" descr="C:\Users\Darren\AppData\Local\Microsoft\Windows\Temporary Internet Files\Content.IE5\3YJGCFYP\MC900303033[1].jp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20000" y="5486400"/>
            <a:ext cx="1411605" cy="12192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eaLnBrk="1" fontAlgn="auto" hangingPunct="1">
              <a:spcAft>
                <a:spcPts val="0"/>
              </a:spcAft>
              <a:defRPr/>
            </a:pPr>
            <a:r>
              <a:rPr lang="en-US" dirty="0"/>
              <a:t>Pre-Assignments and Pre-Tests</a:t>
            </a:r>
          </a:p>
        </p:txBody>
      </p:sp>
      <p:sp>
        <p:nvSpPr>
          <p:cNvPr id="39939" name="Content Placeholder 2"/>
          <p:cNvSpPr>
            <a:spLocks noGrp="1"/>
          </p:cNvSpPr>
          <p:nvPr>
            <p:ph idx="1"/>
          </p:nvPr>
        </p:nvSpPr>
        <p:spPr/>
        <p:txBody>
          <a:bodyPr/>
          <a:lstStyle/>
          <a:p>
            <a:pPr eaLnBrk="1" hangingPunct="1"/>
            <a:r>
              <a:rPr lang="en-US" dirty="0"/>
              <a:t>You can use one of the following formats:</a:t>
            </a:r>
          </a:p>
          <a:p>
            <a:pPr lvl="1" eaLnBrk="1" hangingPunct="1">
              <a:buFont typeface="Arial" pitchFamily="34" charset="0"/>
              <a:buChar char="•"/>
            </a:pPr>
            <a:r>
              <a:rPr lang="en-US" dirty="0"/>
              <a:t>Self analysis or supervisor analysis</a:t>
            </a:r>
          </a:p>
          <a:p>
            <a:pPr lvl="1" eaLnBrk="1" hangingPunct="1">
              <a:buFont typeface="Arial" pitchFamily="34" charset="0"/>
              <a:buChar char="•"/>
            </a:pPr>
            <a:r>
              <a:rPr lang="en-US" dirty="0"/>
              <a:t>Case study</a:t>
            </a:r>
          </a:p>
          <a:p>
            <a:pPr lvl="1" eaLnBrk="1" hangingPunct="1">
              <a:buFont typeface="Arial" pitchFamily="34" charset="0"/>
              <a:buChar char="•"/>
            </a:pPr>
            <a:r>
              <a:rPr lang="en-US" dirty="0"/>
              <a:t>Reading assignment</a:t>
            </a:r>
          </a:p>
          <a:p>
            <a:pPr lvl="1" eaLnBrk="1" hangingPunct="1">
              <a:buFont typeface="Arial" pitchFamily="34" charset="0"/>
              <a:buChar char="•"/>
            </a:pPr>
            <a:r>
              <a:rPr lang="en-US" dirty="0"/>
              <a:t>Learning wish list </a:t>
            </a:r>
          </a:p>
          <a:p>
            <a:pPr lvl="1" eaLnBrk="1" hangingPunct="1">
              <a:buFont typeface="Arial" pitchFamily="34" charset="0"/>
              <a:buChar char="•"/>
            </a:pPr>
            <a:r>
              <a:rPr lang="en-US" dirty="0"/>
              <a:t>Test on prerequisite knowledge</a:t>
            </a:r>
          </a:p>
          <a:p>
            <a:pPr lvl="1" eaLnBrk="1" hangingPunct="1">
              <a:buFont typeface="Arial" pitchFamily="34" charset="0"/>
              <a:buChar char="•"/>
            </a:pPr>
            <a:r>
              <a:rPr lang="en-US" dirty="0"/>
              <a:t>Goal setting</a:t>
            </a:r>
          </a:p>
          <a:p>
            <a:pPr lvl="1" eaLnBrk="1" hangingPunct="1">
              <a:buFont typeface="Arial" pitchFamily="34" charset="0"/>
              <a:buChar char="•"/>
            </a:pPr>
            <a:r>
              <a:rPr lang="en-US" dirty="0"/>
              <a:t>Personal case study</a:t>
            </a:r>
          </a:p>
        </p:txBody>
      </p:sp>
      <p:pic>
        <p:nvPicPr>
          <p:cNvPr id="4" name="Picture 3" descr="C:\Users\Darren\AppData\Local\Microsoft\Windows\Temporary Internet Files\Content.IE5\FZCJR17Y\MC900055154[1].wmf"/>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39000" y="5029200"/>
            <a:ext cx="1824990" cy="17526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a:t>Module Eight: Assessing Learning during Training</a:t>
            </a:r>
          </a:p>
        </p:txBody>
      </p:sp>
      <p:sp>
        <p:nvSpPr>
          <p:cNvPr id="3" name="Content Placeholder 2"/>
          <p:cNvSpPr>
            <a:spLocks noGrp="1"/>
          </p:cNvSpPr>
          <p:nvPr>
            <p:ph idx="1"/>
          </p:nvPr>
        </p:nvSpPr>
        <p:spPr/>
        <p:txBody>
          <a:bodyPr rtlCol="0">
            <a:normAutofit fontScale="85000" lnSpcReduction="10000"/>
          </a:bodyPr>
          <a:lstStyle/>
          <a:p>
            <a:pPr eaLnBrk="1" fontAlgn="auto" hangingPunct="1">
              <a:spcAft>
                <a:spcPts val="0"/>
              </a:spcAft>
              <a:defRPr/>
            </a:pPr>
            <a:r>
              <a:rPr lang="en-US" dirty="0"/>
              <a:t>Often, trainers may assess learning before and after training, but they may neglect to check in with trainees while they are learning. </a:t>
            </a:r>
          </a:p>
          <a:p>
            <a:pPr eaLnBrk="1" fontAlgn="auto" hangingPunct="1">
              <a:spcAft>
                <a:spcPts val="0"/>
              </a:spcAft>
              <a:defRPr/>
            </a:pPr>
            <a:r>
              <a:rPr lang="en-US" dirty="0"/>
              <a:t>It’s very important to include this in your training plan, particularly since most training programs start with foundation concepts and build towards advanced concepts. </a:t>
            </a:r>
          </a:p>
          <a:p>
            <a:pPr eaLnBrk="1" fontAlgn="auto" hangingPunct="1">
              <a:spcAft>
                <a:spcPts val="0"/>
              </a:spcAft>
              <a:defRPr/>
            </a:pPr>
            <a:r>
              <a:rPr lang="en-US" dirty="0"/>
              <a:t>If your trainees get lost at the beginning, your entire program could be in jeopardy. </a:t>
            </a:r>
          </a:p>
        </p:txBody>
      </p:sp>
      <p:sp>
        <p:nvSpPr>
          <p:cNvPr id="4" name="Text Placeholder 3"/>
          <p:cNvSpPr>
            <a:spLocks noGrp="1"/>
          </p:cNvSpPr>
          <p:nvPr>
            <p:ph type="body" sz="quarter" idx="10"/>
          </p:nvPr>
        </p:nvSpPr>
        <p:spPr>
          <a:xfrm>
            <a:off x="7391400" y="381000"/>
            <a:ext cx="1752600" cy="3048000"/>
          </a:xfrm>
        </p:spPr>
        <p:txBody>
          <a:bodyPr rtlCol="0">
            <a:normAutofit fontScale="47500" lnSpcReduction="20000"/>
          </a:bodyPr>
          <a:lstStyle/>
          <a:p>
            <a:pPr>
              <a:lnSpc>
                <a:spcPct val="115000"/>
              </a:lnSpc>
              <a:spcBef>
                <a:spcPts val="0"/>
              </a:spcBef>
              <a:spcAft>
                <a:spcPts val="1000"/>
              </a:spcAft>
            </a:pPr>
            <a:r>
              <a:rPr lang="en-US" dirty="0">
                <a:latin typeface="Cambria"/>
                <a:ea typeface="Times New Roman"/>
                <a:cs typeface="Times New Roman"/>
              </a:rPr>
              <a:t>The mediocre teacher tells. The good teacher explains. The superior teacher demonstrates. The great teacher inspires.</a:t>
            </a:r>
            <a:endParaRPr lang="en-US" sz="2400" dirty="0">
              <a:ea typeface="Times New Roman"/>
              <a:cs typeface="Times New Roman"/>
            </a:endParaRPr>
          </a:p>
          <a:p>
            <a:pPr algn="ctr">
              <a:lnSpc>
                <a:spcPct val="115000"/>
              </a:lnSpc>
              <a:spcBef>
                <a:spcPts val="0"/>
              </a:spcBef>
              <a:spcAft>
                <a:spcPts val="1000"/>
              </a:spcAft>
            </a:pPr>
            <a:r>
              <a:rPr lang="en-US" dirty="0">
                <a:latin typeface="Cambria"/>
                <a:ea typeface="Times New Roman"/>
                <a:cs typeface="Times New Roman"/>
              </a:rPr>
              <a:t>William Arthur Ward</a:t>
            </a:r>
            <a:endParaRPr lang="en-US" sz="2400" dirty="0">
              <a:ea typeface="Times New Roman"/>
              <a:cs typeface="Times New Roman"/>
            </a:endParaRPr>
          </a:p>
          <a:p>
            <a:pPr eaLnBrk="1" fontAlgn="auto" hangingPunct="1">
              <a:spcAft>
                <a:spcPts val="0"/>
              </a:spcAft>
              <a:buFont typeface="Arial" pitchFamily="34" charset="0"/>
              <a:buNone/>
              <a:defRPr/>
            </a:pP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eaLnBrk="1" fontAlgn="auto" hangingPunct="1">
              <a:spcAft>
                <a:spcPts val="0"/>
              </a:spcAft>
              <a:defRPr/>
            </a:pPr>
            <a:r>
              <a:rPr lang="en-US" dirty="0"/>
              <a:t>Reviewing Learning Objectives</a:t>
            </a:r>
          </a:p>
        </p:txBody>
      </p:sp>
      <p:sp>
        <p:nvSpPr>
          <p:cNvPr id="3" name="Content Placeholder 2"/>
          <p:cNvSpPr>
            <a:spLocks noGrp="1"/>
          </p:cNvSpPr>
          <p:nvPr>
            <p:ph idx="1"/>
          </p:nvPr>
        </p:nvSpPr>
        <p:spPr/>
        <p:txBody>
          <a:bodyPr rtlCol="0">
            <a:normAutofit/>
          </a:bodyPr>
          <a:lstStyle/>
          <a:p>
            <a:pPr eaLnBrk="1" fontAlgn="auto" hangingPunct="1">
              <a:spcAft>
                <a:spcPts val="0"/>
              </a:spcAft>
              <a:defRPr/>
            </a:pPr>
            <a:r>
              <a:rPr lang="en-US" dirty="0"/>
              <a:t>Give them the opportunity to give you feedback about the objectives:</a:t>
            </a:r>
          </a:p>
          <a:p>
            <a:pPr lvl="1" eaLnBrk="1" fontAlgn="auto" hangingPunct="1">
              <a:spcAft>
                <a:spcPts val="0"/>
              </a:spcAft>
              <a:buFont typeface="Arial" pitchFamily="34" charset="0"/>
              <a:buChar char="•"/>
              <a:defRPr/>
            </a:pPr>
            <a:r>
              <a:rPr lang="en-US" dirty="0"/>
              <a:t>Are all the objectives clear?</a:t>
            </a:r>
          </a:p>
          <a:p>
            <a:pPr lvl="1" eaLnBrk="1" fontAlgn="auto" hangingPunct="1">
              <a:spcAft>
                <a:spcPts val="0"/>
              </a:spcAft>
              <a:buFont typeface="Arial" pitchFamily="34" charset="0"/>
              <a:buChar char="•"/>
              <a:defRPr/>
            </a:pPr>
            <a:r>
              <a:rPr lang="en-US" dirty="0"/>
              <a:t>Is there anything that is missing?</a:t>
            </a:r>
          </a:p>
          <a:p>
            <a:pPr lvl="1" eaLnBrk="1" fontAlgn="auto" hangingPunct="1">
              <a:spcAft>
                <a:spcPts val="0"/>
              </a:spcAft>
              <a:buFont typeface="Arial" pitchFamily="34" charset="0"/>
              <a:buChar char="•"/>
              <a:defRPr/>
            </a:pPr>
            <a:r>
              <a:rPr lang="en-US" dirty="0"/>
              <a:t>Do the objectives seem reasonable?</a:t>
            </a:r>
          </a:p>
          <a:p>
            <a:pPr lvl="1" eaLnBrk="1" fontAlgn="auto" hangingPunct="1">
              <a:spcAft>
                <a:spcPts val="0"/>
              </a:spcAft>
              <a:buFont typeface="Arial" pitchFamily="34" charset="0"/>
              <a:buChar char="•"/>
              <a:defRPr/>
            </a:pPr>
            <a:r>
              <a:rPr lang="en-US" dirty="0"/>
              <a:t>Do participants understand how these learning points can translate back to the workplace?</a:t>
            </a:r>
          </a:p>
          <a:p>
            <a:pPr eaLnBrk="1" fontAlgn="auto" hangingPunct="1">
              <a:spcAft>
                <a:spcPts val="0"/>
              </a:spcAft>
              <a:buFont typeface="Arial" pitchFamily="34" charset="0"/>
              <a:buChar char="•"/>
              <a:defRPr/>
            </a:pPr>
            <a:endParaRPr lang="en-US" dirty="0"/>
          </a:p>
        </p:txBody>
      </p:sp>
      <p:pic>
        <p:nvPicPr>
          <p:cNvPr id="4" name="Picture 3" descr="C:\Users\Darren\AppData\Local\Microsoft\Windows\Temporary Internet Files\Content.IE5\FTRMPN7N\MC900311860[1].wmf"/>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91400" y="5257800"/>
            <a:ext cx="1615440" cy="146367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a:t>Performing Hip-Pocket Assessments</a:t>
            </a:r>
          </a:p>
        </p:txBody>
      </p:sp>
      <p:sp>
        <p:nvSpPr>
          <p:cNvPr id="3" name="Content Placeholder 2"/>
          <p:cNvSpPr>
            <a:spLocks noGrp="1"/>
          </p:cNvSpPr>
          <p:nvPr>
            <p:ph idx="1"/>
          </p:nvPr>
        </p:nvSpPr>
        <p:spPr/>
        <p:txBody>
          <a:bodyPr rtlCol="0">
            <a:normAutofit/>
          </a:bodyPr>
          <a:lstStyle/>
          <a:p>
            <a:pPr eaLnBrk="1" fontAlgn="auto" hangingPunct="1">
              <a:spcAft>
                <a:spcPts val="0"/>
              </a:spcAft>
              <a:defRPr/>
            </a:pPr>
            <a:r>
              <a:rPr lang="en-US" dirty="0"/>
              <a:t>Questions that you will want to ask include:</a:t>
            </a:r>
          </a:p>
          <a:p>
            <a:pPr lvl="1" eaLnBrk="1" fontAlgn="auto" hangingPunct="1">
              <a:spcAft>
                <a:spcPts val="0"/>
              </a:spcAft>
              <a:buFont typeface="Arial" pitchFamily="34" charset="0"/>
              <a:buChar char="•"/>
              <a:defRPr/>
            </a:pPr>
            <a:r>
              <a:rPr lang="en-US" dirty="0"/>
              <a:t>How do participants feel about the training?</a:t>
            </a:r>
          </a:p>
          <a:p>
            <a:pPr lvl="1" eaLnBrk="1" fontAlgn="auto" hangingPunct="1">
              <a:spcAft>
                <a:spcPts val="0"/>
              </a:spcAft>
              <a:buFont typeface="Arial" pitchFamily="34" charset="0"/>
              <a:buChar char="•"/>
              <a:defRPr/>
            </a:pPr>
            <a:r>
              <a:rPr lang="en-US" dirty="0"/>
              <a:t>What has been the best thing about the training so far? The worst thing?</a:t>
            </a:r>
          </a:p>
          <a:p>
            <a:pPr lvl="1" eaLnBrk="1" fontAlgn="auto" hangingPunct="1">
              <a:spcAft>
                <a:spcPts val="0"/>
              </a:spcAft>
              <a:buFont typeface="Arial" pitchFamily="34" charset="0"/>
              <a:buChar char="•"/>
              <a:defRPr/>
            </a:pPr>
            <a:r>
              <a:rPr lang="en-US" dirty="0"/>
              <a:t>What have participants learned?</a:t>
            </a:r>
          </a:p>
          <a:p>
            <a:pPr lvl="1" eaLnBrk="1" fontAlgn="auto" hangingPunct="1">
              <a:spcAft>
                <a:spcPts val="0"/>
              </a:spcAft>
              <a:buFont typeface="Arial" pitchFamily="34" charset="0"/>
              <a:buChar char="•"/>
              <a:defRPr/>
            </a:pPr>
            <a:r>
              <a:rPr lang="en-US" dirty="0"/>
              <a:t>What would participants still like to learn?</a:t>
            </a:r>
          </a:p>
          <a:p>
            <a:pPr eaLnBrk="1" fontAlgn="auto" hangingPunct="1">
              <a:spcAft>
                <a:spcPts val="0"/>
              </a:spcAft>
              <a:buFont typeface="Arial" pitchFamily="34" charset="0"/>
              <a:buChar char="•"/>
              <a:defRPr/>
            </a:pPr>
            <a:endParaRPr lang="en-US" dirty="0"/>
          </a:p>
        </p:txBody>
      </p:sp>
      <p:pic>
        <p:nvPicPr>
          <p:cNvPr id="4" name="Picture 3" descr="C:\Users\Darren\AppData\Local\Microsoft\Windows\Temporary Internet Files\Content.IE5\EOAYJ771\MC900383528[1].wmf"/>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43800" y="5257800"/>
            <a:ext cx="1447800" cy="146304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pPr eaLnBrk="1" hangingPunct="1"/>
            <a:r>
              <a:rPr lang="en-US" dirty="0"/>
              <a:t>Quizzes and Tests</a:t>
            </a:r>
          </a:p>
        </p:txBody>
      </p:sp>
      <p:sp>
        <p:nvSpPr>
          <p:cNvPr id="3" name="Content Placeholder 2"/>
          <p:cNvSpPr>
            <a:spLocks noGrp="1"/>
          </p:cNvSpPr>
          <p:nvPr>
            <p:ph idx="1"/>
          </p:nvPr>
        </p:nvSpPr>
        <p:spPr/>
        <p:txBody>
          <a:bodyPr rtlCol="0">
            <a:normAutofit/>
          </a:bodyPr>
          <a:lstStyle/>
          <a:p>
            <a:pPr eaLnBrk="1" fontAlgn="auto" hangingPunct="1">
              <a:spcAft>
                <a:spcPts val="0"/>
              </a:spcAft>
              <a:defRPr/>
            </a:pPr>
            <a:r>
              <a:rPr lang="en-US" dirty="0"/>
              <a:t>Mid-point tests are good in many situations, including:</a:t>
            </a:r>
          </a:p>
          <a:p>
            <a:pPr lvl="1" eaLnBrk="1" fontAlgn="auto" hangingPunct="1">
              <a:spcAft>
                <a:spcPts val="0"/>
              </a:spcAft>
              <a:buFont typeface="Arial" pitchFamily="34" charset="0"/>
              <a:buChar char="•"/>
              <a:defRPr/>
            </a:pPr>
            <a:r>
              <a:rPr lang="en-US" dirty="0"/>
              <a:t>Workshops that have a lot of content</a:t>
            </a:r>
          </a:p>
          <a:p>
            <a:pPr lvl="1" eaLnBrk="1" fontAlgn="auto" hangingPunct="1">
              <a:spcAft>
                <a:spcPts val="0"/>
              </a:spcAft>
              <a:buFont typeface="Arial" pitchFamily="34" charset="0"/>
              <a:buChar char="•"/>
              <a:defRPr/>
            </a:pPr>
            <a:r>
              <a:rPr lang="en-US" dirty="0"/>
              <a:t>Workshops with difficult content</a:t>
            </a:r>
          </a:p>
          <a:p>
            <a:pPr lvl="1" eaLnBrk="1" fontAlgn="auto" hangingPunct="1">
              <a:spcAft>
                <a:spcPts val="0"/>
              </a:spcAft>
              <a:buFont typeface="Arial" pitchFamily="34" charset="0"/>
              <a:buChar char="•"/>
              <a:defRPr/>
            </a:pPr>
            <a:r>
              <a:rPr lang="en-US" dirty="0"/>
              <a:t>Long workshops</a:t>
            </a:r>
          </a:p>
          <a:p>
            <a:pPr lvl="1" eaLnBrk="1" fontAlgn="auto" hangingPunct="1">
              <a:spcAft>
                <a:spcPts val="0"/>
              </a:spcAft>
              <a:buFont typeface="Arial" pitchFamily="34" charset="0"/>
              <a:buChar char="•"/>
              <a:defRPr/>
            </a:pPr>
            <a:r>
              <a:rPr lang="en-US" dirty="0"/>
              <a:t>Topics that depend on each other</a:t>
            </a:r>
          </a:p>
          <a:p>
            <a:pPr eaLnBrk="1" fontAlgn="auto" hangingPunct="1">
              <a:spcAft>
                <a:spcPts val="0"/>
              </a:spcAft>
              <a:buFont typeface="Arial" pitchFamily="34" charset="0"/>
              <a:buChar char="•"/>
              <a:defRPr/>
            </a:pPr>
            <a:endParaRPr lang="en-US" dirty="0"/>
          </a:p>
        </p:txBody>
      </p:sp>
      <p:pic>
        <p:nvPicPr>
          <p:cNvPr id="4" name="Picture 3" descr="C:\Users\Darren\AppData\Local\Microsoft\Windows\Temporary Internet Files\Content.IE5\39XQYYJK\MC900231635[1].wmf"/>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62800" y="5334000"/>
            <a:ext cx="1828800" cy="135382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a:t>Pre-Assignment Review</a:t>
            </a:r>
          </a:p>
        </p:txBody>
      </p:sp>
      <p:sp>
        <p:nvSpPr>
          <p:cNvPr id="7171" name="Content Placeholder 2"/>
          <p:cNvSpPr>
            <a:spLocks noGrp="1"/>
          </p:cNvSpPr>
          <p:nvPr>
            <p:ph idx="1"/>
          </p:nvPr>
        </p:nvSpPr>
        <p:spPr/>
        <p:txBody>
          <a:bodyPr/>
          <a:lstStyle/>
          <a:p>
            <a:pPr eaLnBrk="1" hangingPunct="1"/>
            <a:r>
              <a:rPr lang="en-US"/>
              <a:t>The purpose of the Pre-Assignment is to get you thinking about the evaluation strategies that you are already using and where you need or want to improve. Review a list of topics and use a rating system to indicate your interest in the topic. </a:t>
            </a:r>
          </a:p>
        </p:txBody>
      </p:sp>
      <p:pic>
        <p:nvPicPr>
          <p:cNvPr id="7172" name="Picture 4" descr="C:\Program Files\Microsoft Office\MEDIA\CAGCAT10\j023413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67600" y="5147948"/>
            <a:ext cx="1539875" cy="16370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pPr eaLnBrk="1" hangingPunct="1"/>
            <a:r>
              <a:rPr lang="en-US"/>
              <a:t>Skill Assessments</a:t>
            </a:r>
          </a:p>
        </p:txBody>
      </p:sp>
      <p:sp>
        <p:nvSpPr>
          <p:cNvPr id="48131" name="Content Placeholder 2"/>
          <p:cNvSpPr>
            <a:spLocks noGrp="1"/>
          </p:cNvSpPr>
          <p:nvPr>
            <p:ph idx="1"/>
          </p:nvPr>
        </p:nvSpPr>
        <p:spPr/>
        <p:txBody>
          <a:bodyPr/>
          <a:lstStyle/>
          <a:p>
            <a:pPr eaLnBrk="1" hangingPunct="1"/>
            <a:r>
              <a:rPr lang="en-US" dirty="0"/>
              <a:t>Here are some the tools that can help you evaluate changes in behavior, abilities, and attitude.</a:t>
            </a:r>
          </a:p>
          <a:p>
            <a:pPr lvl="1" eaLnBrk="1" hangingPunct="1">
              <a:buFont typeface="Arial" pitchFamily="34" charset="0"/>
              <a:buChar char="•"/>
            </a:pPr>
            <a:r>
              <a:rPr lang="en-US" dirty="0"/>
              <a:t>Demonstrations</a:t>
            </a:r>
          </a:p>
          <a:p>
            <a:pPr lvl="1" eaLnBrk="1" hangingPunct="1">
              <a:buFont typeface="Arial" pitchFamily="34" charset="0"/>
              <a:buChar char="•"/>
            </a:pPr>
            <a:r>
              <a:rPr lang="en-US" dirty="0"/>
              <a:t>Role Play</a:t>
            </a:r>
          </a:p>
          <a:p>
            <a:pPr lvl="1" eaLnBrk="1" hangingPunct="1">
              <a:buFont typeface="Arial" pitchFamily="34" charset="0"/>
              <a:buChar char="•"/>
            </a:pPr>
            <a:r>
              <a:rPr lang="en-US" dirty="0"/>
              <a:t>Games </a:t>
            </a:r>
          </a:p>
          <a:p>
            <a:pPr lvl="1" eaLnBrk="1" hangingPunct="1">
              <a:buFont typeface="Arial" pitchFamily="34" charset="0"/>
              <a:buChar char="•"/>
            </a:pPr>
            <a:r>
              <a:rPr lang="en-US" dirty="0"/>
              <a:t>Simulations</a:t>
            </a:r>
          </a:p>
          <a:p>
            <a:pPr eaLnBrk="1" hangingPunct="1"/>
            <a:endParaRPr lang="en-US" dirty="0"/>
          </a:p>
        </p:txBody>
      </p:sp>
      <p:pic>
        <p:nvPicPr>
          <p:cNvPr id="5" name="Picture 4" descr="C:\Users\Darren\AppData\Local\Microsoft\Windows\Temporary Internet Files\Content.IE5\FTRMPN7N\MC900088626[1].wmf"/>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15200" y="5334000"/>
            <a:ext cx="1737360" cy="138684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a:t>Module Nine: Assessing Learning after Training</a:t>
            </a:r>
          </a:p>
        </p:txBody>
      </p:sp>
      <p:sp>
        <p:nvSpPr>
          <p:cNvPr id="3" name="Content Placeholder 2"/>
          <p:cNvSpPr>
            <a:spLocks noGrp="1"/>
          </p:cNvSpPr>
          <p:nvPr>
            <p:ph idx="1"/>
          </p:nvPr>
        </p:nvSpPr>
        <p:spPr/>
        <p:txBody>
          <a:bodyPr rtlCol="0">
            <a:normAutofit lnSpcReduction="10000"/>
          </a:bodyPr>
          <a:lstStyle/>
          <a:p>
            <a:pPr eaLnBrk="1" fontAlgn="auto" hangingPunct="1">
              <a:spcAft>
                <a:spcPts val="0"/>
              </a:spcAft>
              <a:defRPr/>
            </a:pPr>
            <a:r>
              <a:rPr lang="en-US" dirty="0"/>
              <a:t>Your evaluation plan should include evaluations after the training is finished. </a:t>
            </a:r>
          </a:p>
          <a:p>
            <a:pPr eaLnBrk="1" fontAlgn="auto" hangingPunct="1">
              <a:spcAft>
                <a:spcPts val="0"/>
              </a:spcAft>
              <a:defRPr/>
            </a:pPr>
            <a:r>
              <a:rPr lang="en-US" dirty="0"/>
              <a:t>There are two reasons for this. </a:t>
            </a:r>
          </a:p>
          <a:p>
            <a:pPr lvl="1" eaLnBrk="1" fontAlgn="auto" hangingPunct="1">
              <a:spcAft>
                <a:spcPts val="0"/>
              </a:spcAft>
              <a:buFont typeface="Arial" pitchFamily="34" charset="0"/>
              <a:buChar char="•"/>
              <a:defRPr/>
            </a:pPr>
            <a:r>
              <a:rPr lang="en-US" dirty="0"/>
              <a:t>One is that some skills take months or even years to develop. </a:t>
            </a:r>
          </a:p>
          <a:p>
            <a:pPr lvl="1" eaLnBrk="1" fontAlgn="auto" hangingPunct="1">
              <a:spcAft>
                <a:spcPts val="0"/>
              </a:spcAft>
              <a:buFont typeface="Arial" pitchFamily="34" charset="0"/>
              <a:buChar char="•"/>
              <a:defRPr/>
            </a:pPr>
            <a:r>
              <a:rPr lang="en-US" dirty="0"/>
              <a:t>Another is that you want to make sure that the trainee continues to apply their knowledge after the training is completed.</a:t>
            </a:r>
          </a:p>
          <a:p>
            <a:pPr eaLnBrk="1" fontAlgn="auto" hangingPunct="1">
              <a:spcAft>
                <a:spcPts val="0"/>
              </a:spcAft>
              <a:buFont typeface="Arial" pitchFamily="34" charset="0"/>
              <a:buChar char="•"/>
              <a:defRPr/>
            </a:pPr>
            <a:endParaRPr lang="en-US" dirty="0"/>
          </a:p>
        </p:txBody>
      </p:sp>
      <p:sp>
        <p:nvSpPr>
          <p:cNvPr id="4" name="Text Placeholder 3"/>
          <p:cNvSpPr>
            <a:spLocks noGrp="1"/>
          </p:cNvSpPr>
          <p:nvPr>
            <p:ph type="body" sz="quarter" idx="10"/>
          </p:nvPr>
        </p:nvSpPr>
        <p:spPr>
          <a:xfrm>
            <a:off x="7391400" y="381000"/>
            <a:ext cx="1752600" cy="2895600"/>
          </a:xfrm>
        </p:spPr>
        <p:txBody>
          <a:bodyPr rtlCol="0">
            <a:normAutofit fontScale="70000" lnSpcReduction="20000"/>
          </a:bodyPr>
          <a:lstStyle/>
          <a:p>
            <a:pPr>
              <a:lnSpc>
                <a:spcPct val="115000"/>
              </a:lnSpc>
              <a:spcBef>
                <a:spcPts val="0"/>
              </a:spcBef>
              <a:spcAft>
                <a:spcPts val="1000"/>
              </a:spcAft>
            </a:pPr>
            <a:r>
              <a:rPr lang="en-US" dirty="0">
                <a:latin typeface="Cambria"/>
                <a:ea typeface="Times New Roman"/>
                <a:cs typeface="Times New Roman"/>
              </a:rPr>
              <a:t>Life is a succession of lessons which must be lived to be understood.</a:t>
            </a:r>
            <a:endParaRPr lang="en-US" sz="2400" dirty="0">
              <a:ea typeface="Times New Roman"/>
              <a:cs typeface="Times New Roman"/>
            </a:endParaRPr>
          </a:p>
          <a:p>
            <a:pPr algn="ctr">
              <a:lnSpc>
                <a:spcPct val="115000"/>
              </a:lnSpc>
              <a:spcBef>
                <a:spcPts val="0"/>
              </a:spcBef>
              <a:spcAft>
                <a:spcPts val="1000"/>
              </a:spcAft>
            </a:pPr>
            <a:r>
              <a:rPr lang="en-US" dirty="0">
                <a:latin typeface="Cambria"/>
                <a:ea typeface="Times New Roman"/>
                <a:cs typeface="Times New Roman"/>
              </a:rPr>
              <a:t>Ralph Waldo Emerson</a:t>
            </a:r>
            <a:endParaRPr lang="en-US" sz="2400" dirty="0">
              <a:ea typeface="Times New Roman"/>
              <a:cs typeface="Times New Roman"/>
            </a:endParaRPr>
          </a:p>
          <a:p>
            <a:pPr eaLnBrk="1" fontAlgn="auto" hangingPunct="1">
              <a:spcAft>
                <a:spcPts val="0"/>
              </a:spcAft>
              <a:buFont typeface="Arial" pitchFamily="34" charset="0"/>
              <a:buNone/>
              <a:defRPr/>
            </a:pP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lstStyle/>
          <a:p>
            <a:pPr eaLnBrk="1" hangingPunct="1"/>
            <a:r>
              <a:rPr lang="en-US"/>
              <a:t>Learning Journal (II)</a:t>
            </a:r>
          </a:p>
        </p:txBody>
      </p:sp>
      <p:sp>
        <p:nvSpPr>
          <p:cNvPr id="52227" name="Content Placeholder 2"/>
          <p:cNvSpPr>
            <a:spLocks noGrp="1"/>
          </p:cNvSpPr>
          <p:nvPr>
            <p:ph idx="1"/>
          </p:nvPr>
        </p:nvSpPr>
        <p:spPr/>
        <p:txBody>
          <a:bodyPr/>
          <a:lstStyle/>
          <a:p>
            <a:pPr eaLnBrk="1" hangingPunct="1"/>
            <a:r>
              <a:rPr lang="en-US" dirty="0"/>
              <a:t>Use this matrix to determine what type of evaluation you should be performing at each time gate.</a:t>
            </a:r>
          </a:p>
          <a:p>
            <a:pPr eaLnBrk="1" hangingPunct="1"/>
            <a:endParaRPr lang="en-US" dirty="0"/>
          </a:p>
        </p:txBody>
      </p:sp>
      <p:pic>
        <p:nvPicPr>
          <p:cNvPr id="7" name="Picture 6" descr="C:\Users\Darren\AppData\Local\Microsoft\Windows\Temporary Internet Files\Content.IE5\31B2RP17\MC900365672[1].wmf"/>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53400" y="5562600"/>
            <a:ext cx="914400" cy="1198880"/>
          </a:xfrm>
          <a:prstGeom prst="rect">
            <a:avLst/>
          </a:prstGeom>
          <a:noFill/>
          <a:ln>
            <a:noFill/>
          </a:ln>
        </p:spPr>
      </p:pic>
      <p:graphicFrame>
        <p:nvGraphicFramePr>
          <p:cNvPr id="5" name="Table 4"/>
          <p:cNvGraphicFramePr>
            <a:graphicFrameLocks noGrp="1"/>
          </p:cNvGraphicFramePr>
          <p:nvPr>
            <p:extLst>
              <p:ext uri="{D42A27DB-BD31-4B8C-83A1-F6EECF244321}">
                <p14:modId xmlns:p14="http://schemas.microsoft.com/office/powerpoint/2010/main" val="117406439"/>
              </p:ext>
            </p:extLst>
          </p:nvPr>
        </p:nvGraphicFramePr>
        <p:xfrm>
          <a:off x="457200" y="3284823"/>
          <a:ext cx="7620000" cy="3201146"/>
        </p:xfrm>
        <a:graphic>
          <a:graphicData uri="http://schemas.openxmlformats.org/drawingml/2006/table">
            <a:tbl>
              <a:tblPr firstRow="1" firstCol="1" bandRow="1"/>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gridCol w="1524000">
                  <a:extLst>
                    <a:ext uri="{9D8B030D-6E8A-4147-A177-3AD203B41FA5}">
                      <a16:colId xmlns:a16="http://schemas.microsoft.com/office/drawing/2014/main" val="20004"/>
                    </a:ext>
                  </a:extLst>
                </a:gridCol>
              </a:tblGrid>
              <a:tr h="479536">
                <a:tc>
                  <a:txBody>
                    <a:bodyPr/>
                    <a:lstStyle/>
                    <a:p>
                      <a:pPr marL="0" marR="0">
                        <a:lnSpc>
                          <a:spcPct val="115000"/>
                        </a:lnSpc>
                        <a:spcBef>
                          <a:spcPts val="0"/>
                        </a:spcBef>
                        <a:spcAft>
                          <a:spcPts val="1000"/>
                        </a:spcAft>
                      </a:pPr>
                      <a:r>
                        <a:rPr lang="en-US" sz="1600">
                          <a:effectLst/>
                          <a:latin typeface="Calibri"/>
                          <a:ea typeface="Times New Roman"/>
                          <a:cs typeface="Times New Roman"/>
                        </a:rPr>
                        <a:t> </a:t>
                      </a:r>
                    </a:p>
                  </a:txBody>
                  <a:tcPr marL="68580" marR="68580" marT="0" marB="0">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b="1">
                          <a:effectLst/>
                          <a:latin typeface="Calibri"/>
                          <a:ea typeface="Times New Roman"/>
                          <a:cs typeface="Times New Roman"/>
                        </a:rPr>
                        <a:t>Reactions</a:t>
                      </a:r>
                      <a:endParaRPr lang="en-US" sz="160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marL="0" marR="0">
                        <a:lnSpc>
                          <a:spcPct val="115000"/>
                        </a:lnSpc>
                        <a:spcBef>
                          <a:spcPts val="0"/>
                        </a:spcBef>
                        <a:spcAft>
                          <a:spcPts val="1000"/>
                        </a:spcAft>
                      </a:pPr>
                      <a:r>
                        <a:rPr lang="en-US" sz="1600" b="1">
                          <a:effectLst/>
                          <a:latin typeface="Calibri"/>
                          <a:ea typeface="Times New Roman"/>
                          <a:cs typeface="Times New Roman"/>
                        </a:rPr>
                        <a:t>Learning</a:t>
                      </a:r>
                      <a:endParaRPr lang="en-US" sz="160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marL="0" marR="0">
                        <a:lnSpc>
                          <a:spcPct val="115000"/>
                        </a:lnSpc>
                        <a:spcBef>
                          <a:spcPts val="0"/>
                        </a:spcBef>
                        <a:spcAft>
                          <a:spcPts val="1000"/>
                        </a:spcAft>
                      </a:pPr>
                      <a:r>
                        <a:rPr lang="en-US" sz="1600" b="1">
                          <a:effectLst/>
                          <a:latin typeface="Calibri"/>
                          <a:ea typeface="Times New Roman"/>
                          <a:cs typeface="Times New Roman"/>
                        </a:rPr>
                        <a:t>Behavior</a:t>
                      </a:r>
                      <a:endParaRPr lang="en-US" sz="160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marL="0" marR="0">
                        <a:lnSpc>
                          <a:spcPct val="115000"/>
                        </a:lnSpc>
                        <a:spcBef>
                          <a:spcPts val="0"/>
                        </a:spcBef>
                        <a:spcAft>
                          <a:spcPts val="1000"/>
                        </a:spcAft>
                      </a:pPr>
                      <a:r>
                        <a:rPr lang="en-US" sz="1600" b="1">
                          <a:effectLst/>
                          <a:latin typeface="Calibri"/>
                          <a:ea typeface="Times New Roman"/>
                          <a:cs typeface="Times New Roman"/>
                        </a:rPr>
                        <a:t>Results</a:t>
                      </a:r>
                      <a:endParaRPr lang="en-US" sz="160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extLst>
                  <a:ext uri="{0D108BD9-81ED-4DB2-BD59-A6C34878D82A}">
                    <a16:rowId xmlns:a16="http://schemas.microsoft.com/office/drawing/2014/main" val="10000"/>
                  </a:ext>
                </a:extLst>
              </a:tr>
              <a:tr h="479536">
                <a:tc>
                  <a:txBody>
                    <a:bodyPr/>
                    <a:lstStyle/>
                    <a:p>
                      <a:pPr marL="0" marR="0">
                        <a:lnSpc>
                          <a:spcPct val="115000"/>
                        </a:lnSpc>
                        <a:spcBef>
                          <a:spcPts val="0"/>
                        </a:spcBef>
                        <a:spcAft>
                          <a:spcPts val="1000"/>
                        </a:spcAft>
                      </a:pPr>
                      <a:r>
                        <a:rPr lang="en-US" sz="1600">
                          <a:effectLst/>
                          <a:latin typeface="Calibri"/>
                          <a:ea typeface="Times New Roman"/>
                          <a:cs typeface="Times New Roman"/>
                        </a:rPr>
                        <a:t>Immediately after training</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600">
                          <a:effectLst/>
                          <a:latin typeface="Calibri"/>
                          <a:ea typeface="Times New Roman"/>
                          <a:cs typeface="Times New Roman"/>
                        </a:rPr>
                        <a:t>X</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600">
                          <a:effectLst/>
                          <a:latin typeface="Calibri"/>
                          <a:ea typeface="Times New Roman"/>
                          <a:cs typeface="Times New Roman"/>
                        </a:rPr>
                        <a:t>X</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600">
                          <a:effectLst/>
                          <a:latin typeface="Calibri"/>
                          <a:ea typeface="Times New Roman"/>
                          <a:cs typeface="Times New Roman"/>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600">
                          <a:effectLst/>
                          <a:latin typeface="Calibri"/>
                          <a:ea typeface="Times New Roman"/>
                          <a:cs typeface="Times New Roman"/>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79536">
                <a:tc>
                  <a:txBody>
                    <a:bodyPr/>
                    <a:lstStyle/>
                    <a:p>
                      <a:pPr marL="0" marR="0">
                        <a:lnSpc>
                          <a:spcPct val="115000"/>
                        </a:lnSpc>
                        <a:spcBef>
                          <a:spcPts val="0"/>
                        </a:spcBef>
                        <a:spcAft>
                          <a:spcPts val="1000"/>
                        </a:spcAft>
                      </a:pPr>
                      <a:r>
                        <a:rPr lang="en-US" sz="1600">
                          <a:effectLst/>
                          <a:latin typeface="Calibri"/>
                          <a:ea typeface="Times New Roman"/>
                          <a:cs typeface="Times New Roman"/>
                        </a:rPr>
                        <a:t>A week after training</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600">
                          <a:effectLst/>
                          <a:latin typeface="Calibri"/>
                          <a:ea typeface="Times New Roman"/>
                          <a:cs typeface="Times New Roman"/>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600">
                          <a:effectLst/>
                          <a:latin typeface="Calibri"/>
                          <a:ea typeface="Times New Roman"/>
                          <a:cs typeface="Times New Roman"/>
                        </a:rPr>
                        <a:t>X</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600">
                          <a:effectLst/>
                          <a:latin typeface="Calibri"/>
                          <a:ea typeface="Times New Roman"/>
                          <a:cs typeface="Times New Roman"/>
                        </a:rPr>
                        <a:t>X</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600">
                          <a:effectLst/>
                          <a:latin typeface="Calibri"/>
                          <a:ea typeface="Times New Roman"/>
                          <a:cs typeface="Times New Roman"/>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79536">
                <a:tc>
                  <a:txBody>
                    <a:bodyPr/>
                    <a:lstStyle/>
                    <a:p>
                      <a:pPr marL="0" marR="0">
                        <a:lnSpc>
                          <a:spcPct val="115000"/>
                        </a:lnSpc>
                        <a:spcBef>
                          <a:spcPts val="0"/>
                        </a:spcBef>
                        <a:spcAft>
                          <a:spcPts val="1000"/>
                        </a:spcAft>
                      </a:pPr>
                      <a:r>
                        <a:rPr lang="en-US" sz="1600">
                          <a:effectLst/>
                          <a:latin typeface="Calibri"/>
                          <a:ea typeface="Times New Roman"/>
                          <a:cs typeface="Times New Roman"/>
                        </a:rPr>
                        <a:t>A month after training</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600">
                          <a:effectLst/>
                          <a:latin typeface="Calibri"/>
                          <a:ea typeface="Times New Roman"/>
                          <a:cs typeface="Times New Roman"/>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600">
                          <a:effectLst/>
                          <a:latin typeface="Calibri"/>
                          <a:ea typeface="Times New Roman"/>
                          <a:cs typeface="Times New Roman"/>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600">
                          <a:effectLst/>
                          <a:latin typeface="Calibri"/>
                          <a:ea typeface="Times New Roman"/>
                          <a:cs typeface="Times New Roman"/>
                        </a:rPr>
                        <a:t>X</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600">
                          <a:effectLst/>
                          <a:latin typeface="Calibri"/>
                          <a:ea typeface="Times New Roman"/>
                          <a:cs typeface="Times New Roman"/>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479536">
                <a:tc>
                  <a:txBody>
                    <a:bodyPr/>
                    <a:lstStyle/>
                    <a:p>
                      <a:pPr marL="0" marR="0">
                        <a:lnSpc>
                          <a:spcPct val="115000"/>
                        </a:lnSpc>
                        <a:spcBef>
                          <a:spcPts val="0"/>
                        </a:spcBef>
                        <a:spcAft>
                          <a:spcPts val="1000"/>
                        </a:spcAft>
                      </a:pPr>
                      <a:r>
                        <a:rPr lang="en-US" sz="1600">
                          <a:effectLst/>
                          <a:latin typeface="Calibri"/>
                          <a:ea typeface="Times New Roman"/>
                          <a:cs typeface="Times New Roman"/>
                        </a:rPr>
                        <a:t>Six months after training</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600">
                          <a:effectLst/>
                          <a:latin typeface="Calibri"/>
                          <a:ea typeface="Times New Roman"/>
                          <a:cs typeface="Times New Roman"/>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600">
                          <a:effectLst/>
                          <a:latin typeface="Calibri"/>
                          <a:ea typeface="Times New Roman"/>
                          <a:cs typeface="Times New Roman"/>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600">
                          <a:effectLst/>
                          <a:latin typeface="Calibri"/>
                          <a:ea typeface="Times New Roman"/>
                          <a:cs typeface="Times New Roman"/>
                        </a:rPr>
                        <a:t>X</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600">
                          <a:effectLst/>
                          <a:latin typeface="Calibri"/>
                          <a:ea typeface="Times New Roman"/>
                          <a:cs typeface="Times New Roman"/>
                        </a:rPr>
                        <a:t>X</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479536">
                <a:tc>
                  <a:txBody>
                    <a:bodyPr/>
                    <a:lstStyle/>
                    <a:p>
                      <a:pPr marL="0" marR="0">
                        <a:lnSpc>
                          <a:spcPct val="115000"/>
                        </a:lnSpc>
                        <a:spcBef>
                          <a:spcPts val="0"/>
                        </a:spcBef>
                        <a:spcAft>
                          <a:spcPts val="1000"/>
                        </a:spcAft>
                      </a:pPr>
                      <a:r>
                        <a:rPr lang="en-US" sz="1600">
                          <a:effectLst/>
                          <a:latin typeface="Calibri"/>
                          <a:ea typeface="Times New Roman"/>
                          <a:cs typeface="Times New Roman"/>
                        </a:rPr>
                        <a:t>Beyond six months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600">
                          <a:effectLst/>
                          <a:latin typeface="Calibri"/>
                          <a:ea typeface="Times New Roman"/>
                          <a:cs typeface="Times New Roman"/>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600">
                          <a:effectLst/>
                          <a:latin typeface="Calibri"/>
                          <a:ea typeface="Times New Roman"/>
                          <a:cs typeface="Times New Roman"/>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600">
                          <a:effectLst/>
                          <a:latin typeface="Calibri"/>
                          <a:ea typeface="Times New Roman"/>
                          <a:cs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600" dirty="0">
                          <a:effectLst/>
                          <a:latin typeface="Calibri"/>
                          <a:ea typeface="Times New Roman"/>
                          <a:cs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25300858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lstStyle/>
          <a:p>
            <a:pPr eaLnBrk="1" hangingPunct="1"/>
            <a:r>
              <a:rPr lang="en-US" dirty="0"/>
              <a:t>Learning Journal</a:t>
            </a:r>
          </a:p>
        </p:txBody>
      </p:sp>
      <p:sp>
        <p:nvSpPr>
          <p:cNvPr id="3" name="Content Placeholder 2"/>
          <p:cNvSpPr>
            <a:spLocks noGrp="1"/>
          </p:cNvSpPr>
          <p:nvPr>
            <p:ph idx="1"/>
          </p:nvPr>
        </p:nvSpPr>
        <p:spPr/>
        <p:txBody>
          <a:bodyPr rtlCol="0">
            <a:normAutofit/>
          </a:bodyPr>
          <a:lstStyle/>
          <a:p>
            <a:pPr marL="457200" lvl="0" indent="-457200">
              <a:buFont typeface="Arial" pitchFamily="34" charset="0"/>
              <a:buChar char="•"/>
            </a:pPr>
            <a:r>
              <a:rPr lang="en-US" dirty="0"/>
              <a:t>Provide trainees with a template to use.</a:t>
            </a:r>
          </a:p>
          <a:p>
            <a:pPr marL="457200" lvl="0" indent="-457200">
              <a:buFont typeface="Arial" pitchFamily="34" charset="0"/>
              <a:buChar char="•"/>
            </a:pPr>
            <a:r>
              <a:rPr lang="en-US" dirty="0"/>
              <a:t>Ask trainees to fill out the journal at a particular time (i.e. daily, weekly, bi-weekly, etc.).</a:t>
            </a:r>
          </a:p>
          <a:p>
            <a:pPr marL="457200" lvl="0" indent="-457200">
              <a:buFont typeface="Arial" pitchFamily="34" charset="0"/>
              <a:buChar char="•"/>
            </a:pPr>
            <a:r>
              <a:rPr lang="en-US" dirty="0"/>
              <a:t>Set up check-in points with you, a buddy, or their supervisor.</a:t>
            </a:r>
          </a:p>
          <a:p>
            <a:pPr marL="457200" lvl="0" indent="-457200">
              <a:buFont typeface="Arial" pitchFamily="34" charset="0"/>
              <a:buChar char="•"/>
            </a:pPr>
            <a:r>
              <a:rPr lang="en-US" dirty="0"/>
              <a:t>Encourage trainees to use the journal to identify points for further learning.</a:t>
            </a:r>
          </a:p>
          <a:p>
            <a:pPr eaLnBrk="1" fontAlgn="auto" hangingPunct="1">
              <a:spcAft>
                <a:spcPts val="0"/>
              </a:spcAft>
              <a:buFont typeface="Arial" pitchFamily="34" charset="0"/>
              <a:buChar char="•"/>
              <a:defRPr/>
            </a:pPr>
            <a:endParaRPr lang="en-US" dirty="0"/>
          </a:p>
        </p:txBody>
      </p:sp>
      <p:pic>
        <p:nvPicPr>
          <p:cNvPr id="4" name="Picture 3" descr="C:\Users\Darren\AppData\Local\Microsoft\Windows\Temporary Internet Files\Content.IE5\MP321RS9\MC900297659[1].wmf"/>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67600" y="5486400"/>
            <a:ext cx="1493520" cy="122872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pPr eaLnBrk="1" hangingPunct="1"/>
            <a:r>
              <a:rPr lang="en-US"/>
              <a:t>Goal Setting</a:t>
            </a:r>
          </a:p>
        </p:txBody>
      </p:sp>
      <p:pic>
        <p:nvPicPr>
          <p:cNvPr id="5325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5613" y="1828800"/>
            <a:ext cx="8232775"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descr="C:\Users\Darren\AppData\Local\Microsoft\Windows\Temporary Internet Files\Content.IE5\9MJXCRQW\MC900335661[1].wmf"/>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543800" y="5735924"/>
            <a:ext cx="1463040" cy="92456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a:t>Additional Methods of </a:t>
            </a:r>
            <a:br>
              <a:rPr lang="en-US" dirty="0"/>
            </a:br>
            <a:r>
              <a:rPr lang="en-US" dirty="0"/>
              <a:t>Evaluation</a:t>
            </a:r>
          </a:p>
        </p:txBody>
      </p:sp>
      <p:sp>
        <p:nvSpPr>
          <p:cNvPr id="54275" name="Content Placeholder 2"/>
          <p:cNvSpPr>
            <a:spLocks noGrp="1"/>
          </p:cNvSpPr>
          <p:nvPr>
            <p:ph idx="1"/>
          </p:nvPr>
        </p:nvSpPr>
        <p:spPr/>
        <p:txBody>
          <a:bodyPr>
            <a:normAutofit fontScale="92500" lnSpcReduction="10000"/>
          </a:bodyPr>
          <a:lstStyle/>
          <a:p>
            <a:r>
              <a:rPr lang="en-US" dirty="0"/>
              <a:t>Many of the other methods of evaluation that we have already discussed can be used to assess learning after training, including:</a:t>
            </a:r>
          </a:p>
          <a:p>
            <a:pPr marL="457200" lvl="0" indent="-457200">
              <a:buFont typeface="Arial" pitchFamily="34" charset="0"/>
              <a:buChar char="•"/>
            </a:pPr>
            <a:r>
              <a:rPr lang="en-US" dirty="0"/>
              <a:t>Quizzes and tests</a:t>
            </a:r>
          </a:p>
          <a:p>
            <a:pPr marL="457200" lvl="0" indent="-457200">
              <a:buFont typeface="Arial" pitchFamily="34" charset="0"/>
              <a:buChar char="•"/>
            </a:pPr>
            <a:r>
              <a:rPr lang="en-US" dirty="0"/>
              <a:t>360 degree feedback</a:t>
            </a:r>
          </a:p>
          <a:p>
            <a:pPr marL="457200" lvl="0" indent="-457200">
              <a:buFont typeface="Arial" pitchFamily="34" charset="0"/>
              <a:buChar char="•"/>
            </a:pPr>
            <a:r>
              <a:rPr lang="en-US" dirty="0"/>
              <a:t>Self-analysis or supervisor analysis </a:t>
            </a:r>
          </a:p>
          <a:p>
            <a:pPr marL="457200" lvl="0" indent="-457200">
              <a:buFont typeface="Arial" pitchFamily="34" charset="0"/>
              <a:buChar char="•"/>
            </a:pPr>
            <a:r>
              <a:rPr lang="en-US" dirty="0"/>
              <a:t>Metrics tracking </a:t>
            </a:r>
          </a:p>
          <a:p>
            <a:pPr marL="457200" lvl="0" indent="-457200">
              <a:buFont typeface="Arial" pitchFamily="34" charset="0"/>
              <a:buChar char="•"/>
            </a:pPr>
            <a:r>
              <a:rPr lang="en-US" dirty="0"/>
              <a:t>Workplace observation</a:t>
            </a:r>
          </a:p>
          <a:p>
            <a:pPr marL="457200" lvl="0" indent="-457200">
              <a:buFont typeface="Arial" pitchFamily="34" charset="0"/>
              <a:buChar char="•"/>
            </a:pPr>
            <a:r>
              <a:rPr lang="en-US" dirty="0"/>
              <a:t>Follow-up meetings</a:t>
            </a:r>
          </a:p>
        </p:txBody>
      </p:sp>
      <p:pic>
        <p:nvPicPr>
          <p:cNvPr id="4" name="Picture 3" descr="C:\Users\Darren\AppData\Local\Microsoft\Windows\Temporary Internet Files\Content.IE5\FTRMPN7N\MC900197753[1].wmf"/>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20000" y="5257800"/>
            <a:ext cx="1371600" cy="150685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a:t>Module Ten: The Long Term View</a:t>
            </a:r>
          </a:p>
        </p:txBody>
      </p:sp>
      <p:sp>
        <p:nvSpPr>
          <p:cNvPr id="56323" name="Content Placeholder 2"/>
          <p:cNvSpPr>
            <a:spLocks noGrp="1"/>
          </p:cNvSpPr>
          <p:nvPr>
            <p:ph idx="1"/>
          </p:nvPr>
        </p:nvSpPr>
        <p:spPr/>
        <p:txBody>
          <a:bodyPr/>
          <a:lstStyle/>
          <a:p>
            <a:pPr eaLnBrk="1" hangingPunct="1"/>
            <a:endParaRPr lang="en-US" dirty="0"/>
          </a:p>
          <a:p>
            <a:pPr eaLnBrk="1" hangingPunct="1"/>
            <a:r>
              <a:rPr lang="en-US" dirty="0"/>
              <a:t>In rare cases, you may need to evaluate participant progress beyond six months post-training. </a:t>
            </a:r>
          </a:p>
          <a:p>
            <a:pPr eaLnBrk="1" hangingPunct="1"/>
            <a:r>
              <a:rPr lang="en-US" dirty="0"/>
              <a:t>This module will give you some guidelines for those situations.</a:t>
            </a:r>
          </a:p>
          <a:p>
            <a:pPr eaLnBrk="1" hangingPunct="1"/>
            <a:endParaRPr lang="en-US" dirty="0"/>
          </a:p>
        </p:txBody>
      </p:sp>
      <p:sp>
        <p:nvSpPr>
          <p:cNvPr id="4" name="Text Placeholder 3"/>
          <p:cNvSpPr>
            <a:spLocks noGrp="1"/>
          </p:cNvSpPr>
          <p:nvPr>
            <p:ph type="body" sz="quarter" idx="10"/>
          </p:nvPr>
        </p:nvSpPr>
        <p:spPr>
          <a:xfrm>
            <a:off x="7391400" y="381000"/>
            <a:ext cx="1752600" cy="2895600"/>
          </a:xfrm>
        </p:spPr>
        <p:txBody>
          <a:bodyPr rtlCol="0">
            <a:normAutofit fontScale="70000" lnSpcReduction="20000"/>
          </a:bodyPr>
          <a:lstStyle/>
          <a:p>
            <a:pPr>
              <a:lnSpc>
                <a:spcPct val="115000"/>
              </a:lnSpc>
              <a:spcBef>
                <a:spcPts val="0"/>
              </a:spcBef>
              <a:spcAft>
                <a:spcPts val="1000"/>
              </a:spcAft>
            </a:pPr>
            <a:r>
              <a:rPr lang="en-US" dirty="0">
                <a:latin typeface="Cambria"/>
                <a:ea typeface="Times New Roman"/>
                <a:cs typeface="Times New Roman"/>
              </a:rPr>
              <a:t>Live as if you were to die tomorrow. Learn as if you were to live forever. </a:t>
            </a:r>
            <a:endParaRPr lang="en-US" sz="2400" dirty="0">
              <a:ea typeface="Times New Roman"/>
              <a:cs typeface="Times New Roman"/>
            </a:endParaRPr>
          </a:p>
          <a:p>
            <a:pPr algn="ctr">
              <a:lnSpc>
                <a:spcPct val="115000"/>
              </a:lnSpc>
              <a:spcBef>
                <a:spcPts val="0"/>
              </a:spcBef>
              <a:spcAft>
                <a:spcPts val="1000"/>
              </a:spcAft>
            </a:pPr>
            <a:r>
              <a:rPr lang="en-US" dirty="0">
                <a:latin typeface="Cambria"/>
                <a:ea typeface="Times New Roman"/>
                <a:cs typeface="Times New Roman"/>
              </a:rPr>
              <a:t>Mahatma Gandhi</a:t>
            </a:r>
            <a:endParaRPr lang="en-US" sz="2400" dirty="0">
              <a:ea typeface="Times New Roman"/>
              <a:cs typeface="Times New Roman"/>
            </a:endParaRPr>
          </a:p>
          <a:p>
            <a:pPr eaLnBrk="1" fontAlgn="auto" hangingPunct="1">
              <a:spcAft>
                <a:spcPts val="0"/>
              </a:spcAft>
              <a:buFont typeface="Arial" pitchFamily="34" charset="0"/>
              <a:buNone/>
              <a:defRPr/>
            </a:pP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a:t>Creating a Long Term </a:t>
            </a:r>
            <a:br>
              <a:rPr lang="en-US" dirty="0"/>
            </a:br>
            <a:r>
              <a:rPr lang="en-US" dirty="0"/>
              <a:t>Evaluation Plan</a:t>
            </a:r>
          </a:p>
        </p:txBody>
      </p:sp>
      <p:sp>
        <p:nvSpPr>
          <p:cNvPr id="3" name="Content Placeholder 2"/>
          <p:cNvSpPr>
            <a:spLocks noGrp="1"/>
          </p:cNvSpPr>
          <p:nvPr>
            <p:ph idx="1"/>
          </p:nvPr>
        </p:nvSpPr>
        <p:spPr/>
        <p:txBody>
          <a:bodyPr rtlCol="0">
            <a:normAutofit fontScale="92500" lnSpcReduction="20000"/>
          </a:bodyPr>
          <a:lstStyle/>
          <a:p>
            <a:pPr marL="457200" lvl="0" indent="-457200">
              <a:buFont typeface="Arial" pitchFamily="34" charset="0"/>
              <a:buChar char="•"/>
            </a:pPr>
            <a:r>
              <a:rPr lang="en-US" dirty="0"/>
              <a:t>Delegate long-term evaluation to the appropriate supervisors.</a:t>
            </a:r>
          </a:p>
          <a:p>
            <a:pPr marL="457200" lvl="0" indent="-457200">
              <a:buFont typeface="Arial" pitchFamily="34" charset="0"/>
              <a:buChar char="•"/>
            </a:pPr>
            <a:r>
              <a:rPr lang="en-US" dirty="0"/>
              <a:t>Build a system where supervisors are accountable for evaluations.</a:t>
            </a:r>
          </a:p>
          <a:p>
            <a:pPr marL="457200" lvl="0" indent="-457200">
              <a:buFont typeface="Arial" pitchFamily="34" charset="0"/>
              <a:buChar char="•"/>
            </a:pPr>
            <a:r>
              <a:rPr lang="en-US" dirty="0"/>
              <a:t>Have an organizational champion to follow up and make sure evaluations are done on time.</a:t>
            </a:r>
          </a:p>
          <a:p>
            <a:pPr marL="457200" lvl="0" indent="-457200">
              <a:buFont typeface="Arial" pitchFamily="34" charset="0"/>
              <a:buChar char="•"/>
            </a:pPr>
            <a:r>
              <a:rPr lang="en-US" dirty="0"/>
              <a:t>Check in with the organization to make sure the evaluation strategy is working. If it’s not working, change it!</a:t>
            </a:r>
          </a:p>
          <a:p>
            <a:pPr marL="457200" lvl="0" indent="-457200">
              <a:buFont typeface="Arial" pitchFamily="34" charset="0"/>
              <a:buChar char="•"/>
            </a:pPr>
            <a:r>
              <a:rPr lang="en-US" dirty="0"/>
              <a:t>Get executive support for your plan.</a:t>
            </a:r>
          </a:p>
          <a:p>
            <a:pPr eaLnBrk="1" fontAlgn="auto" hangingPunct="1">
              <a:spcAft>
                <a:spcPts val="0"/>
              </a:spcAft>
              <a:buFont typeface="Arial" pitchFamily="34" charset="0"/>
              <a:buChar char="•"/>
              <a:defRPr/>
            </a:pPr>
            <a:endParaRPr lang="en-US" dirty="0"/>
          </a:p>
        </p:txBody>
      </p:sp>
      <p:pic>
        <p:nvPicPr>
          <p:cNvPr id="4" name="Picture 3" descr="C:\Users\Darren\AppData\Local\Microsoft\Windows\Temporary Internet Files\Content.IE5\31B2RP17\MC900055544[1].wmf"/>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67600" y="5257800"/>
            <a:ext cx="1524000" cy="155575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lstStyle/>
          <a:p>
            <a:pPr eaLnBrk="1" hangingPunct="1"/>
            <a:r>
              <a:rPr lang="en-US"/>
              <a:t>Methods of Evaluation</a:t>
            </a:r>
          </a:p>
        </p:txBody>
      </p:sp>
      <p:sp>
        <p:nvSpPr>
          <p:cNvPr id="58371" name="Content Placeholder 2"/>
          <p:cNvSpPr>
            <a:spLocks noGrp="1"/>
          </p:cNvSpPr>
          <p:nvPr>
            <p:ph idx="1"/>
          </p:nvPr>
        </p:nvSpPr>
        <p:spPr/>
        <p:txBody>
          <a:bodyPr>
            <a:normAutofit/>
          </a:bodyPr>
          <a:lstStyle/>
          <a:p>
            <a:r>
              <a:rPr lang="en-US" dirty="0"/>
              <a:t>The following tools are most effective for long-term evaluations:</a:t>
            </a:r>
          </a:p>
          <a:p>
            <a:pPr marL="457200" lvl="0" indent="-457200">
              <a:buFont typeface="Arial" pitchFamily="34" charset="0"/>
              <a:buChar char="•"/>
            </a:pPr>
            <a:r>
              <a:rPr lang="en-US" dirty="0"/>
              <a:t>Repeated assessments</a:t>
            </a:r>
          </a:p>
          <a:p>
            <a:pPr marL="457200" lvl="0" indent="-457200">
              <a:buFont typeface="Arial" pitchFamily="34" charset="0"/>
              <a:buChar char="•"/>
            </a:pPr>
            <a:r>
              <a:rPr lang="en-US" dirty="0"/>
              <a:t>360 degree feedback</a:t>
            </a:r>
          </a:p>
          <a:p>
            <a:pPr marL="457200" lvl="0" indent="-457200">
              <a:buFont typeface="Arial" pitchFamily="34" charset="0"/>
              <a:buChar char="•"/>
            </a:pPr>
            <a:r>
              <a:rPr lang="en-US" dirty="0"/>
              <a:t>Knowledge re-testing</a:t>
            </a:r>
          </a:p>
          <a:p>
            <a:pPr marL="457200" lvl="0" indent="-457200">
              <a:buFont typeface="Arial" pitchFamily="34" charset="0"/>
              <a:buChar char="•"/>
            </a:pPr>
            <a:r>
              <a:rPr lang="en-US" dirty="0"/>
              <a:t>Metric tracking</a:t>
            </a:r>
          </a:p>
          <a:p>
            <a:pPr marL="457200" lvl="0" indent="-457200">
              <a:buFont typeface="Arial" pitchFamily="34" charset="0"/>
              <a:buChar char="•"/>
            </a:pPr>
            <a:r>
              <a:rPr lang="en-US" dirty="0"/>
              <a:t>Structured observation and interviewing</a:t>
            </a:r>
          </a:p>
        </p:txBody>
      </p:sp>
      <p:pic>
        <p:nvPicPr>
          <p:cNvPr id="5" name="Picture 4" descr="C:\Users\Darren\AppData\Local\Microsoft\Windows\Temporary Internet Files\Content.IE5\FTRMPN7N\MC900439818[1].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20000" y="5410200"/>
            <a:ext cx="1524000" cy="1409323"/>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p:txBody>
          <a:bodyPr/>
          <a:lstStyle/>
          <a:p>
            <a:pPr eaLnBrk="1" hangingPunct="1"/>
            <a:r>
              <a:rPr lang="en-US"/>
              <a:t>Documenting Lessons Learned</a:t>
            </a:r>
          </a:p>
        </p:txBody>
      </p:sp>
      <p:sp>
        <p:nvSpPr>
          <p:cNvPr id="3" name="Content Placeholder 2"/>
          <p:cNvSpPr>
            <a:spLocks noGrp="1"/>
          </p:cNvSpPr>
          <p:nvPr>
            <p:ph idx="1"/>
          </p:nvPr>
        </p:nvSpPr>
        <p:spPr/>
        <p:txBody>
          <a:bodyPr rtlCol="0">
            <a:normAutofit fontScale="92500" lnSpcReduction="10000"/>
          </a:bodyPr>
          <a:lstStyle/>
          <a:p>
            <a:pPr marL="457200" lvl="0" indent="-457200">
              <a:buFont typeface="Arial" pitchFamily="34" charset="0"/>
              <a:buChar char="•"/>
            </a:pPr>
            <a:r>
              <a:rPr lang="en-US" dirty="0"/>
              <a:t>What went well?</a:t>
            </a:r>
          </a:p>
          <a:p>
            <a:pPr marL="457200" lvl="0" indent="-457200">
              <a:buFont typeface="Arial" pitchFamily="34" charset="0"/>
              <a:buChar char="•"/>
            </a:pPr>
            <a:r>
              <a:rPr lang="en-US" dirty="0"/>
              <a:t>What could have gone better?</a:t>
            </a:r>
          </a:p>
          <a:p>
            <a:pPr marL="457200" lvl="0" indent="-457200">
              <a:buFont typeface="Arial" pitchFamily="34" charset="0"/>
              <a:buChar char="•"/>
            </a:pPr>
            <a:r>
              <a:rPr lang="en-US" dirty="0"/>
              <a:t>What did I learn?</a:t>
            </a:r>
          </a:p>
          <a:p>
            <a:pPr marL="457200" lvl="0" indent="-457200">
              <a:buFont typeface="Arial" pitchFamily="34" charset="0"/>
              <a:buChar char="•"/>
            </a:pPr>
            <a:r>
              <a:rPr lang="en-US" dirty="0"/>
              <a:t>What is one thing that I will definitely do again?</a:t>
            </a:r>
          </a:p>
          <a:p>
            <a:pPr marL="457200" lvl="0" indent="-457200">
              <a:buFont typeface="Arial" pitchFamily="34" charset="0"/>
              <a:buChar char="•"/>
            </a:pPr>
            <a:r>
              <a:rPr lang="en-US" dirty="0"/>
              <a:t>What is one thing that I will definitely not do again?</a:t>
            </a:r>
          </a:p>
          <a:p>
            <a:pPr marL="457200" lvl="0" indent="-457200">
              <a:buFont typeface="Arial" pitchFamily="34" charset="0"/>
              <a:buChar char="•"/>
            </a:pPr>
            <a:r>
              <a:rPr lang="en-US" dirty="0"/>
              <a:t>What changes did I have to make to my plan during its execution? Why were these changes necessary?</a:t>
            </a:r>
          </a:p>
        </p:txBody>
      </p:sp>
      <p:pic>
        <p:nvPicPr>
          <p:cNvPr id="4" name="Picture 3" descr="C:\Users\Darren\AppData\Local\Microsoft\Windows\Temporary Internet Files\Content.IE5\EOAYJ771\MC900365846[1].wmf"/>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96200" y="5410200"/>
            <a:ext cx="1295400" cy="13716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a:t>Module Two: </a:t>
            </a:r>
            <a:br>
              <a:rPr lang="en-US" dirty="0"/>
            </a:br>
            <a:r>
              <a:rPr lang="en-US" dirty="0"/>
              <a:t>Kolb’s Learning Styles</a:t>
            </a:r>
          </a:p>
        </p:txBody>
      </p:sp>
      <p:sp>
        <p:nvSpPr>
          <p:cNvPr id="3" name="Content Placeholder 2"/>
          <p:cNvSpPr>
            <a:spLocks noGrp="1"/>
          </p:cNvSpPr>
          <p:nvPr>
            <p:ph idx="1"/>
          </p:nvPr>
        </p:nvSpPr>
        <p:spPr/>
        <p:txBody>
          <a:bodyPr rtlCol="0">
            <a:normAutofit fontScale="92500" lnSpcReduction="10000"/>
          </a:bodyPr>
          <a:lstStyle/>
          <a:p>
            <a:pPr eaLnBrk="1" fontAlgn="auto" hangingPunct="1">
              <a:spcAft>
                <a:spcPts val="0"/>
              </a:spcAft>
              <a:defRPr/>
            </a:pPr>
            <a:r>
              <a:rPr lang="en-US" dirty="0"/>
              <a:t>In order to train individuals effectively, the trainer must understand that there are four ways that an individual can learn.</a:t>
            </a:r>
          </a:p>
          <a:p>
            <a:pPr eaLnBrk="1" fontAlgn="auto" hangingPunct="1">
              <a:spcAft>
                <a:spcPts val="0"/>
              </a:spcAft>
              <a:defRPr/>
            </a:pPr>
            <a:r>
              <a:rPr lang="en-US" dirty="0"/>
              <a:t>Although each individual has a preferred style, all four elements must be included for learning to be effective. </a:t>
            </a:r>
          </a:p>
          <a:p>
            <a:pPr eaLnBrk="1" fontAlgn="auto" hangingPunct="1">
              <a:spcAft>
                <a:spcPts val="0"/>
              </a:spcAft>
              <a:defRPr/>
            </a:pPr>
            <a:r>
              <a:rPr lang="en-US" dirty="0"/>
              <a:t>This module will look at David Kolb’s four stage learning process and the four related styles of learning. </a:t>
            </a:r>
          </a:p>
          <a:p>
            <a:pPr eaLnBrk="1" fontAlgn="auto" hangingPunct="1">
              <a:spcAft>
                <a:spcPts val="0"/>
              </a:spcAft>
              <a:buFont typeface="Arial" pitchFamily="34" charset="0"/>
              <a:buChar char="•"/>
              <a:defRPr/>
            </a:pPr>
            <a:endParaRPr lang="en-US" dirty="0"/>
          </a:p>
        </p:txBody>
      </p:sp>
      <p:sp>
        <p:nvSpPr>
          <p:cNvPr id="4" name="Text Placeholder 3"/>
          <p:cNvSpPr>
            <a:spLocks noGrp="1"/>
          </p:cNvSpPr>
          <p:nvPr>
            <p:ph type="body" sz="quarter" idx="10"/>
          </p:nvPr>
        </p:nvSpPr>
        <p:spPr>
          <a:xfrm>
            <a:off x="7391400" y="381000"/>
            <a:ext cx="1752600" cy="3124200"/>
          </a:xfrm>
        </p:spPr>
        <p:txBody>
          <a:bodyPr rtlCol="0">
            <a:normAutofit fontScale="70000" lnSpcReduction="20000"/>
          </a:bodyPr>
          <a:lstStyle/>
          <a:p>
            <a:pPr eaLnBrk="1" hangingPunct="1">
              <a:lnSpc>
                <a:spcPct val="115000"/>
              </a:lnSpc>
              <a:spcBef>
                <a:spcPts val="0"/>
              </a:spcBef>
              <a:spcAft>
                <a:spcPts val="0"/>
              </a:spcAft>
              <a:defRPr/>
            </a:pPr>
            <a:r>
              <a:rPr lang="en-US" dirty="0">
                <a:latin typeface="Cambria"/>
                <a:ea typeface="Times New Roman"/>
                <a:cs typeface="Times New Roman"/>
              </a:rPr>
              <a:t>What I hear, I forget.</a:t>
            </a:r>
            <a:endParaRPr lang="en-US" sz="2400" dirty="0">
              <a:ea typeface="Times New Roman"/>
              <a:cs typeface="Times New Roman"/>
            </a:endParaRPr>
          </a:p>
          <a:p>
            <a:pPr eaLnBrk="1" hangingPunct="1">
              <a:lnSpc>
                <a:spcPct val="115000"/>
              </a:lnSpc>
              <a:spcBef>
                <a:spcPts val="0"/>
              </a:spcBef>
              <a:spcAft>
                <a:spcPts val="0"/>
              </a:spcAft>
              <a:defRPr/>
            </a:pPr>
            <a:r>
              <a:rPr lang="en-US" dirty="0">
                <a:latin typeface="Cambria"/>
                <a:ea typeface="Times New Roman"/>
                <a:cs typeface="Times New Roman"/>
              </a:rPr>
              <a:t>What I see, I remember.</a:t>
            </a:r>
            <a:endParaRPr lang="en-US" sz="2400" dirty="0">
              <a:ea typeface="Times New Roman"/>
              <a:cs typeface="Times New Roman"/>
            </a:endParaRPr>
          </a:p>
          <a:p>
            <a:pPr eaLnBrk="1" hangingPunct="1">
              <a:lnSpc>
                <a:spcPct val="115000"/>
              </a:lnSpc>
              <a:spcBef>
                <a:spcPts val="0"/>
              </a:spcBef>
              <a:spcAft>
                <a:spcPts val="0"/>
              </a:spcAft>
              <a:defRPr/>
            </a:pPr>
            <a:r>
              <a:rPr lang="en-US" dirty="0">
                <a:latin typeface="Cambria"/>
                <a:ea typeface="Times New Roman"/>
                <a:cs typeface="Times New Roman"/>
              </a:rPr>
              <a:t>What I do, I understand.</a:t>
            </a:r>
          </a:p>
          <a:p>
            <a:pPr eaLnBrk="1" hangingPunct="1">
              <a:lnSpc>
                <a:spcPct val="115000"/>
              </a:lnSpc>
              <a:spcBef>
                <a:spcPts val="0"/>
              </a:spcBef>
              <a:spcAft>
                <a:spcPts val="0"/>
              </a:spcAft>
              <a:defRPr/>
            </a:pPr>
            <a:endParaRPr lang="en-US" sz="2400" dirty="0">
              <a:ea typeface="Times New Roman"/>
              <a:cs typeface="Times New Roman"/>
            </a:endParaRPr>
          </a:p>
          <a:p>
            <a:pPr algn="ctr" eaLnBrk="1" hangingPunct="1">
              <a:lnSpc>
                <a:spcPct val="115000"/>
              </a:lnSpc>
              <a:spcBef>
                <a:spcPts val="0"/>
              </a:spcBef>
              <a:spcAft>
                <a:spcPts val="0"/>
              </a:spcAft>
              <a:defRPr/>
            </a:pPr>
            <a:r>
              <a:rPr lang="en-US" dirty="0">
                <a:latin typeface="Cambria"/>
                <a:ea typeface="Times New Roman"/>
                <a:cs typeface="Times New Roman"/>
              </a:rPr>
              <a:t>Confucius </a:t>
            </a:r>
            <a:endParaRPr lang="en-US" sz="2400" dirty="0">
              <a:ea typeface="Times New Roman"/>
              <a:cs typeface="Times New Roman"/>
            </a:endParaRPr>
          </a:p>
          <a:p>
            <a:pPr eaLnBrk="1" fontAlgn="auto" hangingPunct="1">
              <a:spcAft>
                <a:spcPts val="0"/>
              </a:spcAft>
              <a:buFont typeface="Arial" pitchFamily="34" charset="0"/>
              <a:buNone/>
              <a:defRPr/>
            </a:pP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3"/>
          <p:cNvSpPr>
            <a:spLocks noGrp="1"/>
          </p:cNvSpPr>
          <p:nvPr>
            <p:ph type="title"/>
          </p:nvPr>
        </p:nvSpPr>
        <p:spPr/>
        <p:txBody>
          <a:bodyPr/>
          <a:lstStyle/>
          <a:p>
            <a:pPr eaLnBrk="1" hangingPunct="1"/>
            <a:r>
              <a:rPr lang="en-US" sz="3600"/>
              <a:t>Module Eleven: Calculating the Return on Investment</a:t>
            </a:r>
          </a:p>
        </p:txBody>
      </p:sp>
      <p:sp>
        <p:nvSpPr>
          <p:cNvPr id="60419" name="Content Placeholder 4"/>
          <p:cNvSpPr>
            <a:spLocks noGrp="1"/>
          </p:cNvSpPr>
          <p:nvPr>
            <p:ph idx="1"/>
          </p:nvPr>
        </p:nvSpPr>
        <p:spPr/>
        <p:txBody>
          <a:bodyPr/>
          <a:lstStyle/>
          <a:p>
            <a:pPr eaLnBrk="1" hangingPunct="1"/>
            <a:r>
              <a:rPr lang="en-US"/>
              <a:t>Companies often spend a lot of money on training, so it only makes sense that they will want to see what they got back from the training. </a:t>
            </a:r>
          </a:p>
          <a:p>
            <a:pPr eaLnBrk="1" hangingPunct="1"/>
            <a:r>
              <a:rPr lang="en-US"/>
              <a:t>This module will show you how to calculate the return on investment (ROI) for any training program.</a:t>
            </a:r>
          </a:p>
          <a:p>
            <a:pPr eaLnBrk="1" hangingPunct="1"/>
            <a:endParaRPr lang="en-US"/>
          </a:p>
        </p:txBody>
      </p:sp>
      <p:sp>
        <p:nvSpPr>
          <p:cNvPr id="6" name="Text Placeholder 5"/>
          <p:cNvSpPr>
            <a:spLocks noGrp="1"/>
          </p:cNvSpPr>
          <p:nvPr>
            <p:ph type="body" sz="quarter" idx="10"/>
          </p:nvPr>
        </p:nvSpPr>
        <p:spPr>
          <a:xfrm>
            <a:off x="7391400" y="381000"/>
            <a:ext cx="1752600" cy="3657600"/>
          </a:xfrm>
        </p:spPr>
        <p:txBody>
          <a:bodyPr rtlCol="0">
            <a:normAutofit fontScale="62500" lnSpcReduction="20000"/>
          </a:bodyPr>
          <a:lstStyle/>
          <a:p>
            <a:pPr>
              <a:lnSpc>
                <a:spcPct val="115000"/>
              </a:lnSpc>
              <a:spcBef>
                <a:spcPts val="0"/>
              </a:spcBef>
              <a:spcAft>
                <a:spcPts val="1000"/>
              </a:spcAft>
            </a:pPr>
            <a:r>
              <a:rPr lang="en-US" dirty="0"/>
              <a:t> </a:t>
            </a:r>
            <a:r>
              <a:rPr lang="en-US" dirty="0">
                <a:latin typeface="Cambria"/>
                <a:ea typeface="Times New Roman"/>
                <a:cs typeface="Times New Roman"/>
              </a:rPr>
              <a:t>An organization's ability to learn, and translate that learning into action rapidly, is the ultimate competitive advantage.</a:t>
            </a:r>
            <a:endParaRPr lang="en-US" sz="2400" dirty="0">
              <a:ea typeface="Times New Roman"/>
              <a:cs typeface="Times New Roman"/>
            </a:endParaRPr>
          </a:p>
          <a:p>
            <a:pPr algn="ctr">
              <a:lnSpc>
                <a:spcPct val="115000"/>
              </a:lnSpc>
              <a:spcBef>
                <a:spcPts val="0"/>
              </a:spcBef>
              <a:spcAft>
                <a:spcPts val="1000"/>
              </a:spcAft>
            </a:pPr>
            <a:r>
              <a:rPr lang="en-US" dirty="0">
                <a:latin typeface="Cambria"/>
                <a:ea typeface="Times New Roman"/>
                <a:cs typeface="Times New Roman"/>
              </a:rPr>
              <a:t>Jack Welch</a:t>
            </a:r>
            <a:endParaRPr lang="en-US" sz="2400" dirty="0">
              <a:ea typeface="Times New Roman"/>
              <a:cs typeface="Times New Roman"/>
            </a:endParaRPr>
          </a:p>
          <a:p>
            <a:pPr eaLnBrk="1" fontAlgn="auto" hangingPunct="1">
              <a:spcAft>
                <a:spcPts val="0"/>
              </a:spcAft>
              <a:buFont typeface="Arial" pitchFamily="34" charset="0"/>
              <a:buNone/>
              <a:defRPr/>
            </a:pP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p:txBody>
          <a:bodyPr/>
          <a:lstStyle/>
          <a:p>
            <a:pPr eaLnBrk="1" hangingPunct="1"/>
            <a:r>
              <a:rPr lang="en-US"/>
              <a:t>A Basic ROI Formula</a:t>
            </a:r>
          </a:p>
        </p:txBody>
      </p:sp>
      <p:pic>
        <p:nvPicPr>
          <p:cNvPr id="61443"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8988" y="2590800"/>
            <a:ext cx="7566025"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descr="C:\Users\Darren\AppData\Local\Microsoft\Windows\Temporary Internet Files\Content.IE5\1JXY5E11\MC900389046[1].wmf"/>
          <p:cNvPicPr/>
          <p:nvPr/>
        </p:nvPicPr>
        <p:blipFill rotWithShape="1">
          <a:blip r:embed="rId4" cstate="print">
            <a:extLst>
              <a:ext uri="{28A0092B-C50C-407E-A947-70E740481C1C}">
                <a14:useLocalDpi xmlns:a14="http://schemas.microsoft.com/office/drawing/2010/main" val="0"/>
              </a:ext>
            </a:extLst>
          </a:blip>
          <a:srcRect l="7910"/>
          <a:stretch/>
        </p:blipFill>
        <p:spPr bwMode="auto">
          <a:xfrm>
            <a:off x="6934200" y="5334001"/>
            <a:ext cx="2068829" cy="1340510"/>
          </a:xfrm>
          <a:prstGeom prst="rect">
            <a:avLst/>
          </a:prstGeom>
          <a:noFill/>
          <a:ln>
            <a:noFill/>
          </a:ln>
          <a:extLst>
            <a:ext uri="{53640926-AAD7-44D8-BBD7-CCE9431645EC}">
              <a14:shadowObscured xmlns:a14="http://schemas.microsoft.com/office/drawing/2010/main"/>
            </a:ext>
          </a:extLst>
        </p:spPr>
      </p:pic>
      <p:sp>
        <p:nvSpPr>
          <p:cNvPr id="5" name="TextBox 4"/>
          <p:cNvSpPr txBox="1"/>
          <p:nvPr/>
        </p:nvSpPr>
        <p:spPr>
          <a:xfrm>
            <a:off x="762000" y="1581834"/>
            <a:ext cx="3993401" cy="646331"/>
          </a:xfrm>
          <a:prstGeom prst="rect">
            <a:avLst/>
          </a:prstGeom>
          <a:noFill/>
        </p:spPr>
        <p:txBody>
          <a:bodyPr wrap="none" rtlCol="0">
            <a:spAutoFit/>
          </a:bodyPr>
          <a:lstStyle/>
          <a:p>
            <a:r>
              <a:rPr lang="en-US" dirty="0"/>
              <a:t>The basic ROI formula looks like this:</a:t>
            </a:r>
          </a:p>
          <a:p>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a:t>Identifying and Measuring Tangible Benefits</a:t>
            </a:r>
          </a:p>
        </p:txBody>
      </p:sp>
      <p:sp>
        <p:nvSpPr>
          <p:cNvPr id="3" name="Content Placeholder 2"/>
          <p:cNvSpPr>
            <a:spLocks noGrp="1"/>
          </p:cNvSpPr>
          <p:nvPr>
            <p:ph idx="1"/>
          </p:nvPr>
        </p:nvSpPr>
        <p:spPr>
          <a:xfrm>
            <a:off x="457200" y="1600200"/>
            <a:ext cx="4114800" cy="4525963"/>
          </a:xfrm>
        </p:spPr>
        <p:txBody>
          <a:bodyPr rtlCol="0">
            <a:normAutofit fontScale="92500" lnSpcReduction="20000"/>
          </a:bodyPr>
          <a:lstStyle/>
          <a:p>
            <a:pPr marL="457200" lvl="0" indent="-457200">
              <a:buFont typeface="Arial" pitchFamily="34" charset="0"/>
              <a:buChar char="•"/>
            </a:pPr>
            <a:r>
              <a:rPr lang="en-US" dirty="0"/>
              <a:t>Rate of absenteeism or turnover</a:t>
            </a:r>
          </a:p>
          <a:p>
            <a:pPr marL="457200" lvl="0" indent="-457200">
              <a:buFont typeface="Arial" pitchFamily="34" charset="0"/>
              <a:buChar char="•"/>
            </a:pPr>
            <a:r>
              <a:rPr lang="en-US" dirty="0"/>
              <a:t>Sales</a:t>
            </a:r>
          </a:p>
          <a:p>
            <a:pPr marL="457200" lvl="0" indent="-457200">
              <a:buFont typeface="Arial" pitchFamily="34" charset="0"/>
              <a:buChar char="•"/>
            </a:pPr>
            <a:r>
              <a:rPr lang="en-US" dirty="0"/>
              <a:t>Profits</a:t>
            </a:r>
          </a:p>
          <a:p>
            <a:pPr marL="457200" lvl="0" indent="-457200">
              <a:buFont typeface="Arial" pitchFamily="34" charset="0"/>
              <a:buChar char="•"/>
            </a:pPr>
            <a:r>
              <a:rPr lang="en-US" dirty="0"/>
              <a:t>Number or dollar value of returns</a:t>
            </a:r>
          </a:p>
          <a:p>
            <a:pPr marL="457200" lvl="0" indent="-457200">
              <a:buFont typeface="Arial" pitchFamily="34" charset="0"/>
              <a:buChar char="•"/>
            </a:pPr>
            <a:r>
              <a:rPr lang="en-US" dirty="0"/>
              <a:t>Number or percentage of customer complaints</a:t>
            </a:r>
          </a:p>
          <a:p>
            <a:pPr marL="457200" lvl="0" indent="-457200">
              <a:buFont typeface="Arial" pitchFamily="34" charset="0"/>
              <a:buChar char="•"/>
            </a:pPr>
            <a:r>
              <a:rPr lang="en-US" dirty="0"/>
              <a:t>Length of downtime</a:t>
            </a:r>
          </a:p>
        </p:txBody>
      </p:sp>
      <p:pic>
        <p:nvPicPr>
          <p:cNvPr id="4" name="Picture 3" descr="C:\Users\Darren\AppData\Local\Microsoft\Windows\Temporary Internet Files\Content.IE5\39XQYYJK\MC900441469[1].png"/>
          <p:cNvPicPr/>
          <p:nvPr/>
        </p:nvPicPr>
        <p:blipFill rotWithShape="1">
          <a:blip r:embed="rId3">
            <a:extLst>
              <a:ext uri="{28A0092B-C50C-407E-A947-70E740481C1C}">
                <a14:useLocalDpi xmlns:a14="http://schemas.microsoft.com/office/drawing/2010/main" val="0"/>
              </a:ext>
            </a:extLst>
          </a:blip>
          <a:srcRect l="13623" r="15942" b="32753"/>
          <a:stretch/>
        </p:blipFill>
        <p:spPr bwMode="auto">
          <a:xfrm>
            <a:off x="7010400" y="4876800"/>
            <a:ext cx="1996440" cy="1874520"/>
          </a:xfrm>
          <a:prstGeom prst="rect">
            <a:avLst/>
          </a:prstGeom>
          <a:noFill/>
          <a:ln>
            <a:noFill/>
          </a:ln>
          <a:extLst>
            <a:ext uri="{53640926-AAD7-44D8-BBD7-CCE9431645EC}">
              <a14:shadowObscured xmlns:a14="http://schemas.microsoft.com/office/drawing/2010/main"/>
            </a:ext>
          </a:extLst>
        </p:spPr>
      </p:pic>
      <p:sp>
        <p:nvSpPr>
          <p:cNvPr id="5" name="Content Placeholder 2"/>
          <p:cNvSpPr txBox="1">
            <a:spLocks/>
          </p:cNvSpPr>
          <p:nvPr/>
        </p:nvSpPr>
        <p:spPr bwMode="auto">
          <a:xfrm>
            <a:off x="4722891" y="1600200"/>
            <a:ext cx="4114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lvl1pPr marL="0" indent="0" algn="l" rtl="0" eaLnBrk="0" fontAlgn="base" hangingPunct="0">
              <a:spcBef>
                <a:spcPct val="20000"/>
              </a:spcBef>
              <a:spcAft>
                <a:spcPct val="0"/>
              </a:spcAft>
              <a:buFont typeface="Arial" charset="0"/>
              <a:buNone/>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Arial" pitchFamily="34" charset="0"/>
              <a:buChar char="•"/>
            </a:pPr>
            <a:r>
              <a:rPr lang="en-US" dirty="0"/>
              <a:t>Production volume</a:t>
            </a:r>
          </a:p>
          <a:p>
            <a:pPr marL="457200" indent="-457200">
              <a:buFont typeface="Arial" pitchFamily="34" charset="0"/>
              <a:buChar char="•"/>
            </a:pPr>
            <a:r>
              <a:rPr lang="en-US" dirty="0"/>
              <a:t>Error or defect rate</a:t>
            </a:r>
          </a:p>
          <a:p>
            <a:pPr marL="457200" indent="-457200">
              <a:buFont typeface="Arial" pitchFamily="34" charset="0"/>
              <a:buChar char="•"/>
            </a:pPr>
            <a:r>
              <a:rPr lang="en-US" dirty="0"/>
              <a:t>Customer and/or employee satisfaction</a:t>
            </a:r>
          </a:p>
          <a:p>
            <a:pPr marL="457200" indent="-457200">
              <a:buFont typeface="Arial" pitchFamily="34" charset="0"/>
              <a:buChar char="•"/>
            </a:pPr>
            <a:r>
              <a:rPr lang="en-US" dirty="0"/>
              <a:t>Response time</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a:t>Identifying and Measuring Intangible Benefits</a:t>
            </a:r>
          </a:p>
        </p:txBody>
      </p:sp>
      <p:sp>
        <p:nvSpPr>
          <p:cNvPr id="3" name="Content Placeholder 2"/>
          <p:cNvSpPr>
            <a:spLocks noGrp="1"/>
          </p:cNvSpPr>
          <p:nvPr>
            <p:ph idx="1"/>
          </p:nvPr>
        </p:nvSpPr>
        <p:spPr/>
        <p:txBody>
          <a:bodyPr rtlCol="0">
            <a:normAutofit/>
          </a:bodyPr>
          <a:lstStyle/>
          <a:p>
            <a:r>
              <a:rPr lang="en-US" dirty="0"/>
              <a:t>Training often provides more intangible benefits, such as better communication, improved anger and stress management, clearer writing skills, or more effective time management. </a:t>
            </a:r>
          </a:p>
          <a:p>
            <a:pPr marL="457200" indent="-457200">
              <a:buFont typeface="Arial" pitchFamily="34" charset="0"/>
              <a:buChar char="•"/>
            </a:pPr>
            <a:r>
              <a:rPr lang="en-US" dirty="0"/>
              <a:t>Calculate the time saved in hours and multiply by the person’s hourly wage</a:t>
            </a:r>
          </a:p>
          <a:p>
            <a:pPr marL="457200" lvl="0" indent="-457200">
              <a:buFont typeface="Arial" pitchFamily="34" charset="0"/>
              <a:buChar char="•"/>
            </a:pPr>
            <a:r>
              <a:rPr lang="en-US" dirty="0"/>
              <a:t>Tie the intangible benefit to a tangible benefit </a:t>
            </a:r>
          </a:p>
        </p:txBody>
      </p:sp>
      <p:pic>
        <p:nvPicPr>
          <p:cNvPr id="4" name="Picture 3" descr="C:\Users\Darren\AppData\Local\Microsoft\Windows\Temporary Internet Files\Content.IE5\31B2RP17\MC900361058[1].wmf"/>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43800" y="5334000"/>
            <a:ext cx="1447800" cy="1447800"/>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p:txBody>
          <a:bodyPr/>
          <a:lstStyle/>
          <a:p>
            <a:pPr eaLnBrk="1" hangingPunct="1"/>
            <a:r>
              <a:rPr lang="en-US"/>
              <a:t>Calculating Total Costs</a:t>
            </a:r>
          </a:p>
        </p:txBody>
      </p:sp>
      <p:sp>
        <p:nvSpPr>
          <p:cNvPr id="3" name="Content Placeholder 2"/>
          <p:cNvSpPr>
            <a:spLocks noGrp="1"/>
          </p:cNvSpPr>
          <p:nvPr>
            <p:ph idx="1"/>
          </p:nvPr>
        </p:nvSpPr>
        <p:spPr/>
        <p:txBody>
          <a:bodyPr rtlCol="0">
            <a:normAutofit fontScale="92500" lnSpcReduction="10000"/>
          </a:bodyPr>
          <a:lstStyle/>
          <a:p>
            <a:pPr marL="457200" lvl="0" indent="-457200">
              <a:buFont typeface="Arial" pitchFamily="34" charset="0"/>
              <a:buChar char="•"/>
            </a:pPr>
            <a:r>
              <a:rPr lang="en-US" dirty="0"/>
              <a:t>Employee salaries paid while they were attending the program</a:t>
            </a:r>
          </a:p>
          <a:p>
            <a:pPr marL="457200" lvl="0" indent="-457200">
              <a:buFont typeface="Arial" pitchFamily="34" charset="0"/>
              <a:buChar char="•"/>
            </a:pPr>
            <a:r>
              <a:rPr lang="en-US" dirty="0"/>
              <a:t>Trainee expenses such as food, hotel, and transportation</a:t>
            </a:r>
          </a:p>
          <a:p>
            <a:pPr marL="457200" lvl="0" indent="-457200">
              <a:buFont typeface="Arial" pitchFamily="34" charset="0"/>
              <a:buChar char="•"/>
            </a:pPr>
            <a:r>
              <a:rPr lang="en-US" dirty="0"/>
              <a:t>Cost of materials and facility for the program</a:t>
            </a:r>
          </a:p>
          <a:p>
            <a:pPr marL="457200" lvl="0" indent="-457200">
              <a:buFont typeface="Arial" pitchFamily="34" charset="0"/>
              <a:buChar char="•"/>
            </a:pPr>
            <a:r>
              <a:rPr lang="en-US" dirty="0"/>
              <a:t>Facilitator cost before, during, and after the program</a:t>
            </a:r>
          </a:p>
          <a:p>
            <a:pPr marL="457200" lvl="0" indent="-457200">
              <a:buFont typeface="Arial" pitchFamily="34" charset="0"/>
              <a:buChar char="•"/>
            </a:pPr>
            <a:r>
              <a:rPr lang="en-US" dirty="0"/>
              <a:t>Development and licensing costs</a:t>
            </a:r>
          </a:p>
          <a:p>
            <a:pPr marL="457200" lvl="0" indent="-457200">
              <a:buFont typeface="Arial" pitchFamily="34" charset="0"/>
              <a:buChar char="•"/>
            </a:pPr>
            <a:r>
              <a:rPr lang="en-US" dirty="0"/>
              <a:t>Administrative costs</a:t>
            </a:r>
          </a:p>
        </p:txBody>
      </p:sp>
      <p:pic>
        <p:nvPicPr>
          <p:cNvPr id="6" name="Picture 5" descr="C:\Users\Darren\AppData\Local\Microsoft\Windows\Temporary Internet Files\Content.IE5\OVV8IZ9R\MC910216329[1].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05600" y="5105400"/>
            <a:ext cx="2286000" cy="1603375"/>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p:nvPr>
        </p:nvSpPr>
        <p:spPr/>
        <p:txBody>
          <a:bodyPr/>
          <a:lstStyle/>
          <a:p>
            <a:pPr eaLnBrk="1" hangingPunct="1"/>
            <a:r>
              <a:rPr lang="en-US" dirty="0"/>
              <a:t>Making a Business Case</a:t>
            </a:r>
          </a:p>
        </p:txBody>
      </p:sp>
      <p:sp>
        <p:nvSpPr>
          <p:cNvPr id="3" name="Content Placeholder 2"/>
          <p:cNvSpPr>
            <a:spLocks noGrp="1"/>
          </p:cNvSpPr>
          <p:nvPr>
            <p:ph idx="1"/>
          </p:nvPr>
        </p:nvSpPr>
        <p:spPr/>
        <p:txBody>
          <a:bodyPr rtlCol="0">
            <a:normAutofit lnSpcReduction="10000"/>
          </a:bodyPr>
          <a:lstStyle/>
          <a:p>
            <a:pPr eaLnBrk="1" fontAlgn="auto" hangingPunct="1">
              <a:spcAft>
                <a:spcPts val="0"/>
              </a:spcAft>
              <a:defRPr/>
            </a:pPr>
            <a:r>
              <a:rPr lang="en-US" dirty="0"/>
              <a:t>All of the evaluations and measurements that you perform before, during, and after a training session should give you quantifiable, consistent information about the training that you performed. </a:t>
            </a:r>
          </a:p>
          <a:p>
            <a:pPr eaLnBrk="1" fontAlgn="auto" hangingPunct="1">
              <a:spcAft>
                <a:spcPts val="0"/>
              </a:spcAft>
              <a:defRPr/>
            </a:pPr>
            <a:r>
              <a:rPr lang="en-US" dirty="0"/>
              <a:t>This information will help you:</a:t>
            </a:r>
          </a:p>
          <a:p>
            <a:pPr lvl="1" eaLnBrk="1" fontAlgn="auto" hangingPunct="1">
              <a:spcAft>
                <a:spcPts val="0"/>
              </a:spcAft>
              <a:buFont typeface="Arial" pitchFamily="34" charset="0"/>
              <a:buChar char="•"/>
              <a:defRPr/>
            </a:pPr>
            <a:r>
              <a:rPr lang="en-US" dirty="0"/>
              <a:t>Improve your training programs</a:t>
            </a:r>
          </a:p>
          <a:p>
            <a:pPr lvl="1" eaLnBrk="1" fontAlgn="auto" hangingPunct="1">
              <a:spcAft>
                <a:spcPts val="0"/>
              </a:spcAft>
              <a:buFont typeface="Arial" pitchFamily="34" charset="0"/>
              <a:buChar char="•"/>
              <a:defRPr/>
            </a:pPr>
            <a:r>
              <a:rPr lang="en-US" dirty="0"/>
              <a:t>Have confidence in yourself as a trainer</a:t>
            </a:r>
          </a:p>
          <a:p>
            <a:pPr lvl="1" eaLnBrk="1" fontAlgn="auto" hangingPunct="1">
              <a:spcAft>
                <a:spcPts val="0"/>
              </a:spcAft>
              <a:buFont typeface="Arial" pitchFamily="34" charset="0"/>
              <a:buChar char="•"/>
              <a:defRPr/>
            </a:pPr>
            <a:r>
              <a:rPr lang="en-US" dirty="0"/>
              <a:t>Gain support for your programs</a:t>
            </a:r>
          </a:p>
          <a:p>
            <a:pPr eaLnBrk="1" fontAlgn="auto" hangingPunct="1">
              <a:spcAft>
                <a:spcPts val="0"/>
              </a:spcAft>
              <a:buFont typeface="Arial" pitchFamily="34" charset="0"/>
              <a:buChar char="•"/>
              <a:defRPr/>
            </a:pPr>
            <a:endParaRPr lang="en-US" dirty="0"/>
          </a:p>
        </p:txBody>
      </p:sp>
      <p:pic>
        <p:nvPicPr>
          <p:cNvPr id="4" name="Picture 3" descr="C:\Users\Darren\AppData\Local\Microsoft\Windows\Temporary Internet Files\Content.IE5\FTRMPN7N\MC900412586[1].wmf"/>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77200" y="5638800"/>
            <a:ext cx="914400" cy="1110615"/>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a:t>Module Twelve: </a:t>
            </a:r>
            <a:br>
              <a:rPr lang="en-US" dirty="0"/>
            </a:br>
            <a:r>
              <a:rPr lang="en-US" dirty="0"/>
              <a:t>Wrapping Up</a:t>
            </a:r>
          </a:p>
        </p:txBody>
      </p:sp>
      <p:sp>
        <p:nvSpPr>
          <p:cNvPr id="4" name="Content Placeholder 3"/>
          <p:cNvSpPr>
            <a:spLocks noGrp="1"/>
          </p:cNvSpPr>
          <p:nvPr>
            <p:ph idx="1"/>
          </p:nvPr>
        </p:nvSpPr>
        <p:spPr/>
        <p:txBody>
          <a:bodyPr rtlCol="0">
            <a:normAutofit lnSpcReduction="10000"/>
          </a:bodyPr>
          <a:lstStyle/>
          <a:p>
            <a:r>
              <a:rPr lang="en-US" dirty="0"/>
              <a:t>Although this workshop is coming to a close, we hope that your journey to improve your training skills is just beginning. Please take a moment to review and update your action plan. This will be a key tool to guide your progress in the days, weeks, months, and years to come. We wish you the best of luck on the rest of your travels! </a:t>
            </a:r>
          </a:p>
        </p:txBody>
      </p:sp>
      <p:sp>
        <p:nvSpPr>
          <p:cNvPr id="5" name="Text Placeholder 4"/>
          <p:cNvSpPr>
            <a:spLocks noGrp="1"/>
          </p:cNvSpPr>
          <p:nvPr>
            <p:ph type="body" sz="quarter" idx="10"/>
          </p:nvPr>
        </p:nvSpPr>
        <p:spPr/>
        <p:txBody>
          <a:bodyPr rtlCol="0">
            <a:normAutofit fontScale="70000" lnSpcReduction="20000"/>
          </a:bodyPr>
          <a:lstStyle/>
          <a:p>
            <a:pPr>
              <a:lnSpc>
                <a:spcPct val="115000"/>
              </a:lnSpc>
              <a:spcBef>
                <a:spcPts val="0"/>
              </a:spcBef>
              <a:spcAft>
                <a:spcPts val="1000"/>
              </a:spcAft>
            </a:pPr>
            <a:r>
              <a:rPr lang="en-US" dirty="0">
                <a:latin typeface="Cambria"/>
                <a:ea typeface="Times New Roman"/>
                <a:cs typeface="Times New Roman"/>
              </a:rPr>
              <a:t>Experience is the name everyone gives to their mistakes.</a:t>
            </a:r>
            <a:endParaRPr lang="en-US" sz="2400" dirty="0">
              <a:ea typeface="Times New Roman"/>
              <a:cs typeface="Times New Roman"/>
            </a:endParaRPr>
          </a:p>
          <a:p>
            <a:pPr algn="ctr">
              <a:lnSpc>
                <a:spcPct val="115000"/>
              </a:lnSpc>
              <a:spcBef>
                <a:spcPts val="0"/>
              </a:spcBef>
              <a:spcAft>
                <a:spcPts val="1000"/>
              </a:spcAft>
            </a:pPr>
            <a:r>
              <a:rPr lang="en-US" dirty="0">
                <a:latin typeface="Cambria"/>
                <a:ea typeface="Times New Roman"/>
                <a:cs typeface="Times New Roman"/>
              </a:rPr>
              <a:t>Oscar Wilde</a:t>
            </a:r>
            <a:endParaRPr lang="en-US" sz="2400" dirty="0">
              <a:ea typeface="Times New Roman"/>
              <a:cs typeface="Times New Roman"/>
            </a:endParaRPr>
          </a:p>
          <a:p>
            <a:pPr eaLnBrk="1" fontAlgn="auto" hangingPunct="1">
              <a:spcAft>
                <a:spcPts val="0"/>
              </a:spcAft>
              <a:buFont typeface="Arial" pitchFamily="34" charset="0"/>
              <a:buNone/>
              <a:defRPr/>
            </a:pP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p:cNvSpPr>
            <a:spLocks noGrp="1"/>
          </p:cNvSpPr>
          <p:nvPr>
            <p:ph type="title"/>
          </p:nvPr>
        </p:nvSpPr>
        <p:spPr/>
        <p:txBody>
          <a:bodyPr/>
          <a:lstStyle/>
          <a:p>
            <a:pPr eaLnBrk="1" hangingPunct="1"/>
            <a:r>
              <a:rPr lang="en-US"/>
              <a:t>Words from the Wise</a:t>
            </a:r>
          </a:p>
        </p:txBody>
      </p:sp>
      <p:sp>
        <p:nvSpPr>
          <p:cNvPr id="3" name="Content Placeholder 2"/>
          <p:cNvSpPr>
            <a:spLocks noGrp="1"/>
          </p:cNvSpPr>
          <p:nvPr>
            <p:ph idx="1"/>
          </p:nvPr>
        </p:nvSpPr>
        <p:spPr/>
        <p:txBody>
          <a:bodyPr rtlCol="0">
            <a:normAutofit lnSpcReduction="10000"/>
          </a:bodyPr>
          <a:lstStyle/>
          <a:p>
            <a:pPr marL="457200" lvl="0" indent="-457200">
              <a:buFont typeface="Arial" pitchFamily="34" charset="0"/>
              <a:buChar char="•"/>
            </a:pPr>
            <a:r>
              <a:rPr lang="en-US" b="1" dirty="0"/>
              <a:t>Charlie Munger</a:t>
            </a:r>
            <a:r>
              <a:rPr lang="en-US" dirty="0"/>
              <a:t>: Forgetting your mistakes is a terrible error if you are trying to improve your cognition.</a:t>
            </a:r>
          </a:p>
          <a:p>
            <a:pPr marL="457200" lvl="0" indent="-457200">
              <a:buFont typeface="Arial" pitchFamily="34" charset="0"/>
              <a:buChar char="•"/>
            </a:pPr>
            <a:r>
              <a:rPr lang="en-US" b="1" dirty="0"/>
              <a:t>Og Mandino:</a:t>
            </a:r>
            <a:r>
              <a:rPr lang="en-US" dirty="0"/>
              <a:t> Take the attitude of a student, never be too big to ask questions, never know too much to learn something new.</a:t>
            </a:r>
          </a:p>
          <a:p>
            <a:pPr marL="457200" lvl="0" indent="-457200">
              <a:buFont typeface="Arial" pitchFamily="34" charset="0"/>
              <a:buChar char="•"/>
            </a:pPr>
            <a:r>
              <a:rPr lang="en-US" b="1" dirty="0"/>
              <a:t>Aldous Huxley</a:t>
            </a:r>
            <a:r>
              <a:rPr lang="en-US" dirty="0"/>
              <a:t>: Experience is not what happens to a man; it is what a man does with what happens to him.</a:t>
            </a:r>
          </a:p>
          <a:p>
            <a:pPr eaLnBrk="1" fontAlgn="auto" hangingPunct="1">
              <a:spcAft>
                <a:spcPts val="0"/>
              </a:spcAft>
              <a:buFont typeface="Arial" pitchFamily="34" charset="0"/>
              <a:buChar char="•"/>
              <a:defRPr/>
            </a:pPr>
            <a:endParaRPr lang="en-US" dirty="0"/>
          </a:p>
        </p:txBody>
      </p:sp>
      <p:pic>
        <p:nvPicPr>
          <p:cNvPr id="4" name="Picture 3" descr="MC900370486[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01000" y="5334000"/>
            <a:ext cx="1066800" cy="146741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eaLnBrk="1" hangingPunct="1"/>
            <a:r>
              <a:rPr lang="en-US"/>
              <a:t>The Four-Stage Process</a:t>
            </a:r>
          </a:p>
        </p:txBody>
      </p:sp>
      <p:pic>
        <p:nvPicPr>
          <p:cNvPr id="9219"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4688" y="1431925"/>
            <a:ext cx="5254625" cy="527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0" name="Picture 3" descr="C:\Users\Darren\AppData\Local\Microsoft\Windows\Temporary Internet Files\Content.IE5\ZKNEI80I\MC900014212[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10475" y="5334000"/>
            <a:ext cx="1381125" cy="138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eaLnBrk="1" hangingPunct="1"/>
            <a:r>
              <a:rPr lang="en-US"/>
              <a:t>Accomodators</a:t>
            </a:r>
          </a:p>
        </p:txBody>
      </p:sp>
      <p:sp>
        <p:nvSpPr>
          <p:cNvPr id="3" name="Content Placeholder 2"/>
          <p:cNvSpPr>
            <a:spLocks noGrp="1"/>
          </p:cNvSpPr>
          <p:nvPr>
            <p:ph idx="1"/>
          </p:nvPr>
        </p:nvSpPr>
        <p:spPr/>
        <p:txBody>
          <a:bodyPr rtlCol="0">
            <a:normAutofit lnSpcReduction="10000"/>
          </a:bodyPr>
          <a:lstStyle/>
          <a:p>
            <a:pPr marL="457200" indent="-457200" eaLnBrk="1" hangingPunct="1">
              <a:buFont typeface="Arial" pitchFamily="34" charset="0"/>
              <a:buChar char="•"/>
              <a:defRPr/>
            </a:pPr>
            <a:r>
              <a:rPr lang="en-US" dirty="0"/>
              <a:t>Are good with people</a:t>
            </a:r>
          </a:p>
          <a:p>
            <a:pPr marL="457200" indent="-457200" eaLnBrk="1" hangingPunct="1">
              <a:buFont typeface="Arial" pitchFamily="34" charset="0"/>
              <a:buChar char="•"/>
              <a:defRPr/>
            </a:pPr>
            <a:r>
              <a:rPr lang="en-US" dirty="0"/>
              <a:t>Can be seen as impatient and demanding because they are so eager to solve the problem</a:t>
            </a:r>
          </a:p>
          <a:p>
            <a:pPr marL="457200" indent="-457200" eaLnBrk="1" hangingPunct="1">
              <a:buFont typeface="Arial" pitchFamily="34" charset="0"/>
              <a:buChar char="•"/>
              <a:defRPr/>
            </a:pPr>
            <a:r>
              <a:rPr lang="en-US" dirty="0"/>
              <a:t>Adapt well to new situations</a:t>
            </a:r>
          </a:p>
          <a:p>
            <a:pPr marL="457200" indent="-457200" eaLnBrk="1" hangingPunct="1">
              <a:buFont typeface="Arial" pitchFamily="34" charset="0"/>
              <a:buChar char="•"/>
              <a:defRPr/>
            </a:pPr>
            <a:r>
              <a:rPr lang="en-US" dirty="0"/>
              <a:t>Use trial and error, intuition, and people resources rather than logic</a:t>
            </a:r>
          </a:p>
          <a:p>
            <a:pPr marL="457200" indent="-457200" eaLnBrk="1" hangingPunct="1">
              <a:buFont typeface="Arial" pitchFamily="34" charset="0"/>
              <a:buChar char="•"/>
              <a:defRPr/>
            </a:pPr>
            <a:r>
              <a:rPr lang="en-US" dirty="0"/>
              <a:t>Do not become attached to a particular plan and will change when required</a:t>
            </a:r>
          </a:p>
          <a:p>
            <a:pPr eaLnBrk="1" fontAlgn="auto" hangingPunct="1">
              <a:spcAft>
                <a:spcPts val="0"/>
              </a:spcAft>
              <a:buFont typeface="Arial" pitchFamily="34" charset="0"/>
              <a:buChar char="•"/>
              <a:defRPr/>
            </a:pPr>
            <a:endParaRPr lang="en-US" dirty="0"/>
          </a:p>
        </p:txBody>
      </p:sp>
      <p:pic>
        <p:nvPicPr>
          <p:cNvPr id="10244" name="Picture 5" descr="C:\Users\Darren\AppData\Local\Microsoft\Windows\Temporary Internet Files\Content.IE5\9MJXCRQW\MC900370220[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43800" y="5548255"/>
            <a:ext cx="1493838" cy="11906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eaLnBrk="1" hangingPunct="1"/>
            <a:r>
              <a:rPr lang="en-US"/>
              <a:t>Divergers</a:t>
            </a:r>
          </a:p>
        </p:txBody>
      </p:sp>
      <p:sp>
        <p:nvSpPr>
          <p:cNvPr id="3" name="Content Placeholder 2"/>
          <p:cNvSpPr>
            <a:spLocks noGrp="1"/>
          </p:cNvSpPr>
          <p:nvPr>
            <p:ph idx="1"/>
          </p:nvPr>
        </p:nvSpPr>
        <p:spPr/>
        <p:txBody>
          <a:bodyPr rtlCol="0">
            <a:normAutofit/>
          </a:bodyPr>
          <a:lstStyle/>
          <a:p>
            <a:pPr marL="457200" indent="-457200" eaLnBrk="1" hangingPunct="1">
              <a:buFont typeface="Arial" pitchFamily="34" charset="0"/>
              <a:buChar char="•"/>
              <a:defRPr/>
            </a:pPr>
            <a:r>
              <a:rPr lang="en-US" dirty="0"/>
              <a:t>Are good at generating ideas and are useful in brainstorming sessions</a:t>
            </a:r>
          </a:p>
          <a:p>
            <a:pPr marL="457200" indent="-457200" eaLnBrk="1" hangingPunct="1">
              <a:buFont typeface="Arial" pitchFamily="34" charset="0"/>
              <a:buChar char="•"/>
              <a:defRPr/>
            </a:pPr>
            <a:r>
              <a:rPr lang="en-US" dirty="0"/>
              <a:t>Are typically creative, imaginative, and emotional</a:t>
            </a:r>
          </a:p>
          <a:p>
            <a:pPr marL="457200" indent="-457200" eaLnBrk="1" hangingPunct="1">
              <a:buFont typeface="Arial" pitchFamily="34" charset="0"/>
              <a:buChar char="•"/>
              <a:defRPr/>
            </a:pPr>
            <a:r>
              <a:rPr lang="en-US" dirty="0"/>
              <a:t>Are interested in people</a:t>
            </a:r>
          </a:p>
          <a:p>
            <a:pPr marL="457200" indent="-457200" eaLnBrk="1" hangingPunct="1">
              <a:buFont typeface="Arial" pitchFamily="34" charset="0"/>
              <a:buChar char="•"/>
              <a:defRPr/>
            </a:pPr>
            <a:r>
              <a:rPr lang="en-US" dirty="0"/>
              <a:t>Are organized and logical (although not necessarily in a linear way)</a:t>
            </a:r>
          </a:p>
          <a:p>
            <a:pPr eaLnBrk="1" fontAlgn="auto" hangingPunct="1">
              <a:spcAft>
                <a:spcPts val="0"/>
              </a:spcAft>
              <a:buFont typeface="Arial" pitchFamily="34" charset="0"/>
              <a:buChar char="•"/>
              <a:defRPr/>
            </a:pPr>
            <a:endParaRPr lang="en-US" dirty="0"/>
          </a:p>
        </p:txBody>
      </p:sp>
      <p:pic>
        <p:nvPicPr>
          <p:cNvPr id="11268" name="Picture 5" descr="C:\Users\Darren\AppData\Local\Microsoft\Windows\Temporary Internet Files\Content.IE5\MP321RS9\MC900367816[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64214" y="5257800"/>
            <a:ext cx="1543262" cy="153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eaLnBrk="1" hangingPunct="1"/>
            <a:r>
              <a:rPr lang="en-US"/>
              <a:t>Convergers</a:t>
            </a:r>
          </a:p>
        </p:txBody>
      </p:sp>
      <p:sp>
        <p:nvSpPr>
          <p:cNvPr id="3" name="Content Placeholder 2"/>
          <p:cNvSpPr>
            <a:spLocks noGrp="1"/>
          </p:cNvSpPr>
          <p:nvPr>
            <p:ph idx="1"/>
          </p:nvPr>
        </p:nvSpPr>
        <p:spPr/>
        <p:txBody>
          <a:bodyPr rtlCol="0">
            <a:normAutofit lnSpcReduction="10000"/>
          </a:bodyPr>
          <a:lstStyle/>
          <a:p>
            <a:pPr marL="457200" indent="-457200" eaLnBrk="1" hangingPunct="1">
              <a:buFont typeface="Arial" pitchFamily="34" charset="0"/>
              <a:buChar char="•"/>
              <a:defRPr/>
            </a:pPr>
            <a:r>
              <a:rPr lang="en-US" dirty="0"/>
              <a:t>Organize knowledge into hypotheses to identify specific problems, and then use deductive reasoning to arrive at an answer for those problems</a:t>
            </a:r>
          </a:p>
          <a:p>
            <a:pPr marL="457200" indent="-457200" eaLnBrk="1" hangingPunct="1">
              <a:buFont typeface="Arial" pitchFamily="34" charset="0"/>
              <a:buChar char="•"/>
              <a:defRPr/>
            </a:pPr>
            <a:r>
              <a:rPr lang="en-US" dirty="0"/>
              <a:t>Are relatively unemotional</a:t>
            </a:r>
          </a:p>
          <a:p>
            <a:pPr marL="457200" indent="-457200" eaLnBrk="1" hangingPunct="1">
              <a:buFont typeface="Arial" pitchFamily="34" charset="0"/>
              <a:buChar char="•"/>
              <a:defRPr/>
            </a:pPr>
            <a:r>
              <a:rPr lang="en-US" dirty="0"/>
              <a:t>Prefer to deal with people rather than things</a:t>
            </a:r>
          </a:p>
          <a:p>
            <a:pPr marL="457200" indent="-457200" eaLnBrk="1" hangingPunct="1">
              <a:buFont typeface="Arial" pitchFamily="34" charset="0"/>
              <a:buChar char="•"/>
              <a:defRPr/>
            </a:pPr>
            <a:r>
              <a:rPr lang="en-US" dirty="0"/>
              <a:t>Have narrow interests</a:t>
            </a:r>
          </a:p>
          <a:p>
            <a:pPr marL="457200" indent="-457200" eaLnBrk="1" hangingPunct="1">
              <a:buFont typeface="Arial" pitchFamily="34" charset="0"/>
              <a:buChar char="•"/>
              <a:defRPr/>
            </a:pPr>
            <a:r>
              <a:rPr lang="en-US" dirty="0"/>
              <a:t>Do not like to move outside their comfort zone</a:t>
            </a:r>
          </a:p>
        </p:txBody>
      </p:sp>
      <p:pic>
        <p:nvPicPr>
          <p:cNvPr id="12292" name="Picture 5" descr="C:\Users\Darren\AppData\Local\Microsoft\Windows\Temporary Internet Files\Content.IE5\FZCJR17Y\MC910216361[1].png"/>
          <p:cNvPicPr>
            <a:picLocks noChangeAspect="1" noChangeArrowheads="1"/>
          </p:cNvPicPr>
          <p:nvPr/>
        </p:nvPicPr>
        <p:blipFill>
          <a:blip r:embed="rId3">
            <a:extLst>
              <a:ext uri="{28A0092B-C50C-407E-A947-70E740481C1C}">
                <a14:useLocalDpi xmlns:a14="http://schemas.microsoft.com/office/drawing/2010/main" val="0"/>
              </a:ext>
            </a:extLst>
          </a:blip>
          <a:srcRect l="14024" r="13661" b="17154"/>
          <a:stretch>
            <a:fillRect/>
          </a:stretch>
        </p:blipFill>
        <p:spPr bwMode="auto">
          <a:xfrm>
            <a:off x="7771678" y="5486400"/>
            <a:ext cx="1235798" cy="123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Classroom PowerPoint Slides">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Custom 1">
      <a:majorFont>
        <a:latin typeface="Cambria"/>
        <a:ea typeface=""/>
        <a:cs typeface=""/>
      </a:majorFont>
      <a:minorFont>
        <a:latin typeface="Calibri"/>
        <a:ea typeface=""/>
        <a:cs typeface=""/>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Classroom PowerPoint Slides</Template>
  <TotalTime>0</TotalTime>
  <Words>7561</Words>
  <Application>Microsoft Office PowerPoint</Application>
  <PresentationFormat>On-screen Show (4:3)</PresentationFormat>
  <Paragraphs>643</Paragraphs>
  <Slides>57</Slides>
  <Notes>56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57</vt:i4>
      </vt:variant>
    </vt:vector>
  </HeadingPairs>
  <TitlesOfParts>
    <vt:vector size="61" baseType="lpstr">
      <vt:lpstr>Arial</vt:lpstr>
      <vt:lpstr>Calibri</vt:lpstr>
      <vt:lpstr>Cambria</vt:lpstr>
      <vt:lpstr>Classroom PowerPoint Slides</vt:lpstr>
      <vt:lpstr>PowerPoint Presentation</vt:lpstr>
      <vt:lpstr>Module One:  Getting Started</vt:lpstr>
      <vt:lpstr>Workshop Objectives</vt:lpstr>
      <vt:lpstr>Pre-Assignment Review</vt:lpstr>
      <vt:lpstr>Module Two:  Kolb’s Learning Styles</vt:lpstr>
      <vt:lpstr>The Four-Stage Process</vt:lpstr>
      <vt:lpstr>Accomodators</vt:lpstr>
      <vt:lpstr>Divergers</vt:lpstr>
      <vt:lpstr>Convergers</vt:lpstr>
      <vt:lpstr>Assimilators</vt:lpstr>
      <vt:lpstr> Module Three: Kirkpatrick’s Levels of Evaluation</vt:lpstr>
      <vt:lpstr>Overview</vt:lpstr>
      <vt:lpstr>Level One: Reactions</vt:lpstr>
      <vt:lpstr>Level Two: Learning</vt:lpstr>
      <vt:lpstr>Level Three: Behavior</vt:lpstr>
      <vt:lpstr>Level Four: Results</vt:lpstr>
      <vt:lpstr>Module Four: Types of Measurement Tools</vt:lpstr>
      <vt:lpstr>Goal Setting</vt:lpstr>
      <vt:lpstr>Self-Evaluations </vt:lpstr>
      <vt:lpstr>Peer Evaluations</vt:lpstr>
      <vt:lpstr>Supervisor Evaluations </vt:lpstr>
      <vt:lpstr>High-Level Evaluations</vt:lpstr>
      <vt:lpstr>Module Five:  Focusing the Training</vt:lpstr>
      <vt:lpstr>Performing a Needs Assessment</vt:lpstr>
      <vt:lpstr>Creating Learning Objectives</vt:lpstr>
      <vt:lpstr>Drilling Down Into Content</vt:lpstr>
      <vt:lpstr>Module Six: Creating an Evaluation Plan</vt:lpstr>
      <vt:lpstr>What Will We Evaluate?</vt:lpstr>
      <vt:lpstr>When Will the  Evaluation be Completed?</vt:lpstr>
      <vt:lpstr>How Will We Evaluate It?</vt:lpstr>
      <vt:lpstr>Who Will Perform the Evaluation?</vt:lpstr>
      <vt:lpstr>Module Seven: Assessing Learning before Training</vt:lpstr>
      <vt:lpstr>Workplace Observation</vt:lpstr>
      <vt:lpstr>Objectives Assessment </vt:lpstr>
      <vt:lpstr>Pre-Assignments and Pre-Tests</vt:lpstr>
      <vt:lpstr>Module Eight: Assessing Learning during Training</vt:lpstr>
      <vt:lpstr>Reviewing Learning Objectives</vt:lpstr>
      <vt:lpstr>Performing Hip-Pocket Assessments</vt:lpstr>
      <vt:lpstr>Quizzes and Tests</vt:lpstr>
      <vt:lpstr>Skill Assessments</vt:lpstr>
      <vt:lpstr>Module Nine: Assessing Learning after Training</vt:lpstr>
      <vt:lpstr>Learning Journal (II)</vt:lpstr>
      <vt:lpstr>Learning Journal</vt:lpstr>
      <vt:lpstr>Goal Setting</vt:lpstr>
      <vt:lpstr>Additional Methods of  Evaluation</vt:lpstr>
      <vt:lpstr>Module Ten: The Long Term View</vt:lpstr>
      <vt:lpstr>Creating a Long Term  Evaluation Plan</vt:lpstr>
      <vt:lpstr>Methods of Evaluation</vt:lpstr>
      <vt:lpstr>Documenting Lessons Learned</vt:lpstr>
      <vt:lpstr>Module Eleven: Calculating the Return on Investment</vt:lpstr>
      <vt:lpstr>A Basic ROI Formula</vt:lpstr>
      <vt:lpstr>Identifying and Measuring Tangible Benefits</vt:lpstr>
      <vt:lpstr>Identifying and Measuring Intangible Benefits</vt:lpstr>
      <vt:lpstr>Calculating Total Costs</vt:lpstr>
      <vt:lpstr>Making a Business Case</vt:lpstr>
      <vt:lpstr>Module Twelve:  Wrapping Up</vt:lpstr>
      <vt:lpstr>Words from the Wise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2010-01-19T20:50:45Z</dcterms:created>
  <dcterms:modified xsi:type="dcterms:W3CDTF">2019-04-11T10:13:25Z</dcterms:modified>
</cp:coreProperties>
</file>