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60" r:id="rId2"/>
    <p:sldId id="257" r:id="rId3"/>
    <p:sldId id="258" r:id="rId4"/>
    <p:sldId id="299" r:id="rId5"/>
    <p:sldId id="261" r:id="rId6"/>
    <p:sldId id="262" r:id="rId7"/>
    <p:sldId id="263" r:id="rId8"/>
    <p:sldId id="264" r:id="rId9"/>
    <p:sldId id="265" r:id="rId10"/>
    <p:sldId id="266" r:id="rId11"/>
    <p:sldId id="300" r:id="rId12"/>
    <p:sldId id="267" r:id="rId13"/>
    <p:sldId id="268" r:id="rId14"/>
    <p:sldId id="269" r:id="rId15"/>
    <p:sldId id="270" r:id="rId16"/>
    <p:sldId id="271" r:id="rId17"/>
    <p:sldId id="301" r:id="rId18"/>
    <p:sldId id="272" r:id="rId19"/>
    <p:sldId id="273" r:id="rId20"/>
    <p:sldId id="274" r:id="rId21"/>
    <p:sldId id="275" r:id="rId22"/>
    <p:sldId id="276" r:id="rId23"/>
    <p:sldId id="277" r:id="rId24"/>
    <p:sldId id="278" r:id="rId25"/>
    <p:sldId id="279" r:id="rId26"/>
    <p:sldId id="280" r:id="rId27"/>
    <p:sldId id="281" r:id="rId28"/>
    <p:sldId id="302" r:id="rId29"/>
    <p:sldId id="303" r:id="rId30"/>
    <p:sldId id="304" r:id="rId31"/>
    <p:sldId id="282" r:id="rId32"/>
    <p:sldId id="283" r:id="rId33"/>
    <p:sldId id="305" r:id="rId34"/>
    <p:sldId id="284" r:id="rId35"/>
    <p:sldId id="285" r:id="rId36"/>
    <p:sldId id="286" r:id="rId37"/>
    <p:sldId id="306" r:id="rId38"/>
    <p:sldId id="287" r:id="rId39"/>
    <p:sldId id="307" r:id="rId40"/>
    <p:sldId id="288" r:id="rId41"/>
    <p:sldId id="289" r:id="rId42"/>
    <p:sldId id="290" r:id="rId43"/>
    <p:sldId id="291" r:id="rId44"/>
    <p:sldId id="292" r:id="rId45"/>
    <p:sldId id="293" r:id="rId46"/>
    <p:sldId id="294" r:id="rId47"/>
    <p:sldId id="295" r:id="rId48"/>
    <p:sldId id="296" r:id="rId49"/>
    <p:sldId id="308" r:id="rId50"/>
    <p:sldId id="297" r:id="rId51"/>
    <p:sldId id="298" r:id="rId52"/>
    <p:sldId id="309"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4F5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49" autoAdjust="0"/>
  </p:normalViewPr>
  <p:slideViewPr>
    <p:cSldViewPr>
      <p:cViewPr varScale="1">
        <p:scale>
          <a:sx n="77" d="100"/>
          <a:sy n="77" d="100"/>
        </p:scale>
        <p:origin x="179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9C69E-230C-4999-BACF-6715A6FD80CE}" type="doc">
      <dgm:prSet loTypeId="urn:microsoft.com/office/officeart/2005/8/layout/hProcess9" loCatId="process" qsTypeId="urn:microsoft.com/office/officeart/2005/8/quickstyle/simple1" qsCatId="simple" csTypeId="urn:microsoft.com/office/officeart/2005/8/colors/accent1_2" csCatId="accent1" phldr="1"/>
      <dgm:spPr/>
    </dgm:pt>
    <dgm:pt modelId="{3A55502B-40FB-4CA7-9076-E22FB883F947}">
      <dgm:prSet phldrT="[Text]" custT="1"/>
      <dgm:spPr/>
      <dgm:t>
        <a:bodyPr/>
        <a:lstStyle/>
        <a:p>
          <a:r>
            <a:rPr lang="en-CA" sz="1800" b="1" dirty="0"/>
            <a:t>Preparation</a:t>
          </a:r>
        </a:p>
      </dgm:t>
    </dgm:pt>
    <dgm:pt modelId="{A2CC0FDE-1FE3-4185-97A0-7CE1F0D42641}" type="parTrans" cxnId="{A2C86724-04D9-4D3D-BF8F-202A9C4DA7CE}">
      <dgm:prSet/>
      <dgm:spPr/>
      <dgm:t>
        <a:bodyPr/>
        <a:lstStyle/>
        <a:p>
          <a:endParaRPr lang="en-CA"/>
        </a:p>
      </dgm:t>
    </dgm:pt>
    <dgm:pt modelId="{48AFA56A-3DA2-4544-8962-04147D9A2AA2}" type="sibTrans" cxnId="{A2C86724-04D9-4D3D-BF8F-202A9C4DA7CE}">
      <dgm:prSet/>
      <dgm:spPr/>
      <dgm:t>
        <a:bodyPr/>
        <a:lstStyle/>
        <a:p>
          <a:endParaRPr lang="en-CA"/>
        </a:p>
      </dgm:t>
    </dgm:pt>
    <dgm:pt modelId="{DD170CF3-F6DC-42CB-9382-802BC0B8E7BF}">
      <dgm:prSet phldrT="[Text]" custT="1"/>
      <dgm:spPr/>
      <dgm:t>
        <a:bodyPr/>
        <a:lstStyle/>
        <a:p>
          <a:r>
            <a:rPr lang="en-CA" sz="1800" b="1" dirty="0"/>
            <a:t>Opening Position</a:t>
          </a:r>
        </a:p>
      </dgm:t>
    </dgm:pt>
    <dgm:pt modelId="{121A4399-D184-4021-962A-0630BF886A6B}" type="parTrans" cxnId="{0ACA456A-791E-4DDF-89F7-01E5F6777EAE}">
      <dgm:prSet/>
      <dgm:spPr/>
      <dgm:t>
        <a:bodyPr/>
        <a:lstStyle/>
        <a:p>
          <a:endParaRPr lang="en-CA"/>
        </a:p>
      </dgm:t>
    </dgm:pt>
    <dgm:pt modelId="{1433323B-2200-448E-BD04-34BBF1F45CE4}" type="sibTrans" cxnId="{0ACA456A-791E-4DDF-89F7-01E5F6777EAE}">
      <dgm:prSet/>
      <dgm:spPr/>
      <dgm:t>
        <a:bodyPr/>
        <a:lstStyle/>
        <a:p>
          <a:endParaRPr lang="en-CA"/>
        </a:p>
      </dgm:t>
    </dgm:pt>
    <dgm:pt modelId="{A486CB3D-B3FE-4B8C-95CC-E06EB4FD2344}">
      <dgm:prSet phldrT="[Text]" custT="1"/>
      <dgm:spPr/>
      <dgm:t>
        <a:bodyPr/>
        <a:lstStyle/>
        <a:p>
          <a:r>
            <a:rPr lang="en-CA" sz="1800" b="1" dirty="0"/>
            <a:t>Bargaining</a:t>
          </a:r>
        </a:p>
      </dgm:t>
    </dgm:pt>
    <dgm:pt modelId="{389B80D7-9BBE-44A3-B825-5C8EB6DADFB2}" type="parTrans" cxnId="{795D42CB-C855-4191-AC49-81E0513EE532}">
      <dgm:prSet/>
      <dgm:spPr/>
      <dgm:t>
        <a:bodyPr/>
        <a:lstStyle/>
        <a:p>
          <a:endParaRPr lang="en-CA"/>
        </a:p>
      </dgm:t>
    </dgm:pt>
    <dgm:pt modelId="{F14145E9-1C2E-48E7-A03F-695484BC53E1}" type="sibTrans" cxnId="{795D42CB-C855-4191-AC49-81E0513EE532}">
      <dgm:prSet/>
      <dgm:spPr/>
      <dgm:t>
        <a:bodyPr/>
        <a:lstStyle/>
        <a:p>
          <a:endParaRPr lang="en-CA"/>
        </a:p>
      </dgm:t>
    </dgm:pt>
    <dgm:pt modelId="{0F13A85B-0500-4F30-BEF9-E658D99B011F}">
      <dgm:prSet custT="1"/>
      <dgm:spPr/>
      <dgm:t>
        <a:bodyPr/>
        <a:lstStyle/>
        <a:p>
          <a:r>
            <a:rPr lang="en-CA" sz="1800" b="1" dirty="0"/>
            <a:t>Movement</a:t>
          </a:r>
        </a:p>
      </dgm:t>
    </dgm:pt>
    <dgm:pt modelId="{5A52C406-54FD-4BDC-A532-FB7DCE8FC675}" type="parTrans" cxnId="{C267404E-1E6D-4609-B9B3-98F6F9234586}">
      <dgm:prSet/>
      <dgm:spPr/>
      <dgm:t>
        <a:bodyPr/>
        <a:lstStyle/>
        <a:p>
          <a:endParaRPr lang="en-CA"/>
        </a:p>
      </dgm:t>
    </dgm:pt>
    <dgm:pt modelId="{1A9005AF-9BB8-4133-9EF3-52652B1F33D5}" type="sibTrans" cxnId="{C267404E-1E6D-4609-B9B3-98F6F9234586}">
      <dgm:prSet/>
      <dgm:spPr/>
      <dgm:t>
        <a:bodyPr/>
        <a:lstStyle/>
        <a:p>
          <a:endParaRPr lang="en-CA"/>
        </a:p>
      </dgm:t>
    </dgm:pt>
    <dgm:pt modelId="{768E0FA6-7486-466C-82DF-E786BAF67C49}">
      <dgm:prSet custT="1"/>
      <dgm:spPr/>
      <dgm:t>
        <a:bodyPr/>
        <a:lstStyle/>
        <a:p>
          <a:r>
            <a:rPr lang="en-CA" sz="1800" b="1" dirty="0"/>
            <a:t>Closing</a:t>
          </a:r>
        </a:p>
      </dgm:t>
    </dgm:pt>
    <dgm:pt modelId="{9C0DF6C0-5E49-4ACA-AE0D-B39BF69C544D}" type="parTrans" cxnId="{32009720-5A6F-4F1D-843D-3D20FF905BEB}">
      <dgm:prSet/>
      <dgm:spPr/>
      <dgm:t>
        <a:bodyPr/>
        <a:lstStyle/>
        <a:p>
          <a:endParaRPr lang="en-CA"/>
        </a:p>
      </dgm:t>
    </dgm:pt>
    <dgm:pt modelId="{1B62EBB7-9D7B-444A-98AD-B03D7B7AFBAB}" type="sibTrans" cxnId="{32009720-5A6F-4F1D-843D-3D20FF905BEB}">
      <dgm:prSet/>
      <dgm:spPr/>
      <dgm:t>
        <a:bodyPr/>
        <a:lstStyle/>
        <a:p>
          <a:endParaRPr lang="en-CA"/>
        </a:p>
      </dgm:t>
    </dgm:pt>
    <dgm:pt modelId="{127DE91B-DE54-4B4A-AB95-E90F27EFD614}" type="pres">
      <dgm:prSet presAssocID="{93E9C69E-230C-4999-BACF-6715A6FD80CE}" presName="CompostProcess" presStyleCnt="0">
        <dgm:presLayoutVars>
          <dgm:dir/>
          <dgm:resizeHandles val="exact"/>
        </dgm:presLayoutVars>
      </dgm:prSet>
      <dgm:spPr/>
    </dgm:pt>
    <dgm:pt modelId="{473A8479-B5BA-42AB-BAAA-02CF0FCCC0E7}" type="pres">
      <dgm:prSet presAssocID="{93E9C69E-230C-4999-BACF-6715A6FD80CE}" presName="arrow" presStyleLbl="bgShp" presStyleIdx="0" presStyleCnt="1"/>
      <dgm:spPr/>
    </dgm:pt>
    <dgm:pt modelId="{4D046576-7111-46F9-A6FE-98F3F51261C7}" type="pres">
      <dgm:prSet presAssocID="{93E9C69E-230C-4999-BACF-6715A6FD80CE}" presName="linearProcess" presStyleCnt="0"/>
      <dgm:spPr/>
    </dgm:pt>
    <dgm:pt modelId="{BAA35B95-D629-4129-8BFD-D0F794ABFDCC}" type="pres">
      <dgm:prSet presAssocID="{3A55502B-40FB-4CA7-9076-E22FB883F947}" presName="textNode" presStyleLbl="node1" presStyleIdx="0" presStyleCnt="5">
        <dgm:presLayoutVars>
          <dgm:bulletEnabled val="1"/>
        </dgm:presLayoutVars>
      </dgm:prSet>
      <dgm:spPr/>
    </dgm:pt>
    <dgm:pt modelId="{0966DABE-19CA-4446-8AA2-5D3255785942}" type="pres">
      <dgm:prSet presAssocID="{48AFA56A-3DA2-4544-8962-04147D9A2AA2}" presName="sibTrans" presStyleCnt="0"/>
      <dgm:spPr/>
    </dgm:pt>
    <dgm:pt modelId="{4C2FF350-58E2-4300-BF33-48A5C749AFFD}" type="pres">
      <dgm:prSet presAssocID="{DD170CF3-F6DC-42CB-9382-802BC0B8E7BF}" presName="textNode" presStyleLbl="node1" presStyleIdx="1" presStyleCnt="5">
        <dgm:presLayoutVars>
          <dgm:bulletEnabled val="1"/>
        </dgm:presLayoutVars>
      </dgm:prSet>
      <dgm:spPr/>
    </dgm:pt>
    <dgm:pt modelId="{5E4C37F8-E1B5-4958-A133-F94710FF438E}" type="pres">
      <dgm:prSet presAssocID="{1433323B-2200-448E-BD04-34BBF1F45CE4}" presName="sibTrans" presStyleCnt="0"/>
      <dgm:spPr/>
    </dgm:pt>
    <dgm:pt modelId="{1AF673F5-FD60-41CE-A4DC-EE68A3178892}" type="pres">
      <dgm:prSet presAssocID="{A486CB3D-B3FE-4B8C-95CC-E06EB4FD2344}" presName="textNode" presStyleLbl="node1" presStyleIdx="2" presStyleCnt="5">
        <dgm:presLayoutVars>
          <dgm:bulletEnabled val="1"/>
        </dgm:presLayoutVars>
      </dgm:prSet>
      <dgm:spPr/>
    </dgm:pt>
    <dgm:pt modelId="{FA305108-7C7B-4CF0-9422-25B512AE729E}" type="pres">
      <dgm:prSet presAssocID="{F14145E9-1C2E-48E7-A03F-695484BC53E1}" presName="sibTrans" presStyleCnt="0"/>
      <dgm:spPr/>
    </dgm:pt>
    <dgm:pt modelId="{5FCD9838-B6D1-4478-8ADD-C411AF2B90A6}" type="pres">
      <dgm:prSet presAssocID="{0F13A85B-0500-4F30-BEF9-E658D99B011F}" presName="textNode" presStyleLbl="node1" presStyleIdx="3" presStyleCnt="5">
        <dgm:presLayoutVars>
          <dgm:bulletEnabled val="1"/>
        </dgm:presLayoutVars>
      </dgm:prSet>
      <dgm:spPr/>
    </dgm:pt>
    <dgm:pt modelId="{2BE3A484-E731-40F4-BAE0-29DFE4C1AECD}" type="pres">
      <dgm:prSet presAssocID="{1A9005AF-9BB8-4133-9EF3-52652B1F33D5}" presName="sibTrans" presStyleCnt="0"/>
      <dgm:spPr/>
    </dgm:pt>
    <dgm:pt modelId="{83147F00-891D-4E0A-B48C-77EFD981C883}" type="pres">
      <dgm:prSet presAssocID="{768E0FA6-7486-466C-82DF-E786BAF67C49}" presName="textNode" presStyleLbl="node1" presStyleIdx="4" presStyleCnt="5">
        <dgm:presLayoutVars>
          <dgm:bulletEnabled val="1"/>
        </dgm:presLayoutVars>
      </dgm:prSet>
      <dgm:spPr/>
    </dgm:pt>
  </dgm:ptLst>
  <dgm:cxnLst>
    <dgm:cxn modelId="{32009720-5A6F-4F1D-843D-3D20FF905BEB}" srcId="{93E9C69E-230C-4999-BACF-6715A6FD80CE}" destId="{768E0FA6-7486-466C-82DF-E786BAF67C49}" srcOrd="4" destOrd="0" parTransId="{9C0DF6C0-5E49-4ACA-AE0D-B39BF69C544D}" sibTransId="{1B62EBB7-9D7B-444A-98AD-B03D7B7AFBAB}"/>
    <dgm:cxn modelId="{9C788523-B089-43A8-9844-E0FEACEB6222}" type="presOf" srcId="{768E0FA6-7486-466C-82DF-E786BAF67C49}" destId="{83147F00-891D-4E0A-B48C-77EFD981C883}" srcOrd="0" destOrd="0" presId="urn:microsoft.com/office/officeart/2005/8/layout/hProcess9"/>
    <dgm:cxn modelId="{A2C86724-04D9-4D3D-BF8F-202A9C4DA7CE}" srcId="{93E9C69E-230C-4999-BACF-6715A6FD80CE}" destId="{3A55502B-40FB-4CA7-9076-E22FB883F947}" srcOrd="0" destOrd="0" parTransId="{A2CC0FDE-1FE3-4185-97A0-7CE1F0D42641}" sibTransId="{48AFA56A-3DA2-4544-8962-04147D9A2AA2}"/>
    <dgm:cxn modelId="{E4A2E338-58D8-4EAF-B491-3008267FF10C}" type="presOf" srcId="{93E9C69E-230C-4999-BACF-6715A6FD80CE}" destId="{127DE91B-DE54-4B4A-AB95-E90F27EFD614}" srcOrd="0" destOrd="0" presId="urn:microsoft.com/office/officeart/2005/8/layout/hProcess9"/>
    <dgm:cxn modelId="{21DACC49-80D5-48E8-9092-A49DBC3E8920}" type="presOf" srcId="{3A55502B-40FB-4CA7-9076-E22FB883F947}" destId="{BAA35B95-D629-4129-8BFD-D0F794ABFDCC}" srcOrd="0" destOrd="0" presId="urn:microsoft.com/office/officeart/2005/8/layout/hProcess9"/>
    <dgm:cxn modelId="{0ACA456A-791E-4DDF-89F7-01E5F6777EAE}" srcId="{93E9C69E-230C-4999-BACF-6715A6FD80CE}" destId="{DD170CF3-F6DC-42CB-9382-802BC0B8E7BF}" srcOrd="1" destOrd="0" parTransId="{121A4399-D184-4021-962A-0630BF886A6B}" sibTransId="{1433323B-2200-448E-BD04-34BBF1F45CE4}"/>
    <dgm:cxn modelId="{C267404E-1E6D-4609-B9B3-98F6F9234586}" srcId="{93E9C69E-230C-4999-BACF-6715A6FD80CE}" destId="{0F13A85B-0500-4F30-BEF9-E658D99B011F}" srcOrd="3" destOrd="0" parTransId="{5A52C406-54FD-4BDC-A532-FB7DCE8FC675}" sibTransId="{1A9005AF-9BB8-4133-9EF3-52652B1F33D5}"/>
    <dgm:cxn modelId="{4C693D55-4475-4E5A-A882-3FD4422E5BD5}" type="presOf" srcId="{0F13A85B-0500-4F30-BEF9-E658D99B011F}" destId="{5FCD9838-B6D1-4478-8ADD-C411AF2B90A6}" srcOrd="0" destOrd="0" presId="urn:microsoft.com/office/officeart/2005/8/layout/hProcess9"/>
    <dgm:cxn modelId="{0C4C2991-4655-4B15-BB1E-86541620F2A6}" type="presOf" srcId="{A486CB3D-B3FE-4B8C-95CC-E06EB4FD2344}" destId="{1AF673F5-FD60-41CE-A4DC-EE68A3178892}" srcOrd="0" destOrd="0" presId="urn:microsoft.com/office/officeart/2005/8/layout/hProcess9"/>
    <dgm:cxn modelId="{795D42CB-C855-4191-AC49-81E0513EE532}" srcId="{93E9C69E-230C-4999-BACF-6715A6FD80CE}" destId="{A486CB3D-B3FE-4B8C-95CC-E06EB4FD2344}" srcOrd="2" destOrd="0" parTransId="{389B80D7-9BBE-44A3-B825-5C8EB6DADFB2}" sibTransId="{F14145E9-1C2E-48E7-A03F-695484BC53E1}"/>
    <dgm:cxn modelId="{011AFEED-B929-409F-948C-6B2168AC5E31}" type="presOf" srcId="{DD170CF3-F6DC-42CB-9382-802BC0B8E7BF}" destId="{4C2FF350-58E2-4300-BF33-48A5C749AFFD}" srcOrd="0" destOrd="0" presId="urn:microsoft.com/office/officeart/2005/8/layout/hProcess9"/>
    <dgm:cxn modelId="{79139644-90DB-49EB-8112-7B485B0D03F0}" type="presParOf" srcId="{127DE91B-DE54-4B4A-AB95-E90F27EFD614}" destId="{473A8479-B5BA-42AB-BAAA-02CF0FCCC0E7}" srcOrd="0" destOrd="0" presId="urn:microsoft.com/office/officeart/2005/8/layout/hProcess9"/>
    <dgm:cxn modelId="{87A75073-5CDD-471B-A0A4-356C6822EB8F}" type="presParOf" srcId="{127DE91B-DE54-4B4A-AB95-E90F27EFD614}" destId="{4D046576-7111-46F9-A6FE-98F3F51261C7}" srcOrd="1" destOrd="0" presId="urn:microsoft.com/office/officeart/2005/8/layout/hProcess9"/>
    <dgm:cxn modelId="{82A9B257-5C65-4F7C-AEB7-F2DB34819CC5}" type="presParOf" srcId="{4D046576-7111-46F9-A6FE-98F3F51261C7}" destId="{BAA35B95-D629-4129-8BFD-D0F794ABFDCC}" srcOrd="0" destOrd="0" presId="urn:microsoft.com/office/officeart/2005/8/layout/hProcess9"/>
    <dgm:cxn modelId="{8A5A8479-F025-4CF6-846B-9C7278A2A546}" type="presParOf" srcId="{4D046576-7111-46F9-A6FE-98F3F51261C7}" destId="{0966DABE-19CA-4446-8AA2-5D3255785942}" srcOrd="1" destOrd="0" presId="urn:microsoft.com/office/officeart/2005/8/layout/hProcess9"/>
    <dgm:cxn modelId="{FC3D447C-85D8-4E81-9355-C2389BEF068D}" type="presParOf" srcId="{4D046576-7111-46F9-A6FE-98F3F51261C7}" destId="{4C2FF350-58E2-4300-BF33-48A5C749AFFD}" srcOrd="2" destOrd="0" presId="urn:microsoft.com/office/officeart/2005/8/layout/hProcess9"/>
    <dgm:cxn modelId="{D888ACF3-1254-4EAA-90E7-E22077D4FEC4}" type="presParOf" srcId="{4D046576-7111-46F9-A6FE-98F3F51261C7}" destId="{5E4C37F8-E1B5-4958-A133-F94710FF438E}" srcOrd="3" destOrd="0" presId="urn:microsoft.com/office/officeart/2005/8/layout/hProcess9"/>
    <dgm:cxn modelId="{B023F39A-4BF7-454E-9A59-556A576BADE5}" type="presParOf" srcId="{4D046576-7111-46F9-A6FE-98F3F51261C7}" destId="{1AF673F5-FD60-41CE-A4DC-EE68A3178892}" srcOrd="4" destOrd="0" presId="urn:microsoft.com/office/officeart/2005/8/layout/hProcess9"/>
    <dgm:cxn modelId="{2AED5F3A-9413-4FB5-986E-CC6C4AFB62F3}" type="presParOf" srcId="{4D046576-7111-46F9-A6FE-98F3F51261C7}" destId="{FA305108-7C7B-4CF0-9422-25B512AE729E}" srcOrd="5" destOrd="0" presId="urn:microsoft.com/office/officeart/2005/8/layout/hProcess9"/>
    <dgm:cxn modelId="{D4E62184-AC28-459B-A670-070394828079}" type="presParOf" srcId="{4D046576-7111-46F9-A6FE-98F3F51261C7}" destId="{5FCD9838-B6D1-4478-8ADD-C411AF2B90A6}" srcOrd="6" destOrd="0" presId="urn:microsoft.com/office/officeart/2005/8/layout/hProcess9"/>
    <dgm:cxn modelId="{F4E6BE23-FA53-46F7-8629-FCFD5D11E5EA}" type="presParOf" srcId="{4D046576-7111-46F9-A6FE-98F3F51261C7}" destId="{2BE3A484-E731-40F4-BAE0-29DFE4C1AECD}" srcOrd="7" destOrd="0" presId="urn:microsoft.com/office/officeart/2005/8/layout/hProcess9"/>
    <dgm:cxn modelId="{27B5C72E-8ACB-4312-B77A-4DF91B3EDC24}" type="presParOf" srcId="{4D046576-7111-46F9-A6FE-98F3F51261C7}" destId="{83147F00-891D-4E0A-B48C-77EFD981C883}"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A8479-B5BA-42AB-BAAA-02CF0FCCC0E7}">
      <dsp:nvSpPr>
        <dsp:cNvPr id="0" name=""/>
        <dsp:cNvSpPr/>
      </dsp:nvSpPr>
      <dsp:spPr>
        <a:xfrm>
          <a:off x="615668" y="0"/>
          <a:ext cx="6977575" cy="43924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35B95-D629-4129-8BFD-D0F794ABFDCC}">
      <dsp:nvSpPr>
        <dsp:cNvPr id="0" name=""/>
        <dsp:cNvSpPr/>
      </dsp:nvSpPr>
      <dsp:spPr>
        <a:xfrm>
          <a:off x="2404" y="1317746"/>
          <a:ext cx="1447782" cy="17569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t>Preparation</a:t>
          </a:r>
        </a:p>
      </dsp:txBody>
      <dsp:txXfrm>
        <a:off x="73079" y="1388421"/>
        <a:ext cx="1306432" cy="1615645"/>
      </dsp:txXfrm>
    </dsp:sp>
    <dsp:sp modelId="{4C2FF350-58E2-4300-BF33-48A5C749AFFD}">
      <dsp:nvSpPr>
        <dsp:cNvPr id="0" name=""/>
        <dsp:cNvSpPr/>
      </dsp:nvSpPr>
      <dsp:spPr>
        <a:xfrm>
          <a:off x="1691484" y="1317746"/>
          <a:ext cx="1447782" cy="17569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t>Opening Position</a:t>
          </a:r>
        </a:p>
      </dsp:txBody>
      <dsp:txXfrm>
        <a:off x="1762159" y="1388421"/>
        <a:ext cx="1306432" cy="1615645"/>
      </dsp:txXfrm>
    </dsp:sp>
    <dsp:sp modelId="{1AF673F5-FD60-41CE-A4DC-EE68A3178892}">
      <dsp:nvSpPr>
        <dsp:cNvPr id="0" name=""/>
        <dsp:cNvSpPr/>
      </dsp:nvSpPr>
      <dsp:spPr>
        <a:xfrm>
          <a:off x="3380564" y="1317746"/>
          <a:ext cx="1447782" cy="17569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t>Bargaining</a:t>
          </a:r>
        </a:p>
      </dsp:txBody>
      <dsp:txXfrm>
        <a:off x="3451239" y="1388421"/>
        <a:ext cx="1306432" cy="1615645"/>
      </dsp:txXfrm>
    </dsp:sp>
    <dsp:sp modelId="{5FCD9838-B6D1-4478-8ADD-C411AF2B90A6}">
      <dsp:nvSpPr>
        <dsp:cNvPr id="0" name=""/>
        <dsp:cNvSpPr/>
      </dsp:nvSpPr>
      <dsp:spPr>
        <a:xfrm>
          <a:off x="5069644" y="1317746"/>
          <a:ext cx="1447782" cy="17569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t>Movement</a:t>
          </a:r>
        </a:p>
      </dsp:txBody>
      <dsp:txXfrm>
        <a:off x="5140319" y="1388421"/>
        <a:ext cx="1306432" cy="1615645"/>
      </dsp:txXfrm>
    </dsp:sp>
    <dsp:sp modelId="{83147F00-891D-4E0A-B48C-77EFD981C883}">
      <dsp:nvSpPr>
        <dsp:cNvPr id="0" name=""/>
        <dsp:cNvSpPr/>
      </dsp:nvSpPr>
      <dsp:spPr>
        <a:xfrm>
          <a:off x="6758724" y="1317746"/>
          <a:ext cx="1447782" cy="17569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t>Closing</a:t>
          </a:r>
        </a:p>
      </dsp:txBody>
      <dsp:txXfrm>
        <a:off x="6829399" y="1388421"/>
        <a:ext cx="1306432" cy="16156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8D703EA1-A35E-4192-BA86-29A281B2BE44}" type="datetimeFigureOut">
              <a:rPr lang="en-US"/>
              <a:pPr>
                <a:defRPr/>
              </a:pPr>
              <a:t>4/11/2019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2CC5A21A-9052-407E-AFC4-66BE08AC0DAD}" type="slidenum">
              <a:rPr lang="en-CA"/>
              <a:pPr>
                <a:defRPr/>
              </a:pPr>
              <a:t>‹#›</a:t>
            </a:fld>
            <a:endParaRPr lang="en-CA"/>
          </a:p>
        </p:txBody>
      </p:sp>
    </p:spTree>
    <p:extLst>
      <p:ext uri="{BB962C8B-B14F-4D97-AF65-F5344CB8AC3E}">
        <p14:creationId xmlns:p14="http://schemas.microsoft.com/office/powerpoint/2010/main" val="22155605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mn-lt"/>
                <a:ea typeface="+mn-ea"/>
                <a:cs typeface="+mn-cs"/>
              </a:rPr>
              <a:t>The two basic types of negotiations require different approaches.</a:t>
            </a:r>
          </a:p>
          <a:p>
            <a:pPr lvl="0"/>
            <a:r>
              <a:rPr lang="en-US" sz="1200" b="1" kern="1200" dirty="0">
                <a:solidFill>
                  <a:schemeClr val="tx1"/>
                </a:solidFill>
                <a:effectLst/>
                <a:latin typeface="+mn-lt"/>
                <a:ea typeface="+mn-ea"/>
                <a:cs typeface="+mn-cs"/>
              </a:rPr>
              <a:t>Integrativ</a:t>
            </a:r>
            <a:r>
              <a:rPr lang="en-US" sz="1200" kern="1200" dirty="0">
                <a:solidFill>
                  <a:schemeClr val="tx1"/>
                </a:solidFill>
                <a:effectLst/>
                <a:latin typeface="+mn-lt"/>
                <a:ea typeface="+mn-ea"/>
                <a:cs typeface="+mn-cs"/>
              </a:rPr>
              <a:t>e negotiations are based on cooperation. Both parties believe they can walk away with something they want without giving up something important. The dominant approach in integrative negotiations is problem solving. Integrative negotiations involve:</a:t>
            </a:r>
          </a:p>
          <a:p>
            <a:pPr lvl="0"/>
            <a:r>
              <a:rPr lang="en-US" sz="1200" kern="1200" dirty="0">
                <a:solidFill>
                  <a:schemeClr val="tx1"/>
                </a:solidFill>
                <a:effectLst/>
                <a:latin typeface="+mn-lt"/>
                <a:ea typeface="+mn-ea"/>
                <a:cs typeface="+mn-cs"/>
              </a:rPr>
              <a:t>Multiple issues. This allows each party to make concessions on less important issues in return for concessions from the other party on more important issues.</a:t>
            </a:r>
          </a:p>
          <a:p>
            <a:pPr lvl="0"/>
            <a:r>
              <a:rPr lang="en-US" sz="1200" kern="1200" dirty="0">
                <a:solidFill>
                  <a:schemeClr val="tx1"/>
                </a:solidFill>
                <a:effectLst/>
                <a:latin typeface="+mn-lt"/>
                <a:ea typeface="+mn-ea"/>
                <a:cs typeface="+mn-cs"/>
              </a:rPr>
              <a:t>Information sharing. This is an essential part of problem solving.</a:t>
            </a:r>
          </a:p>
          <a:p>
            <a:pPr lvl="0"/>
            <a:r>
              <a:rPr lang="en-US" sz="1200" kern="1200" dirty="0">
                <a:solidFill>
                  <a:schemeClr val="tx1"/>
                </a:solidFill>
                <a:effectLst/>
                <a:latin typeface="+mn-lt"/>
                <a:ea typeface="+mn-ea"/>
                <a:cs typeface="+mn-cs"/>
              </a:rPr>
              <a:t>Bridge building. The success of integrative negotiations depends on a spirit of trust and cooperation.</a:t>
            </a:r>
          </a:p>
          <a:p>
            <a:pPr lvl="0"/>
            <a:r>
              <a:rPr lang="en-US" sz="1200" b="1" kern="1200" dirty="0">
                <a:solidFill>
                  <a:schemeClr val="tx1"/>
                </a:solidFill>
                <a:effectLst/>
                <a:latin typeface="+mn-lt"/>
                <a:ea typeface="+mn-ea"/>
                <a:cs typeface="+mn-cs"/>
              </a:rPr>
              <a:t>Distributive</a:t>
            </a:r>
            <a:r>
              <a:rPr lang="en-US" sz="1200" kern="1200" dirty="0">
                <a:solidFill>
                  <a:schemeClr val="tx1"/>
                </a:solidFill>
                <a:effectLst/>
                <a:latin typeface="+mn-lt"/>
                <a:ea typeface="+mn-ea"/>
                <a:cs typeface="+mn-cs"/>
              </a:rPr>
              <a:t> negotiations involve a fixed pie. There is only so much to go around and each party wants as big a slice as possible. An example of a distributive negotiation is haggling over the price of a car with a car salesman. In this type of negotiation, the parties are less interested in forming a relationship or creating a positive impression. Distributive relationships involve:</a:t>
            </a:r>
          </a:p>
          <a:p>
            <a:pPr lvl="0"/>
            <a:r>
              <a:rPr lang="en-US" sz="1200" kern="1200" dirty="0">
                <a:solidFill>
                  <a:schemeClr val="tx1"/>
                </a:solidFill>
                <a:effectLst/>
                <a:latin typeface="+mn-lt"/>
                <a:ea typeface="+mn-ea"/>
                <a:cs typeface="+mn-cs"/>
              </a:rPr>
              <a:t>Keeping information confidential. For example, you don’t want a car salesman to know how badly you need a new car or how much you are willing to pay.</a:t>
            </a:r>
          </a:p>
          <a:p>
            <a:pPr lvl="0"/>
            <a:r>
              <a:rPr lang="en-US" sz="1200" kern="1200" dirty="0">
                <a:solidFill>
                  <a:schemeClr val="tx1"/>
                </a:solidFill>
                <a:effectLst/>
                <a:latin typeface="+mn-lt"/>
                <a:ea typeface="+mn-ea"/>
                <a:cs typeface="+mn-cs"/>
              </a:rPr>
              <a:t>Trying to extract information from the other party. In a negotiation, knowledge truly is power. The more you know about the other party’s situation, the stronger your bargaining position is.</a:t>
            </a:r>
          </a:p>
          <a:p>
            <a:pPr lvl="0"/>
            <a:r>
              <a:rPr lang="en-US" sz="1200" kern="1200" dirty="0">
                <a:solidFill>
                  <a:schemeClr val="tx1"/>
                </a:solidFill>
                <a:effectLst/>
                <a:latin typeface="+mn-lt"/>
                <a:ea typeface="+mn-ea"/>
                <a:cs typeface="+mn-cs"/>
              </a:rPr>
              <a:t>Letting the other party make the first offer. It might be just what you were planning to offer yourself!</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6</a:t>
            </a:fld>
            <a:endParaRPr lang="en-CA"/>
          </a:p>
        </p:txBody>
      </p:sp>
    </p:spTree>
    <p:extLst>
      <p:ext uri="{BB962C8B-B14F-4D97-AF65-F5344CB8AC3E}">
        <p14:creationId xmlns:p14="http://schemas.microsoft.com/office/powerpoint/2010/main" val="54883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Sometimes the parties in a negotiation begin by discussing the issue on which they are farthest apart. It might seem like they are working hard, but they are not working effectively. </a:t>
            </a:r>
          </a:p>
          <a:p>
            <a:r>
              <a:rPr lang="en-US" sz="1200" kern="1200" dirty="0">
                <a:solidFill>
                  <a:schemeClr val="tx1"/>
                </a:solidFill>
                <a:effectLst/>
                <a:latin typeface="+mn-lt"/>
                <a:ea typeface="+mn-ea"/>
                <a:cs typeface="+mn-cs"/>
              </a:rPr>
              <a:t>It is often more effective to begin by discussing what the parties agree on and then move to an issue on which they are close to agreement. Then they can take on progressively tougher issues until they reach the issue on which they are farthest apart. This gradual approach sets a positive tone for the negotiation. It also helps the two parties get into a pattern of thinking about issues in terms of shared interests. </a:t>
            </a:r>
          </a:p>
          <a:p>
            <a:r>
              <a:rPr lang="en-US" sz="1200" kern="1200" dirty="0">
                <a:solidFill>
                  <a:schemeClr val="tx1"/>
                </a:solidFill>
                <a:effectLst/>
                <a:latin typeface="+mn-lt"/>
                <a:ea typeface="+mn-ea"/>
                <a:cs typeface="+mn-cs"/>
              </a:rPr>
              <a:t>Momentum is an important thing in negotiations. If the meeting is continually stalled by disputes over the smallest of issues, the outcome is likely to be less desirable for both parties as the goodwill which is necessary to drive negotiations forward will be extremely thin on the ground. For this reason, having an agenda which is stacked in favor of positive items at the beginning is a way that will work best for both sides. Concessions will have to happen in the end, but if both sides are in a positive frame of mind it creates a positive dynamic in which to negotiate.</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16</a:t>
            </a:fld>
            <a:endParaRPr lang="en-CA"/>
          </a:p>
        </p:txBody>
      </p:sp>
    </p:spTree>
    <p:extLst>
      <p:ext uri="{BB962C8B-B14F-4D97-AF65-F5344CB8AC3E}">
        <p14:creationId xmlns:p14="http://schemas.microsoft.com/office/powerpoint/2010/main" val="3273202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Both sides in a negotiation bring their own frame of reference based on their experience, values, and goals. For a negotiation to proceed, the two sides have to agree to a common framework. They need to agree on what issues are being addressed. Sometimes the way these issues are stated will influence the course of the negotiation. Each side would like to frame the issues in a way that furthers its goals. From this it is possible to see how involved negotiations can get. Sometimes people will use a phrase to describe preliminary negotiations: “talks about talks” – and this is a fairly interesting phrase, as it sheds light on just how much is up for debate in the average negotiation.</a:t>
            </a:r>
          </a:p>
          <a:p>
            <a:r>
              <a:rPr lang="en-US" sz="1200" kern="1200" dirty="0">
                <a:solidFill>
                  <a:schemeClr val="tx1"/>
                </a:solidFill>
                <a:effectLst/>
                <a:latin typeface="+mn-lt"/>
                <a:ea typeface="+mn-ea"/>
                <a:cs typeface="+mn-cs"/>
              </a:rPr>
              <a:t>Before starting negotiations, it is essential to agree on which issues are up for negotiation and which are non-negotiable. Those issues which are non-negotiable are taken off the negotiating table and the parties endeavor to move forward with what they can negotiate on. It can also be decided what form of words will be used in the program for negotiations – making clear to both sides what matters are off limits, and why.</a:t>
            </a:r>
          </a:p>
          <a:p>
            <a:r>
              <a:rPr lang="en-US" sz="1200" kern="1200" dirty="0">
                <a:solidFill>
                  <a:schemeClr val="tx1"/>
                </a:solidFill>
                <a:effectLst/>
                <a:latin typeface="+mn-lt"/>
                <a:ea typeface="+mn-ea"/>
                <a:cs typeface="+mn-cs"/>
              </a:rPr>
              <a:t>Without establishing a framework, negotiations can be extremely disorganized and lack direction. It helps to remember that trying to get a negotiated settlement between two parties who have their differences calls for a great deal of patience and acceptance on both sides that there will be some “medicine” to take – you don’t want to take it, but it is necessary – and therefore it is important to make the pill as sweet as possible. Setting a positive framework for negotiations is all about sweetening the pill.</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17</a:t>
            </a:fld>
            <a:endParaRPr lang="en-CA"/>
          </a:p>
        </p:txBody>
      </p:sp>
    </p:spTree>
    <p:extLst>
      <p:ext uri="{BB962C8B-B14F-4D97-AF65-F5344CB8AC3E}">
        <p14:creationId xmlns:p14="http://schemas.microsoft.com/office/powerpoint/2010/main" val="3755880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1" kern="1200" dirty="0">
                <a:solidFill>
                  <a:schemeClr val="tx1"/>
                </a:solidFill>
                <a:effectLst/>
                <a:latin typeface="+mn-lt"/>
                <a:ea typeface="+mn-ea"/>
                <a:cs typeface="+mn-cs"/>
              </a:rPr>
              <a:t>Preparation</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Identify your key commitments</a:t>
            </a:r>
          </a:p>
          <a:p>
            <a:r>
              <a:rPr lang="en-US" sz="1200" b="1" kern="1200" dirty="0">
                <a:solidFill>
                  <a:schemeClr val="tx1"/>
                </a:solidFill>
                <a:effectLst/>
                <a:latin typeface="+mn-lt"/>
                <a:ea typeface="+mn-ea"/>
                <a:cs typeface="+mn-cs"/>
              </a:rPr>
              <a:t>Opening Position:</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Outline Your Opening Position</a:t>
            </a:r>
          </a:p>
          <a:p>
            <a:pPr lvl="0"/>
            <a:r>
              <a:rPr lang="en-US" sz="1200" kern="1200" dirty="0">
                <a:solidFill>
                  <a:schemeClr val="tx1"/>
                </a:solidFill>
                <a:effectLst/>
                <a:latin typeface="+mn-lt"/>
                <a:ea typeface="+mn-ea"/>
                <a:cs typeface="+mn-cs"/>
              </a:rPr>
              <a:t>Decide whether this will be High Ball or Low Ball</a:t>
            </a:r>
          </a:p>
          <a:p>
            <a:pPr lvl="0"/>
            <a:r>
              <a:rPr lang="en-US" sz="1200" kern="1200" dirty="0">
                <a:solidFill>
                  <a:schemeClr val="tx1"/>
                </a:solidFill>
                <a:effectLst/>
                <a:latin typeface="+mn-lt"/>
                <a:ea typeface="+mn-ea"/>
                <a:cs typeface="+mn-cs"/>
              </a:rPr>
              <a:t>Ensure that this position is realistic in light of the facts available to both sides</a:t>
            </a:r>
          </a:p>
          <a:p>
            <a:pPr lvl="0"/>
            <a:r>
              <a:rPr lang="en-US" sz="1200" kern="1200" dirty="0">
                <a:solidFill>
                  <a:schemeClr val="tx1"/>
                </a:solidFill>
                <a:effectLst/>
                <a:latin typeface="+mn-lt"/>
                <a:ea typeface="+mn-ea"/>
                <a:cs typeface="+mn-cs"/>
              </a:rPr>
              <a:t>Allow for movement within whatever opening position you adopt</a:t>
            </a:r>
          </a:p>
          <a:p>
            <a:pPr lvl="0"/>
            <a:r>
              <a:rPr lang="en-US" sz="1200" kern="1200" dirty="0">
                <a:solidFill>
                  <a:schemeClr val="tx1"/>
                </a:solidFill>
                <a:effectLst/>
                <a:latin typeface="+mn-lt"/>
                <a:ea typeface="+mn-ea"/>
                <a:cs typeface="+mn-cs"/>
              </a:rPr>
              <a:t>Confirm all agreements reached and positions offered</a:t>
            </a:r>
          </a:p>
          <a:p>
            <a:r>
              <a:rPr lang="en-US" sz="1200" b="1" kern="1200" dirty="0">
                <a:solidFill>
                  <a:schemeClr val="tx1"/>
                </a:solidFill>
                <a:effectLst/>
                <a:latin typeface="+mn-lt"/>
                <a:ea typeface="+mn-ea"/>
                <a:cs typeface="+mn-cs"/>
              </a:rPr>
              <a:t>Bargaining</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Question for Information</a:t>
            </a:r>
          </a:p>
          <a:p>
            <a:pPr lvl="0"/>
            <a:r>
              <a:rPr lang="en-US" sz="1200" kern="1200" dirty="0">
                <a:solidFill>
                  <a:schemeClr val="tx1"/>
                </a:solidFill>
                <a:effectLst/>
                <a:latin typeface="+mn-lt"/>
                <a:ea typeface="+mn-ea"/>
                <a:cs typeface="+mn-cs"/>
              </a:rPr>
              <a:t>Challenge other side for justifications of their position</a:t>
            </a:r>
          </a:p>
          <a:p>
            <a:pPr lvl="0"/>
            <a:r>
              <a:rPr lang="en-US" sz="1200" kern="1200" dirty="0">
                <a:solidFill>
                  <a:schemeClr val="tx1"/>
                </a:solidFill>
                <a:effectLst/>
                <a:latin typeface="+mn-lt"/>
                <a:ea typeface="+mn-ea"/>
                <a:cs typeface="+mn-cs"/>
              </a:rPr>
              <a:t>Examine and Test their commitment</a:t>
            </a:r>
          </a:p>
          <a:p>
            <a:pPr lvl="0"/>
            <a:r>
              <a:rPr lang="en-US" sz="1200" kern="1200" dirty="0">
                <a:solidFill>
                  <a:schemeClr val="tx1"/>
                </a:solidFill>
                <a:effectLst/>
                <a:latin typeface="+mn-lt"/>
                <a:ea typeface="+mn-ea"/>
                <a:cs typeface="+mn-cs"/>
              </a:rPr>
              <a:t>Present Your Key Commitments</a:t>
            </a:r>
          </a:p>
          <a:p>
            <a:pPr lvl="0"/>
            <a:r>
              <a:rPr lang="en-US" sz="1200" kern="1200" dirty="0">
                <a:solidFill>
                  <a:schemeClr val="tx1"/>
                </a:solidFill>
                <a:effectLst/>
                <a:latin typeface="+mn-lt"/>
                <a:ea typeface="+mn-ea"/>
                <a:cs typeface="+mn-cs"/>
              </a:rPr>
              <a:t>Explore Key Commitments</a:t>
            </a:r>
          </a:p>
          <a:p>
            <a:pPr lvl="0"/>
            <a:r>
              <a:rPr lang="en-US" sz="1200" kern="1200" dirty="0">
                <a:solidFill>
                  <a:schemeClr val="tx1"/>
                </a:solidFill>
                <a:effectLst/>
                <a:latin typeface="+mn-lt"/>
                <a:ea typeface="+mn-ea"/>
                <a:cs typeface="+mn-cs"/>
              </a:rPr>
              <a:t>Summarize Arguments and Seek Acceptance</a:t>
            </a:r>
          </a:p>
          <a:p>
            <a:pPr lvl="0"/>
            <a:r>
              <a:rPr lang="en-US" sz="1200" kern="1200" dirty="0">
                <a:solidFill>
                  <a:schemeClr val="tx1"/>
                </a:solidFill>
                <a:effectLst/>
                <a:latin typeface="+mn-lt"/>
                <a:ea typeface="+mn-ea"/>
                <a:cs typeface="+mn-cs"/>
              </a:rPr>
              <a:t>Look for Signals of Possible Movement</a:t>
            </a:r>
          </a:p>
          <a:p>
            <a:pPr lvl="0"/>
            <a:r>
              <a:rPr lang="en-US" sz="1200" kern="1200" dirty="0">
                <a:solidFill>
                  <a:schemeClr val="tx1"/>
                </a:solidFill>
                <a:effectLst/>
                <a:latin typeface="+mn-lt"/>
                <a:ea typeface="+mn-ea"/>
                <a:cs typeface="+mn-cs"/>
              </a:rPr>
              <a:t>Identify and Highlight Common Ground</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Movement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Be Prepared to Concede</a:t>
            </a:r>
          </a:p>
          <a:p>
            <a:pPr lvl="0"/>
            <a:r>
              <a:rPr lang="en-US" sz="1200" kern="1200" dirty="0">
                <a:solidFill>
                  <a:schemeClr val="tx1"/>
                </a:solidFill>
                <a:effectLst/>
                <a:latin typeface="+mn-lt"/>
                <a:ea typeface="+mn-ea"/>
                <a:cs typeface="+mn-cs"/>
              </a:rPr>
              <a:t>Begin with those of Low Priority and seek High Priority Items</a:t>
            </a:r>
          </a:p>
          <a:p>
            <a:pPr lvl="0"/>
            <a:r>
              <a:rPr lang="en-US" sz="1200" kern="1200" dirty="0">
                <a:solidFill>
                  <a:schemeClr val="tx1"/>
                </a:solidFill>
                <a:effectLst/>
                <a:latin typeface="+mn-lt"/>
                <a:ea typeface="+mn-ea"/>
                <a:cs typeface="+mn-cs"/>
              </a:rPr>
              <a:t>Never Concede on More than possible by your Brief</a:t>
            </a:r>
          </a:p>
          <a:p>
            <a:pPr lvl="0"/>
            <a:r>
              <a:rPr lang="en-US" sz="1200" kern="1200" dirty="0">
                <a:solidFill>
                  <a:schemeClr val="tx1"/>
                </a:solidFill>
                <a:effectLst/>
                <a:latin typeface="+mn-lt"/>
                <a:ea typeface="+mn-ea"/>
                <a:cs typeface="+mn-cs"/>
              </a:rPr>
              <a:t>Use your Concessions Wisely</a:t>
            </a:r>
          </a:p>
          <a:p>
            <a:pPr lvl="0"/>
            <a:r>
              <a:rPr lang="en-US" sz="1200" kern="1200" dirty="0">
                <a:solidFill>
                  <a:schemeClr val="tx1"/>
                </a:solidFill>
                <a:effectLst/>
                <a:latin typeface="+mn-lt"/>
                <a:ea typeface="+mn-ea"/>
                <a:cs typeface="+mn-cs"/>
              </a:rPr>
              <a:t>Don’t just give these away expect and receive something in return</a:t>
            </a:r>
          </a:p>
          <a:p>
            <a:pPr lvl="0"/>
            <a:r>
              <a:rPr lang="en-US" sz="1200" kern="1200" dirty="0">
                <a:solidFill>
                  <a:schemeClr val="tx1"/>
                </a:solidFill>
                <a:effectLst/>
                <a:latin typeface="+mn-lt"/>
                <a:ea typeface="+mn-ea"/>
                <a:cs typeface="+mn-cs"/>
              </a:rPr>
              <a:t>Use Conditional Argument</a:t>
            </a:r>
          </a:p>
          <a:p>
            <a:pPr lvl="0"/>
            <a:r>
              <a:rPr lang="en-US" sz="1200" kern="1200" dirty="0">
                <a:solidFill>
                  <a:schemeClr val="tx1"/>
                </a:solidFill>
                <a:effectLst/>
                <a:latin typeface="+mn-lt"/>
                <a:ea typeface="+mn-ea"/>
                <a:cs typeface="+mn-cs"/>
              </a:rPr>
              <a:t>All Movement Should be realistic and contained within your brief</a:t>
            </a:r>
          </a:p>
          <a:p>
            <a:pPr lvl="0"/>
            <a:r>
              <a:rPr lang="en-US" sz="1200" kern="1200" dirty="0">
                <a:solidFill>
                  <a:schemeClr val="tx1"/>
                </a:solidFill>
                <a:effectLst/>
                <a:latin typeface="+mn-lt"/>
                <a:ea typeface="+mn-ea"/>
                <a:cs typeface="+mn-cs"/>
              </a:rPr>
              <a:t>It Should be always towards the other sides position and not away from it</a:t>
            </a:r>
          </a:p>
          <a:p>
            <a:pPr lvl="0"/>
            <a:r>
              <a:rPr lang="en-US" sz="1200" kern="1200" dirty="0">
                <a:solidFill>
                  <a:schemeClr val="tx1"/>
                </a:solidFill>
                <a:effectLst/>
                <a:latin typeface="+mn-lt"/>
                <a:ea typeface="+mn-ea"/>
                <a:cs typeface="+mn-cs"/>
              </a:rPr>
              <a:t>Be prepared for larger movements at first as it can build trust within the negotiation</a:t>
            </a:r>
          </a:p>
          <a:p>
            <a:pPr lvl="0"/>
            <a:r>
              <a:rPr lang="en-US" sz="1200" kern="1200" dirty="0">
                <a:solidFill>
                  <a:schemeClr val="tx1"/>
                </a:solidFill>
                <a:effectLst/>
                <a:latin typeface="+mn-lt"/>
                <a:ea typeface="+mn-ea"/>
                <a:cs typeface="+mn-cs"/>
              </a:rPr>
              <a:t>Continue with smaller movements</a:t>
            </a:r>
          </a:p>
          <a:p>
            <a:r>
              <a:rPr lang="en-US" sz="1200" b="1" kern="1200" dirty="0">
                <a:solidFill>
                  <a:schemeClr val="tx1"/>
                </a:solidFill>
                <a:effectLst/>
                <a:latin typeface="+mn-lt"/>
                <a:ea typeface="+mn-ea"/>
                <a:cs typeface="+mn-cs"/>
              </a:rPr>
              <a:t>Closing</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Emphasize the benefits to both parties</a:t>
            </a:r>
          </a:p>
          <a:p>
            <a:pPr lvl="0"/>
            <a:r>
              <a:rPr lang="en-US" sz="1200" kern="1200" dirty="0">
                <a:solidFill>
                  <a:schemeClr val="tx1"/>
                </a:solidFill>
                <a:effectLst/>
                <a:latin typeface="+mn-lt"/>
                <a:ea typeface="+mn-ea"/>
                <a:cs typeface="+mn-cs"/>
              </a:rPr>
              <a:t>Carefully introduce the consequences of not reaching agreement to both parties and losing what has been agreed so far</a:t>
            </a:r>
          </a:p>
          <a:p>
            <a:pPr lvl="0"/>
            <a:r>
              <a:rPr lang="en-US" sz="1200" kern="1200" dirty="0">
                <a:solidFill>
                  <a:schemeClr val="tx1"/>
                </a:solidFill>
                <a:effectLst/>
                <a:latin typeface="+mn-lt"/>
                <a:ea typeface="+mn-ea"/>
                <a:cs typeface="+mn-cs"/>
              </a:rPr>
              <a:t>Timing is Essential</a:t>
            </a:r>
          </a:p>
          <a:p>
            <a:pPr lvl="0"/>
            <a:r>
              <a:rPr lang="en-US" sz="1200" kern="1200" dirty="0">
                <a:solidFill>
                  <a:schemeClr val="tx1"/>
                </a:solidFill>
                <a:effectLst/>
                <a:latin typeface="+mn-lt"/>
                <a:ea typeface="+mn-ea"/>
                <a:cs typeface="+mn-cs"/>
              </a:rPr>
              <a:t>Take Care when making a Final Offer. Be sure that it is consistent with your brief.</a:t>
            </a:r>
          </a:p>
          <a:p>
            <a:pPr lvl="0"/>
            <a:r>
              <a:rPr lang="en-US" sz="1200" kern="1200" dirty="0">
                <a:solidFill>
                  <a:schemeClr val="tx1"/>
                </a:solidFill>
                <a:effectLst/>
                <a:latin typeface="+mn-lt"/>
                <a:ea typeface="+mn-ea"/>
                <a:cs typeface="+mn-cs"/>
              </a:rPr>
              <a:t>A Small Traded Offer is often better. A small move by them in return for an extra movement by you.</a:t>
            </a:r>
          </a:p>
          <a:p>
            <a:pPr lvl="0"/>
            <a:r>
              <a:rPr lang="en-US" sz="1200" kern="1200" dirty="0">
                <a:solidFill>
                  <a:schemeClr val="tx1"/>
                </a:solidFill>
                <a:effectLst/>
                <a:latin typeface="+mn-lt"/>
                <a:ea typeface="+mn-ea"/>
                <a:cs typeface="+mn-cs"/>
              </a:rPr>
              <a:t>Ensure that all agreements are understood and accepted before finalization</a:t>
            </a:r>
          </a:p>
          <a:p>
            <a:pPr lvl="0"/>
            <a:r>
              <a:rPr lang="en-US" sz="1200" kern="1200" dirty="0">
                <a:solidFill>
                  <a:schemeClr val="tx1"/>
                </a:solidFill>
                <a:effectLst/>
                <a:latin typeface="+mn-lt"/>
                <a:ea typeface="+mn-ea"/>
                <a:cs typeface="+mn-cs"/>
              </a:rPr>
              <a:t>This should be well documented and signed at the close of the negotiations</a:t>
            </a:r>
          </a:p>
          <a:p>
            <a:pPr lvl="0"/>
            <a:r>
              <a:rPr lang="en-US" sz="1200" kern="1200" dirty="0">
                <a:solidFill>
                  <a:schemeClr val="tx1"/>
                </a:solidFill>
                <a:effectLst/>
                <a:latin typeface="+mn-lt"/>
                <a:ea typeface="+mn-ea"/>
                <a:cs typeface="+mn-cs"/>
              </a:rPr>
              <a:t>These should be then forwarded to both parties post negotiations</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18</a:t>
            </a:fld>
            <a:endParaRPr lang="en-CA"/>
          </a:p>
        </p:txBody>
      </p:sp>
    </p:spTree>
    <p:extLst>
      <p:ext uri="{BB962C8B-B14F-4D97-AF65-F5344CB8AC3E}">
        <p14:creationId xmlns:p14="http://schemas.microsoft.com/office/powerpoint/2010/main" val="3282623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sz="1200" kern="1200" dirty="0">
                <a:solidFill>
                  <a:schemeClr val="tx1"/>
                </a:solidFill>
                <a:effectLst/>
                <a:latin typeface="+mn-lt"/>
                <a:ea typeface="+mn-ea"/>
                <a:cs typeface="+mn-cs"/>
              </a:rPr>
              <a:t>Before you actually get down to work, it’s a good idea to engage in a little small talk with the other participants in the negotiation. This will help set a positive tone. You might find that you have some things in common (such as hobbies or favorite teams) with the other participants. </a:t>
            </a:r>
          </a:p>
          <a:p>
            <a:r>
              <a:rPr lang="en-US" sz="1200" kern="1200" dirty="0">
                <a:solidFill>
                  <a:schemeClr val="tx1"/>
                </a:solidFill>
                <a:effectLst/>
                <a:latin typeface="+mn-lt"/>
                <a:ea typeface="+mn-ea"/>
                <a:cs typeface="+mn-cs"/>
              </a:rPr>
              <a:t>If you rush right into the negotiation without some initial pleasantries, the other party may feel that you are being pushy and aggressive. For some people, this is a desirable negotiating style. However, it is advisable to have as many strings as possible to your bow when it comes to negotiations. Being “human” and easy to relate to is far less likely to persuade the other party that you are someone who needs to be kept in check, and may work to your advantage. </a:t>
            </a:r>
          </a:p>
          <a:p>
            <a:r>
              <a:rPr lang="en-US" sz="1200" kern="1200" dirty="0">
                <a:solidFill>
                  <a:schemeClr val="tx1"/>
                </a:solidFill>
                <a:effectLst/>
                <a:latin typeface="+mn-lt"/>
                <a:ea typeface="+mn-ea"/>
                <a:cs typeface="+mn-cs"/>
              </a:rPr>
              <a:t>Obviously when it comes to introductions and preliminaries it is an idea not to get too informal. Apart from anything else, this will feel quite artificial when all parties are fully aware that there are issues to be debated here. Formality also lends itself to details being correct – how many negotiations, you have to wonder, have foundered at an early stage because one participant forgot the name of a counterpart or made an accidentally offensive remark due to ignorance of a critical detail?</a:t>
            </a:r>
          </a:p>
          <a:p>
            <a:r>
              <a:rPr lang="en-US" sz="1200" kern="1200" dirty="0">
                <a:solidFill>
                  <a:schemeClr val="tx1"/>
                </a:solidFill>
                <a:effectLst/>
                <a:latin typeface="+mn-lt"/>
                <a:ea typeface="+mn-ea"/>
                <a:cs typeface="+mn-cs"/>
              </a:rPr>
              <a:t>Projecting an image of relaxed friendliness with an element of restraint is your best way to introduce yourself. By no means should you give the impression that you are here to bleed your counterpart dry – this will put them on the defensive and entrench their position, to your disadvantage – but it does help to project self-confidence. </a:t>
            </a:r>
            <a:r>
              <a:rPr lang="en-US" sz="1200" kern="1200">
                <a:solidFill>
                  <a:schemeClr val="tx1"/>
                </a:solidFill>
                <a:effectLst/>
                <a:latin typeface="+mn-lt"/>
                <a:ea typeface="+mn-ea"/>
                <a:cs typeface="+mn-cs"/>
              </a:rPr>
              <a:t>If you seem in a hurry to get negotiations completed and an agreement sealed, the impression will be that you want to escape from the whole process with a minimum of losses – which will not make you a formidable negotiating counterpart.</a:t>
            </a:r>
          </a:p>
          <a:p>
            <a:pPr>
              <a:spcBef>
                <a:spcPct val="0"/>
              </a:spcBef>
            </a:pPr>
            <a:endParaRPr lang="en-CA"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017D4B-9157-49CF-BA51-CF65CA750791}" type="slidenum">
              <a:rPr lang="en-CA"/>
              <a:pPr eaLnBrk="1" hangingPunct="1"/>
              <a:t>20</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At the start of a negotiation, you don’t want to give a detailed statement about your position on specific issues. That is a subject for bargaining. If the other party tries to rush you into stating your bargaining position prematurely, say something like, “That’s an important question. Before we get to that, let’s make sure we agree on the issues we’re discussing today.”</a:t>
            </a:r>
          </a:p>
          <a:p>
            <a:r>
              <a:rPr lang="en-US" sz="1200" kern="1200" dirty="0">
                <a:solidFill>
                  <a:schemeClr val="tx1"/>
                </a:solidFill>
                <a:effectLst/>
                <a:latin typeface="+mn-lt"/>
                <a:ea typeface="+mn-ea"/>
                <a:cs typeface="+mn-cs"/>
              </a:rPr>
              <a:t>It may be helpful to think why the other party would be in a hurry to get you to state your position. If they are fixated on that so early in negotiations, the chances are that they have been worrying about it for some time beforehand, and will want to get negotiations over and done with without having to worry about giving away more than they will need to. In such a case, it does you no harm at all to leave them waiting for this information by concentrating on laying down the framework.</a:t>
            </a:r>
          </a:p>
          <a:p>
            <a:r>
              <a:rPr lang="en-US" sz="1200" kern="1200" dirty="0">
                <a:solidFill>
                  <a:schemeClr val="tx1"/>
                </a:solidFill>
                <a:effectLst/>
                <a:latin typeface="+mn-lt"/>
                <a:ea typeface="+mn-ea"/>
                <a:cs typeface="+mn-cs"/>
              </a:rPr>
              <a:t>In negotiations, one party’s opinion on what should constitute the agenda will differ from the other at least in terms of how the issues should be framed. The same issue can be framed in several different ways, and a simple form of words can be quite contentious. Agreeing on the topics for discussion is something that allows both parties to find common ground, while preparing the way for both parties to recognize that they will not complete negotiations without making some movement on some issues.</a:t>
            </a:r>
          </a:p>
          <a:p>
            <a:pPr>
              <a:spcBef>
                <a:spcPct val="0"/>
              </a:spcBef>
            </a:pPr>
            <a:endParaRPr lang="en-CA" dirty="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5F496E-6AD6-405E-AC91-775763CCC811}" type="slidenum">
              <a:rPr lang="en-CA"/>
              <a:pPr eaLnBrk="1" hangingPunct="1"/>
              <a:t>21</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Holding back information can be a tricky business. You don’t want to appear secretive or deceptive, but at the same time you don’t want to give away your bargaining position prematurely. The best way to deal with this situation is to attempt to set the agenda for the negotiation.  Say something like, “Let’s get a few general issues settled before we get into specifics.” At the start of negotiations both parties will, to some extent, be on the defensive and will want to get an impression of whom they are dealing with before they go any further.</a:t>
            </a:r>
          </a:p>
          <a:p>
            <a:r>
              <a:rPr lang="en-US" sz="1200" kern="1200" dirty="0">
                <a:solidFill>
                  <a:schemeClr val="tx1"/>
                </a:solidFill>
                <a:effectLst/>
                <a:latin typeface="+mn-lt"/>
                <a:ea typeface="+mn-ea"/>
                <a:cs typeface="+mn-cs"/>
              </a:rPr>
              <a:t>By dealing with matters of agenda first, both parties get an opportunity to “size up” their counterpart and think about what they want to get from the negotiation and what they can get. The major benefit of these early discussions is that the first tentative negotiations can be made without making or breaking the whole process. From here it is possible to have a more realistic idea about who you are dealing with.  This can influence how you carry on with the negotiations.</a:t>
            </a:r>
          </a:p>
          <a:p>
            <a:r>
              <a:rPr lang="en-US" sz="1200" kern="1200" dirty="0">
                <a:solidFill>
                  <a:schemeClr val="tx1"/>
                </a:solidFill>
                <a:effectLst/>
                <a:latin typeface="+mn-lt"/>
                <a:ea typeface="+mn-ea"/>
                <a:cs typeface="+mn-cs"/>
              </a:rPr>
              <a:t>If you walk into negotiations and after preliminary introductions simply say “OK, so this is what we have come for, and we will walk away if we don’t get it”, then you might as well not be having a negotiation in the first place. Equally, if you hint early in negotiations that you are prepared to settle for a deal which more or less favors your counterpart, you are simply setting the scene for them to take everything you are prepared to offer and more besides. Your success in negotiations depends on knowing what to say, when to say it and when to be silent. </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1D85D4-F8FD-433D-A1FC-CA1AA49AB059}" type="slidenum">
              <a:rPr lang="en-CA"/>
              <a:pPr eaLnBrk="1" hangingPunct="1"/>
              <a:t>22</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r>
              <a:rPr lang="en-US" sz="1200" kern="1200" dirty="0">
                <a:solidFill>
                  <a:schemeClr val="tx1"/>
                </a:solidFill>
                <a:effectLst/>
                <a:latin typeface="+mn-lt"/>
                <a:ea typeface="+mn-ea"/>
                <a:cs typeface="+mn-cs"/>
              </a:rPr>
              <a:t>In addition to learning about the pressures, targets, and needs that might influence your opponents, you might also want to try to get some idea of their usual negotiating approach.</a:t>
            </a:r>
          </a:p>
          <a:p>
            <a:pPr lvl="0"/>
            <a:r>
              <a:rPr lang="en-US" sz="1200" kern="1200" dirty="0">
                <a:solidFill>
                  <a:schemeClr val="tx1"/>
                </a:solidFill>
                <a:effectLst/>
                <a:latin typeface="+mn-lt"/>
                <a:ea typeface="+mn-ea"/>
                <a:cs typeface="+mn-cs"/>
              </a:rPr>
              <a:t>Do they typically start out with an unreasonable offer?</a:t>
            </a:r>
          </a:p>
          <a:p>
            <a:pPr lvl="0"/>
            <a:r>
              <a:rPr lang="en-US" sz="1200" kern="1200" dirty="0">
                <a:solidFill>
                  <a:schemeClr val="tx1"/>
                </a:solidFill>
                <a:effectLst/>
                <a:latin typeface="+mn-lt"/>
                <a:ea typeface="+mn-ea"/>
                <a:cs typeface="+mn-cs"/>
              </a:rPr>
              <a:t>Do they try to rush the negotiation?</a:t>
            </a:r>
          </a:p>
          <a:p>
            <a:pPr lvl="0"/>
            <a:r>
              <a:rPr lang="en-US" sz="1200" kern="1200" dirty="0">
                <a:solidFill>
                  <a:schemeClr val="tx1"/>
                </a:solidFill>
                <a:effectLst/>
                <a:latin typeface="+mn-lt"/>
                <a:ea typeface="+mn-ea"/>
                <a:cs typeface="+mn-cs"/>
              </a:rPr>
              <a:t>Do they try to frame the issues to their own advantage?</a:t>
            </a:r>
          </a:p>
          <a:p>
            <a:r>
              <a:rPr lang="en-US" sz="1200" kern="1200" dirty="0">
                <a:solidFill>
                  <a:schemeClr val="tx1"/>
                </a:solidFill>
                <a:effectLst/>
                <a:latin typeface="+mn-lt"/>
                <a:ea typeface="+mn-ea"/>
                <a:cs typeface="+mn-cs"/>
              </a:rPr>
              <a:t>Finding this out can be a process of trial and error, but if you have any contacts in the same business who have negotiated with your opponent you can ask them for a rundown of how the negotiation went. This is something which will be familiar to any sports fan, in that teams and players will “scout” their opponents to exploit any weaknesses and prepare to deal with any strength that might make their opponent formidable. </a:t>
            </a:r>
          </a:p>
          <a:p>
            <a:r>
              <a:rPr lang="en-US" sz="1200" kern="1200" dirty="0">
                <a:solidFill>
                  <a:schemeClr val="tx1"/>
                </a:solidFill>
                <a:effectLst/>
                <a:latin typeface="+mn-lt"/>
                <a:ea typeface="+mn-ea"/>
                <a:cs typeface="+mn-cs"/>
              </a:rPr>
              <a:t>If an opponent has a reputation for always looking to rush the negotiation, it is possible to use that to your advantage. By remaining firm on your bargaining position you will be able to place pressure on them to get the deal done on your terms. If they want it to be over quickly, they will be less likely to spend time wringing concessions out of you and will have to either spend longer in negotiations than they would ordinarily wish (potentially making them uncomfortable and prone to rash decisions) or make a concession in order to get the arrangement in place quickly.</a:t>
            </a:r>
          </a:p>
          <a:p>
            <a:r>
              <a:rPr lang="en-US" sz="1200" kern="1200" dirty="0">
                <a:solidFill>
                  <a:schemeClr val="tx1"/>
                </a:solidFill>
                <a:effectLst/>
                <a:latin typeface="+mn-lt"/>
                <a:ea typeface="+mn-ea"/>
                <a:cs typeface="+mn-cs"/>
              </a:rPr>
              <a:t>Finding out – and analyzing – your opponent’s pressure, targets and needs is something that should be done if possible prior to your negotiations with them. If they give information in the preliminary stages of a meeting that may be of use to you, then by all means you can duly note that information and bring it into play later in negotiations at a key point. The more information you can find out in advance, the better for you. It will all be useful in negotiation settings.</a:t>
            </a:r>
          </a:p>
          <a:p>
            <a:pPr>
              <a:spcBef>
                <a:spcPct val="0"/>
              </a:spcBef>
            </a:pPr>
            <a:endParaRPr lang="en-CA" dirty="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D66894-93C1-4D23-8D55-CB7F4AEC5BC7}" type="slidenum">
              <a:rPr lang="en-CA"/>
              <a:pPr eaLnBrk="1" hangingPunct="1"/>
              <a:t>24</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mn-lt"/>
                <a:ea typeface="+mn-ea"/>
                <a:cs typeface="+mn-cs"/>
              </a:rPr>
              <a:t>Some of these techniques are what you might expect to encounter when dealing with a street vendor, but that doesn’t keep more sophisticated business people from using them. The important thing is to recognize them and be prepared to respond to them if they are used against you in a negotiation. As long as you recognize the technique when it is used, you can actually turn them to your advantage in a pressurized negotiation setting.</a:t>
            </a:r>
          </a:p>
          <a:p>
            <a:r>
              <a:rPr lang="en-US" sz="1200" kern="1200" dirty="0">
                <a:solidFill>
                  <a:schemeClr val="tx1"/>
                </a:solidFill>
                <a:effectLst/>
                <a:latin typeface="+mn-lt"/>
                <a:ea typeface="+mn-ea"/>
                <a:cs typeface="+mn-cs"/>
              </a:rPr>
              <a:t>One thing that many of the techniques have in common is that they tend to be used more in hope than in expectation. </a:t>
            </a:r>
            <a:r>
              <a:rPr lang="en-US" sz="1200" b="1" kern="1200" dirty="0">
                <a:solidFill>
                  <a:schemeClr val="tx1"/>
                </a:solidFill>
                <a:effectLst/>
                <a:latin typeface="+mn-lt"/>
                <a:ea typeface="+mn-ea"/>
                <a:cs typeface="+mn-cs"/>
              </a:rPr>
              <a:t>The Exaggerated First Offer</a:t>
            </a:r>
            <a:r>
              <a:rPr lang="en-US" sz="1200" kern="1200" dirty="0">
                <a:solidFill>
                  <a:schemeClr val="tx1"/>
                </a:solidFill>
                <a:effectLst/>
                <a:latin typeface="+mn-lt"/>
                <a:ea typeface="+mn-ea"/>
                <a:cs typeface="+mn-cs"/>
              </a:rPr>
              <a:t> technique is typically made in the full awareness that that offer will not be met, and the hope that somewhere between the $1000 you will settle for and the $2000 you have asked for, the dealer will make an offer which is as high as you can hope for. Experienced negotiators recognize this technique, and will usually respond with what may be an equally exaggerated counter-offer which undercuts what the car is worth.</a:t>
            </a:r>
          </a:p>
          <a:p>
            <a:r>
              <a:rPr lang="en-US" sz="1200" kern="1200" dirty="0">
                <a:solidFill>
                  <a:schemeClr val="tx1"/>
                </a:solidFill>
                <a:effectLst/>
                <a:latin typeface="+mn-lt"/>
                <a:ea typeface="+mn-ea"/>
                <a:cs typeface="+mn-cs"/>
              </a:rPr>
              <a:t>The techniques tend not to have a lot to do with realism, essentially trying to create a circumstance whereby a customer feels rushed, belittled, or harried in some way into accepting a situation which is beneficial to the person using the technique. If a customer feels that it is a choice between paying $1,500 today or $3,000 next week, they will usually plump for the former – regardless of how true the pitch was in the first place. As well as this, some negotiators will attempt to flatter you by saying “OK, normally I wouldn’t go anywhere near this low, but because I like you, here is what I’m going to do”. If you have a firm line to hold to, keep holding it in the face of these techniques and you will hold the power.</a:t>
            </a:r>
          </a:p>
          <a:p>
            <a:r>
              <a:rPr lang="en-US" sz="1200" b="1" kern="1200" dirty="0">
                <a:solidFill>
                  <a:schemeClr val="tx1"/>
                </a:solidFill>
                <a:effectLst/>
                <a:latin typeface="+mn-lt"/>
                <a:ea typeface="+mn-ea"/>
                <a:cs typeface="+mn-cs"/>
              </a:rPr>
              <a:t>Ten Negotiation Techniques:</a:t>
            </a:r>
            <a:endParaRPr lang="en-US"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Prepare, prepare, prepare. </a:t>
            </a:r>
          </a:p>
          <a:p>
            <a:pPr marL="228600" lvl="0" indent="-228600">
              <a:buFont typeface="+mj-lt"/>
              <a:buAutoNum type="arabicPeriod"/>
            </a:pPr>
            <a:r>
              <a:rPr lang="en-US" sz="1200" kern="1200" dirty="0">
                <a:solidFill>
                  <a:schemeClr val="tx1"/>
                </a:solidFill>
                <a:effectLst/>
                <a:latin typeface="+mn-lt"/>
                <a:ea typeface="+mn-ea"/>
                <a:cs typeface="+mn-cs"/>
              </a:rPr>
              <a:t>Pay attention to timing. </a:t>
            </a:r>
          </a:p>
          <a:p>
            <a:pPr marL="228600" lvl="0" indent="-228600">
              <a:buFont typeface="+mj-lt"/>
              <a:buAutoNum type="arabicPeriod"/>
            </a:pPr>
            <a:r>
              <a:rPr lang="en-US" sz="1200" kern="1200" dirty="0">
                <a:solidFill>
                  <a:schemeClr val="tx1"/>
                </a:solidFill>
                <a:effectLst/>
                <a:latin typeface="+mn-lt"/>
                <a:ea typeface="+mn-ea"/>
                <a:cs typeface="+mn-cs"/>
              </a:rPr>
              <a:t>Leave behind your ego. </a:t>
            </a:r>
          </a:p>
          <a:p>
            <a:pPr marL="228600" lvl="0" indent="-228600">
              <a:buFont typeface="+mj-lt"/>
              <a:buAutoNum type="arabicPeriod"/>
            </a:pPr>
            <a:r>
              <a:rPr lang="en-US" sz="1200" kern="1200" dirty="0">
                <a:solidFill>
                  <a:schemeClr val="tx1"/>
                </a:solidFill>
                <a:effectLst/>
                <a:latin typeface="+mn-lt"/>
                <a:ea typeface="+mn-ea"/>
                <a:cs typeface="+mn-cs"/>
              </a:rPr>
              <a:t>Ramp up your listening skills. </a:t>
            </a:r>
          </a:p>
          <a:p>
            <a:pPr marL="228600" lvl="0" indent="-228600">
              <a:buFont typeface="+mj-lt"/>
              <a:buAutoNum type="arabicPeriod"/>
            </a:pPr>
            <a:r>
              <a:rPr lang="en-US" sz="1200" kern="1200" dirty="0">
                <a:solidFill>
                  <a:schemeClr val="tx1"/>
                </a:solidFill>
                <a:effectLst/>
                <a:latin typeface="+mn-lt"/>
                <a:ea typeface="+mn-ea"/>
                <a:cs typeface="+mn-cs"/>
              </a:rPr>
              <a:t>If you don't ask, you don't get. </a:t>
            </a:r>
          </a:p>
          <a:p>
            <a:pPr marL="228600" lvl="0" indent="-228600">
              <a:buFont typeface="+mj-lt"/>
              <a:buAutoNum type="arabicPeriod"/>
            </a:pPr>
            <a:r>
              <a:rPr lang="en-US" sz="1200" kern="1200" dirty="0">
                <a:solidFill>
                  <a:schemeClr val="tx1"/>
                </a:solidFill>
                <a:effectLst/>
                <a:latin typeface="+mn-lt"/>
                <a:ea typeface="+mn-ea"/>
                <a:cs typeface="+mn-cs"/>
              </a:rPr>
              <a:t>Anticipate compromise. </a:t>
            </a:r>
          </a:p>
          <a:p>
            <a:pPr marL="228600" lvl="0" indent="-228600">
              <a:buFont typeface="+mj-lt"/>
              <a:buAutoNum type="arabicPeriod"/>
            </a:pPr>
            <a:r>
              <a:rPr lang="en-US" sz="1200" kern="1200" dirty="0">
                <a:solidFill>
                  <a:schemeClr val="tx1"/>
                </a:solidFill>
                <a:effectLst/>
                <a:latin typeface="+mn-lt"/>
                <a:ea typeface="+mn-ea"/>
                <a:cs typeface="+mn-cs"/>
              </a:rPr>
              <a:t>Offer and expect commitment. </a:t>
            </a:r>
          </a:p>
          <a:p>
            <a:pPr marL="228600" lvl="0" indent="-228600">
              <a:buFont typeface="+mj-lt"/>
              <a:buAutoNum type="arabicPeriod"/>
            </a:pPr>
            <a:r>
              <a:rPr lang="en-US" sz="1200" kern="1200" dirty="0">
                <a:solidFill>
                  <a:schemeClr val="tx1"/>
                </a:solidFill>
                <a:effectLst/>
                <a:latin typeface="+mn-lt"/>
                <a:ea typeface="+mn-ea"/>
                <a:cs typeface="+mn-cs"/>
              </a:rPr>
              <a:t>Don't absorb their problems. </a:t>
            </a:r>
          </a:p>
          <a:p>
            <a:pPr marL="228600" lvl="0" indent="-228600">
              <a:buFont typeface="+mj-lt"/>
              <a:buAutoNum type="arabicPeriod"/>
            </a:pPr>
            <a:r>
              <a:rPr lang="en-US" sz="1200" kern="1200" dirty="0">
                <a:solidFill>
                  <a:schemeClr val="tx1"/>
                </a:solidFill>
                <a:effectLst/>
                <a:latin typeface="+mn-lt"/>
                <a:ea typeface="+mn-ea"/>
                <a:cs typeface="+mn-cs"/>
              </a:rPr>
              <a:t>Stick to your principles. </a:t>
            </a:r>
          </a:p>
          <a:p>
            <a:pPr marL="228600" lvl="0" indent="-228600">
              <a:buFont typeface="+mj-lt"/>
              <a:buAutoNum type="arabicPeriod"/>
            </a:pPr>
            <a:r>
              <a:rPr lang="en-US" sz="1200" kern="1200" dirty="0">
                <a:solidFill>
                  <a:schemeClr val="tx1"/>
                </a:solidFill>
                <a:effectLst/>
                <a:latin typeface="+mn-lt"/>
                <a:ea typeface="+mn-ea"/>
                <a:cs typeface="+mn-cs"/>
              </a:rPr>
              <a:t>Close with confirmation. </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25</a:t>
            </a:fld>
            <a:endParaRPr lang="en-CA"/>
          </a:p>
        </p:txBody>
      </p:sp>
    </p:spTree>
    <p:extLst>
      <p:ext uri="{BB962C8B-B14F-4D97-AF65-F5344CB8AC3E}">
        <p14:creationId xmlns:p14="http://schemas.microsoft.com/office/powerpoint/2010/main" val="2566424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sz="1200" kern="1200" dirty="0">
                <a:solidFill>
                  <a:schemeClr val="tx1"/>
                </a:solidFill>
                <a:effectLst/>
                <a:latin typeface="+mn-lt"/>
                <a:ea typeface="+mn-ea"/>
                <a:cs typeface="+mn-cs"/>
              </a:rPr>
              <a:t>The dictionary says an impasse is a noun which describes: “a situation in which no progress is possible, especially because of disagreement; a deadlock”.</a:t>
            </a:r>
          </a:p>
          <a:p>
            <a:r>
              <a:rPr lang="en-US" sz="1200" kern="1200" dirty="0">
                <a:solidFill>
                  <a:schemeClr val="tx1"/>
                </a:solidFill>
                <a:effectLst/>
                <a:latin typeface="+mn-lt"/>
                <a:ea typeface="+mn-ea"/>
                <a:cs typeface="+mn-cs"/>
              </a:rPr>
              <a:t>There are a number of ways to break an impasse in negotiations.  Here are a few:</a:t>
            </a:r>
          </a:p>
          <a:p>
            <a:pPr lvl="0"/>
            <a:r>
              <a:rPr lang="en-US" sz="1200" kern="1200" dirty="0">
                <a:solidFill>
                  <a:schemeClr val="tx1"/>
                </a:solidFill>
                <a:effectLst/>
                <a:latin typeface="+mn-lt"/>
                <a:ea typeface="+mn-ea"/>
                <a:cs typeface="+mn-cs"/>
              </a:rPr>
              <a:t>If the impasse involves money, change the terms: a larger deposit, a shorter pay period, etc.</a:t>
            </a:r>
          </a:p>
          <a:p>
            <a:pPr lvl="0"/>
            <a:r>
              <a:rPr lang="en-US" sz="1200" kern="1200" dirty="0">
                <a:solidFill>
                  <a:schemeClr val="tx1"/>
                </a:solidFill>
                <a:effectLst/>
                <a:latin typeface="+mn-lt"/>
                <a:ea typeface="+mn-ea"/>
                <a:cs typeface="+mn-cs"/>
              </a:rPr>
              <a:t>Change a team member or the team leader.</a:t>
            </a:r>
          </a:p>
          <a:p>
            <a:pPr lvl="0"/>
            <a:r>
              <a:rPr lang="en-US" sz="1200" kern="1200" dirty="0">
                <a:solidFill>
                  <a:schemeClr val="tx1"/>
                </a:solidFill>
                <a:effectLst/>
                <a:latin typeface="+mn-lt"/>
                <a:ea typeface="+mn-ea"/>
                <a:cs typeface="+mn-cs"/>
              </a:rPr>
              <a:t>Agree on easy issues and save the more difficult issues for later.</a:t>
            </a:r>
          </a:p>
          <a:p>
            <a:pPr lvl="0"/>
            <a:r>
              <a:rPr lang="en-US" sz="1200" kern="1200" dirty="0">
                <a:solidFill>
                  <a:schemeClr val="tx1"/>
                </a:solidFill>
                <a:effectLst/>
                <a:latin typeface="+mn-lt"/>
                <a:ea typeface="+mn-ea"/>
                <a:cs typeface="+mn-cs"/>
              </a:rPr>
              <a:t>Change the list of options being considered.</a:t>
            </a:r>
          </a:p>
          <a:p>
            <a:pPr lvl="0"/>
            <a:r>
              <a:rPr lang="en-US" sz="1200" kern="1200" dirty="0">
                <a:solidFill>
                  <a:schemeClr val="tx1"/>
                </a:solidFill>
                <a:effectLst/>
                <a:latin typeface="+mn-lt"/>
                <a:ea typeface="+mn-ea"/>
                <a:cs typeface="+mn-cs"/>
              </a:rPr>
              <a:t>Agree to adjourn for a fixed period of time to try to come up with other options. </a:t>
            </a:r>
          </a:p>
          <a:p>
            <a:r>
              <a:rPr lang="en-US" sz="1200" kern="1200" dirty="0">
                <a:solidFill>
                  <a:schemeClr val="tx1"/>
                </a:solidFill>
                <a:effectLst/>
                <a:latin typeface="+mn-lt"/>
                <a:ea typeface="+mn-ea"/>
                <a:cs typeface="+mn-cs"/>
              </a:rPr>
              <a:t>The risk with an impasse in negotiations is that it can become a point where any movement from either party will be seen as weakness. The impasse can become the overall focus of the spell of negotiations, where the actual focus should be that which is set out in the initial framework as agreed in the preliminary stages. Sometimes in politics, negotiations take years to reach their fruition, because sticking points are occasionally unavoidable. In business, it tends not to take that long – but it is essential that you deal with impasses as they occur.</a:t>
            </a:r>
          </a:p>
          <a:p>
            <a:r>
              <a:rPr lang="en-US" sz="1200" kern="1200" dirty="0">
                <a:solidFill>
                  <a:schemeClr val="tx1"/>
                </a:solidFill>
                <a:effectLst/>
                <a:latin typeface="+mn-lt"/>
                <a:ea typeface="+mn-ea"/>
                <a:cs typeface="+mn-cs"/>
              </a:rPr>
              <a:t>If you want to get around an impasse, the realization needs to be made that it is happening for a reason and that overcoming it will necessitate changing something about the way you are negotiating. If you can see the sticking point, then by all means make that the focus of your change, but failing that it can be a good idea to place to problem on the back burner and deal with something else – something manageable which will enable the momentum to be put back in your negotiations.</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5C9C7C-E3AE-4F02-BC0C-E0C65B5B6A94}" type="slidenum">
              <a:rPr lang="en-CA"/>
              <a:pPr eaLnBrk="1" hangingPunct="1"/>
              <a:t>26</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CA"/>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7A6B59-14AF-4302-93A4-544806CEA35F}" type="slidenum">
              <a:rPr lang="en-CA"/>
              <a:pPr eaLnBrk="1" hangingPunct="1"/>
              <a:t>27</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three phases of a negotiation are:</a:t>
            </a:r>
          </a:p>
          <a:p>
            <a:pPr lvl="0"/>
            <a:r>
              <a:rPr lang="en-US" sz="1200" kern="1200" dirty="0">
                <a:solidFill>
                  <a:schemeClr val="tx1"/>
                </a:solidFill>
                <a:effectLst/>
                <a:latin typeface="+mn-lt"/>
                <a:ea typeface="+mn-ea"/>
                <a:cs typeface="+mn-cs"/>
              </a:rPr>
              <a:t>Exchanging Information</a:t>
            </a:r>
          </a:p>
          <a:p>
            <a:pPr lvl="0"/>
            <a:r>
              <a:rPr lang="en-US" sz="1200" kern="1200" dirty="0">
                <a:solidFill>
                  <a:schemeClr val="tx1"/>
                </a:solidFill>
                <a:effectLst/>
                <a:latin typeface="+mn-lt"/>
                <a:ea typeface="+mn-ea"/>
                <a:cs typeface="+mn-cs"/>
              </a:rPr>
              <a:t>Bargaining</a:t>
            </a:r>
          </a:p>
          <a:p>
            <a:pPr lvl="0"/>
            <a:r>
              <a:rPr lang="en-US" sz="1200" kern="1200" dirty="0">
                <a:solidFill>
                  <a:schemeClr val="tx1"/>
                </a:solidFill>
                <a:effectLst/>
                <a:latin typeface="+mn-lt"/>
                <a:ea typeface="+mn-ea"/>
                <a:cs typeface="+mn-cs"/>
              </a:rPr>
              <a:t>Closing</a:t>
            </a:r>
          </a:p>
          <a:p>
            <a:r>
              <a:rPr lang="en-US" sz="1200" kern="1200" dirty="0">
                <a:solidFill>
                  <a:schemeClr val="tx1"/>
                </a:solidFill>
                <a:effectLst/>
                <a:latin typeface="+mn-lt"/>
                <a:ea typeface="+mn-ea"/>
                <a:cs typeface="+mn-cs"/>
              </a:rPr>
              <a:t>These phases describe the negotiation process itself. Before the process begins, both parties need to prepare for the negotiation. This involves establishing their bargaining position by defining their BATNA, WATNA, and WAP (see Module Three). It also involves gathering information about the issues to be addressed in the negotiation.</a:t>
            </a:r>
          </a:p>
          <a:p>
            <a:r>
              <a:rPr lang="en-US" sz="1200" kern="1200" dirty="0">
                <a:solidFill>
                  <a:schemeClr val="tx1"/>
                </a:solidFill>
                <a:effectLst/>
                <a:latin typeface="+mn-lt"/>
                <a:ea typeface="+mn-ea"/>
                <a:cs typeface="+mn-cs"/>
              </a:rPr>
              <a:t>After the negotiation, both parties should work to restore relationships that may have been frayed by the negotiation process.</a:t>
            </a:r>
          </a:p>
          <a:p>
            <a:r>
              <a:rPr lang="en-US" sz="1200" kern="1200" dirty="0">
                <a:solidFill>
                  <a:schemeClr val="tx1"/>
                </a:solidFill>
                <a:effectLst/>
                <a:latin typeface="+mn-lt"/>
                <a:ea typeface="+mn-ea"/>
                <a:cs typeface="+mn-cs"/>
              </a:rPr>
              <a:t>It is essential to pay attention to all the phases of negotiation. Without the first phase, the exchange of information, and the establishment of bargaining positions, the second phase cannot happen in any meaningful sense because no one knows where they stand. It sets a scene for demands to be manageable and reasonable. Negotiations are, after all, about the art of the possible. Without the third phase, anything that has been decided during phase two cannot be formalized and will not take hold – leading to the necessity for further negotiation or an absolute breakdown in a relationship.</a:t>
            </a:r>
          </a:p>
          <a:p>
            <a:pPr>
              <a:spcBef>
                <a:spcPct val="0"/>
              </a:spcBef>
            </a:pPr>
            <a:endParaRPr lang="en-CA" dirty="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3F848C-49C6-4E17-B38E-23A3B3534A85}" type="slidenum">
              <a:rPr lang="en-CA"/>
              <a:pPr eaLnBrk="1" hangingPunct="1"/>
              <a:t>7</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kern="1200" dirty="0">
                <a:solidFill>
                  <a:schemeClr val="tx1"/>
                </a:solidFill>
                <a:effectLst/>
                <a:latin typeface="+mn-lt"/>
                <a:ea typeface="+mn-ea"/>
                <a:cs typeface="+mn-cs"/>
              </a:rPr>
              <a:t>Positional Bargaining: Soft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Participants want to be friends</a:t>
            </a:r>
          </a:p>
          <a:p>
            <a:pPr lvl="0"/>
            <a:r>
              <a:rPr lang="en-US" sz="1200" kern="1200" dirty="0">
                <a:solidFill>
                  <a:schemeClr val="tx1"/>
                </a:solidFill>
                <a:effectLst/>
                <a:latin typeface="+mn-lt"/>
                <a:ea typeface="+mn-ea"/>
                <a:cs typeface="+mn-cs"/>
              </a:rPr>
              <a:t>The goal is agreement</a:t>
            </a:r>
          </a:p>
          <a:p>
            <a:pPr lvl="0"/>
            <a:r>
              <a:rPr lang="en-US" sz="1200" kern="1200" dirty="0">
                <a:solidFill>
                  <a:schemeClr val="tx1"/>
                </a:solidFill>
                <a:effectLst/>
                <a:latin typeface="+mn-lt"/>
                <a:ea typeface="+mn-ea"/>
                <a:cs typeface="+mn-cs"/>
              </a:rPr>
              <a:t>Participants trust each other</a:t>
            </a:r>
          </a:p>
          <a:p>
            <a:pPr lvl="0"/>
            <a:r>
              <a:rPr lang="en-US" sz="1200" kern="1200" dirty="0">
                <a:solidFill>
                  <a:schemeClr val="tx1"/>
                </a:solidFill>
                <a:effectLst/>
                <a:latin typeface="+mn-lt"/>
                <a:ea typeface="+mn-ea"/>
                <a:cs typeface="+mn-cs"/>
              </a:rPr>
              <a:t>Participants are soft on the people and the problem</a:t>
            </a:r>
          </a:p>
          <a:p>
            <a:r>
              <a:rPr lang="en-US" sz="1200" b="1"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Participants change positions readily</a:t>
            </a:r>
          </a:p>
          <a:p>
            <a:pPr lvl="0"/>
            <a:r>
              <a:rPr lang="en-US" sz="1200" kern="1200" dirty="0">
                <a:solidFill>
                  <a:schemeClr val="tx1"/>
                </a:solidFill>
                <a:effectLst/>
                <a:latin typeface="+mn-lt"/>
                <a:ea typeface="+mn-ea"/>
                <a:cs typeface="+mn-cs"/>
              </a:rPr>
              <a:t>Participants state their bottom line</a:t>
            </a:r>
          </a:p>
          <a:p>
            <a:pPr lvl="0"/>
            <a:r>
              <a:rPr lang="en-US" sz="1200" kern="1200" dirty="0">
                <a:solidFill>
                  <a:schemeClr val="tx1"/>
                </a:solidFill>
                <a:effectLst/>
                <a:latin typeface="+mn-lt"/>
                <a:ea typeface="+mn-ea"/>
                <a:cs typeface="+mn-cs"/>
              </a:rPr>
              <a:t>Participants make concessions</a:t>
            </a:r>
          </a:p>
          <a:p>
            <a:pPr lvl="0"/>
            <a:r>
              <a:rPr lang="en-US" sz="1200" kern="1200" dirty="0">
                <a:solidFill>
                  <a:schemeClr val="tx1"/>
                </a:solidFill>
                <a:effectLst/>
                <a:latin typeface="+mn-lt"/>
                <a:ea typeface="+mn-ea"/>
                <a:cs typeface="+mn-cs"/>
              </a:rPr>
              <a:t>Participants search for one solution</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Positional Bargaining: Hard</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Participants are adversaries</a:t>
            </a:r>
          </a:p>
          <a:p>
            <a:pPr lvl="0"/>
            <a:r>
              <a:rPr lang="en-US" sz="1200" kern="1200" dirty="0">
                <a:solidFill>
                  <a:schemeClr val="tx1"/>
                </a:solidFill>
                <a:effectLst/>
                <a:latin typeface="+mn-lt"/>
                <a:ea typeface="+mn-ea"/>
                <a:cs typeface="+mn-cs"/>
              </a:rPr>
              <a:t>The goal is victory</a:t>
            </a:r>
          </a:p>
          <a:p>
            <a:pPr lvl="0"/>
            <a:r>
              <a:rPr lang="en-US" sz="1200" kern="1200" dirty="0">
                <a:solidFill>
                  <a:schemeClr val="tx1"/>
                </a:solidFill>
                <a:effectLst/>
                <a:latin typeface="+mn-lt"/>
                <a:ea typeface="+mn-ea"/>
                <a:cs typeface="+mn-cs"/>
              </a:rPr>
              <a:t>Participants distrust each other</a:t>
            </a:r>
          </a:p>
          <a:p>
            <a:pPr lvl="0"/>
            <a:r>
              <a:rPr lang="en-US" sz="1200" kern="1200" dirty="0">
                <a:solidFill>
                  <a:schemeClr val="tx1"/>
                </a:solidFill>
                <a:effectLst/>
                <a:latin typeface="+mn-lt"/>
                <a:ea typeface="+mn-ea"/>
                <a:cs typeface="+mn-cs"/>
              </a:rPr>
              <a:t>Participants are hard on the people and the problem</a:t>
            </a:r>
          </a:p>
          <a:p>
            <a:r>
              <a:rPr lang="en-US" sz="1200" b="1"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Participants stick to a position</a:t>
            </a:r>
          </a:p>
          <a:p>
            <a:pPr lvl="0"/>
            <a:r>
              <a:rPr lang="en-US" sz="1200" kern="1200" dirty="0">
                <a:solidFill>
                  <a:schemeClr val="tx1"/>
                </a:solidFill>
                <a:effectLst/>
                <a:latin typeface="+mn-lt"/>
                <a:ea typeface="+mn-ea"/>
                <a:cs typeface="+mn-cs"/>
              </a:rPr>
              <a:t>Participants conceal their bottom line</a:t>
            </a:r>
          </a:p>
          <a:p>
            <a:pPr lvl="0"/>
            <a:r>
              <a:rPr lang="en-US" sz="1200" kern="1200" dirty="0">
                <a:solidFill>
                  <a:schemeClr val="tx1"/>
                </a:solidFill>
                <a:effectLst/>
                <a:latin typeface="+mn-lt"/>
                <a:ea typeface="+mn-ea"/>
                <a:cs typeface="+mn-cs"/>
              </a:rPr>
              <a:t>Participants demand concessions</a:t>
            </a:r>
          </a:p>
          <a:p>
            <a:pPr lvl="0"/>
            <a:r>
              <a:rPr lang="en-US" sz="1200" kern="1200" dirty="0">
                <a:solidFill>
                  <a:schemeClr val="tx1"/>
                </a:solidFill>
                <a:effectLst/>
                <a:latin typeface="+mn-lt"/>
                <a:ea typeface="+mn-ea"/>
                <a:cs typeface="+mn-cs"/>
              </a:rPr>
              <a:t>Participants demand one solution</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Interest Bargaining</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Participants are problem solvers</a:t>
            </a:r>
          </a:p>
          <a:p>
            <a:pPr lvl="0"/>
            <a:r>
              <a:rPr lang="en-US" sz="1200" kern="1200" dirty="0">
                <a:solidFill>
                  <a:schemeClr val="tx1"/>
                </a:solidFill>
                <a:effectLst/>
                <a:latin typeface="+mn-lt"/>
                <a:ea typeface="+mn-ea"/>
                <a:cs typeface="+mn-cs"/>
              </a:rPr>
              <a:t>The goal is an outcome that will satisfy the interests of the participants</a:t>
            </a:r>
          </a:p>
          <a:p>
            <a:pPr lvl="0"/>
            <a:r>
              <a:rPr lang="en-US" sz="1200" kern="1200" dirty="0">
                <a:solidFill>
                  <a:schemeClr val="tx1"/>
                </a:solidFill>
                <a:effectLst/>
                <a:latin typeface="+mn-lt"/>
                <a:ea typeface="+mn-ea"/>
                <a:cs typeface="+mn-cs"/>
              </a:rPr>
              <a:t>Participants treat trust and distrust as irrelevant</a:t>
            </a:r>
          </a:p>
          <a:p>
            <a:pPr lvl="0"/>
            <a:r>
              <a:rPr lang="en-US" sz="1200" kern="1200" dirty="0">
                <a:solidFill>
                  <a:schemeClr val="tx1"/>
                </a:solidFill>
                <a:effectLst/>
                <a:latin typeface="+mn-lt"/>
                <a:ea typeface="+mn-ea"/>
                <a:cs typeface="+mn-cs"/>
              </a:rPr>
              <a:t>Participants are soft on the people, hard on the problem</a:t>
            </a:r>
          </a:p>
          <a:p>
            <a:r>
              <a:rPr lang="en-US" sz="1200" b="1"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Participants focus on interests, not positions</a:t>
            </a:r>
          </a:p>
          <a:p>
            <a:pPr lvl="0"/>
            <a:r>
              <a:rPr lang="en-US" sz="1200" kern="1200" dirty="0">
                <a:solidFill>
                  <a:schemeClr val="tx1"/>
                </a:solidFill>
                <a:effectLst/>
                <a:latin typeface="+mn-lt"/>
                <a:ea typeface="+mn-ea"/>
                <a:cs typeface="+mn-cs"/>
              </a:rPr>
              <a:t>Participants don’t have a bottom line</a:t>
            </a:r>
          </a:p>
          <a:p>
            <a:pPr lvl="0"/>
            <a:r>
              <a:rPr lang="en-US" sz="1200" kern="1200" dirty="0">
                <a:solidFill>
                  <a:schemeClr val="tx1"/>
                </a:solidFill>
                <a:effectLst/>
                <a:latin typeface="+mn-lt"/>
                <a:ea typeface="+mn-ea"/>
                <a:cs typeface="+mn-cs"/>
              </a:rPr>
              <a:t>Participants invent options for mutual gain</a:t>
            </a:r>
          </a:p>
          <a:p>
            <a:pPr lvl="0"/>
            <a:r>
              <a:rPr lang="en-US" sz="1200" kern="1200" dirty="0">
                <a:solidFill>
                  <a:schemeClr val="tx1"/>
                </a:solidFill>
                <a:effectLst/>
                <a:latin typeface="+mn-lt"/>
                <a:ea typeface="+mn-ea"/>
                <a:cs typeface="+mn-cs"/>
              </a:rPr>
              <a:t>Participants develop multiple options</a:t>
            </a:r>
          </a:p>
          <a:p>
            <a:r>
              <a:rPr lang="en-US" sz="1200" b="1"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28</a:t>
            </a:fld>
            <a:endParaRPr lang="en-CA"/>
          </a:p>
        </p:txBody>
      </p:sp>
    </p:spTree>
    <p:extLst>
      <p:ext uri="{BB962C8B-B14F-4D97-AF65-F5344CB8AC3E}">
        <p14:creationId xmlns:p14="http://schemas.microsoft.com/office/powerpoint/2010/main" val="89637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29</a:t>
            </a:fld>
            <a:endParaRPr lang="en-CA"/>
          </a:p>
        </p:txBody>
      </p:sp>
    </p:spTree>
    <p:extLst>
      <p:ext uri="{BB962C8B-B14F-4D97-AF65-F5344CB8AC3E}">
        <p14:creationId xmlns:p14="http://schemas.microsoft.com/office/powerpoint/2010/main" val="3509464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mn-lt"/>
                <a:ea typeface="+mn-ea"/>
                <a:cs typeface="+mn-cs"/>
              </a:rPr>
              <a:t>Creating a mutual gain solution requires some activities not usually associated with negotiations, for example:</a:t>
            </a:r>
          </a:p>
          <a:p>
            <a:pPr lvl="0"/>
            <a:r>
              <a:rPr lang="en-US" sz="1200" kern="1200" dirty="0">
                <a:solidFill>
                  <a:schemeClr val="tx1"/>
                </a:solidFill>
                <a:effectLst/>
                <a:latin typeface="+mn-lt"/>
                <a:ea typeface="+mn-ea"/>
                <a:cs typeface="+mn-cs"/>
              </a:rPr>
              <a:t>Brainstorming to “expand the pie” by coming up with a range of options</a:t>
            </a:r>
          </a:p>
          <a:p>
            <a:pPr lvl="0"/>
            <a:r>
              <a:rPr lang="en-US" sz="1200" kern="1200" dirty="0">
                <a:solidFill>
                  <a:schemeClr val="tx1"/>
                </a:solidFill>
                <a:effectLst/>
                <a:latin typeface="+mn-lt"/>
                <a:ea typeface="+mn-ea"/>
                <a:cs typeface="+mn-cs"/>
              </a:rPr>
              <a:t>Identifying shared values to help create options that will meet the interests of both parties</a:t>
            </a:r>
          </a:p>
          <a:p>
            <a:pPr lvl="0"/>
            <a:r>
              <a:rPr lang="en-US" sz="1200" kern="1200" dirty="0">
                <a:solidFill>
                  <a:schemeClr val="tx1"/>
                </a:solidFill>
                <a:effectLst/>
                <a:latin typeface="+mn-lt"/>
                <a:ea typeface="+mn-ea"/>
                <a:cs typeface="+mn-cs"/>
              </a:rPr>
              <a:t>Changing the scope of the negotiation — making it larger or smaller</a:t>
            </a:r>
          </a:p>
          <a:p>
            <a:pPr lvl="0"/>
            <a:r>
              <a:rPr lang="en-US" sz="1200" kern="1200" dirty="0">
                <a:solidFill>
                  <a:schemeClr val="tx1"/>
                </a:solidFill>
                <a:effectLst/>
                <a:latin typeface="+mn-lt"/>
                <a:ea typeface="+mn-ea"/>
                <a:cs typeface="+mn-cs"/>
              </a:rPr>
              <a:t>Identifying issues that can be set aside for future negotiations</a:t>
            </a:r>
          </a:p>
          <a:p>
            <a:r>
              <a:rPr lang="en-US" sz="1200" kern="1200" dirty="0">
                <a:solidFill>
                  <a:schemeClr val="tx1"/>
                </a:solidFill>
                <a:effectLst/>
                <a:latin typeface="+mn-lt"/>
                <a:ea typeface="+mn-ea"/>
                <a:cs typeface="+mn-cs"/>
              </a:rPr>
              <a:t>One of the problems that arise in negotiations is that parties can feel that they are being marginalized in terms of what they can do and what they can get. They may feel that being in constant opposition means that the negotiations advance at a snail’s pace if at all. In order to put in place a mindset where there is a chance for consensus, the parties can look at what unites them rather than what puts them in opposition to one another. </a:t>
            </a:r>
          </a:p>
          <a:p>
            <a:r>
              <a:rPr lang="en-US" sz="1200" kern="1200" dirty="0">
                <a:solidFill>
                  <a:schemeClr val="tx1"/>
                </a:solidFill>
                <a:effectLst/>
                <a:latin typeface="+mn-lt"/>
                <a:ea typeface="+mn-ea"/>
                <a:cs typeface="+mn-cs"/>
              </a:rPr>
              <a:t>The difficulty in any negotiation arises when there are issues where both parties have a philosophical WAP which is too far from that of the other. There is in this case no ZOPA, and no matter how much negotiation takes place there will be a sticking point. If you can remove the sticking point from the equation at least temporarily, you can get in place a situation where there is space for consensus.</a:t>
            </a:r>
          </a:p>
          <a:p>
            <a:r>
              <a:rPr lang="en-US" sz="1200" kern="1200" dirty="0">
                <a:solidFill>
                  <a:schemeClr val="tx1"/>
                </a:solidFill>
                <a:effectLst/>
                <a:latin typeface="+mn-lt"/>
                <a:ea typeface="+mn-ea"/>
                <a:cs typeface="+mn-cs"/>
              </a:rPr>
              <a:t>The danger of “ignoring the elephant in the room” is that it will not go away just because it is ignored. It will still be there, and although it is tempting to look at things from a “blue sky” point of view and forget about the clouds forming overhead, you can end up saving up problems for the latter stages of negotiations. What you could look at doing is having someone working away from the negotiating table to find a compromise solution, and bring it back to the table when it looks more palatable to both parties.</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30</a:t>
            </a:fld>
            <a:endParaRPr lang="en-CA"/>
          </a:p>
        </p:txBody>
      </p:sp>
    </p:spTree>
    <p:extLst>
      <p:ext uri="{BB962C8B-B14F-4D97-AF65-F5344CB8AC3E}">
        <p14:creationId xmlns:p14="http://schemas.microsoft.com/office/powerpoint/2010/main" val="3742937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To begin, identify what you personally want out of the negotiation. Try to state this positively. </a:t>
            </a:r>
          </a:p>
          <a:p>
            <a:r>
              <a:rPr lang="en-US" sz="1200" kern="1200" dirty="0">
                <a:solidFill>
                  <a:schemeClr val="tx1"/>
                </a:solidFill>
                <a:effectLst/>
                <a:latin typeface="+mn-lt"/>
                <a:ea typeface="+mn-ea"/>
                <a:cs typeface="+mn-cs"/>
              </a:rPr>
              <a:t>Examples:</a:t>
            </a:r>
          </a:p>
          <a:p>
            <a:pPr lvl="0"/>
            <a:r>
              <a:rPr lang="en-US" sz="1200" kern="1200" dirty="0">
                <a:solidFill>
                  <a:schemeClr val="tx1"/>
                </a:solidFill>
                <a:effectLst/>
                <a:latin typeface="+mn-lt"/>
                <a:ea typeface="+mn-ea"/>
                <a:cs typeface="+mn-cs"/>
              </a:rPr>
              <a:t>I want a fair share of all new customers.</a:t>
            </a:r>
          </a:p>
          <a:p>
            <a:pPr lvl="0"/>
            <a:r>
              <a:rPr lang="en-US" sz="1200" kern="1200" dirty="0">
                <a:solidFill>
                  <a:schemeClr val="tx1"/>
                </a:solidFill>
                <a:effectLst/>
                <a:latin typeface="+mn-lt"/>
                <a:ea typeface="+mn-ea"/>
                <a:cs typeface="+mn-cs"/>
              </a:rPr>
              <a:t>I want a better working relationship with my manager.</a:t>
            </a:r>
          </a:p>
          <a:p>
            <a:pPr lvl="0"/>
            <a:r>
              <a:rPr lang="en-US" sz="1200" kern="1200" dirty="0">
                <a:solidFill>
                  <a:schemeClr val="tx1"/>
                </a:solidFill>
                <a:effectLst/>
                <a:latin typeface="+mn-lt"/>
                <a:ea typeface="+mn-ea"/>
                <a:cs typeface="+mn-cs"/>
              </a:rPr>
              <a:t>I want changes to the schedule.</a:t>
            </a:r>
          </a:p>
          <a:p>
            <a:r>
              <a:rPr lang="en-US" sz="1200" kern="1200" dirty="0">
                <a:solidFill>
                  <a:schemeClr val="tx1"/>
                </a:solidFill>
                <a:effectLst/>
                <a:latin typeface="+mn-lt"/>
                <a:ea typeface="+mn-ea"/>
                <a:cs typeface="+mn-cs"/>
              </a:rPr>
              <a:t>You can create two versions of your personal needs statement: your ideal resolution and your realistic resolution. Or, you could frame your statement into several steps if the negotiation is complicated.</a:t>
            </a:r>
          </a:p>
          <a:p>
            <a:r>
              <a:rPr lang="en-US" sz="1200" kern="1200" dirty="0">
                <a:solidFill>
                  <a:schemeClr val="tx1"/>
                </a:solidFill>
                <a:effectLst/>
                <a:latin typeface="+mn-lt"/>
                <a:ea typeface="+mn-ea"/>
                <a:cs typeface="+mn-cs"/>
              </a:rPr>
              <a:t>Another useful exercise is to break down your statement into wants and needs. This is particularly valuable if your statement is vague. Let’s take the statement, “I want changes to the schedule,” as an example.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will give you some bargaining room during the negotiation process, and will help ensure that you get what you need out of the solution. In the example above, you may be willing to give up a more regular schedule if more notice for schedule changes is provided.</a:t>
            </a:r>
          </a:p>
          <a:p>
            <a:pPr>
              <a:spcBef>
                <a:spcPct val="0"/>
              </a:spcBef>
            </a:pPr>
            <a:endParaRPr lang="en-CA"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3D48E3-8B59-4933-B813-08A43CECDCD4}" type="slidenum">
              <a:rPr lang="en-CA"/>
              <a:pPr eaLnBrk="1" hangingPunct="1"/>
              <a:t>31</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Next, identify what the person that you are in conflict with wants. Try to frame this positively. Explore all the angles to maximize your possibilities for mutual gain.</a:t>
            </a:r>
          </a:p>
          <a:p>
            <a:r>
              <a:rPr lang="en-US" sz="1200" kern="1200" dirty="0">
                <a:solidFill>
                  <a:schemeClr val="tx1"/>
                </a:solidFill>
                <a:effectLst/>
                <a:latin typeface="+mn-lt"/>
                <a:ea typeface="+mn-ea"/>
                <a:cs typeface="+mn-cs"/>
              </a:rPr>
              <a:t>These framing questions will help you start the process.</a:t>
            </a:r>
          </a:p>
          <a:p>
            <a:pPr lvl="0"/>
            <a:r>
              <a:rPr lang="en-US" sz="1200" kern="1200" dirty="0">
                <a:solidFill>
                  <a:schemeClr val="tx1"/>
                </a:solidFill>
                <a:effectLst/>
                <a:latin typeface="+mn-lt"/>
                <a:ea typeface="+mn-ea"/>
                <a:cs typeface="+mn-cs"/>
              </a:rPr>
              <a:t>What does my opponent need?</a:t>
            </a:r>
          </a:p>
          <a:p>
            <a:pPr lvl="0"/>
            <a:r>
              <a:rPr lang="en-US" sz="1200" kern="1200" dirty="0">
                <a:solidFill>
                  <a:schemeClr val="tx1"/>
                </a:solidFill>
                <a:effectLst/>
                <a:latin typeface="+mn-lt"/>
                <a:ea typeface="+mn-ea"/>
                <a:cs typeface="+mn-cs"/>
              </a:rPr>
              <a:t>What does my opponent want?</a:t>
            </a:r>
          </a:p>
          <a:p>
            <a:pPr lvl="0"/>
            <a:r>
              <a:rPr lang="en-US" sz="1200" kern="1200" dirty="0">
                <a:solidFill>
                  <a:schemeClr val="tx1"/>
                </a:solidFill>
                <a:effectLst/>
                <a:latin typeface="+mn-lt"/>
                <a:ea typeface="+mn-ea"/>
                <a:cs typeface="+mn-cs"/>
              </a:rPr>
              <a:t>What is most important to them?</a:t>
            </a:r>
          </a:p>
          <a:p>
            <a:pPr lvl="0"/>
            <a:r>
              <a:rPr lang="en-US" sz="1200" kern="1200" dirty="0">
                <a:solidFill>
                  <a:schemeClr val="tx1"/>
                </a:solidFill>
                <a:effectLst/>
                <a:latin typeface="+mn-lt"/>
                <a:ea typeface="+mn-ea"/>
                <a:cs typeface="+mn-cs"/>
              </a:rPr>
              <a:t>What is least important to them?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3FCC73-AB6C-41F1-9231-96C0B20FC0A7}" type="slidenum">
              <a:rPr lang="en-CA"/>
              <a:pPr eaLnBrk="1" hangingPunct="1"/>
              <a:t>32</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mn-lt"/>
                <a:ea typeface="+mn-ea"/>
                <a:cs typeface="+mn-cs"/>
              </a:rPr>
              <a:t>Now that you have identified the wants and needs of both sides, look for areas of overlap. These will be the starting points for establishing mutual ground.</a:t>
            </a:r>
          </a:p>
          <a:p>
            <a:r>
              <a:rPr lang="en-US" sz="1200" kern="1200" dirty="0">
                <a:solidFill>
                  <a:schemeClr val="tx1"/>
                </a:solidFill>
                <a:effectLst/>
                <a:latin typeface="+mn-lt"/>
                <a:ea typeface="+mn-ea"/>
                <a:cs typeface="+mn-cs"/>
              </a:rPr>
              <a:t>Here is an example. Joe and George are in conflict over the current schedule. As the most senior members of the assembly line team, they both alternate their regular duties with that of foreman. Although taking on the responsibility gives the foreman an extra $250 per shift, the foreman also has to work an extra hour per shift, and has additional safety responsibilities.</a:t>
            </a:r>
          </a:p>
          <a:p>
            <a:r>
              <a:rPr lang="en-US" sz="1200" kern="1200" dirty="0">
                <a:solidFill>
                  <a:schemeClr val="tx1"/>
                </a:solidFill>
                <a:effectLst/>
                <a:latin typeface="+mn-lt"/>
                <a:ea typeface="+mn-ea"/>
                <a:cs typeface="+mn-cs"/>
              </a:rPr>
              <a:t>Joe and George both work Monday to Friday. As a regular assembly line team member, their shifts are from 8:30 a.m. to 4:30 p.m. As foreman, they are expected to work from 8 a.m. to 5 p.m.</a:t>
            </a:r>
          </a:p>
          <a:p>
            <a:r>
              <a:rPr lang="en-US" sz="1200" kern="1200" dirty="0">
                <a:solidFill>
                  <a:schemeClr val="tx1"/>
                </a:solidFill>
                <a:effectLst/>
                <a:latin typeface="+mn-lt"/>
                <a:ea typeface="+mn-ea"/>
                <a:cs typeface="+mn-cs"/>
              </a:rPr>
              <a:t> </a:t>
            </a:r>
          </a:p>
          <a:p>
            <a:r>
              <a:rPr lang="en-US" sz="1200" b="1" kern="1200" cap="small"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Joe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George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Wants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have at least two foreman shifts per week.</a:t>
            </a:r>
          </a:p>
          <a:p>
            <a:pPr lvl="0"/>
            <a:r>
              <a:rPr lang="en-US" sz="1200" kern="1200" dirty="0">
                <a:solidFill>
                  <a:schemeClr val="tx1"/>
                </a:solidFill>
                <a:effectLst/>
                <a:latin typeface="+mn-lt"/>
                <a:ea typeface="+mn-ea"/>
                <a:cs typeface="+mn-cs"/>
              </a:rPr>
              <a:t>To have at least two foreman shifts per week.</a:t>
            </a:r>
          </a:p>
          <a:p>
            <a:pPr lvl="0"/>
            <a:r>
              <a:rPr lang="en-US" sz="1200" kern="1200" dirty="0">
                <a:solidFill>
                  <a:schemeClr val="tx1"/>
                </a:solidFill>
                <a:effectLst/>
                <a:latin typeface="+mn-lt"/>
                <a:ea typeface="+mn-ea"/>
                <a:cs typeface="+mn-cs"/>
              </a:rPr>
              <a:t>To leave by 4:30 p.m. on Fridays.</a:t>
            </a:r>
          </a:p>
          <a:p>
            <a:r>
              <a:rPr lang="en-US" sz="1200" b="1" kern="1200" dirty="0">
                <a:solidFill>
                  <a:schemeClr val="tx1"/>
                </a:solidFill>
                <a:effectLst/>
                <a:latin typeface="+mn-lt"/>
                <a:ea typeface="+mn-ea"/>
                <a:cs typeface="+mn-cs"/>
              </a:rPr>
              <a:t>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leave by 4:30 p.m. on Mondays and Wednesdays to pick up his children.</a:t>
            </a:r>
          </a:p>
          <a:p>
            <a:pPr lvl="0"/>
            <a:r>
              <a:rPr lang="en-US" sz="1200" kern="1200" dirty="0">
                <a:solidFill>
                  <a:schemeClr val="tx1"/>
                </a:solidFill>
                <a:effectLst/>
                <a:latin typeface="+mn-lt"/>
                <a:ea typeface="+mn-ea"/>
                <a:cs typeface="+mn-cs"/>
              </a:rPr>
              <a:t>To ensure that the foreman position is covered by someone from Monday to Friday, 8 a.m. to 5 p.m.</a:t>
            </a:r>
          </a:p>
          <a:p>
            <a:pPr lvl="0"/>
            <a:r>
              <a:rPr lang="en-US" sz="1200" kern="1200" dirty="0">
                <a:solidFill>
                  <a:schemeClr val="tx1"/>
                </a:solidFill>
                <a:effectLst/>
                <a:latin typeface="+mn-lt"/>
                <a:ea typeface="+mn-ea"/>
                <a:cs typeface="+mn-cs"/>
              </a:rPr>
              <a:t>Not to have more than three foreman shifts per week as it will require him to pay extra taxes.</a:t>
            </a:r>
          </a:p>
          <a:p>
            <a:pPr lvl="0"/>
            <a:r>
              <a:rPr lang="en-US" sz="1200" kern="1200" dirty="0">
                <a:solidFill>
                  <a:schemeClr val="tx1"/>
                </a:solidFill>
                <a:effectLst/>
                <a:latin typeface="+mn-lt"/>
                <a:ea typeface="+mn-ea"/>
                <a:cs typeface="+mn-cs"/>
              </a:rPr>
              <a:t>To ensure that the foreman position is covered by someone from Monday to Friday, 8 a.m. to 5 p.m.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From this simple chart, we can see that Joe and George have the same goal: to ensure that the foreman position is covered by someone during regular working hours. Thus, this is a logistical conflict rather than an emotional one. We can also see from the chart that there seems to be some good starting ground for a solution. </a:t>
            </a:r>
          </a:p>
          <a:p>
            <a:r>
              <a:rPr lang="en-US" sz="1200" kern="1200" dirty="0">
                <a:solidFill>
                  <a:schemeClr val="tx1"/>
                </a:solidFill>
                <a:effectLst/>
                <a:latin typeface="+mn-lt"/>
                <a:ea typeface="+mn-ea"/>
                <a:cs typeface="+mn-cs"/>
              </a:rPr>
              <a:t>When working through the wants and needs of both parties, be careful not to jump to conclusions. Rather, be on the lookout for the root cause. Often, the problem is not what it seems.</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33</a:t>
            </a:fld>
            <a:endParaRPr lang="en-CA"/>
          </a:p>
        </p:txBody>
      </p:sp>
    </p:spTree>
    <p:extLst>
      <p:ext uri="{BB962C8B-B14F-4D97-AF65-F5344CB8AC3E}">
        <p14:creationId xmlns:p14="http://schemas.microsoft.com/office/powerpoint/2010/main" val="3872418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People have different ideas about what constitutes consensus. When applied to negotiations, consensus usually involves substantive agreement on key issues. Not everyone needs to be completely satisfied to reach consensus, but everyone needs to feel that the outcome of the negotiation is something they can live with.  Building consensus is one of the hardest parts of negotiation, because the negotiating parties will potentially have radically different attitudes to what they feel the results should be. </a:t>
            </a:r>
          </a:p>
          <a:p>
            <a:r>
              <a:rPr lang="en-US" sz="1200" kern="1200" dirty="0">
                <a:solidFill>
                  <a:schemeClr val="tx1"/>
                </a:solidFill>
                <a:effectLst/>
                <a:latin typeface="+mn-lt"/>
                <a:ea typeface="+mn-ea"/>
                <a:cs typeface="+mn-cs"/>
              </a:rPr>
              <a:t>Consensus has different meanings to different people. To some, it is unsatisfactory compromise, with both parties ending on a solution which does not give them everything they want. However, the simple fact is that you cannot please all of the people all of the time. Consensus is about pleasing as many people as far as possible. The best solutions, in reality, are the ones which leave nobody </a:t>
            </a:r>
            <a:r>
              <a:rPr lang="en-US" sz="1200" i="1" kern="1200" dirty="0">
                <a:solidFill>
                  <a:schemeClr val="tx1"/>
                </a:solidFill>
                <a:effectLst/>
                <a:latin typeface="+mn-lt"/>
                <a:ea typeface="+mn-ea"/>
                <a:cs typeface="+mn-cs"/>
              </a:rPr>
              <a:t>too</a:t>
            </a:r>
            <a:r>
              <a:rPr lang="en-US" sz="1200" kern="1200" dirty="0">
                <a:solidFill>
                  <a:schemeClr val="tx1"/>
                </a:solidFill>
                <a:effectLst/>
                <a:latin typeface="+mn-lt"/>
                <a:ea typeface="+mn-ea"/>
                <a:cs typeface="+mn-cs"/>
              </a:rPr>
              <a:t> displeased. In an ideal world you could please everyone equally and completely. But this world is not ideal, and the realities dictate that to please one person you will usually have to displease someone else. </a:t>
            </a:r>
          </a:p>
          <a:p>
            <a:r>
              <a:rPr lang="en-US" sz="1200" kern="1200" dirty="0">
                <a:solidFill>
                  <a:schemeClr val="tx1"/>
                </a:solidFill>
                <a:effectLst/>
                <a:latin typeface="+mn-lt"/>
                <a:ea typeface="+mn-ea"/>
                <a:cs typeface="+mn-cs"/>
              </a:rPr>
              <a:t>This is why you have concessions: if you push for 100%, it is possible to end up with 0%. It is much better, therefore, to have two parties who each have a significant percentage of what they want. Reaching a consensus may have a bittersweet taste for some parties, but it is better to have 50% of something than 100% of nothing.</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35</a:t>
            </a:fld>
            <a:endParaRPr lang="en-CA"/>
          </a:p>
        </p:txBody>
      </p:sp>
    </p:spTree>
    <p:extLst>
      <p:ext uri="{BB962C8B-B14F-4D97-AF65-F5344CB8AC3E}">
        <p14:creationId xmlns:p14="http://schemas.microsoft.com/office/powerpoint/2010/main" val="4095547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Building an agreement takes a special skill — the ability to translate generalities into specifics. Negotiators should realize that at this stage of the process the bargaining is over. They should try to create an agreement based on a fair and accurate interpretation of the consensus the parties have reached. At the same time they want to be careful they do not inadvertently give something up by not paying close enough attention to the written agreement. </a:t>
            </a:r>
          </a:p>
          <a:p>
            <a:r>
              <a:rPr lang="en-US" sz="1200" kern="1200" dirty="0">
                <a:solidFill>
                  <a:schemeClr val="tx1"/>
                </a:solidFill>
                <a:effectLst/>
                <a:latin typeface="+mn-lt"/>
                <a:ea typeface="+mn-ea"/>
                <a:cs typeface="+mn-cs"/>
              </a:rPr>
              <a:t>Sometimes in negotiations, there can be a tendency to arrive at certain principle agreements and think that the job has been done. There is more to negotiation than offering a concession here and stipulating a limit there. If you make the mistake of thinking that the negotiation process has ironed out all of the problems in a deal, then you will find that there is a nasty shock waiting for you when you come to formalize the agreement. </a:t>
            </a:r>
          </a:p>
          <a:p>
            <a:r>
              <a:rPr lang="en-US" sz="1200" kern="1200" dirty="0">
                <a:solidFill>
                  <a:schemeClr val="tx1"/>
                </a:solidFill>
                <a:effectLst/>
                <a:latin typeface="+mn-lt"/>
                <a:ea typeface="+mn-ea"/>
                <a:cs typeface="+mn-cs"/>
              </a:rPr>
              <a:t>It may help to think of the negotiation process as a news broadcast. It is great to have headlines that will make people sit up and take notice, but in order for these headlines to actually have any meaning it is necessary to write the stories. While the basic principle agreement reached in the negotiation room will be the headline, and what sticks in people’s minds, it needs to be backed up with details. A good negotiations team will have at least one “details guy (or gal)” who is able to get the small print in place after the negotiators have put the outline in front of them.</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36</a:t>
            </a:fld>
            <a:endParaRPr lang="en-CA"/>
          </a:p>
        </p:txBody>
      </p:sp>
    </p:spTree>
    <p:extLst>
      <p:ext uri="{BB962C8B-B14F-4D97-AF65-F5344CB8AC3E}">
        <p14:creationId xmlns:p14="http://schemas.microsoft.com/office/powerpoint/2010/main" val="991178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all familiar with what can happen when the terms of an agreement are not clearly spelled out. For example:</a:t>
            </a:r>
          </a:p>
          <a:p>
            <a:r>
              <a:rPr lang="en-US" sz="1200" kern="1200" dirty="0">
                <a:solidFill>
                  <a:schemeClr val="tx1"/>
                </a:solidFill>
                <a:effectLst/>
                <a:latin typeface="+mn-lt"/>
                <a:ea typeface="+mn-ea"/>
                <a:cs typeface="+mn-cs"/>
              </a:rPr>
              <a:t>Two employees agree on their individual responsibilities for updating their company’s website. A week goes by and nothing has happened. Each person was waiting for the other one to take the first step. They had defined their responsibilities but they had not formulated a plan for carrying them out.</a:t>
            </a:r>
          </a:p>
          <a:p>
            <a:r>
              <a:rPr lang="en-US" sz="1200" kern="1200" dirty="0">
                <a:solidFill>
                  <a:schemeClr val="tx1"/>
                </a:solidFill>
                <a:effectLst/>
                <a:latin typeface="+mn-lt"/>
                <a:ea typeface="+mn-ea"/>
                <a:cs typeface="+mn-cs"/>
              </a:rPr>
              <a:t>For an agreement to be successful, all the essential terms must be clearly stated in writing. It is quite one thing to have an agreement in theory but it will be essentially meaningless without the practicalities. The agreement which emerges at the end of negotiations needs to be backed up with the “how” factor. What emerges from the initial negotiation is what you are going to go, and possibly when. The “how” is the most important of all, though, as without the firm details of how you are going to put everything in place you can agree whatever you want and it will not matter.</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37</a:t>
            </a:fld>
            <a:endParaRPr lang="en-CA"/>
          </a:p>
        </p:txBody>
      </p:sp>
    </p:spTree>
    <p:extLst>
      <p:ext uri="{BB962C8B-B14F-4D97-AF65-F5344CB8AC3E}">
        <p14:creationId xmlns:p14="http://schemas.microsoft.com/office/powerpoint/2010/main" val="1067420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environmental tactics to gain an advantage in a negotiation doesn’t happen that often, but negotiators need to be prepared for it. One rather obvious case is the executive who refuses to come out from behind his desk and forces the other side to sit in visitors’ chairs. If this should happen, the best response might be, “I’m sorry, but I need some space to spread out my notes. Is there a conference room available?”</a:t>
            </a:r>
          </a:p>
          <a:p>
            <a:r>
              <a:rPr lang="en-US" sz="1200" kern="1200" dirty="0">
                <a:solidFill>
                  <a:schemeClr val="tx1"/>
                </a:solidFill>
                <a:effectLst/>
                <a:latin typeface="+mn-lt"/>
                <a:ea typeface="+mn-ea"/>
                <a:cs typeface="+mn-cs"/>
              </a:rPr>
              <a:t>The host of the negotiations is in a position of power. To deny that this is the case would be wholly naïve and counter-productive. However, the way they use this power will differ between hosts. Sometimes you will come up against a host who turns conditions to their advantage, and if you do not at least say something about it you run the risk of your “opponent” feeling that they can do and say anything and get away with it. Even if you merely make a request for an improvement in the conditions, you will make them aware that you have noticed what they have done.</a:t>
            </a:r>
          </a:p>
          <a:p>
            <a:r>
              <a:rPr lang="en-US" sz="1200" kern="1200" dirty="0">
                <a:solidFill>
                  <a:schemeClr val="tx1"/>
                </a:solidFill>
                <a:effectLst/>
                <a:latin typeface="+mn-lt"/>
                <a:ea typeface="+mn-ea"/>
                <a:cs typeface="+mn-cs"/>
              </a:rPr>
              <a:t>It may be that you feel you can deal with any environmental tactics that are thrown at you. If you show an ability to negotiate competently despite the conditions which have been foisted upon you, this may well win you the respect of your opponent. You should not have to do this, though, and it is sensible to put your opponent on notice that you will not be messed around – politely, but firmly if necessary.</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39</a:t>
            </a:fld>
            <a:endParaRPr lang="en-CA"/>
          </a:p>
        </p:txBody>
      </p:sp>
    </p:spTree>
    <p:extLst>
      <p:ext uri="{BB962C8B-B14F-4D97-AF65-F5344CB8AC3E}">
        <p14:creationId xmlns:p14="http://schemas.microsoft.com/office/powerpoint/2010/main" val="2124386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Effective speaking </a:t>
            </a:r>
          </a:p>
          <a:p>
            <a:pPr lvl="0"/>
            <a:r>
              <a:rPr lang="en-US" sz="1200" kern="1200" dirty="0">
                <a:solidFill>
                  <a:schemeClr val="tx1"/>
                </a:solidFill>
                <a:effectLst/>
                <a:latin typeface="+mn-lt"/>
                <a:ea typeface="+mn-ea"/>
                <a:cs typeface="+mn-cs"/>
              </a:rPr>
              <a:t>Effective listening </a:t>
            </a:r>
          </a:p>
          <a:p>
            <a:pPr lvl="0"/>
            <a:r>
              <a:rPr lang="en-US" sz="1200" kern="1200" dirty="0">
                <a:solidFill>
                  <a:schemeClr val="tx1"/>
                </a:solidFill>
                <a:effectLst/>
                <a:latin typeface="+mn-lt"/>
                <a:ea typeface="+mn-ea"/>
                <a:cs typeface="+mn-cs"/>
              </a:rPr>
              <a:t>A sense of humor</a:t>
            </a:r>
          </a:p>
          <a:p>
            <a:pPr lvl="0"/>
            <a:r>
              <a:rPr lang="en-US" sz="1200" kern="1200" dirty="0">
                <a:solidFill>
                  <a:schemeClr val="tx1"/>
                </a:solidFill>
                <a:effectLst/>
                <a:latin typeface="+mn-lt"/>
                <a:ea typeface="+mn-ea"/>
                <a:cs typeface="+mn-cs"/>
              </a:rPr>
              <a:t>A positive attitude</a:t>
            </a:r>
          </a:p>
          <a:p>
            <a:pPr lvl="0"/>
            <a:r>
              <a:rPr lang="en-US" sz="1200" kern="1200" dirty="0">
                <a:solidFill>
                  <a:schemeClr val="tx1"/>
                </a:solidFill>
                <a:effectLst/>
                <a:latin typeface="+mn-lt"/>
                <a:ea typeface="+mn-ea"/>
                <a:cs typeface="+mn-cs"/>
              </a:rPr>
              <a:t>Respect</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Self-confidence</a:t>
            </a:r>
          </a:p>
          <a:p>
            <a:pPr lvl="0"/>
            <a:r>
              <a:rPr lang="en-US" sz="1200" kern="1200" dirty="0">
                <a:solidFill>
                  <a:schemeClr val="tx1"/>
                </a:solidFill>
                <a:effectLst/>
                <a:latin typeface="+mn-lt"/>
                <a:ea typeface="+mn-ea"/>
                <a:cs typeface="+mn-cs"/>
              </a:rPr>
              <a:t>Emotional intelligence</a:t>
            </a:r>
          </a:p>
          <a:p>
            <a:pPr lvl="0"/>
            <a:r>
              <a:rPr lang="en-US" sz="1200" kern="1200" dirty="0">
                <a:solidFill>
                  <a:schemeClr val="tx1"/>
                </a:solidFill>
                <a:effectLst/>
                <a:latin typeface="+mn-lt"/>
                <a:ea typeface="+mn-ea"/>
                <a:cs typeface="+mn-cs"/>
              </a:rPr>
              <a:t>Persistence</a:t>
            </a:r>
          </a:p>
          <a:p>
            <a:pPr lvl="0"/>
            <a:r>
              <a:rPr lang="en-US" sz="1200" kern="1200" dirty="0">
                <a:solidFill>
                  <a:schemeClr val="tx1"/>
                </a:solidFill>
                <a:effectLst/>
                <a:latin typeface="+mn-lt"/>
                <a:ea typeface="+mn-ea"/>
                <a:cs typeface="+mn-cs"/>
              </a:rPr>
              <a:t>Patience</a:t>
            </a:r>
          </a:p>
          <a:p>
            <a:pPr lvl="0"/>
            <a:r>
              <a:rPr lang="en-US" sz="1200" kern="1200" dirty="0">
                <a:solidFill>
                  <a:schemeClr val="tx1"/>
                </a:solidFill>
                <a:effectLst/>
                <a:latin typeface="+mn-lt"/>
                <a:ea typeface="+mn-ea"/>
                <a:cs typeface="+mn-cs"/>
              </a:rPr>
              <a:t>Creativity</a:t>
            </a:r>
          </a:p>
          <a:p>
            <a:r>
              <a:rPr lang="en-US" sz="1200" kern="1200" dirty="0">
                <a:solidFill>
                  <a:schemeClr val="tx1"/>
                </a:solidFill>
                <a:effectLst/>
                <a:latin typeface="+mn-lt"/>
                <a:ea typeface="+mn-ea"/>
                <a:cs typeface="+mn-cs"/>
              </a:rPr>
              <a:t> </a:t>
            </a:r>
          </a:p>
          <a:p>
            <a:pPr lvl="0"/>
            <a:r>
              <a:rPr lang="en-US" dirty="0">
                <a:effectLst/>
              </a:rPr>
              <a:t>Key skills include: </a:t>
            </a:r>
            <a:r>
              <a:rPr lang="en-US" sz="1200" kern="1200" dirty="0">
                <a:solidFill>
                  <a:schemeClr val="tx1"/>
                </a:solidFill>
                <a:effectLst/>
                <a:latin typeface="+mn-lt"/>
                <a:ea typeface="+mn-ea"/>
                <a:cs typeface="+mn-cs"/>
              </a:rPr>
              <a:t>Effective speaking </a:t>
            </a:r>
          </a:p>
          <a:p>
            <a:pPr lvl="0"/>
            <a:r>
              <a:rPr lang="en-US" sz="1200" kern="1200" dirty="0">
                <a:solidFill>
                  <a:schemeClr val="tx1"/>
                </a:solidFill>
                <a:effectLst/>
                <a:latin typeface="+mn-lt"/>
                <a:ea typeface="+mn-ea"/>
                <a:cs typeface="+mn-cs"/>
              </a:rPr>
              <a:t>Effective listening </a:t>
            </a:r>
          </a:p>
          <a:p>
            <a:pPr lvl="0"/>
            <a:r>
              <a:rPr lang="en-US" sz="1200" kern="1200" dirty="0">
                <a:solidFill>
                  <a:schemeClr val="tx1"/>
                </a:solidFill>
                <a:effectLst/>
                <a:latin typeface="+mn-lt"/>
                <a:ea typeface="+mn-ea"/>
                <a:cs typeface="+mn-cs"/>
              </a:rPr>
              <a:t>A sense of humor</a:t>
            </a:r>
          </a:p>
          <a:p>
            <a:pPr lvl="0"/>
            <a:r>
              <a:rPr lang="en-US" sz="1200" kern="1200" dirty="0">
                <a:solidFill>
                  <a:schemeClr val="tx1"/>
                </a:solidFill>
                <a:effectLst/>
                <a:latin typeface="+mn-lt"/>
                <a:ea typeface="+mn-ea"/>
                <a:cs typeface="+mn-cs"/>
              </a:rPr>
              <a:t>A positive attitude</a:t>
            </a:r>
          </a:p>
          <a:p>
            <a:pPr lvl="0"/>
            <a:r>
              <a:rPr lang="en-US" sz="1200" kern="1200" dirty="0">
                <a:solidFill>
                  <a:schemeClr val="tx1"/>
                </a:solidFill>
                <a:effectLst/>
                <a:latin typeface="+mn-lt"/>
                <a:ea typeface="+mn-ea"/>
                <a:cs typeface="+mn-cs"/>
              </a:rPr>
              <a:t>Respect</a:t>
            </a:r>
          </a:p>
          <a:p>
            <a:r>
              <a:rPr lang="en-US" sz="1200" kern="1200" dirty="0">
                <a:solidFill>
                  <a:schemeClr val="tx1"/>
                </a:solidFill>
                <a:effectLst/>
                <a:latin typeface="+mn-lt"/>
                <a:ea typeface="+mn-ea"/>
                <a:cs typeface="+mn-cs"/>
              </a:rPr>
              <a:t>Without the above factors, negotiations will be difficult if not impossible. The necessity for negotiation arises because neither party will be able to get everything they want. Knowing that there must be concessions, each party in the negotiation is required to adopt an attitude of understanding that they must get the best deal possible in a way which is acceptable to the other party. The importance of effective speaking and listening is clear; it is necessary to establish what you are looking for and what you are prepared to accept, while understanding what the other parties will be happy with.</a:t>
            </a:r>
          </a:p>
          <a:p>
            <a:r>
              <a:rPr lang="en-US" sz="1200" kern="1200" dirty="0">
                <a:solidFill>
                  <a:schemeClr val="tx1"/>
                </a:solidFill>
                <a:effectLst/>
                <a:latin typeface="+mn-lt"/>
                <a:ea typeface="+mn-ea"/>
                <a:cs typeface="+mn-cs"/>
              </a:rPr>
              <a:t>A sense of humor and a positive attitude are essential because they allow for a sense of give and take. Negotiations can become fraught, and having the ability to see the other side’s point of view while being sanguine with regard to what you can achieve will be essential. Of course you will want as much as you can get – but the other side needs to achieve what they can, too. Seriously uneven negotiations will simply lead to further problems along the line. An atmosphere of respect is essential. If you do not make concessions while demanding them from your counterpart, it makes for a negotiation which will end in dissatisfaction.</a:t>
            </a:r>
          </a:p>
          <a:p>
            <a:r>
              <a:rPr lang="en-US" sz="1200" kern="1200" dirty="0">
                <a:solidFill>
                  <a:schemeClr val="tx1"/>
                </a:solidFill>
                <a:effectLst/>
                <a:latin typeface="+mn-lt"/>
                <a:ea typeface="+mn-ea"/>
                <a:cs typeface="+mn-cs"/>
              </a:rPr>
              <a:t>However important a sense of understanding for your “opponent” may be, it is also necessary to have the confidence to not settle for less than you feel is fair. Good negotiators understand the importance of balance. Yes, you will have to make concessions, but the point of making concessions is to secure what you can get – so you need to pay attention to your bottom line and ensure you are not beaten down to a minimum. Knowing what is realistic, and ensuring that you can get the best deal, relies on being ready to insist upon something that the other side may not be willing to give initially. Emotional intelligence, persistence, patience, and creativity can all play a part here.</a:t>
            </a:r>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8</a:t>
            </a:fld>
            <a:endParaRPr lang="en-CA"/>
          </a:p>
        </p:txBody>
      </p:sp>
    </p:spTree>
    <p:extLst>
      <p:ext uri="{BB962C8B-B14F-4D97-AF65-F5344CB8AC3E}">
        <p14:creationId xmlns:p14="http://schemas.microsoft.com/office/powerpoint/2010/main" val="2490740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r>
              <a:rPr lang="en-US" sz="1200" kern="1200" dirty="0">
                <a:solidFill>
                  <a:schemeClr val="tx1"/>
                </a:solidFill>
                <a:effectLst/>
                <a:latin typeface="+mn-lt"/>
                <a:ea typeface="+mn-ea"/>
                <a:cs typeface="+mn-cs"/>
              </a:rPr>
              <a:t>Any negotiation will be more productive if you are able to focus on problems and not personalities. Unfortunately, the other parties in the negotiation may not take this approach. </a:t>
            </a:r>
          </a:p>
          <a:p>
            <a:r>
              <a:rPr lang="en-US" sz="1200" kern="1200" dirty="0">
                <a:solidFill>
                  <a:schemeClr val="tx1"/>
                </a:solidFill>
                <a:effectLst/>
                <a:latin typeface="+mn-lt"/>
                <a:ea typeface="+mn-ea"/>
                <a:cs typeface="+mn-cs"/>
              </a:rPr>
              <a:t>There are a number of reasons why negotiators sometimes engage in personal attacks:</a:t>
            </a:r>
          </a:p>
          <a:p>
            <a:pPr lvl="0"/>
            <a:r>
              <a:rPr lang="en-US" sz="1200" kern="1200" dirty="0">
                <a:solidFill>
                  <a:schemeClr val="tx1"/>
                </a:solidFill>
                <a:effectLst/>
                <a:latin typeface="+mn-lt"/>
                <a:ea typeface="+mn-ea"/>
                <a:cs typeface="+mn-cs"/>
              </a:rPr>
              <a:t>They may think that this type of behavior will give them an advantage in the negotiation.</a:t>
            </a:r>
          </a:p>
          <a:p>
            <a:pPr lvl="0"/>
            <a:r>
              <a:rPr lang="en-US" sz="1200" kern="1200" dirty="0">
                <a:solidFill>
                  <a:schemeClr val="tx1"/>
                </a:solidFill>
                <a:effectLst/>
                <a:latin typeface="+mn-lt"/>
                <a:ea typeface="+mn-ea"/>
                <a:cs typeface="+mn-cs"/>
              </a:rPr>
              <a:t>They may see any disagreement with their position as a threat to their self-image.</a:t>
            </a:r>
          </a:p>
          <a:p>
            <a:pPr lvl="0"/>
            <a:r>
              <a:rPr lang="en-US" sz="1200" kern="1200" dirty="0">
                <a:solidFill>
                  <a:schemeClr val="tx1"/>
                </a:solidFill>
                <a:effectLst/>
                <a:latin typeface="+mn-lt"/>
                <a:ea typeface="+mn-ea"/>
                <a:cs typeface="+mn-cs"/>
              </a:rPr>
              <a:t>They may feel that they are not being treated fairly or respectfully.</a:t>
            </a:r>
          </a:p>
          <a:p>
            <a:r>
              <a:rPr lang="en-US" sz="1200" kern="1200" dirty="0">
                <a:solidFill>
                  <a:schemeClr val="tx1"/>
                </a:solidFill>
                <a:effectLst/>
                <a:latin typeface="+mn-lt"/>
                <a:ea typeface="+mn-ea"/>
                <a:cs typeface="+mn-cs"/>
              </a:rPr>
              <a:t>Sometimes you can avert personal attacks by demonstrating from the very start that you respect the other parties and their positions. A respectful opening sets a positive tone for the negotiation.</a:t>
            </a:r>
          </a:p>
          <a:p>
            <a:r>
              <a:rPr lang="en-US" sz="1200" kern="1200" dirty="0">
                <a:solidFill>
                  <a:schemeClr val="tx1"/>
                </a:solidFill>
                <a:effectLst/>
                <a:latin typeface="+mn-lt"/>
                <a:ea typeface="+mn-ea"/>
                <a:cs typeface="+mn-cs"/>
              </a:rPr>
              <a:t>If the other party resists your efforts to establish an atmosphere of mutual respect, you might try saying something like, “Let’s get back to the issues.” If the other party still engages in personal attacks, it may be time to suspend the negotiation. Personal attacks are never helpful, although there may be some people on the opposite side who feel that by acting or speaking in an abusive manner they can intimidate you.</a:t>
            </a:r>
          </a:p>
          <a:p>
            <a:r>
              <a:rPr lang="en-US" sz="1200" kern="1200" dirty="0">
                <a:solidFill>
                  <a:schemeClr val="tx1"/>
                </a:solidFill>
                <a:effectLst/>
                <a:latin typeface="+mn-lt"/>
                <a:ea typeface="+mn-ea"/>
                <a:cs typeface="+mn-cs"/>
              </a:rPr>
              <a:t>The advice given by many a parent to the child who has been the subject of teasing in the schoolyard does apply here. What someone says something against you; it often says more about them than it does about you. It is wise to take account of the factors which have led to their behavior – it may have come at a particularly emotional point in negotiations, or they may just have been attempting to assert some kind of superiority over you. By maintaining your dignity, you will be held in high regard.</a:t>
            </a:r>
          </a:p>
          <a:p>
            <a:r>
              <a:rPr lang="en-US" sz="1200" kern="1200" dirty="0">
                <a:solidFill>
                  <a:schemeClr val="tx1"/>
                </a:solidFill>
                <a:effectLst/>
                <a:latin typeface="+mn-lt"/>
                <a:ea typeface="+mn-ea"/>
                <a:cs typeface="+mn-cs"/>
              </a:rPr>
              <a:t>It helps no-one if you respond in kind to personal attacks. All that will do is give the person who attacked you the reaction which tells them that they have scored a direct hit. You will do better by simply requesting to get on with negotiations and ignore unhelpful contributions. It may seem like an attempt to back out of a confrontation, but it is no sign of weakness if you refuse to respond to childishness.</a:t>
            </a:r>
          </a:p>
          <a:p>
            <a:pPr>
              <a:spcBef>
                <a:spcPct val="0"/>
              </a:spcBef>
            </a:pPr>
            <a:endParaRPr lang="en-CA" dirty="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D1DDCF4-89C8-4519-AB02-E93FA47BCB5B}" type="slidenum">
              <a:rPr lang="en-CA"/>
              <a:pPr eaLnBrk="1" hangingPunct="1"/>
              <a:t>40</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Recognizing and controlling emotions is an aspect of “emotional intelligence.”</a:t>
            </a:r>
          </a:p>
          <a:p>
            <a:r>
              <a:rPr lang="en-US" sz="1200" kern="1200" dirty="0">
                <a:solidFill>
                  <a:schemeClr val="tx1"/>
                </a:solidFill>
                <a:effectLst/>
                <a:latin typeface="+mn-lt"/>
                <a:ea typeface="+mn-ea"/>
                <a:cs typeface="+mn-cs"/>
              </a:rPr>
              <a:t>Emotional intelligence is different from what might be called academic intelligence, the type of intelligence that enables some people to get good grades in school and score well on standardized tests. More and more people are realizing that it takes more than just this type of intelligence to succeed in the workplace and in life.</a:t>
            </a:r>
          </a:p>
          <a:p>
            <a:r>
              <a:rPr lang="en-US" sz="1200" kern="1200" dirty="0">
                <a:solidFill>
                  <a:schemeClr val="tx1"/>
                </a:solidFill>
                <a:effectLst/>
                <a:latin typeface="+mn-lt"/>
                <a:ea typeface="+mn-ea"/>
                <a:cs typeface="+mn-cs"/>
              </a:rPr>
              <a:t>In a negotiation, emotional intelligence involves recognizing how you and the other party are responding emotionally to the discussion. If the emotional temperature in the room seems to be heating up, you may decide that it’s time to take a break. There is little benefit to allowing a negative atmosphere to build in a boardroom and turn into something which can torpedo negotiations at a delicate stage.</a:t>
            </a:r>
          </a:p>
          <a:p>
            <a:r>
              <a:rPr lang="en-US" sz="1200" kern="1200" dirty="0">
                <a:solidFill>
                  <a:schemeClr val="tx1"/>
                </a:solidFill>
                <a:effectLst/>
                <a:latin typeface="+mn-lt"/>
                <a:ea typeface="+mn-ea"/>
                <a:cs typeface="+mn-cs"/>
              </a:rPr>
              <a:t>You will recognize when the emotional temperature is rising beyond where it should be, because discussions will become less focused, voices will be raised and the silences will be all the more silent. At this point in negotiations it might be wise to suggest a short break for everyone to go and have a coffee, or take some fresh air. You can then come back to the negotiations with the atmosphere cleared somewhat and try to make some progress without the risk of people losing their temper.</a:t>
            </a:r>
          </a:p>
          <a:p>
            <a:pPr>
              <a:spcBef>
                <a:spcPct val="0"/>
              </a:spcBef>
            </a:pPr>
            <a:endParaRPr lang="en-CA" dirty="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03716F-FC54-48FE-8F46-08D432C6BDF9}" type="slidenum">
              <a:rPr lang="en-CA"/>
              <a:pPr eaLnBrk="1" hangingPunct="1"/>
              <a:t>41</a:t>
            </a:fld>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sz="1200" kern="1200" dirty="0">
                <a:solidFill>
                  <a:schemeClr val="tx1"/>
                </a:solidFill>
                <a:effectLst/>
                <a:latin typeface="+mn-lt"/>
                <a:ea typeface="+mn-ea"/>
                <a:cs typeface="+mn-cs"/>
              </a:rPr>
              <a:t>It would be wonderful if the atmosphere of every negotiation was warm and friendly, but that’s not the way things work in the real world. By their very nature, negotiations involve a kind of adversarial relationship. For a negotiation to proceed, the two parties do not need to have friendly relations, but they do need to keep personal conflicts and unfair tactics from interfering with the process.</a:t>
            </a:r>
          </a:p>
          <a:p>
            <a:r>
              <a:rPr lang="en-US" sz="1200" kern="1200" dirty="0">
                <a:solidFill>
                  <a:schemeClr val="tx1"/>
                </a:solidFill>
                <a:effectLst/>
                <a:latin typeface="+mn-lt"/>
                <a:ea typeface="+mn-ea"/>
                <a:cs typeface="+mn-cs"/>
              </a:rPr>
              <a:t>It’s time to walk away from a negotiation if:</a:t>
            </a:r>
          </a:p>
          <a:p>
            <a:pPr lvl="0"/>
            <a:r>
              <a:rPr lang="en-US" sz="1200" kern="1200" dirty="0">
                <a:solidFill>
                  <a:schemeClr val="tx1"/>
                </a:solidFill>
                <a:effectLst/>
                <a:latin typeface="+mn-lt"/>
                <a:ea typeface="+mn-ea"/>
                <a:cs typeface="+mn-cs"/>
              </a:rPr>
              <a:t>The other party makes you feel threatened or extremely uncomfortable.</a:t>
            </a:r>
          </a:p>
          <a:p>
            <a:pPr lvl="0"/>
            <a:r>
              <a:rPr lang="en-US" sz="1200" kern="1200" dirty="0">
                <a:solidFill>
                  <a:schemeClr val="tx1"/>
                </a:solidFill>
                <a:effectLst/>
                <a:latin typeface="+mn-lt"/>
                <a:ea typeface="+mn-ea"/>
                <a:cs typeface="+mn-cs"/>
              </a:rPr>
              <a:t>The other party uses unfair tactics that make it impossible to have an equitable negotiation.</a:t>
            </a:r>
          </a:p>
          <a:p>
            <a:r>
              <a:rPr lang="en-US" sz="1200" kern="1200" dirty="0">
                <a:solidFill>
                  <a:schemeClr val="tx1"/>
                </a:solidFill>
                <a:effectLst/>
                <a:latin typeface="+mn-lt"/>
                <a:ea typeface="+mn-ea"/>
                <a:cs typeface="+mn-cs"/>
              </a:rPr>
              <a:t>You may feel like walking away is an admission of defeat, and this may inspire you to try and make things work even when the prospect of that happening is becoming more and more remote. However, there are times when the other party simply crosses a line, and you would be well advised to show them that this is not going to be permitted. Calling an end to the meeting, with an invitation to recommence negotiations at a later date, may be the best thing for everyone.</a:t>
            </a:r>
          </a:p>
          <a:p>
            <a:r>
              <a:rPr lang="en-US" sz="1200" kern="1200" dirty="0">
                <a:solidFill>
                  <a:schemeClr val="tx1"/>
                </a:solidFill>
                <a:effectLst/>
                <a:latin typeface="+mn-lt"/>
                <a:ea typeface="+mn-ea"/>
                <a:cs typeface="+mn-cs"/>
              </a:rPr>
              <a:t>Some negotiators use tactics which are simply and purely threatening to try and ensure that you bend to their will. The reason that many people do this is because it often works. It will, however, only work if it is allowed to work. If people walked away from negotiations every time someone tried to cheat them or intimidate them, then that kind of tactic would die out. It is good to have principles in this regard, because no-one ever got a good deal by making concessions to a threatening negotiator.</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E2F2F0D-9602-4883-9BB9-4B68B19759C1}" type="slidenum">
              <a:rPr lang="en-CA"/>
              <a:pPr eaLnBrk="1" hangingPunct="1"/>
              <a:t>42</a:t>
            </a:fld>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 of the principles of negotiation can be useful in everyday situations. For example:</a:t>
            </a:r>
          </a:p>
          <a:p>
            <a:pPr lvl="0"/>
            <a:r>
              <a:rPr lang="en-US" sz="1200" kern="1200" dirty="0">
                <a:solidFill>
                  <a:schemeClr val="tx1"/>
                </a:solidFill>
                <a:effectLst/>
                <a:latin typeface="+mn-lt"/>
                <a:ea typeface="+mn-ea"/>
                <a:cs typeface="+mn-cs"/>
              </a:rPr>
              <a:t>Separate the people from the problem. Don’t let personalities get in the way of negotiating.</a:t>
            </a:r>
          </a:p>
          <a:p>
            <a:pPr lvl="0"/>
            <a:r>
              <a:rPr lang="en-US" sz="1200" kern="1200" dirty="0">
                <a:solidFill>
                  <a:schemeClr val="tx1"/>
                </a:solidFill>
                <a:effectLst/>
                <a:latin typeface="+mn-lt"/>
                <a:ea typeface="+mn-ea"/>
                <a:cs typeface="+mn-cs"/>
              </a:rPr>
              <a:t>Focus on interests, not positions. Consider what both parties want and need. Don’t let adherence to a particular position narrow the range of options you are willing to consider.</a:t>
            </a:r>
          </a:p>
          <a:p>
            <a:pPr lvl="0"/>
            <a:r>
              <a:rPr lang="en-US" sz="1200" kern="1200" dirty="0">
                <a:solidFill>
                  <a:schemeClr val="tx1"/>
                </a:solidFill>
                <a:effectLst/>
                <a:latin typeface="+mn-lt"/>
                <a:ea typeface="+mn-ea"/>
                <a:cs typeface="+mn-cs"/>
              </a:rPr>
              <a:t>Expand the range of options. One way to overcome an impasse in a negotiation is to expand the range of the discussion. </a:t>
            </a:r>
          </a:p>
          <a:p>
            <a:pPr lvl="0"/>
            <a:r>
              <a:rPr lang="en-US" sz="1200" kern="1200" dirty="0">
                <a:solidFill>
                  <a:schemeClr val="tx1"/>
                </a:solidFill>
                <a:effectLst/>
                <a:latin typeface="+mn-lt"/>
                <a:ea typeface="+mn-ea"/>
                <a:cs typeface="+mn-cs"/>
              </a:rPr>
              <a:t>State the terms of an agreement in specific, clear terms.</a:t>
            </a:r>
          </a:p>
          <a:p>
            <a:r>
              <a:rPr lang="en-US" sz="1200" kern="1200" dirty="0">
                <a:solidFill>
                  <a:schemeClr val="tx1"/>
                </a:solidFill>
                <a:effectLst/>
                <a:latin typeface="+mn-lt"/>
                <a:ea typeface="+mn-ea"/>
                <a:cs typeface="+mn-cs"/>
              </a:rPr>
              <a:t>Even if you are not in a traditional negotiation position, it can be helpful to use the principles of negotiation to bring you a positive outcome in everyday life. Making decisions in the home, you will find that results can be found which are to the benefit of all parties by using these principles. It should be added that you would be ill advised to use these principles for every decision – but where there is some difficulty in reaching a decision, you can reach a positive outcome by taking into account some sound, decent principles which have for years been used to reach positive decisions.</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44</a:t>
            </a:fld>
            <a:endParaRPr lang="en-CA"/>
          </a:p>
        </p:txBody>
      </p:sp>
    </p:spTree>
    <p:extLst>
      <p:ext uri="{BB962C8B-B14F-4D97-AF65-F5344CB8AC3E}">
        <p14:creationId xmlns:p14="http://schemas.microsoft.com/office/powerpoint/2010/main" val="602962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mn-lt"/>
                <a:ea typeface="+mn-ea"/>
                <a:cs typeface="+mn-cs"/>
              </a:rPr>
              <a:t>The phone can be a convenient vehicle for negotiations, especially when the two parties find it difficult to meet in person. But in many cases an agreement reached over the phone needs to be confirmed through some other method. </a:t>
            </a:r>
          </a:p>
          <a:p>
            <a:r>
              <a:rPr lang="en-US" sz="1200" kern="1200" dirty="0">
                <a:solidFill>
                  <a:schemeClr val="tx1"/>
                </a:solidFill>
                <a:effectLst/>
                <a:latin typeface="+mn-lt"/>
                <a:ea typeface="+mn-ea"/>
                <a:cs typeface="+mn-cs"/>
              </a:rPr>
              <a:t>For example, suppose you have a phone conversation with a coworker in which you both agree to do certain things within the next week. A week goes by and the other person has not done what he agreed to. You call him and he replies, “I didn’t agree to that.” It would have been better to follow up the first phone call with an email message that begins, “I just want to confirm what we agreed to do in our phone conversation.”</a:t>
            </a:r>
          </a:p>
          <a:p>
            <a:r>
              <a:rPr lang="en-US" sz="1200" kern="1200" dirty="0">
                <a:solidFill>
                  <a:schemeClr val="tx1"/>
                </a:solidFill>
                <a:effectLst/>
                <a:latin typeface="+mn-lt"/>
                <a:ea typeface="+mn-ea"/>
                <a:cs typeface="+mn-cs"/>
              </a:rPr>
              <a:t>When you arrive at a positive conclusion from a phone negotiation, it can be tempting to just hold on to your belief that you have got the right result, but even if you have recorded the call an unscrupulous counterpart can try to back out of it if they feel they have plausible deniability. Get everything nailed down by following up, and you will be able to put the deal in the record books. It is common sense to keep everything regulated and avoid any difficulties further down the line.</a:t>
            </a:r>
          </a:p>
          <a:p>
            <a:r>
              <a:rPr lang="en-US" sz="1200" kern="1200" dirty="0">
                <a:solidFill>
                  <a:schemeClr val="tx1"/>
                </a:solidFill>
                <a:effectLst/>
                <a:latin typeface="+mn-lt"/>
                <a:ea typeface="+mn-ea"/>
                <a:cs typeface="+mn-cs"/>
              </a:rPr>
              <a:t>In order to negotiate effectively on the telephone we need to consider a few rules that also apply to face-to-face negotiation:</a:t>
            </a:r>
          </a:p>
          <a:p>
            <a:pPr lvl="0"/>
            <a:r>
              <a:rPr lang="en-US" sz="1200" kern="1200" dirty="0">
                <a:solidFill>
                  <a:schemeClr val="tx1"/>
                </a:solidFill>
                <a:effectLst/>
                <a:latin typeface="+mn-lt"/>
                <a:ea typeface="+mn-ea"/>
                <a:cs typeface="+mn-cs"/>
              </a:rPr>
              <a:t>Pay attention to particular points. </a:t>
            </a:r>
          </a:p>
          <a:p>
            <a:pPr lvl="0"/>
            <a:r>
              <a:rPr lang="en-US" sz="1200" kern="1200" dirty="0">
                <a:solidFill>
                  <a:schemeClr val="tx1"/>
                </a:solidFill>
                <a:effectLst/>
                <a:latin typeface="+mn-lt"/>
                <a:ea typeface="+mn-ea"/>
                <a:cs typeface="+mn-cs"/>
              </a:rPr>
              <a:t>Listen Actively. Don't interrupt the other party; don't spend your 'listening time' figuring out how you're going to respond to them when they finally stop talking. The better you listen, the better you can learn, and the more likely you will be able to respond in a way that improves the negotiation's result.</a:t>
            </a:r>
          </a:p>
          <a:p>
            <a:pPr lvl="0"/>
            <a:r>
              <a:rPr lang="en-US" sz="1200" kern="1200" dirty="0">
                <a:solidFill>
                  <a:schemeClr val="tx1"/>
                </a:solidFill>
                <a:effectLst/>
                <a:latin typeface="+mn-lt"/>
                <a:ea typeface="+mn-ea"/>
                <a:cs typeface="+mn-cs"/>
              </a:rPr>
              <a:t>Don't let the immediacy of a telephone call force you into fast, unwise decisions. There is nothing wrong with requesting more time to think about the terms discussed.</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45</a:t>
            </a:fld>
            <a:endParaRPr lang="en-CA"/>
          </a:p>
        </p:txBody>
      </p:sp>
    </p:spTree>
    <p:extLst>
      <p:ext uri="{BB962C8B-B14F-4D97-AF65-F5344CB8AC3E}">
        <p14:creationId xmlns:p14="http://schemas.microsoft.com/office/powerpoint/2010/main" val="983296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mn-lt"/>
                <a:ea typeface="+mn-ea"/>
                <a:cs typeface="+mn-cs"/>
              </a:rPr>
              <a:t>Email can be an effective method of communication, but is has some inherent limitations.</a:t>
            </a:r>
          </a:p>
          <a:p>
            <a:r>
              <a:rPr lang="en-US" sz="1200" b="1" kern="1200" dirty="0">
                <a:solidFill>
                  <a:schemeClr val="tx1"/>
                </a:solidFill>
                <a:effectLst/>
                <a:latin typeface="+mn-lt"/>
                <a:ea typeface="+mn-ea"/>
                <a:cs typeface="+mn-cs"/>
              </a:rPr>
              <a:t>In general, it is appropriate to use email in a negotiation:</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the topic is clearly defined.</a:t>
            </a:r>
          </a:p>
          <a:p>
            <a:pPr lvl="0"/>
            <a:r>
              <a:rPr lang="en-US" sz="1200" kern="1200" dirty="0">
                <a:solidFill>
                  <a:schemeClr val="tx1"/>
                </a:solidFill>
                <a:effectLst/>
                <a:latin typeface="+mn-lt"/>
                <a:ea typeface="+mn-ea"/>
                <a:cs typeface="+mn-cs"/>
              </a:rPr>
              <a:t>When the topic does not require extensive discussion</a:t>
            </a:r>
          </a:p>
          <a:p>
            <a:pPr lvl="0"/>
            <a:r>
              <a:rPr lang="en-US" sz="1200" kern="1200" dirty="0">
                <a:solidFill>
                  <a:schemeClr val="tx1"/>
                </a:solidFill>
                <a:effectLst/>
                <a:latin typeface="+mn-lt"/>
                <a:ea typeface="+mn-ea"/>
                <a:cs typeface="+mn-cs"/>
              </a:rPr>
              <a:t>When the expected response is relatively simple</a:t>
            </a:r>
          </a:p>
          <a:p>
            <a:pPr lvl="0"/>
            <a:r>
              <a:rPr lang="en-US" sz="1200" kern="1200" dirty="0">
                <a:solidFill>
                  <a:schemeClr val="tx1"/>
                </a:solidFill>
                <a:effectLst/>
                <a:latin typeface="+mn-lt"/>
                <a:ea typeface="+mn-ea"/>
                <a:cs typeface="+mn-cs"/>
              </a:rPr>
              <a:t>When there is little possibility of misunderstanding</a:t>
            </a:r>
          </a:p>
          <a:p>
            <a:r>
              <a:rPr lang="en-US" sz="1200" b="1" kern="1200" dirty="0">
                <a:solidFill>
                  <a:schemeClr val="tx1"/>
                </a:solidFill>
                <a:effectLst/>
                <a:latin typeface="+mn-lt"/>
                <a:ea typeface="+mn-ea"/>
                <a:cs typeface="+mn-cs"/>
              </a:rPr>
              <a:t>It is not appropriate to use email:</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the topic is complex</a:t>
            </a:r>
          </a:p>
          <a:p>
            <a:pPr lvl="0"/>
            <a:r>
              <a:rPr lang="en-US" sz="1200" kern="1200" dirty="0">
                <a:solidFill>
                  <a:schemeClr val="tx1"/>
                </a:solidFill>
                <a:effectLst/>
                <a:latin typeface="+mn-lt"/>
                <a:ea typeface="+mn-ea"/>
                <a:cs typeface="+mn-cs"/>
              </a:rPr>
              <a:t>When the topic requires extensive discussion</a:t>
            </a:r>
          </a:p>
          <a:p>
            <a:pPr lvl="0"/>
            <a:r>
              <a:rPr lang="en-US" sz="1200" kern="1200" dirty="0">
                <a:solidFill>
                  <a:schemeClr val="tx1"/>
                </a:solidFill>
                <a:effectLst/>
                <a:latin typeface="+mn-lt"/>
                <a:ea typeface="+mn-ea"/>
                <a:cs typeface="+mn-cs"/>
              </a:rPr>
              <a:t>When the topic has great personal significance for the parties involved</a:t>
            </a:r>
          </a:p>
          <a:p>
            <a:pPr lvl="0"/>
            <a:r>
              <a:rPr lang="en-US" sz="1200" kern="1200" dirty="0">
                <a:solidFill>
                  <a:schemeClr val="tx1"/>
                </a:solidFill>
                <a:effectLst/>
                <a:latin typeface="+mn-lt"/>
                <a:ea typeface="+mn-ea"/>
                <a:cs typeface="+mn-cs"/>
              </a:rPr>
              <a:t>When the topic is likely to stir up strong emotions</a:t>
            </a:r>
          </a:p>
          <a:p>
            <a:r>
              <a:rPr lang="en-US" sz="1200" kern="1200" dirty="0">
                <a:solidFill>
                  <a:schemeClr val="tx1"/>
                </a:solidFill>
                <a:effectLst/>
                <a:latin typeface="+mn-lt"/>
                <a:ea typeface="+mn-ea"/>
                <a:cs typeface="+mn-cs"/>
              </a:rPr>
              <a:t>E-mail has become a very popular way of keeping discussions simple and straightforward both in business and personal communications. However, there are limitations to it and it is important to be aware of these limitations. Keeping communications simple and somewhat informal can be helpful, but it should be remembered that waiting on an e-mail can be frustrating. If multiple communications are required, it is best to keep things face-to-face. </a:t>
            </a:r>
          </a:p>
          <a:p>
            <a:r>
              <a:rPr lang="en-US" sz="1200" kern="1200" dirty="0">
                <a:solidFill>
                  <a:schemeClr val="tx1"/>
                </a:solidFill>
                <a:effectLst/>
                <a:latin typeface="+mn-lt"/>
                <a:ea typeface="+mn-ea"/>
                <a:cs typeface="+mn-cs"/>
              </a:rPr>
              <a:t>What e-mail does have going for it in a negotiation framework is that it keeps a record of every e-mail sent and received, along with dates and times allowing everything to be official. If you have a relatively simple detail or two to be finalized, e-mail is fine. If you have a situation requiring a full negotiation, e-mail should only be used as a preparation aid and a formal confirmation of things decided in a full, face-to-face negotiation.</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46</a:t>
            </a:fld>
            <a:endParaRPr lang="en-CA"/>
          </a:p>
        </p:txBody>
      </p:sp>
    </p:spTree>
    <p:extLst>
      <p:ext uri="{BB962C8B-B14F-4D97-AF65-F5344CB8AC3E}">
        <p14:creationId xmlns:p14="http://schemas.microsoft.com/office/powerpoint/2010/main" val="902548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essential part of leading a team of any kind is sharing information. Teams need information to thrive. Before the negotiation, hold a meeting with the team to make sure everyone has the information they need to make an effective contribution. You can also use these meetings to:</a:t>
            </a:r>
          </a:p>
          <a:p>
            <a:pPr lvl="0"/>
            <a:r>
              <a:rPr lang="en-US" sz="1200" kern="1200" dirty="0">
                <a:solidFill>
                  <a:schemeClr val="tx1"/>
                </a:solidFill>
                <a:effectLst/>
                <a:latin typeface="+mn-lt"/>
                <a:ea typeface="+mn-ea"/>
                <a:cs typeface="+mn-cs"/>
              </a:rPr>
              <a:t>remind everyone of the team’s goals</a:t>
            </a:r>
          </a:p>
          <a:p>
            <a:pPr lvl="0"/>
            <a:r>
              <a:rPr lang="en-US" sz="1200" kern="1200" dirty="0">
                <a:solidFill>
                  <a:schemeClr val="tx1"/>
                </a:solidFill>
                <a:effectLst/>
                <a:latin typeface="+mn-lt"/>
                <a:ea typeface="+mn-ea"/>
                <a:cs typeface="+mn-cs"/>
              </a:rPr>
              <a:t>ensure that everyone understands his or her role in the negotiation</a:t>
            </a:r>
          </a:p>
          <a:p>
            <a:pPr lvl="0"/>
            <a:r>
              <a:rPr lang="en-US" sz="1200" kern="1200" dirty="0">
                <a:solidFill>
                  <a:schemeClr val="tx1"/>
                </a:solidFill>
                <a:effectLst/>
                <a:latin typeface="+mn-lt"/>
                <a:ea typeface="+mn-ea"/>
                <a:cs typeface="+mn-cs"/>
              </a:rPr>
              <a:t>create a “game plan” for the negotiation</a:t>
            </a:r>
          </a:p>
          <a:p>
            <a:r>
              <a:rPr lang="en-US" sz="1200" kern="1200" dirty="0">
                <a:solidFill>
                  <a:schemeClr val="tx1"/>
                </a:solidFill>
                <a:effectLst/>
                <a:latin typeface="+mn-lt"/>
                <a:ea typeface="+mn-ea"/>
                <a:cs typeface="+mn-cs"/>
              </a:rPr>
              <a:t>You do not want to approach negotiations with a team containing someone who is unaware of their role or of the overall goal. If there is uncertainty in the team, it will spread quickly and it will certainly be picked up on by your counterparts. This can lead to you being hamstrung in terms of your bargaining power, because a team with a clearly defined brief and all its members fully apprised of the plan will be able to pull concessions from one with chaos in its ranks.</a:t>
            </a:r>
          </a:p>
          <a:p>
            <a:r>
              <a:rPr lang="en-US" sz="1200" kern="1200" dirty="0">
                <a:solidFill>
                  <a:schemeClr val="tx1"/>
                </a:solidFill>
                <a:effectLst/>
                <a:latin typeface="+mn-lt"/>
                <a:ea typeface="+mn-ea"/>
                <a:cs typeface="+mn-cs"/>
              </a:rPr>
              <a:t>Having a team with clearly defined roles and a clearly defined goal is something that will be an asset in any negotiations. The more people you have (as long as they are professional and aware of their position), the more talents at your disposal and the more room for maneuver you will have when it comes to intensive negotiations. What you want is a situation where “two heads are better than one”, rather than one where “too many chefs spoil the broth”.</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48</a:t>
            </a:fld>
            <a:endParaRPr lang="en-CA"/>
          </a:p>
        </p:txBody>
      </p:sp>
    </p:spTree>
    <p:extLst>
      <p:ext uri="{BB962C8B-B14F-4D97-AF65-F5344CB8AC3E}">
        <p14:creationId xmlns:p14="http://schemas.microsoft.com/office/powerpoint/2010/main" val="3537635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Some negotiations are so complex that it is difficult for one person to master all the issues. In these situations it is worthwhile to assemble a team of experts to make sure all the bases are covered. As with any team, it is important that each person knows exactly what he or she is responsible for. What is gained through having a dedicated team designed to achieve the best negotiating muscle can be lost through having people who are unaware of their roles or unclear on what they can and cannot deliver.</a:t>
            </a:r>
          </a:p>
          <a:p>
            <a:r>
              <a:rPr lang="en-US" sz="1200" kern="1200" dirty="0">
                <a:solidFill>
                  <a:schemeClr val="tx1"/>
                </a:solidFill>
                <a:effectLst/>
                <a:latin typeface="+mn-lt"/>
                <a:ea typeface="+mn-ea"/>
                <a:cs typeface="+mn-cs"/>
              </a:rPr>
              <a:t>It is beneficial to have a team who feel that they can make decisions with an element of autonomy. This will allow them to operate naturally in a negotiation with little fear that they might overstep the mark. However, it is important to have some limitations to their autonomy, as they are not negotiating for themselves. There is a need for balance in these situations. If they feel their hands are tied and they cannot make a decision without referring back to you, they will be powerless in negotiations. If they feel that they have free rein and can do whatever they want, they may make a decision which you would not have made yourself and which damages your position. Finding the point in between where you can be confident that their decisions will benefit you is essential.</a:t>
            </a:r>
          </a:p>
          <a:p>
            <a:r>
              <a:rPr lang="en-US" sz="1200" kern="1200" dirty="0">
                <a:solidFill>
                  <a:schemeClr val="tx1"/>
                </a:solidFill>
                <a:effectLst/>
                <a:latin typeface="+mn-lt"/>
                <a:ea typeface="+mn-ea"/>
                <a:cs typeface="+mn-cs"/>
              </a:rPr>
              <a:t>As with so many issues, it is important to get the balance right, as complex negotiations have a tendency to break down or end in an unpopular agreement if they are not handled correctly and with a sense of common purpose. If you get your team right, you can ensure at least that you are not the negotiator who ends up with an unpopular deal on your hands.</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49</a:t>
            </a:fld>
            <a:endParaRPr lang="en-CA"/>
          </a:p>
        </p:txBody>
      </p:sp>
    </p:spTree>
    <p:extLst>
      <p:ext uri="{BB962C8B-B14F-4D97-AF65-F5344CB8AC3E}">
        <p14:creationId xmlns:p14="http://schemas.microsoft.com/office/powerpoint/2010/main" val="2827323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some possible ways to respond to questions that you decline to answer:</a:t>
            </a:r>
          </a:p>
          <a:p>
            <a:pPr lvl="0"/>
            <a:r>
              <a:rPr lang="en-US" sz="1200" kern="1200" dirty="0">
                <a:solidFill>
                  <a:schemeClr val="tx1"/>
                </a:solidFill>
                <a:effectLst/>
                <a:latin typeface="+mn-lt"/>
                <a:ea typeface="+mn-ea"/>
                <a:cs typeface="+mn-cs"/>
              </a:rPr>
              <a:t>Suggest (in a friendly way) that the question is irrelevant. For example, you might say, “I’m not sure how that question fits in here.”</a:t>
            </a:r>
          </a:p>
          <a:p>
            <a:pPr lvl="0"/>
            <a:r>
              <a:rPr lang="en-US" sz="1200" kern="1200" dirty="0">
                <a:solidFill>
                  <a:schemeClr val="tx1"/>
                </a:solidFill>
                <a:effectLst/>
                <a:latin typeface="+mn-lt"/>
                <a:ea typeface="+mn-ea"/>
                <a:cs typeface="+mn-cs"/>
              </a:rPr>
              <a:t>Say you don’t know the answer. This is the best course of action to take if you really don’t know the answer. This approach is better than guessing. As a next step, you might say that you will find out the answer and get back to the questioner within a day or two.</a:t>
            </a:r>
          </a:p>
          <a:p>
            <a:pPr lvl="0"/>
            <a:r>
              <a:rPr lang="en-US" sz="1200" kern="1200" dirty="0">
                <a:solidFill>
                  <a:schemeClr val="tx1"/>
                </a:solidFill>
                <a:effectLst/>
                <a:latin typeface="+mn-lt"/>
                <a:ea typeface="+mn-ea"/>
                <a:cs typeface="+mn-cs"/>
              </a:rPr>
              <a:t>Say that you would like to wait to respond to the question until later in the negotiation.  This is the best thing to do if your answer will reveal too much about your position too soon.</a:t>
            </a:r>
          </a:p>
          <a:p>
            <a:pPr lvl="0"/>
            <a:r>
              <a:rPr lang="en-US" sz="1200" kern="1200" dirty="0">
                <a:solidFill>
                  <a:schemeClr val="tx1"/>
                </a:solidFill>
                <a:effectLst/>
                <a:latin typeface="+mn-lt"/>
                <a:ea typeface="+mn-ea"/>
                <a:cs typeface="+mn-cs"/>
              </a:rPr>
              <a:t>Reply with a question of your own. This may help clarify the motivation of the questioner. (What is the questioner really asking?)</a:t>
            </a:r>
          </a:p>
          <a:p>
            <a:r>
              <a:rPr lang="en-US" sz="1200" kern="1200" dirty="0">
                <a:solidFill>
                  <a:schemeClr val="tx1"/>
                </a:solidFill>
                <a:effectLst/>
                <a:latin typeface="+mn-lt"/>
                <a:ea typeface="+mn-ea"/>
                <a:cs typeface="+mn-cs"/>
              </a:rPr>
              <a:t>Each of these approaches is a way that you can take the question in your stride and be seen to be giving it the consideration it deserves, without giving an answer that will put you on the back foot in terms of negotiations. People may ask you difficult questions in order to trap you, or because their own position is uncertain and they want to find a way to clarify it. How you handle such questions will be important, but as long as you show certainty and a desire to be straight with them, you need not lose confidence.</a:t>
            </a:r>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50</a:t>
            </a:fld>
            <a:endParaRPr lang="en-CA"/>
          </a:p>
        </p:txBody>
      </p:sp>
    </p:spTree>
    <p:extLst>
      <p:ext uri="{BB962C8B-B14F-4D97-AF65-F5344CB8AC3E}">
        <p14:creationId xmlns:p14="http://schemas.microsoft.com/office/powerpoint/2010/main" val="3842287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In most negotiations, the parties are influenced by their assumptions about what they think are the alternatives to a negotiated agreement. Often the parties have an unrealistic idea of what these alternatives are, and they are unwilling to make concessions because they think they can do just as well without negotiating. If you not have a clear idea of your WATNA and BATNA, you will negotiate poorly based on false notions about what you can expect without an agreement.</a:t>
            </a:r>
            <a:endParaRPr lang="en-CA"/>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5C49166-A9D2-40E7-8388-804983D6C3CA}" type="slidenum">
              <a:rPr lang="en-CA"/>
              <a:pPr eaLnBrk="1" hangingPunct="1"/>
              <a:t>9</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In most negotiations, the parties are influenced by their assumptions about what they think are the alternatives to a negotiated agreement. Often the parties have an unrealistic idea of what these alternatives are, and they are unwilling to make concessions because they think they can do just as well without negotiating. If you do not have a clear idea of your </a:t>
            </a:r>
            <a:r>
              <a:rPr lang="en-US" sz="1200" b="1" kern="1200" dirty="0">
                <a:solidFill>
                  <a:schemeClr val="tx1"/>
                </a:solidFill>
                <a:effectLst/>
                <a:latin typeface="+mn-lt"/>
                <a:ea typeface="+mn-ea"/>
                <a:cs typeface="+mn-cs"/>
              </a:rPr>
              <a:t>WATNA</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Worst Alternative to a Negotiated Agreement) </a:t>
            </a:r>
            <a:r>
              <a:rPr lang="en-US" sz="1200" kern="1200" dirty="0">
                <a:solidFill>
                  <a:schemeClr val="tx1"/>
                </a:solidFill>
                <a:effectLst/>
                <a:latin typeface="+mn-lt"/>
                <a:ea typeface="+mn-ea"/>
                <a:cs typeface="+mn-cs"/>
              </a:rPr>
              <a:t>and </a:t>
            </a:r>
            <a:r>
              <a:rPr lang="en-US" sz="1200" b="1" kern="1200" dirty="0">
                <a:solidFill>
                  <a:schemeClr val="tx1"/>
                </a:solidFill>
                <a:effectLst/>
                <a:latin typeface="+mn-lt"/>
                <a:ea typeface="+mn-ea"/>
                <a:cs typeface="+mn-cs"/>
              </a:rPr>
              <a:t>BATNA</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Best Alternative to a Negotiated Agreement</a:t>
            </a:r>
            <a:r>
              <a:rPr lang="en-US" sz="1200" kern="1200" dirty="0">
                <a:solidFill>
                  <a:schemeClr val="tx1"/>
                </a:solidFill>
                <a:effectLst/>
                <a:latin typeface="+mn-lt"/>
                <a:ea typeface="+mn-ea"/>
                <a:cs typeface="+mn-cs"/>
              </a:rPr>
              <a:t>), you will negotiate poorly based on false notions about what you can expect without an agreement.</a:t>
            </a:r>
          </a:p>
          <a:p>
            <a:r>
              <a:rPr lang="en-US" sz="1200" kern="1200" dirty="0">
                <a:solidFill>
                  <a:schemeClr val="tx1"/>
                </a:solidFill>
                <a:effectLst/>
                <a:latin typeface="+mn-lt"/>
                <a:ea typeface="+mn-ea"/>
                <a:cs typeface="+mn-cs"/>
              </a:rPr>
              <a:t>Often the parties in a negotiation need to decide how likely a particular outcome will be. If your WATNA is something that would be difficult for you to accept, but the likelihood of it happening is small, you might not feel compelled to give up much in negotiations. Realism is essential in this situation. If you could have the ideal situation, the “blue sky” scenario, negotiations would not be necessary. In order to focus on the negotiations with a sense of purpose, your WATNA is important. What is often referred to as the “worst case scenario” is something that any sensible person will think about before embarking on any initiative. What if it goes wrong? How will we deal with that? How you feel about the WATNA will dictate how flexible you need to be (and therefore will be) in negotiations.</a:t>
            </a:r>
          </a:p>
          <a:p>
            <a:r>
              <a:rPr lang="en-US" sz="1200" kern="1200" dirty="0">
                <a:solidFill>
                  <a:schemeClr val="tx1"/>
                </a:solidFill>
                <a:effectLst/>
                <a:latin typeface="+mn-lt"/>
                <a:ea typeface="+mn-ea"/>
                <a:cs typeface="+mn-cs"/>
              </a:rPr>
              <a:t>The BATNA is almost more important than the WATNA. If you look at your situation in the absence of a negotiated agreement, and find it almost unthinkable, you will be pressed to enter negotiations in the hope of getting a satisfactory agreement. The word “satisfactory” is important here. Is the WATNA better than satisfactory? Is the BATNA worse? Generally, people only enter into negotiations because they feel they have to. They arrive at this conclusion based on analysis of their WATNA and BATNA.</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10</a:t>
            </a:fld>
            <a:endParaRPr lang="en-CA"/>
          </a:p>
        </p:txBody>
      </p:sp>
    </p:spTree>
    <p:extLst>
      <p:ext uri="{BB962C8B-B14F-4D97-AF65-F5344CB8AC3E}">
        <p14:creationId xmlns:p14="http://schemas.microsoft.com/office/powerpoint/2010/main" val="916531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mn-lt"/>
                <a:ea typeface="+mn-ea"/>
                <a:cs typeface="+mn-cs"/>
              </a:rPr>
              <a:t>In any negotiation, it is important that you keep your </a:t>
            </a:r>
            <a:r>
              <a:rPr lang="en-US" sz="1200" b="1" kern="1200" dirty="0">
                <a:solidFill>
                  <a:schemeClr val="tx1"/>
                </a:solidFill>
                <a:effectLst/>
                <a:latin typeface="+mn-lt"/>
                <a:ea typeface="+mn-ea"/>
                <a:cs typeface="+mn-cs"/>
              </a:rPr>
              <a:t>WAP</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Walk Away Price</a:t>
            </a:r>
            <a:r>
              <a:rPr lang="en-US" sz="1200" kern="1200" dirty="0">
                <a:solidFill>
                  <a:schemeClr val="tx1"/>
                </a:solidFill>
                <a:effectLst/>
                <a:latin typeface="+mn-lt"/>
                <a:ea typeface="+mn-ea"/>
                <a:cs typeface="+mn-cs"/>
              </a:rPr>
              <a:t>) to yourself, especially if it is significantly less than your initial offer. If the other party knows that you will be willing to take a lot less than you are offering, then you will be negotiating from a position of weakness. If the other party knows, or has an idea of your WAP then it stops being your WAP and simply becomes your price. Establishing a WAP in your mind, and ensuring that those negotiators on your side of the bargain (and only they) know it, allows you to take your strongest possible bargaining position. The other party will try to argue you down from your proposed price, so you will need to remain firm. If they want to pay less, then you may be prepared to agree on a lower price in return for concessions. </a:t>
            </a:r>
          </a:p>
          <a:p>
            <a:r>
              <a:rPr lang="en-US" sz="1200" kern="1200" dirty="0">
                <a:solidFill>
                  <a:schemeClr val="tx1"/>
                </a:solidFill>
                <a:effectLst/>
                <a:latin typeface="+mn-lt"/>
                <a:ea typeface="+mn-ea"/>
                <a:cs typeface="+mn-cs"/>
              </a:rPr>
              <a:t>The opposing party will then have to consider what is acceptable to them. Rather than push too hard and lose out on a deal which would be beneficial to themselves, they will have their own areas where they are willing to make concessions. However, if they know that you have set a WAP that would save them money, they will simply hold firm at that price. They have no incentive to make concessions to you. In many ways, negotiation is about keeping as much to yourself as you possibly can until you can no longer maintain that position.</a:t>
            </a:r>
          </a:p>
          <a:p>
            <a:r>
              <a:rPr lang="en-US" sz="1200" kern="1200" dirty="0">
                <a:solidFill>
                  <a:schemeClr val="tx1"/>
                </a:solidFill>
                <a:effectLst/>
                <a:latin typeface="+mn-lt"/>
                <a:ea typeface="+mn-ea"/>
                <a:cs typeface="+mn-cs"/>
              </a:rPr>
              <a:t>Once you have set your WAP, it is essential to keep to it. A walk away price becomes absolutely meaningless if you are not prepared to walk away should it not be met. You should give the impression to opponents in negotiation that you could walk away at any time. They will, after all, not be prepared to stop once they get a price which is satisfactory to them – they will look to wring a bit more value out of the deal for themselves, testing you to see what you will give up. A warning against setting your WAP unrealistically low is that the other party will not take you seriously if you are a pushover in negotiations. They will seek to test you at every turn.</a:t>
            </a:r>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11</a:t>
            </a:fld>
            <a:endParaRPr lang="en-CA"/>
          </a:p>
        </p:txBody>
      </p:sp>
    </p:spTree>
    <p:extLst>
      <p:ext uri="{BB962C8B-B14F-4D97-AF65-F5344CB8AC3E}">
        <p14:creationId xmlns:p14="http://schemas.microsoft.com/office/powerpoint/2010/main" val="2790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negotiation for the used car, both parties should feel good about the outcome. Even though the parties might have hoped for a better deal, both got a better price than their WAP.</a:t>
            </a:r>
          </a:p>
          <a:p>
            <a:r>
              <a:rPr lang="en-US" sz="1200" kern="1200" dirty="0">
                <a:solidFill>
                  <a:schemeClr val="tx1"/>
                </a:solidFill>
                <a:effectLst/>
                <a:latin typeface="+mn-lt"/>
                <a:ea typeface="+mn-ea"/>
                <a:cs typeface="+mn-cs"/>
              </a:rPr>
              <a:t>This negotiation demonstrates the importance of keeping your WAP to yourself if you want to negotiate the best deal. Your range in this situation falls between the price that you would ideally, realistically get and the WAP you have set. In an ideal world you could demand a million dollars and expect to get it. In a realistic world, you need to be realistic in negotiations. </a:t>
            </a:r>
          </a:p>
          <a:p>
            <a:r>
              <a:rPr lang="en-US" sz="1200" kern="1200" dirty="0">
                <a:solidFill>
                  <a:schemeClr val="tx1"/>
                </a:solidFill>
                <a:effectLst/>
                <a:latin typeface="+mn-lt"/>
                <a:ea typeface="+mn-ea"/>
                <a:cs typeface="+mn-cs"/>
              </a:rPr>
              <a:t>You should arrive at your ideal realistic price by seeing what the accepted market value for what you are offering is. By adjusting for your specific negotiating position (whether you are approaching it from a position of need, etc.), you can find your best realistic price. Then think about a price at which it would no longer be worthwhile to strike a deal.</a:t>
            </a:r>
          </a:p>
          <a:p>
            <a:r>
              <a:rPr lang="en-US" sz="1200" kern="1200" dirty="0">
                <a:solidFill>
                  <a:schemeClr val="tx1"/>
                </a:solidFill>
                <a:effectLst/>
                <a:latin typeface="+mn-lt"/>
                <a:ea typeface="+mn-ea"/>
                <a:cs typeface="+mn-cs"/>
              </a:rPr>
              <a:t>Your co-negotiator will have done the same. What he hopes to pay and what you hope to get are just that – hopeful. The </a:t>
            </a:r>
            <a:r>
              <a:rPr lang="en-US" sz="1200" b="1" kern="1200" dirty="0">
                <a:solidFill>
                  <a:schemeClr val="tx1"/>
                </a:solidFill>
                <a:effectLst/>
                <a:latin typeface="+mn-lt"/>
                <a:ea typeface="+mn-ea"/>
                <a:cs typeface="+mn-cs"/>
              </a:rPr>
              <a:t>ZOPA</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Zone Of Possible Agreement</a:t>
            </a:r>
            <a:r>
              <a:rPr lang="en-US" sz="1200" kern="1200" dirty="0">
                <a:solidFill>
                  <a:schemeClr val="tx1"/>
                </a:solidFill>
                <a:effectLst/>
                <a:latin typeface="+mn-lt"/>
                <a:ea typeface="+mn-ea"/>
                <a:cs typeface="+mn-cs"/>
              </a:rPr>
              <a:t>) is the area in which the final price will sit, and within that ZOPA you will ideally end up with a price closer to their WAP than yours. If you hint at where your WAP is, the other party will be less likely to come to an agreement that is substantially better than that. </a:t>
            </a:r>
          </a:p>
          <a:p>
            <a:endParaRPr lang="en-US" dirty="0"/>
          </a:p>
        </p:txBody>
      </p:sp>
      <p:sp>
        <p:nvSpPr>
          <p:cNvPr id="4" name="Slide Number Placeholder 3"/>
          <p:cNvSpPr>
            <a:spLocks noGrp="1"/>
          </p:cNvSpPr>
          <p:nvPr>
            <p:ph type="sldNum" sz="quarter" idx="10"/>
          </p:nvPr>
        </p:nvSpPr>
        <p:spPr/>
        <p:txBody>
          <a:bodyPr/>
          <a:lstStyle/>
          <a:p>
            <a:pPr>
              <a:defRPr/>
            </a:pPr>
            <a:fld id="{2CC5A21A-9052-407E-AFC4-66BE08AC0DAD}" type="slidenum">
              <a:rPr lang="en-CA" smtClean="0"/>
              <a:pPr>
                <a:defRPr/>
              </a:pPr>
              <a:t>12</a:t>
            </a:fld>
            <a:endParaRPr lang="en-CA"/>
          </a:p>
        </p:txBody>
      </p:sp>
    </p:spTree>
    <p:extLst>
      <p:ext uri="{BB962C8B-B14F-4D97-AF65-F5344CB8AC3E}">
        <p14:creationId xmlns:p14="http://schemas.microsoft.com/office/powerpoint/2010/main" val="169763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r>
              <a:rPr lang="en-US" sz="1200" kern="1200" dirty="0">
                <a:solidFill>
                  <a:schemeClr val="tx1"/>
                </a:solidFill>
                <a:effectLst/>
                <a:latin typeface="+mn-lt"/>
                <a:ea typeface="+mn-ea"/>
                <a:cs typeface="+mn-cs"/>
              </a:rPr>
              <a:t>One way to relieve some of the tension you may be feeling before a negotiation is to remind yourself that there is nothing to be afraid of. As long as you understand your position, there is no danger that you will “lose” the negotiation. During and before negotiation you should always be:</a:t>
            </a:r>
          </a:p>
          <a:p>
            <a:pPr lvl="0"/>
            <a:r>
              <a:rPr lang="en-US" sz="1200" kern="1200" dirty="0">
                <a:solidFill>
                  <a:schemeClr val="tx1"/>
                </a:solidFill>
                <a:effectLst/>
                <a:latin typeface="+mn-lt"/>
                <a:ea typeface="+mn-ea"/>
                <a:cs typeface="+mn-cs"/>
              </a:rPr>
              <a:t>Polite - It never reduces your argument</a:t>
            </a:r>
          </a:p>
          <a:p>
            <a:pPr lvl="0"/>
            <a:r>
              <a:rPr lang="en-US" sz="1200" kern="1200" dirty="0">
                <a:solidFill>
                  <a:schemeClr val="tx1"/>
                </a:solidFill>
                <a:effectLst/>
                <a:latin typeface="+mn-lt"/>
                <a:ea typeface="+mn-ea"/>
                <a:cs typeface="+mn-cs"/>
              </a:rPr>
              <a:t>Firm - Removes Perceptions of Weakness</a:t>
            </a:r>
          </a:p>
          <a:p>
            <a:pPr lvl="0"/>
            <a:r>
              <a:rPr lang="en-US" sz="1200" kern="1200" dirty="0">
                <a:solidFill>
                  <a:schemeClr val="tx1"/>
                </a:solidFill>
                <a:effectLst/>
                <a:latin typeface="+mn-lt"/>
                <a:ea typeface="+mn-ea"/>
                <a:cs typeface="+mn-cs"/>
              </a:rPr>
              <a:t>Calm - Facilitates Persuasion and Compromise</a:t>
            </a:r>
          </a:p>
          <a:p>
            <a:pPr lvl="0"/>
            <a:r>
              <a:rPr lang="en-US" sz="1200" kern="1200" dirty="0">
                <a:solidFill>
                  <a:schemeClr val="tx1"/>
                </a:solidFill>
                <a:effectLst/>
                <a:latin typeface="+mn-lt"/>
                <a:ea typeface="+mn-ea"/>
                <a:cs typeface="+mn-cs"/>
              </a:rPr>
              <a:t>Do not take things personally</a:t>
            </a:r>
          </a:p>
          <a:p>
            <a:r>
              <a:rPr lang="en-US" sz="1200" kern="1200" dirty="0">
                <a:solidFill>
                  <a:schemeClr val="tx1"/>
                </a:solidFill>
                <a:effectLst/>
                <a:latin typeface="+mn-lt"/>
                <a:ea typeface="+mn-ea"/>
                <a:cs typeface="+mn-cs"/>
              </a:rPr>
              <a:t>Knowing your position before entering negotiations means that you are sure of your “red lines”. Things that you are not prepared to consider that would make your position worse than it is now. Many people get pushed into a deal which is unsatisfactory to them because they have failed to prepare for the negotiation in this way. If you go into negotiations with vague ideas, that vagueness will become a weakness in your negotiating position. </a:t>
            </a:r>
          </a:p>
          <a:p>
            <a:r>
              <a:rPr lang="en-US" sz="1200" kern="1200" dirty="0">
                <a:solidFill>
                  <a:schemeClr val="tx1"/>
                </a:solidFill>
                <a:effectLst/>
                <a:latin typeface="+mn-lt"/>
                <a:ea typeface="+mn-ea"/>
                <a:cs typeface="+mn-cs"/>
              </a:rPr>
              <a:t>The important thing about your position in negotiations is that you should be the only one who knows what it is. Many people compare negotiation to a game of poker. When playing poker you should always be careful to keep to yourself what kind of hand you have.  If your opponent knows your position, they will squeeze you to its very limits, confident that you have no strong impetus to push back.</a:t>
            </a:r>
          </a:p>
          <a:p>
            <a:r>
              <a:rPr lang="en-US" sz="1200" kern="1200" dirty="0">
                <a:solidFill>
                  <a:schemeClr val="tx1"/>
                </a:solidFill>
                <a:effectLst/>
                <a:latin typeface="+mn-lt"/>
                <a:ea typeface="+mn-ea"/>
                <a:cs typeface="+mn-cs"/>
              </a:rPr>
              <a:t>When a negotiator knows that their “opponent” has a weak or compromised position, they will instinctively know that they are negotiating with someone who is working from a position of desperation. They will believe “that’s what he’s decided he is willing to settle for, because he needs this deal. Does he need it enough to give me a little bit more leverage?”, and will negotiate from that standpoint.</a:t>
            </a:r>
          </a:p>
          <a:p>
            <a:pPr>
              <a:spcBef>
                <a:spcPct val="0"/>
              </a:spcBef>
            </a:pPr>
            <a:endParaRPr lang="en-CA" dirty="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C6C9232-EC77-4120-B49F-1E99FB152C0F}" type="slidenum">
              <a:rPr lang="en-CA"/>
              <a:pPr eaLnBrk="1" hangingPunct="1"/>
              <a:t>13</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20000"/>
          </a:bodyPr>
          <a:lstStyle/>
          <a:p>
            <a:r>
              <a:rPr lang="en-US" sz="1200" kern="1200" dirty="0">
                <a:solidFill>
                  <a:schemeClr val="tx1"/>
                </a:solidFill>
                <a:effectLst/>
                <a:latin typeface="+mn-lt"/>
                <a:ea typeface="+mn-ea"/>
                <a:cs typeface="+mn-cs"/>
              </a:rPr>
              <a:t>Setting the time and place can give you an advantage in a negotiation. People feel most comfortable conducting a negotiation on their home turf. Most people have a particular time of day when they feel most alert and clear-headed.</a:t>
            </a:r>
          </a:p>
          <a:p>
            <a:r>
              <a:rPr lang="en-US" sz="1200" kern="1200" dirty="0">
                <a:solidFill>
                  <a:schemeClr val="tx1"/>
                </a:solidFill>
                <a:effectLst/>
                <a:latin typeface="+mn-lt"/>
                <a:ea typeface="+mn-ea"/>
                <a:cs typeface="+mn-cs"/>
              </a:rPr>
              <a:t>Environmental factors can interfere with negotiations, for example:</a:t>
            </a:r>
          </a:p>
          <a:p>
            <a:pPr lvl="0"/>
            <a:r>
              <a:rPr lang="en-US" sz="1200" kern="1200" dirty="0">
                <a:solidFill>
                  <a:schemeClr val="tx1"/>
                </a:solidFill>
                <a:effectLst/>
                <a:latin typeface="+mn-lt"/>
                <a:ea typeface="+mn-ea"/>
                <a:cs typeface="+mn-cs"/>
              </a:rPr>
              <a:t>A noisy setting</a:t>
            </a:r>
          </a:p>
          <a:p>
            <a:pPr lvl="0"/>
            <a:r>
              <a:rPr lang="en-US" sz="1200" kern="1200" dirty="0">
                <a:solidFill>
                  <a:schemeClr val="tx1"/>
                </a:solidFill>
                <a:effectLst/>
                <a:latin typeface="+mn-lt"/>
                <a:ea typeface="+mn-ea"/>
                <a:cs typeface="+mn-cs"/>
              </a:rPr>
              <a:t>Frequent interruptions</a:t>
            </a:r>
          </a:p>
          <a:p>
            <a:pPr lvl="0"/>
            <a:r>
              <a:rPr lang="en-US" sz="1200" kern="1200" dirty="0">
                <a:solidFill>
                  <a:schemeClr val="tx1"/>
                </a:solidFill>
                <a:effectLst/>
                <a:latin typeface="+mn-lt"/>
                <a:ea typeface="+mn-ea"/>
                <a:cs typeface="+mn-cs"/>
              </a:rPr>
              <a:t>Crowded conditions</a:t>
            </a:r>
          </a:p>
          <a:p>
            <a:pPr lvl="0"/>
            <a:r>
              <a:rPr lang="en-US" sz="1200" kern="1200" dirty="0">
                <a:solidFill>
                  <a:schemeClr val="tx1"/>
                </a:solidFill>
                <a:effectLst/>
                <a:latin typeface="+mn-lt"/>
                <a:ea typeface="+mn-ea"/>
                <a:cs typeface="+mn-cs"/>
              </a:rPr>
              <a:t>Lack of privacy</a:t>
            </a:r>
          </a:p>
          <a:p>
            <a:r>
              <a:rPr lang="en-US" sz="1200" kern="1200" dirty="0">
                <a:solidFill>
                  <a:schemeClr val="tx1"/>
                </a:solidFill>
                <a:effectLst/>
                <a:latin typeface="+mn-lt"/>
                <a:ea typeface="+mn-ea"/>
                <a:cs typeface="+mn-cs"/>
              </a:rPr>
              <a:t>If you are conducting a negotiation at your own site, you have control over most of these things. If you are negotiating at the other party’s site, ask the other party to remedy these conditions as much as possible before negotiations begin.</a:t>
            </a:r>
          </a:p>
          <a:p>
            <a:r>
              <a:rPr lang="en-US" sz="1200" kern="1200" dirty="0">
                <a:solidFill>
                  <a:schemeClr val="tx1"/>
                </a:solidFill>
                <a:effectLst/>
                <a:latin typeface="+mn-lt"/>
                <a:ea typeface="+mn-ea"/>
                <a:cs typeface="+mn-cs"/>
              </a:rPr>
              <a:t>In sport, every game takes place at a venue, and in most cases one of the parties involved will be the “home team”. In the vast majority of cases, where the parties are evenly matched in terms of talent and preparation, the team that wins will be the home team. They are playing in familiar surroundings, where things such as climate and ambient noise are to their advantage. The away team spends the early part of the game acclimatizing to their unfamiliar surroundings. </a:t>
            </a:r>
          </a:p>
          <a:p>
            <a:r>
              <a:rPr lang="en-US" sz="1200" kern="1200" dirty="0">
                <a:solidFill>
                  <a:schemeClr val="tx1"/>
                </a:solidFill>
                <a:effectLst/>
                <a:latin typeface="+mn-lt"/>
                <a:ea typeface="+mn-ea"/>
                <a:cs typeface="+mn-cs"/>
              </a:rPr>
              <a:t>In political negotiations leading on from a war (or trying to prevent one), there is a tendency to hold the discussions in a neutral venue, where both parties are equally unfamiliar with the surroundings, meaning that neither has the advantage and allowing the negotiations to be even-handed. In business, it is rare to have the opportunity to hold negotiations in a neutral venue, and frequently there will be a “home side”.</a:t>
            </a:r>
          </a:p>
          <a:p>
            <a:r>
              <a:rPr lang="en-US" sz="1200" kern="1200" dirty="0">
                <a:solidFill>
                  <a:schemeClr val="tx1"/>
                </a:solidFill>
                <a:effectLst/>
                <a:latin typeface="+mn-lt"/>
                <a:ea typeface="+mn-ea"/>
                <a:cs typeface="+mn-cs"/>
              </a:rPr>
              <a:t>The time of negotiations is also important. Human beings are always in some part at the mercy of their “biorhythms” which cause the body and the mind to function differently at different times of day. Some people, as you will know, tend to be “morning people” while others are more comfortable the longer the day goes on. If you want to build in an advantage in negotiations, it is worth making sure either that the negotiations are held at your home venue, at your most comfortable time of day, or both. Sometimes there will be debate about the setting for a negotiation – and often, this is where the first negotiations and concessions will take place.</a:t>
            </a:r>
          </a:p>
          <a:p>
            <a:pPr>
              <a:spcBef>
                <a:spcPct val="0"/>
              </a:spcBef>
            </a:pPr>
            <a:endParaRPr lang="en-CA"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6C4DC55-A95E-4F33-99D9-C70CEB7DC8A2}" type="slidenum">
              <a:rPr lang="en-CA"/>
              <a:pPr eaLnBrk="1" hangingPunct="1"/>
              <a:t>15</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Intro Slide">
    <p:spTree>
      <p:nvGrpSpPr>
        <p:cNvPr id="1" name=""/>
        <p:cNvGrpSpPr/>
        <p:nvPr/>
      </p:nvGrpSpPr>
      <p:grpSpPr>
        <a:xfrm>
          <a:off x="0" y="0"/>
          <a:ext cx="0" cy="0"/>
          <a:chOff x="0" y="0"/>
          <a:chExt cx="0" cy="0"/>
        </a:xfrm>
      </p:grpSpPr>
      <p:sp>
        <p:nvSpPr>
          <p:cNvPr id="5" name="Rectangle 4"/>
          <p:cNvSpPr/>
          <p:nvPr userDrawn="1"/>
        </p:nvSpPr>
        <p:spPr>
          <a:xfrm>
            <a:off x="7391400" y="0"/>
            <a:ext cx="1752600" cy="685800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2" name="Title 1"/>
          <p:cNvSpPr>
            <a:spLocks noGrp="1"/>
          </p:cNvSpPr>
          <p:nvPr>
            <p:ph type="title"/>
          </p:nvPr>
        </p:nvSpPr>
        <p:spPr>
          <a:xfrm>
            <a:off x="457200" y="274638"/>
            <a:ext cx="6400800" cy="1143000"/>
          </a:xfrm>
        </p:spPr>
        <p:txBody>
          <a:bodyPr/>
          <a:lstStyle>
            <a:lvl1pPr>
              <a:defRPr b="1" baseline="0">
                <a:solidFill>
                  <a:srgbClr val="365F91"/>
                </a:solidFill>
                <a:latin typeface="+mj-lt"/>
              </a:defRPr>
            </a:lvl1pPr>
          </a:lstStyle>
          <a:p>
            <a:r>
              <a:rPr lang="en-US"/>
              <a:t>Click to edit Master title style</a:t>
            </a:r>
            <a:endParaRPr lang="en-CA" dirty="0"/>
          </a:p>
        </p:txBody>
      </p:sp>
      <p:sp>
        <p:nvSpPr>
          <p:cNvPr id="3" name="Content Placeholder 2"/>
          <p:cNvSpPr>
            <a:spLocks noGrp="1"/>
          </p:cNvSpPr>
          <p:nvPr>
            <p:ph idx="1"/>
          </p:nvPr>
        </p:nvSpPr>
        <p:spPr>
          <a:xfrm>
            <a:off x="457200" y="1600200"/>
            <a:ext cx="6400800" cy="4525963"/>
          </a:xfrm>
        </p:spPr>
        <p:txBody>
          <a:bodyPr/>
          <a:lstStyle>
            <a:lvl1pPr marL="0" indent="0">
              <a:buNone/>
              <a:defRPr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p:txBody>
      </p:sp>
      <p:sp>
        <p:nvSpPr>
          <p:cNvPr id="13" name="Text Placeholder 12"/>
          <p:cNvSpPr>
            <a:spLocks noGrp="1"/>
          </p:cNvSpPr>
          <p:nvPr>
            <p:ph type="body" sz="quarter" idx="10"/>
          </p:nvPr>
        </p:nvSpPr>
        <p:spPr>
          <a:xfrm>
            <a:off x="7391400" y="381000"/>
            <a:ext cx="1752600" cy="2590800"/>
          </a:xfrm>
          <a:solidFill>
            <a:schemeClr val="tx1"/>
          </a:solidFill>
          <a:ln>
            <a:solidFill>
              <a:schemeClr val="tx1"/>
            </a:solidFill>
          </a:ln>
        </p:spPr>
        <p:txBody>
          <a:bodyPr/>
          <a:lstStyle>
            <a:lvl1pPr marL="0" indent="0">
              <a:buNone/>
              <a:defRPr i="1"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09887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opic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b="1" baseline="0">
                <a:solidFill>
                  <a:srgbClr val="4F81BD"/>
                </a:solidFill>
                <a:latin typeface="Cambria" pitchFamily="18" charset="0"/>
              </a:defRPr>
            </a:lvl1pPr>
          </a:lstStyle>
          <a:p>
            <a:r>
              <a:rPr lang="en-US"/>
              <a:t>Click to edit Master title style</a:t>
            </a:r>
            <a:endParaRPr lang="en-CA" dirty="0"/>
          </a:p>
        </p:txBody>
      </p:sp>
      <p:sp>
        <p:nvSpPr>
          <p:cNvPr id="3" name="Content Placeholder 2"/>
          <p:cNvSpPr>
            <a:spLocks noGrp="1"/>
          </p:cNvSpPr>
          <p:nvPr>
            <p:ph idx="1"/>
          </p:nvPr>
        </p:nvSpPr>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p:txBody>
      </p:sp>
    </p:spTree>
    <p:extLst>
      <p:ext uri="{BB962C8B-B14F-4D97-AF65-F5344CB8AC3E}">
        <p14:creationId xmlns:p14="http://schemas.microsoft.com/office/powerpoint/2010/main" val="16067832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24F555-A4E9-427A-9300-0BD93D3153A1}" type="datetimeFigureOut">
              <a:rPr lang="en-US"/>
              <a:pPr>
                <a:defRPr/>
              </a:pPr>
              <a:t>4/11/2019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2FF0805-2A66-49E8-B7F4-92A938E401D2}"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mbria" pitchFamily="18" charset="0"/>
        </a:defRPr>
      </a:lvl2pPr>
      <a:lvl3pPr algn="ctr" rtl="0" eaLnBrk="0" fontAlgn="base" hangingPunct="0">
        <a:spcBef>
          <a:spcPct val="0"/>
        </a:spcBef>
        <a:spcAft>
          <a:spcPct val="0"/>
        </a:spcAft>
        <a:defRPr sz="4400">
          <a:solidFill>
            <a:schemeClr val="tx1"/>
          </a:solidFill>
          <a:latin typeface="Cambria" pitchFamily="18" charset="0"/>
        </a:defRPr>
      </a:lvl3pPr>
      <a:lvl4pPr algn="ctr" rtl="0" eaLnBrk="0" fontAlgn="base" hangingPunct="0">
        <a:spcBef>
          <a:spcPct val="0"/>
        </a:spcBef>
        <a:spcAft>
          <a:spcPct val="0"/>
        </a:spcAft>
        <a:defRPr sz="4400">
          <a:solidFill>
            <a:schemeClr val="tx1"/>
          </a:solidFill>
          <a:latin typeface="Cambria" pitchFamily="18" charset="0"/>
        </a:defRPr>
      </a:lvl4pPr>
      <a:lvl5pPr algn="ctr" rtl="0" eaLnBrk="0" fontAlgn="base" hangingPunct="0">
        <a:spcBef>
          <a:spcPct val="0"/>
        </a:spcBef>
        <a:spcAft>
          <a:spcPct val="0"/>
        </a:spcAft>
        <a:defRPr sz="4400">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mbria" pitchFamily="18" charset="0"/>
        </a:defRPr>
      </a:lvl6pPr>
      <a:lvl7pPr marL="914400" algn="ctr" rtl="0" fontAlgn="base">
        <a:spcBef>
          <a:spcPct val="0"/>
        </a:spcBef>
        <a:spcAft>
          <a:spcPct val="0"/>
        </a:spcAft>
        <a:defRPr sz="4400">
          <a:solidFill>
            <a:schemeClr val="tx1"/>
          </a:solidFill>
          <a:latin typeface="Cambria" pitchFamily="18" charset="0"/>
        </a:defRPr>
      </a:lvl7pPr>
      <a:lvl8pPr marL="1371600" algn="ctr" rtl="0" fontAlgn="base">
        <a:spcBef>
          <a:spcPct val="0"/>
        </a:spcBef>
        <a:spcAft>
          <a:spcPct val="0"/>
        </a:spcAft>
        <a:defRPr sz="4400">
          <a:solidFill>
            <a:schemeClr val="tx1"/>
          </a:solidFill>
          <a:latin typeface="Cambria" pitchFamily="18" charset="0"/>
        </a:defRPr>
      </a:lvl8pPr>
      <a:lvl9pPr marL="1828800" algn="ctr" rtl="0" fontAlgn="base">
        <a:spcBef>
          <a:spcPct val="0"/>
        </a:spcBef>
        <a:spcAft>
          <a:spcPct val="0"/>
        </a:spcAft>
        <a:defRPr sz="4400">
          <a:solidFill>
            <a:schemeClr val="tx1"/>
          </a:solidFill>
          <a:latin typeface="Cambria" pitchFamily="18" charset="0"/>
        </a:defRPr>
      </a:lvl9pPr>
    </p:titleStyle>
    <p:bodyStyle>
      <a:lvl1pPr marL="0" indent="0" algn="l" rtl="0" eaLnBrk="0" fontAlgn="base" hangingPunct="0">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0" y="3303588"/>
            <a:ext cx="9144000" cy="2182812"/>
          </a:xfrm>
          <a:prstGeom prst="rect">
            <a:avLst/>
          </a:prstGeom>
          <a:gradFill rotWithShape="0">
            <a:gsLst>
              <a:gs pos="0">
                <a:srgbClr val="FFFFFF"/>
              </a:gs>
              <a:gs pos="100000">
                <a:srgbClr val="4F81BD"/>
              </a:gs>
            </a:gsLst>
            <a:lin ang="5400000" scaled="1"/>
          </a:gradFill>
          <a:ln w="12700">
            <a:noFill/>
            <a:miter lim="800000"/>
            <a:headEnd/>
            <a:tailEnd/>
          </a:ln>
          <a:effectLst>
            <a:outerShdw dist="28398" dir="3806097" algn="ctr" rotWithShape="0">
              <a:srgbClr val="205867">
                <a:alpha val="50000"/>
              </a:srgbClr>
            </a:outerShdw>
          </a:effectLst>
        </p:spPr>
        <p:txBody>
          <a:bodyPr/>
          <a:lstStyle/>
          <a:p>
            <a:pPr fontAlgn="auto">
              <a:spcBef>
                <a:spcPts val="0"/>
              </a:spcBef>
              <a:spcAft>
                <a:spcPts val="0"/>
              </a:spcAft>
              <a:defRPr/>
            </a:pPr>
            <a:endParaRPr lang="en-US">
              <a:latin typeface="Arial" pitchFamily="34" charset="0"/>
              <a:cs typeface="Arial" pitchFamily="34" charset="0"/>
            </a:endParaRPr>
          </a:p>
        </p:txBody>
      </p:sp>
      <p:sp>
        <p:nvSpPr>
          <p:cNvPr id="5123" name="Text Box 3"/>
          <p:cNvSpPr txBox="1">
            <a:spLocks noChangeArrowheads="1"/>
          </p:cNvSpPr>
          <p:nvPr/>
        </p:nvSpPr>
        <p:spPr bwMode="auto">
          <a:xfrm>
            <a:off x="3483520" y="3337117"/>
            <a:ext cx="506730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Aft>
                <a:spcPts val="1000"/>
              </a:spcAft>
            </a:pPr>
            <a:r>
              <a:rPr lang="en-CA" sz="4300" b="1" dirty="0">
                <a:solidFill>
                  <a:srgbClr val="17365D"/>
                </a:solidFill>
                <a:latin typeface="Calibri" pitchFamily="34" charset="0"/>
              </a:rPr>
              <a:t>Negotiation Skills</a:t>
            </a:r>
            <a:br>
              <a:rPr lang="en-CA" sz="4300" b="1" dirty="0">
                <a:solidFill>
                  <a:srgbClr val="17365D"/>
                </a:solidFill>
                <a:latin typeface="Calibri" pitchFamily="34" charset="0"/>
              </a:rPr>
            </a:br>
            <a:br>
              <a:rPr lang="en-CA" sz="1100" b="1" dirty="0">
                <a:solidFill>
                  <a:srgbClr val="17365D"/>
                </a:solidFill>
                <a:latin typeface="Calibri" pitchFamily="34" charset="0"/>
              </a:rPr>
            </a:br>
            <a:endParaRPr lang="en-US" dirty="0">
              <a:latin typeface="Calibri" pitchFamily="34" charset="0"/>
            </a:endParaRPr>
          </a:p>
        </p:txBody>
      </p:sp>
      <p:pic>
        <p:nvPicPr>
          <p:cNvPr id="1026" name="Picture 2" descr="C:\Users\Darren\Desktop\New Photos\s000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12976"/>
            <a:ext cx="1821927" cy="28074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0DEA5B7-FCD3-4277-A0C6-FD84020B7C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3994739"/>
            <a:ext cx="1319784" cy="14443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p:txBody>
          <a:bodyPr>
            <a:normAutofit fontScale="90000"/>
          </a:bodyPr>
          <a:lstStyle/>
          <a:p>
            <a:r>
              <a:rPr lang="en-US" dirty="0"/>
              <a:t>Establishing Your WATNA and BATNA</a:t>
            </a:r>
            <a:endParaRPr lang="en-CA" dirty="0"/>
          </a:p>
        </p:txBody>
      </p:sp>
      <p:sp>
        <p:nvSpPr>
          <p:cNvPr id="13315" name="Content Placeholder 5"/>
          <p:cNvSpPr>
            <a:spLocks noGrp="1"/>
          </p:cNvSpPr>
          <p:nvPr>
            <p:ph idx="1"/>
          </p:nvPr>
        </p:nvSpPr>
        <p:spPr/>
        <p:txBody>
          <a:bodyPr>
            <a:normAutofit fontScale="92500" lnSpcReduction="20000"/>
          </a:bodyPr>
          <a:lstStyle/>
          <a:p>
            <a:r>
              <a:rPr lang="en-US" dirty="0"/>
              <a:t>In most negotiations, the parties are influenced by their assumptions about what they think are the alternatives to a negotiated agreement. Often the parties have an unrealistic idea of what these alternatives are, and they are unwilling to make concessions because they think they can do just as well without negotiating. </a:t>
            </a:r>
          </a:p>
          <a:p>
            <a:pPr marL="457200" indent="-457200">
              <a:buFont typeface="Arial" pitchFamily="34" charset="0"/>
              <a:buChar char="•"/>
            </a:pPr>
            <a:r>
              <a:rPr lang="en-US" b="1" dirty="0"/>
              <a:t>WATNA</a:t>
            </a:r>
            <a:r>
              <a:rPr lang="en-US" dirty="0"/>
              <a:t> (</a:t>
            </a:r>
            <a:r>
              <a:rPr lang="en-US" b="1" dirty="0"/>
              <a:t>Worst Alternative to a Negotiated Agreement) </a:t>
            </a:r>
          </a:p>
          <a:p>
            <a:pPr marL="457200" indent="-457200">
              <a:buFont typeface="Arial" pitchFamily="34" charset="0"/>
              <a:buChar char="•"/>
            </a:pPr>
            <a:r>
              <a:rPr lang="en-US" b="1" dirty="0"/>
              <a:t>BATNA</a:t>
            </a:r>
            <a:r>
              <a:rPr lang="en-US" dirty="0"/>
              <a:t> (</a:t>
            </a:r>
            <a:r>
              <a:rPr lang="en-US" b="1" dirty="0"/>
              <a:t>Best Alternative to a Negotiated Agreement</a:t>
            </a:r>
            <a:r>
              <a:rPr lang="en-US" dirty="0"/>
              <a:t>)</a:t>
            </a:r>
          </a:p>
        </p:txBody>
      </p:sp>
      <p:pic>
        <p:nvPicPr>
          <p:cNvPr id="5" name="Picture 4" descr="C:\Users\Darren\AppData\Local\Microsoft\Windows\Temporary Internet Files\Content.IE5\9MJXCRQW\MC900297403[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5733256"/>
            <a:ext cx="1645920" cy="9975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Your WAP</a:t>
            </a:r>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In any negotiation, it is important that you keep your </a:t>
            </a:r>
            <a:r>
              <a:rPr lang="en-US" b="1" dirty="0"/>
              <a:t>WAP</a:t>
            </a:r>
            <a:r>
              <a:rPr lang="en-US" dirty="0"/>
              <a:t> (</a:t>
            </a:r>
            <a:r>
              <a:rPr lang="en-US" b="1" dirty="0"/>
              <a:t>Walk Away Price</a:t>
            </a:r>
            <a:r>
              <a:rPr lang="en-US" dirty="0"/>
              <a:t>) to yourself, especially if it is significantly less than your initial offer. </a:t>
            </a:r>
          </a:p>
          <a:p>
            <a:pPr marL="457200" indent="-457200">
              <a:buFont typeface="Arial" pitchFamily="34" charset="0"/>
              <a:buChar char="•"/>
            </a:pPr>
            <a:r>
              <a:rPr lang="en-US" dirty="0"/>
              <a:t>If the other party knows that you will be willing to take a lot less than you are offering, then you will be negotiating from a position of weakness. </a:t>
            </a:r>
          </a:p>
        </p:txBody>
      </p:sp>
      <p:pic>
        <p:nvPicPr>
          <p:cNvPr id="4" name="Picture 3" descr="C:\Users\Darren\AppData\Local\Microsoft\Windows\Temporary Internet Files\Content.IE5\FZCJR17Y\MC900441529[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661248"/>
            <a:ext cx="1340688" cy="1101174"/>
          </a:xfrm>
          <a:prstGeom prst="rect">
            <a:avLst/>
          </a:prstGeom>
          <a:noFill/>
          <a:ln>
            <a:noFill/>
          </a:ln>
        </p:spPr>
      </p:pic>
    </p:spTree>
    <p:extLst>
      <p:ext uri="{BB962C8B-B14F-4D97-AF65-F5344CB8AC3E}">
        <p14:creationId xmlns:p14="http://schemas.microsoft.com/office/powerpoint/2010/main" val="420308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Identifying Your ZOPA </a:t>
            </a:r>
            <a:endParaRPr lang="en-CA"/>
          </a:p>
        </p:txBody>
      </p:sp>
      <p:sp>
        <p:nvSpPr>
          <p:cNvPr id="14339" name="Content Placeholder 2"/>
          <p:cNvSpPr>
            <a:spLocks noGrp="1"/>
          </p:cNvSpPr>
          <p:nvPr>
            <p:ph idx="1"/>
          </p:nvPr>
        </p:nvSpPr>
        <p:spPr/>
        <p:txBody>
          <a:bodyPr/>
          <a:lstStyle/>
          <a:p>
            <a:pPr>
              <a:buFont typeface="Arial" charset="0"/>
              <a:buNone/>
            </a:pPr>
            <a:endParaRPr lang="en-CA" dirty="0"/>
          </a:p>
          <a:p>
            <a:pPr marL="457200" indent="-457200">
              <a:buFont typeface="Arial" pitchFamily="34" charset="0"/>
              <a:buChar char="•"/>
            </a:pPr>
            <a:r>
              <a:rPr lang="en-US" dirty="0"/>
              <a:t>The </a:t>
            </a:r>
            <a:r>
              <a:rPr lang="en-US" b="1" dirty="0"/>
              <a:t>ZOPA</a:t>
            </a:r>
            <a:r>
              <a:rPr lang="en-US" dirty="0"/>
              <a:t> (</a:t>
            </a:r>
            <a:r>
              <a:rPr lang="en-US" b="1" dirty="0"/>
              <a:t>Zone Of Possible Agreement</a:t>
            </a:r>
            <a:r>
              <a:rPr lang="en-US" dirty="0"/>
              <a:t>) is the area in which the final price will sit, and within that ZOPA you will ideally end up with a price closer to their WAP than yours. </a:t>
            </a:r>
          </a:p>
          <a:p>
            <a:pPr marL="457200" indent="-457200">
              <a:buFont typeface="Arial" pitchFamily="34" charset="0"/>
              <a:buChar char="•"/>
            </a:pPr>
            <a:r>
              <a:rPr lang="en-US" dirty="0"/>
              <a:t>If you hint at where your WAP is, the other party will be less likely to come to an agreement that is substantially better than that. </a:t>
            </a:r>
            <a:endParaRPr lang="en-CA" dirty="0"/>
          </a:p>
        </p:txBody>
      </p:sp>
      <p:pic>
        <p:nvPicPr>
          <p:cNvPr id="4" name="Picture 3" descr="C:\Users\Darren\AppData\Local\Microsoft\Windows\Temporary Internet Files\Content.IE5\3YJGCFYP\MC900435997[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8" y="5733256"/>
            <a:ext cx="1120140" cy="10331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Personal Preparation</a:t>
            </a:r>
            <a:endParaRPr lang="en-CA"/>
          </a:p>
        </p:txBody>
      </p:sp>
      <p:sp>
        <p:nvSpPr>
          <p:cNvPr id="15363" name="Content Placeholder 2"/>
          <p:cNvSpPr>
            <a:spLocks noGrp="1"/>
          </p:cNvSpPr>
          <p:nvPr>
            <p:ph idx="1"/>
          </p:nvPr>
        </p:nvSpPr>
        <p:spPr/>
        <p:txBody>
          <a:bodyPr/>
          <a:lstStyle/>
          <a:p>
            <a:r>
              <a:rPr lang="en-US" dirty="0"/>
              <a:t>As long as you understand your position, there is no danger that you will “lose” the negotiation. During and before negotiation you should always be:</a:t>
            </a:r>
          </a:p>
          <a:p>
            <a:pPr marL="457200" lvl="0" indent="-457200">
              <a:buFont typeface="Arial" pitchFamily="34" charset="0"/>
              <a:buChar char="•"/>
            </a:pPr>
            <a:r>
              <a:rPr lang="en-US" dirty="0"/>
              <a:t>Polite - It never reduces your argument</a:t>
            </a:r>
          </a:p>
          <a:p>
            <a:pPr marL="457200" lvl="0" indent="-457200">
              <a:buFont typeface="Arial" pitchFamily="34" charset="0"/>
              <a:buChar char="•"/>
            </a:pPr>
            <a:r>
              <a:rPr lang="en-US" dirty="0"/>
              <a:t>Firm - Removes Perceptions of Weakness</a:t>
            </a:r>
          </a:p>
          <a:p>
            <a:pPr marL="457200" lvl="0" indent="-457200">
              <a:buFont typeface="Arial" pitchFamily="34" charset="0"/>
              <a:buChar char="•"/>
            </a:pPr>
            <a:r>
              <a:rPr lang="en-US" dirty="0"/>
              <a:t>Calm - Facilitates Persuasion and Compromise</a:t>
            </a:r>
          </a:p>
          <a:p>
            <a:pPr marL="457200" lvl="0" indent="-457200">
              <a:buFont typeface="Arial" pitchFamily="34" charset="0"/>
              <a:buChar char="•"/>
            </a:pPr>
            <a:r>
              <a:rPr lang="en-US" dirty="0"/>
              <a:t>Do not take things personally</a:t>
            </a:r>
          </a:p>
          <a:p>
            <a:endParaRPr lang="en-CA" dirty="0"/>
          </a:p>
        </p:txBody>
      </p:sp>
      <p:pic>
        <p:nvPicPr>
          <p:cNvPr id="4" name="Picture 3" descr="C:\Users\Darren\AppData\Local\Microsoft\Windows\Temporary Internet Files\Content.IE5\1JXY5E11\MC90023462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5589240"/>
            <a:ext cx="1005840" cy="11201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CA"/>
              <a:t>Module </a:t>
            </a:r>
            <a:r>
              <a:rPr lang="en-US"/>
              <a:t>Four: Laying the Groundwork</a:t>
            </a:r>
            <a:endParaRPr lang="en-CA"/>
          </a:p>
        </p:txBody>
      </p:sp>
      <p:sp>
        <p:nvSpPr>
          <p:cNvPr id="16387" name="Content Placeholder 4"/>
          <p:cNvSpPr>
            <a:spLocks noGrp="1"/>
          </p:cNvSpPr>
          <p:nvPr>
            <p:ph idx="1"/>
          </p:nvPr>
        </p:nvSpPr>
        <p:spPr/>
        <p:txBody>
          <a:bodyPr/>
          <a:lstStyle/>
          <a:p>
            <a:pPr>
              <a:buFont typeface="Arial" charset="0"/>
              <a:buNone/>
            </a:pPr>
            <a:br>
              <a:rPr lang="en-US"/>
            </a:br>
            <a:r>
              <a:rPr lang="en-US"/>
              <a:t>In this module we consider other aspects of preparation: setting the time and place, establishing common ground, and creating a negotiating framework.</a:t>
            </a:r>
            <a:endParaRPr lang="en-CA"/>
          </a:p>
        </p:txBody>
      </p:sp>
      <p:sp>
        <p:nvSpPr>
          <p:cNvPr id="16388" name="Text Placeholder 5"/>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2000" dirty="0">
                <a:latin typeface="Cambria"/>
                <a:ea typeface="Times New Roman"/>
                <a:cs typeface="Times New Roman"/>
              </a:rPr>
              <a:t>Everything comes to him who hustles while he waits.</a:t>
            </a:r>
            <a:endParaRPr lang="en-US" sz="1600" dirty="0">
              <a:ea typeface="Times New Roman"/>
              <a:cs typeface="Times New Roman"/>
            </a:endParaRPr>
          </a:p>
          <a:p>
            <a:pPr algn="ctr">
              <a:lnSpc>
                <a:spcPct val="115000"/>
              </a:lnSpc>
              <a:spcBef>
                <a:spcPts val="0"/>
              </a:spcBef>
              <a:spcAft>
                <a:spcPts val="1000"/>
              </a:spcAft>
            </a:pPr>
            <a:r>
              <a:rPr lang="en-US" sz="2000" dirty="0">
                <a:latin typeface="Cambria"/>
                <a:ea typeface="Times New Roman"/>
                <a:cs typeface="Times New Roman"/>
              </a:rPr>
              <a:t>Thomas Edison</a:t>
            </a:r>
            <a:endParaRPr lang="en-US" sz="1600" dirty="0">
              <a:ea typeface="Times New Roman"/>
              <a:cs typeface="Times New Roman"/>
            </a:endParaRPr>
          </a:p>
          <a:p>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r>
              <a:rPr lang="en-US"/>
              <a:t>Setting the Time and Place</a:t>
            </a:r>
            <a:endParaRPr lang="en-CA"/>
          </a:p>
        </p:txBody>
      </p:sp>
      <p:sp>
        <p:nvSpPr>
          <p:cNvPr id="17411" name="Content Placeholder 5"/>
          <p:cNvSpPr>
            <a:spLocks noGrp="1"/>
          </p:cNvSpPr>
          <p:nvPr>
            <p:ph idx="1"/>
          </p:nvPr>
        </p:nvSpPr>
        <p:spPr/>
        <p:txBody>
          <a:bodyPr/>
          <a:lstStyle/>
          <a:p>
            <a:pPr>
              <a:buFont typeface="Arial" charset="0"/>
              <a:buNone/>
            </a:pPr>
            <a:r>
              <a:rPr lang="en-US" dirty="0"/>
              <a:t>Environmental factors can interfere with </a:t>
            </a:r>
          </a:p>
          <a:p>
            <a:pPr>
              <a:buFont typeface="Arial" charset="0"/>
              <a:buNone/>
            </a:pPr>
            <a:r>
              <a:rPr lang="en-US" dirty="0"/>
              <a:t>negotiations, for example:</a:t>
            </a:r>
            <a:br>
              <a:rPr lang="en-US" dirty="0"/>
            </a:br>
            <a:endParaRPr lang="en-CA" dirty="0"/>
          </a:p>
          <a:p>
            <a:pPr marL="457200" indent="-457200">
              <a:buFont typeface="Arial" pitchFamily="34" charset="0"/>
              <a:buChar char="•"/>
            </a:pPr>
            <a:r>
              <a:rPr lang="en-US" dirty="0"/>
              <a:t>A noisy setting</a:t>
            </a:r>
            <a:endParaRPr lang="en-CA" dirty="0"/>
          </a:p>
          <a:p>
            <a:pPr marL="457200" indent="-457200">
              <a:buFont typeface="Arial" pitchFamily="34" charset="0"/>
              <a:buChar char="•"/>
            </a:pPr>
            <a:r>
              <a:rPr lang="en-US" dirty="0"/>
              <a:t>Frequent interruptions</a:t>
            </a:r>
            <a:endParaRPr lang="en-CA" dirty="0"/>
          </a:p>
          <a:p>
            <a:pPr marL="457200" indent="-457200">
              <a:buFont typeface="Arial" pitchFamily="34" charset="0"/>
              <a:buChar char="•"/>
            </a:pPr>
            <a:r>
              <a:rPr lang="en-US" dirty="0"/>
              <a:t>Crowded conditions</a:t>
            </a:r>
            <a:endParaRPr lang="en-CA" dirty="0"/>
          </a:p>
          <a:p>
            <a:pPr marL="457200" indent="-457200">
              <a:buFont typeface="Arial" pitchFamily="34" charset="0"/>
              <a:buChar char="•"/>
            </a:pPr>
            <a:r>
              <a:rPr lang="en-US" dirty="0"/>
              <a:t>Lack of privacy</a:t>
            </a:r>
            <a:endParaRPr lang="en-CA" dirty="0"/>
          </a:p>
          <a:p>
            <a:endParaRPr lang="en-CA" dirty="0"/>
          </a:p>
        </p:txBody>
      </p:sp>
      <p:pic>
        <p:nvPicPr>
          <p:cNvPr id="4" name="Picture 3" descr="C:\Users\Darren\AppData\Local\Microsoft\Windows\Temporary Internet Files\Content.IE5\EOAYJ771\MC900199442[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5301208"/>
            <a:ext cx="1418456" cy="13737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Establishing Common Ground </a:t>
            </a:r>
            <a:endParaRPr lang="en-CA"/>
          </a:p>
        </p:txBody>
      </p:sp>
      <p:sp>
        <p:nvSpPr>
          <p:cNvPr id="18435" name="Content Placeholder 2"/>
          <p:cNvSpPr>
            <a:spLocks noGrp="1"/>
          </p:cNvSpPr>
          <p:nvPr>
            <p:ph idx="1"/>
          </p:nvPr>
        </p:nvSpPr>
        <p:spPr/>
        <p:txBody>
          <a:bodyPr/>
          <a:lstStyle/>
          <a:p>
            <a:pPr marL="457200" indent="-457200">
              <a:buFont typeface="Arial" pitchFamily="34" charset="0"/>
              <a:buChar char="•"/>
            </a:pPr>
            <a:r>
              <a:rPr lang="en-US" dirty="0"/>
              <a:t>Establishing common ground is a positive way to define the subject of a negotiation. </a:t>
            </a:r>
          </a:p>
          <a:p>
            <a:pPr marL="457200" indent="-457200">
              <a:buFont typeface="Arial" pitchFamily="34" charset="0"/>
              <a:buChar char="•"/>
            </a:pPr>
            <a:r>
              <a:rPr lang="en-US" dirty="0"/>
              <a:t>Once the two parties establish what they agree on, they will have a clearer idea of where they disagree. </a:t>
            </a:r>
          </a:p>
          <a:p>
            <a:pPr marL="457200" indent="-457200">
              <a:buFont typeface="Arial" pitchFamily="34" charset="0"/>
              <a:buChar char="•"/>
            </a:pPr>
            <a:r>
              <a:rPr lang="en-US" dirty="0"/>
              <a:t>The two parties use their shared interests to guide the negotiation.</a:t>
            </a:r>
            <a:endParaRPr lang="en-CA" dirty="0"/>
          </a:p>
          <a:p>
            <a:endParaRPr lang="en-CA" dirty="0"/>
          </a:p>
        </p:txBody>
      </p:sp>
      <p:pic>
        <p:nvPicPr>
          <p:cNvPr id="4" name="Picture 3" descr="C:\Users\Darren\AppData\Local\Microsoft\Windows\Temporary Internet Files\Content.IE5\EOAYJ771\MC900198353[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20" y="5733256"/>
            <a:ext cx="1599565" cy="10058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Negotiation Framework</a:t>
            </a:r>
          </a:p>
        </p:txBody>
      </p:sp>
      <p:sp>
        <p:nvSpPr>
          <p:cNvPr id="3"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a:t>Both sides in a negotiation bring their own frame of reference based on their experience, values, and goals. </a:t>
            </a:r>
          </a:p>
          <a:p>
            <a:pPr marL="457200" indent="-457200">
              <a:buFont typeface="Arial" pitchFamily="34" charset="0"/>
              <a:buChar char="•"/>
            </a:pPr>
            <a:r>
              <a:rPr lang="en-US" dirty="0"/>
              <a:t>Before starting negotiations, it is essential to agree on which issues are up for negotiation and which are non-negotiable. </a:t>
            </a:r>
          </a:p>
          <a:p>
            <a:pPr marL="457200" indent="-457200">
              <a:buFont typeface="Arial" pitchFamily="34" charset="0"/>
              <a:buChar char="•"/>
            </a:pPr>
            <a:r>
              <a:rPr lang="en-US" dirty="0"/>
              <a:t>Without establishing a framework, negotiations can be extremely disorganized and lack direction. </a:t>
            </a:r>
          </a:p>
        </p:txBody>
      </p:sp>
      <p:pic>
        <p:nvPicPr>
          <p:cNvPr id="4" name="Picture 3" descr="C:\Users\Darren\AppData\Local\Microsoft\Windows\Temporary Internet Files\Content.IE5\1JXY5E11\MC900090241[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5733256"/>
            <a:ext cx="1371600" cy="973455"/>
          </a:xfrm>
          <a:prstGeom prst="rect">
            <a:avLst/>
          </a:prstGeom>
          <a:noFill/>
          <a:ln>
            <a:noFill/>
          </a:ln>
        </p:spPr>
      </p:pic>
    </p:spTree>
    <p:extLst>
      <p:ext uri="{BB962C8B-B14F-4D97-AF65-F5344CB8AC3E}">
        <p14:creationId xmlns:p14="http://schemas.microsoft.com/office/powerpoint/2010/main" val="400762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The Negotiation Process</a:t>
            </a:r>
            <a:endParaRPr lang="en-CA"/>
          </a:p>
        </p:txBody>
      </p:sp>
      <p:graphicFrame>
        <p:nvGraphicFramePr>
          <p:cNvPr id="7" name="Diagram 6"/>
          <p:cNvGraphicFramePr>
            <a:graphicFrameLocks/>
          </p:cNvGraphicFramePr>
          <p:nvPr>
            <p:extLst>
              <p:ext uri="{D42A27DB-BD31-4B8C-83A1-F6EECF244321}">
                <p14:modId xmlns:p14="http://schemas.microsoft.com/office/powerpoint/2010/main" val="2515683934"/>
              </p:ext>
            </p:extLst>
          </p:nvPr>
        </p:nvGraphicFramePr>
        <p:xfrm>
          <a:off x="467544" y="1628800"/>
          <a:ext cx="8208912"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CA" sz="3600"/>
              <a:t>Module </a:t>
            </a:r>
            <a:r>
              <a:rPr lang="en-US" sz="3600"/>
              <a:t>Five: Phase One — Exchanging Information</a:t>
            </a:r>
            <a:endParaRPr lang="en-CA" sz="3600"/>
          </a:p>
        </p:txBody>
      </p:sp>
      <p:sp>
        <p:nvSpPr>
          <p:cNvPr id="20483" name="Content Placeholder 4"/>
          <p:cNvSpPr>
            <a:spLocks noGrp="1"/>
          </p:cNvSpPr>
          <p:nvPr>
            <p:ph idx="1"/>
          </p:nvPr>
        </p:nvSpPr>
        <p:spPr/>
        <p:txBody>
          <a:bodyPr/>
          <a:lstStyle/>
          <a:p>
            <a:pPr>
              <a:buFont typeface="Arial" charset="0"/>
              <a:buNone/>
            </a:pPr>
            <a:r>
              <a:rPr lang="en-US" dirty="0"/>
              <a:t>The first phase in a negotiation</a:t>
            </a:r>
          </a:p>
          <a:p>
            <a:pPr>
              <a:buFont typeface="Arial" charset="0"/>
              <a:buNone/>
            </a:pPr>
            <a:r>
              <a:rPr lang="en-US" dirty="0"/>
              <a:t>involves an exchange of information. </a:t>
            </a:r>
          </a:p>
          <a:p>
            <a:pPr>
              <a:buFont typeface="Arial" charset="0"/>
              <a:buNone/>
            </a:pPr>
            <a:r>
              <a:rPr lang="en-US" dirty="0"/>
              <a:t>Both sides state their positions on </a:t>
            </a:r>
          </a:p>
          <a:p>
            <a:pPr>
              <a:buFont typeface="Arial" charset="0"/>
              <a:buNone/>
            </a:pPr>
            <a:r>
              <a:rPr lang="en-US" dirty="0"/>
              <a:t>the issues being addressed in a non-</a:t>
            </a:r>
          </a:p>
          <a:p>
            <a:pPr>
              <a:buFont typeface="Arial" charset="0"/>
              <a:buNone/>
            </a:pPr>
            <a:r>
              <a:rPr lang="en-US" dirty="0"/>
              <a:t>confrontational way. The tricky part </a:t>
            </a:r>
          </a:p>
          <a:p>
            <a:pPr>
              <a:buFont typeface="Arial" charset="0"/>
              <a:buNone/>
            </a:pPr>
            <a:r>
              <a:rPr lang="en-US" dirty="0"/>
              <a:t>of this phase is deciding what to </a:t>
            </a:r>
          </a:p>
          <a:p>
            <a:pPr>
              <a:buFont typeface="Arial" charset="0"/>
              <a:buNone/>
            </a:pPr>
            <a:r>
              <a:rPr lang="en-US" dirty="0"/>
              <a:t>reveal and what to hold back.</a:t>
            </a:r>
            <a:endParaRPr lang="en-CA" dirty="0"/>
          </a:p>
        </p:txBody>
      </p:sp>
      <p:sp>
        <p:nvSpPr>
          <p:cNvPr id="20484" name="Text Placeholder 5"/>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1800" dirty="0">
                <a:latin typeface="Cambria"/>
                <a:ea typeface="Times New Roman"/>
                <a:cs typeface="Times New Roman"/>
              </a:rPr>
              <a:t>The first step to getting the things you want out of life is this: Decide what you want.</a:t>
            </a:r>
            <a:endParaRPr lang="en-US" sz="1400" dirty="0">
              <a:ea typeface="Times New Roman"/>
              <a:cs typeface="Times New Roman"/>
            </a:endParaRPr>
          </a:p>
          <a:p>
            <a:pPr algn="ctr">
              <a:lnSpc>
                <a:spcPct val="115000"/>
              </a:lnSpc>
              <a:spcBef>
                <a:spcPts val="0"/>
              </a:spcBef>
              <a:spcAft>
                <a:spcPts val="1000"/>
              </a:spcAft>
            </a:pPr>
            <a:r>
              <a:rPr lang="en-US" sz="1800" dirty="0">
                <a:latin typeface="Cambria"/>
                <a:ea typeface="Times New Roman"/>
                <a:cs typeface="Times New Roman"/>
              </a:rPr>
              <a:t>Ben Stein</a:t>
            </a:r>
            <a:endParaRPr lang="en-US" sz="1400" dirty="0">
              <a:ea typeface="Times New Roman"/>
              <a:cs typeface="Times New Roman"/>
            </a:endParaRPr>
          </a:p>
          <a:p>
            <a:r>
              <a:rPr lang="en-US" sz="1800" dirty="0"/>
              <a:t> </a:t>
            </a:r>
            <a:endParaRPr lang="en-CA" sz="1800" dirty="0"/>
          </a:p>
          <a:p>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CA"/>
              <a:t>Module One: Getting Started</a:t>
            </a:r>
          </a:p>
        </p:txBody>
      </p:sp>
      <p:sp>
        <p:nvSpPr>
          <p:cNvPr id="6147" name="Content Placeholder 2"/>
          <p:cNvSpPr>
            <a:spLocks noGrp="1"/>
          </p:cNvSpPr>
          <p:nvPr>
            <p:ph idx="1"/>
          </p:nvPr>
        </p:nvSpPr>
        <p:spPr/>
        <p:txBody>
          <a:bodyPr/>
          <a:lstStyle/>
          <a:p>
            <a:pPr>
              <a:buFont typeface="Arial" charset="0"/>
              <a:buNone/>
            </a:pPr>
            <a:r>
              <a:rPr lang="en-US" sz="2400" dirty="0"/>
              <a:t>Welcome to the Negotiation Skills workshop. </a:t>
            </a:r>
          </a:p>
          <a:p>
            <a:pPr>
              <a:buFont typeface="Arial" charset="0"/>
              <a:buNone/>
            </a:pPr>
            <a:r>
              <a:rPr lang="en-US" sz="2400" dirty="0"/>
              <a:t>Although people often think of boardrooms, suits, </a:t>
            </a:r>
          </a:p>
          <a:p>
            <a:pPr>
              <a:buFont typeface="Arial" charset="0"/>
              <a:buNone/>
            </a:pPr>
            <a:r>
              <a:rPr lang="en-US" sz="2400" dirty="0"/>
              <a:t>and million dollar deals when they hear the word </a:t>
            </a:r>
          </a:p>
          <a:p>
            <a:pPr>
              <a:buFont typeface="Arial" charset="0"/>
              <a:buNone/>
            </a:pPr>
            <a:r>
              <a:rPr lang="en-US" sz="2400" dirty="0"/>
              <a:t>“negotiation,” the truth is that we negotiate all </a:t>
            </a:r>
          </a:p>
          <a:p>
            <a:pPr>
              <a:buFont typeface="Arial" charset="0"/>
              <a:buNone/>
            </a:pPr>
            <a:r>
              <a:rPr lang="en-US" sz="2400" dirty="0"/>
              <a:t>the time. </a:t>
            </a:r>
            <a:br>
              <a:rPr lang="en-US" sz="2400" dirty="0"/>
            </a:br>
            <a:r>
              <a:rPr lang="en-US" sz="2400" dirty="0"/>
              <a:t>For example, have you ever:</a:t>
            </a:r>
            <a:endParaRPr lang="en-CA" sz="2400" dirty="0"/>
          </a:p>
          <a:p>
            <a:r>
              <a:rPr lang="en-US" sz="2400" dirty="0"/>
              <a:t>Decided where to eat with a group of friends?</a:t>
            </a:r>
            <a:endParaRPr lang="en-CA" sz="2400" dirty="0"/>
          </a:p>
          <a:p>
            <a:r>
              <a:rPr lang="en-US" sz="2400" dirty="0"/>
              <a:t>Decided on chore assignments with your family?</a:t>
            </a:r>
            <a:endParaRPr lang="en-CA" sz="2400" dirty="0"/>
          </a:p>
          <a:p>
            <a:r>
              <a:rPr lang="en-US" sz="2400" dirty="0"/>
              <a:t> Asked your boss for a raise?</a:t>
            </a:r>
            <a:endParaRPr lang="en-CA" sz="2400" dirty="0"/>
          </a:p>
          <a:p>
            <a:pPr eaLnBrk="1" hangingPunct="1"/>
            <a:endParaRPr lang="en-US" dirty="0"/>
          </a:p>
        </p:txBody>
      </p:sp>
      <p:sp>
        <p:nvSpPr>
          <p:cNvPr id="6148" name="Text Placeholder 3"/>
          <p:cNvSpPr>
            <a:spLocks noGrp="1"/>
          </p:cNvSpPr>
          <p:nvPr>
            <p:ph type="body" sz="quarter" idx="10"/>
          </p:nvPr>
        </p:nvSpPr>
        <p:spPr>
          <a:xfrm>
            <a:off x="7391400" y="381000"/>
            <a:ext cx="1752600" cy="2831976"/>
          </a:xfrm>
          <a:ln>
            <a:miter lim="800000"/>
            <a:headEnd/>
            <a:tailEnd/>
          </a:ln>
        </p:spPr>
        <p:txBody>
          <a:bodyPr/>
          <a:lstStyle/>
          <a:p>
            <a:pPr>
              <a:lnSpc>
                <a:spcPct val="115000"/>
              </a:lnSpc>
              <a:spcBef>
                <a:spcPts val="0"/>
              </a:spcBef>
              <a:spcAft>
                <a:spcPts val="1000"/>
              </a:spcAft>
            </a:pPr>
            <a:r>
              <a:rPr lang="en-US" sz="1400" dirty="0">
                <a:latin typeface="Cambria"/>
                <a:ea typeface="Times New Roman"/>
                <a:cs typeface="Times New Roman"/>
              </a:rPr>
              <a:t>Success in business requires training and discipline and hard work. But if you’re not frightened by these things, the opportunities are just as great today as they ever were.</a:t>
            </a:r>
            <a:endParaRPr lang="en-US" sz="1100" dirty="0">
              <a:ea typeface="Times New Roman"/>
              <a:cs typeface="Times New Roman"/>
            </a:endParaRPr>
          </a:p>
          <a:p>
            <a:pPr algn="ctr">
              <a:lnSpc>
                <a:spcPct val="115000"/>
              </a:lnSpc>
              <a:spcBef>
                <a:spcPts val="0"/>
              </a:spcBef>
              <a:spcAft>
                <a:spcPts val="1000"/>
              </a:spcAft>
            </a:pPr>
            <a:r>
              <a:rPr lang="en-US" sz="1400" dirty="0">
                <a:latin typeface="Cambria"/>
                <a:ea typeface="Times New Roman"/>
                <a:cs typeface="Times New Roman"/>
              </a:rPr>
              <a:t>David Rockefeller</a:t>
            </a:r>
            <a:endParaRPr lang="en-US" sz="1100" dirty="0">
              <a:ea typeface="Times New Roman"/>
              <a:cs typeface="Times New Roman"/>
            </a:endParaRPr>
          </a:p>
          <a:p>
            <a:pPr eaLnBrk="1" hangingPunct="1"/>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r>
              <a:rPr lang="en-US" dirty="0"/>
              <a:t>Getting Off on the Right Foot</a:t>
            </a:r>
            <a:endParaRPr lang="en-CA" dirty="0"/>
          </a:p>
        </p:txBody>
      </p:sp>
      <p:sp>
        <p:nvSpPr>
          <p:cNvPr id="21507" name="Content Placeholder 5"/>
          <p:cNvSpPr>
            <a:spLocks noGrp="1"/>
          </p:cNvSpPr>
          <p:nvPr>
            <p:ph idx="1"/>
          </p:nvPr>
        </p:nvSpPr>
        <p:spPr/>
        <p:txBody>
          <a:bodyPr/>
          <a:lstStyle/>
          <a:p>
            <a:pPr marL="457200" indent="-457200">
              <a:buFont typeface="Arial" pitchFamily="34" charset="0"/>
              <a:buChar char="•"/>
            </a:pPr>
            <a:r>
              <a:rPr lang="en-US" dirty="0"/>
              <a:t>Getting off on the right foot involves creating an atmosphere of respect, setting a positive tone, and projecting an image of self confidence.</a:t>
            </a:r>
          </a:p>
          <a:p>
            <a:pPr marL="457200" indent="-457200">
              <a:buFont typeface="Arial" pitchFamily="34" charset="0"/>
              <a:buChar char="•"/>
            </a:pPr>
            <a:r>
              <a:rPr lang="en-US" dirty="0"/>
              <a:t>If you rush right into the negotiation without some initial pleasantries, the other party may feel that you are being pushy and aggressive. </a:t>
            </a:r>
            <a:endParaRPr lang="en-CA" dirty="0"/>
          </a:p>
          <a:p>
            <a:pPr>
              <a:buFont typeface="Arial" charset="0"/>
              <a:buNone/>
            </a:pPr>
            <a:endParaRPr lang="en-CA" dirty="0"/>
          </a:p>
        </p:txBody>
      </p:sp>
      <p:pic>
        <p:nvPicPr>
          <p:cNvPr id="4" name="Picture 3" descr="C:\Users\Darren\AppData\Local\Microsoft\Windows\Temporary Internet Files\Content.IE5\9MJXCRQW\MC90036781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373216"/>
            <a:ext cx="1346448" cy="134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What to Share </a:t>
            </a:r>
            <a:endParaRPr lang="en-CA"/>
          </a:p>
        </p:txBody>
      </p:sp>
      <p:sp>
        <p:nvSpPr>
          <p:cNvPr id="22531" name="Content Placeholder 2"/>
          <p:cNvSpPr>
            <a:spLocks noGrp="1"/>
          </p:cNvSpPr>
          <p:nvPr>
            <p:ph idx="1"/>
          </p:nvPr>
        </p:nvSpPr>
        <p:spPr/>
        <p:txBody>
          <a:bodyPr>
            <a:normAutofit fontScale="92500"/>
          </a:bodyPr>
          <a:lstStyle/>
          <a:p>
            <a:pPr marL="457200" indent="-457200">
              <a:buFont typeface="Arial" pitchFamily="34" charset="0"/>
              <a:buChar char="•"/>
            </a:pPr>
            <a:r>
              <a:rPr lang="en-US" dirty="0"/>
              <a:t>At the start of a negotiation, you don’t want to give a detailed statement about your position on specific issues. That is a subject for bargaining. </a:t>
            </a:r>
          </a:p>
          <a:p>
            <a:pPr marL="457200" indent="-457200">
              <a:buFont typeface="Arial" pitchFamily="34" charset="0"/>
              <a:buChar char="•"/>
            </a:pPr>
            <a:r>
              <a:rPr lang="en-US" dirty="0"/>
              <a:t>If the other party tries to rush you into stating your bargaining position prematurely, say something like, “That’s an important question. Before we get to that, let’s make sure we agree on the issues we’re discussing today.”</a:t>
            </a:r>
            <a:endParaRPr lang="en-CA" dirty="0"/>
          </a:p>
        </p:txBody>
      </p:sp>
      <p:pic>
        <p:nvPicPr>
          <p:cNvPr id="4" name="Picture 3" descr="C:\Users\Darren\AppData\Local\Microsoft\Windows\Temporary Internet Files\Content.IE5\EOAYJ771\MC900433797[1].png"/>
          <p:cNvPicPr/>
          <p:nvPr/>
        </p:nvPicPr>
        <p:blipFill>
          <a:blip r:embed="rId3">
            <a:extLst>
              <a:ext uri="{28A0092B-C50C-407E-A947-70E740481C1C}">
                <a14:useLocalDpi xmlns:a14="http://schemas.microsoft.com/office/drawing/2010/main" val="0"/>
              </a:ext>
            </a:extLst>
          </a:blip>
          <a:srcRect/>
          <a:stretch>
            <a:fillRect/>
          </a:stretch>
        </p:blipFill>
        <p:spPr bwMode="auto">
          <a:xfrm>
            <a:off x="8138160" y="5817872"/>
            <a:ext cx="1005840" cy="1005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What to Keep to Yourself</a:t>
            </a:r>
            <a:endParaRPr lang="en-CA"/>
          </a:p>
        </p:txBody>
      </p:sp>
      <p:sp>
        <p:nvSpPr>
          <p:cNvPr id="23555" name="Content Placeholder 2"/>
          <p:cNvSpPr>
            <a:spLocks noGrp="1"/>
          </p:cNvSpPr>
          <p:nvPr>
            <p:ph idx="1"/>
          </p:nvPr>
        </p:nvSpPr>
        <p:spPr/>
        <p:txBody>
          <a:bodyPr/>
          <a:lstStyle/>
          <a:p>
            <a:pPr marL="457200" indent="-457200">
              <a:buFont typeface="Arial" pitchFamily="34" charset="0"/>
              <a:buChar char="•"/>
            </a:pPr>
            <a:r>
              <a:rPr lang="en-US" dirty="0"/>
              <a:t>You don’t want to appear secretive or deceptive, but at the same time you don’t want to give away your bargaining position prematurely. </a:t>
            </a:r>
          </a:p>
          <a:p>
            <a:pPr marL="457200" indent="-457200">
              <a:buFont typeface="Arial" pitchFamily="34" charset="0"/>
              <a:buChar char="•"/>
            </a:pPr>
            <a:r>
              <a:rPr lang="en-US" dirty="0"/>
              <a:t>Your success in negotiations depends on knowing what to say, when to say it and when to be silent. </a:t>
            </a:r>
            <a:endParaRPr lang="en-CA" dirty="0"/>
          </a:p>
        </p:txBody>
      </p:sp>
      <p:pic>
        <p:nvPicPr>
          <p:cNvPr id="4" name="Picture 3" descr="C:\Users\Darren\AppData\Local\Microsoft\Windows\Temporary Internet Files\Content.IE5\FTRMPN7N\MC900282916[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33256"/>
            <a:ext cx="1005840" cy="10312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r>
              <a:rPr lang="en-CA" sz="4000"/>
              <a:t>Module </a:t>
            </a:r>
            <a:r>
              <a:rPr lang="en-US" sz="4000"/>
              <a:t>Six: </a:t>
            </a:r>
            <a:br>
              <a:rPr lang="en-US" sz="4000"/>
            </a:br>
            <a:r>
              <a:rPr lang="en-US" sz="4000"/>
              <a:t>Phase Two — Bargaining</a:t>
            </a:r>
            <a:endParaRPr lang="en-CA" sz="4000"/>
          </a:p>
        </p:txBody>
      </p:sp>
      <p:sp>
        <p:nvSpPr>
          <p:cNvPr id="24579" name="Content Placeholder 4"/>
          <p:cNvSpPr>
            <a:spLocks noGrp="1"/>
          </p:cNvSpPr>
          <p:nvPr>
            <p:ph idx="1"/>
          </p:nvPr>
        </p:nvSpPr>
        <p:spPr/>
        <p:txBody>
          <a:bodyPr/>
          <a:lstStyle/>
          <a:p>
            <a:endParaRPr lang="en-CA"/>
          </a:p>
          <a:p>
            <a:pPr>
              <a:buFont typeface="Arial" charset="0"/>
              <a:buNone/>
            </a:pPr>
            <a:r>
              <a:rPr lang="en-US"/>
              <a:t>Now we have reached the heart of </a:t>
            </a:r>
          </a:p>
          <a:p>
            <a:pPr>
              <a:buFont typeface="Arial" charset="0"/>
              <a:buNone/>
            </a:pPr>
            <a:r>
              <a:rPr lang="en-US"/>
              <a:t>the negotiation process. This phase </a:t>
            </a:r>
          </a:p>
          <a:p>
            <a:pPr>
              <a:buFont typeface="Arial" charset="0"/>
              <a:buNone/>
            </a:pPr>
            <a:r>
              <a:rPr lang="en-US"/>
              <a:t>— bargaining — is what most people </a:t>
            </a:r>
          </a:p>
          <a:p>
            <a:pPr>
              <a:buFont typeface="Arial" charset="0"/>
              <a:buNone/>
            </a:pPr>
            <a:r>
              <a:rPr lang="en-US"/>
              <a:t>mean when they talk about </a:t>
            </a:r>
          </a:p>
          <a:p>
            <a:pPr>
              <a:buFont typeface="Arial" charset="0"/>
              <a:buNone/>
            </a:pPr>
            <a:r>
              <a:rPr lang="en-US"/>
              <a:t>negotiation. </a:t>
            </a:r>
            <a:endParaRPr lang="en-CA"/>
          </a:p>
        </p:txBody>
      </p:sp>
      <p:sp>
        <p:nvSpPr>
          <p:cNvPr id="24580" name="Text Placeholder 5"/>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1800" dirty="0">
                <a:latin typeface="Cambria"/>
                <a:ea typeface="Times New Roman"/>
                <a:cs typeface="Times New Roman"/>
              </a:rPr>
              <a:t>My idea of an agreeable person is someone who agrees with me.</a:t>
            </a:r>
            <a:endParaRPr lang="en-US" sz="1400" dirty="0">
              <a:ea typeface="Times New Roman"/>
              <a:cs typeface="Times New Roman"/>
            </a:endParaRPr>
          </a:p>
          <a:p>
            <a:pPr algn="ctr">
              <a:lnSpc>
                <a:spcPct val="115000"/>
              </a:lnSpc>
              <a:spcBef>
                <a:spcPts val="0"/>
              </a:spcBef>
              <a:spcAft>
                <a:spcPts val="1000"/>
              </a:spcAft>
            </a:pPr>
            <a:r>
              <a:rPr lang="en-US" sz="1800" dirty="0">
                <a:latin typeface="Cambria"/>
                <a:ea typeface="Times New Roman"/>
                <a:cs typeface="Times New Roman"/>
              </a:rPr>
              <a:t>Benjamin Disraeli</a:t>
            </a:r>
            <a:endParaRPr lang="en-US" sz="1400" dirty="0">
              <a:ea typeface="Times New Roman"/>
              <a:cs typeface="Times New Roman"/>
            </a:endParaRPr>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p:txBody>
          <a:bodyPr/>
          <a:lstStyle/>
          <a:p>
            <a:r>
              <a:rPr lang="en-US"/>
              <a:t>What to Expect</a:t>
            </a:r>
            <a:endParaRPr lang="en-CA"/>
          </a:p>
        </p:txBody>
      </p:sp>
      <p:sp>
        <p:nvSpPr>
          <p:cNvPr id="25603" name="Content Placeholder 5"/>
          <p:cNvSpPr>
            <a:spLocks noGrp="1"/>
          </p:cNvSpPr>
          <p:nvPr>
            <p:ph idx="1"/>
          </p:nvPr>
        </p:nvSpPr>
        <p:spPr/>
        <p:txBody>
          <a:bodyPr>
            <a:normAutofit lnSpcReduction="10000"/>
          </a:bodyPr>
          <a:lstStyle/>
          <a:p>
            <a:r>
              <a:rPr lang="en-US" dirty="0"/>
              <a:t>In addition to learning about the pressures, targets, and needs that might influence your opponents, you might also want to try to get some idea of their usual negotiating approach.</a:t>
            </a:r>
          </a:p>
          <a:p>
            <a:pPr marL="457200" lvl="0" indent="-457200">
              <a:buFont typeface="Arial" pitchFamily="34" charset="0"/>
              <a:buChar char="•"/>
            </a:pPr>
            <a:r>
              <a:rPr lang="en-US" dirty="0"/>
              <a:t>Do they typically start out with an unreasonable offer?</a:t>
            </a:r>
          </a:p>
          <a:p>
            <a:pPr marL="457200" lvl="0" indent="-457200">
              <a:buFont typeface="Arial" pitchFamily="34" charset="0"/>
              <a:buChar char="•"/>
            </a:pPr>
            <a:r>
              <a:rPr lang="en-US" dirty="0"/>
              <a:t>Do they try to rush the negotiation?</a:t>
            </a:r>
          </a:p>
          <a:p>
            <a:pPr marL="457200" lvl="0" indent="-457200">
              <a:buFont typeface="Arial" pitchFamily="34" charset="0"/>
              <a:buChar char="•"/>
            </a:pPr>
            <a:r>
              <a:rPr lang="en-US" dirty="0"/>
              <a:t>Do they try to frame the issues to their own advantage?</a:t>
            </a:r>
          </a:p>
          <a:p>
            <a:endParaRPr lang="en-CA" dirty="0"/>
          </a:p>
        </p:txBody>
      </p:sp>
      <p:pic>
        <p:nvPicPr>
          <p:cNvPr id="4" name="Picture 3" descr="C:\Users\Darren\AppData\Local\Microsoft\Windows\Temporary Internet Files\Content.IE5\9PDUOZYV\MC90038352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5589240"/>
            <a:ext cx="1005840" cy="11087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Techniques to Try</a:t>
            </a:r>
            <a:endParaRPr lang="en-CA"/>
          </a:p>
        </p:txBody>
      </p:sp>
      <p:sp>
        <p:nvSpPr>
          <p:cNvPr id="26627" name="Content Placeholder 2"/>
          <p:cNvSpPr>
            <a:spLocks noGrp="1"/>
          </p:cNvSpPr>
          <p:nvPr>
            <p:ph idx="1"/>
          </p:nvPr>
        </p:nvSpPr>
        <p:spPr>
          <a:xfrm>
            <a:off x="457200" y="1600200"/>
            <a:ext cx="4114800" cy="4525963"/>
          </a:xfrm>
        </p:spPr>
        <p:txBody>
          <a:bodyPr>
            <a:normAutofit/>
          </a:bodyPr>
          <a:lstStyle/>
          <a:p>
            <a:pPr marL="457200" lvl="0" indent="-457200">
              <a:buFont typeface="+mj-lt"/>
              <a:buAutoNum type="arabicPeriod"/>
            </a:pPr>
            <a:r>
              <a:rPr lang="en-US" sz="2800" dirty="0"/>
              <a:t>Prepare, prepare, prepare. </a:t>
            </a:r>
          </a:p>
          <a:p>
            <a:pPr marL="457200" lvl="0" indent="-457200">
              <a:buFont typeface="+mj-lt"/>
              <a:buAutoNum type="arabicPeriod"/>
            </a:pPr>
            <a:r>
              <a:rPr lang="en-US" sz="2800" dirty="0"/>
              <a:t>Pay attention to timing. </a:t>
            </a:r>
          </a:p>
          <a:p>
            <a:pPr marL="457200" lvl="0" indent="-457200">
              <a:buFont typeface="+mj-lt"/>
              <a:buAutoNum type="arabicPeriod"/>
            </a:pPr>
            <a:r>
              <a:rPr lang="en-US" sz="2800" dirty="0"/>
              <a:t>Leave behind your ego. </a:t>
            </a:r>
          </a:p>
          <a:p>
            <a:pPr marL="457200" lvl="0" indent="-457200">
              <a:buFont typeface="+mj-lt"/>
              <a:buAutoNum type="arabicPeriod"/>
            </a:pPr>
            <a:r>
              <a:rPr lang="en-US" sz="2800" dirty="0"/>
              <a:t>Ramp up your listening skills. </a:t>
            </a:r>
          </a:p>
          <a:p>
            <a:pPr marL="457200" lvl="0" indent="-457200">
              <a:buFont typeface="+mj-lt"/>
              <a:buAutoNum type="arabicPeriod"/>
            </a:pPr>
            <a:r>
              <a:rPr lang="en-US" sz="2800" dirty="0"/>
              <a:t>If you don't ask, you don't get. </a:t>
            </a:r>
          </a:p>
          <a:p>
            <a:endParaRPr lang="en-CA" dirty="0"/>
          </a:p>
        </p:txBody>
      </p:sp>
      <p:pic>
        <p:nvPicPr>
          <p:cNvPr id="4" name="Picture 3" descr="C:\Users\Darren\AppData\Local\Microsoft\Windows\Temporary Internet Files\Content.IE5\ZKNEI80I\MC900441521[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33256"/>
            <a:ext cx="1005840" cy="1036955"/>
          </a:xfrm>
          <a:prstGeom prst="rect">
            <a:avLst/>
          </a:prstGeom>
          <a:noFill/>
          <a:ln>
            <a:noFill/>
          </a:ln>
        </p:spPr>
      </p:pic>
      <p:sp>
        <p:nvSpPr>
          <p:cNvPr id="8" name="Content Placeholder 2"/>
          <p:cNvSpPr txBox="1">
            <a:spLocks/>
          </p:cNvSpPr>
          <p:nvPr/>
        </p:nvSpPr>
        <p:spPr bwMode="auto">
          <a:xfrm>
            <a:off x="4739640" y="1628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6"/>
            </a:pPr>
            <a:r>
              <a:rPr lang="en-US" sz="2800" dirty="0"/>
              <a:t>Anticipate compromise. </a:t>
            </a:r>
          </a:p>
          <a:p>
            <a:pPr marL="457200" indent="-457200">
              <a:buFont typeface="+mj-lt"/>
              <a:buAutoNum type="arabicPeriod" startAt="6"/>
            </a:pPr>
            <a:r>
              <a:rPr lang="en-US" sz="2800" dirty="0"/>
              <a:t>Offer and expect commitment. </a:t>
            </a:r>
          </a:p>
          <a:p>
            <a:pPr marL="457200" indent="-457200">
              <a:buFont typeface="+mj-lt"/>
              <a:buAutoNum type="arabicPeriod" startAt="6"/>
            </a:pPr>
            <a:r>
              <a:rPr lang="en-US" sz="2800" dirty="0"/>
              <a:t>Don't absorb their problems. </a:t>
            </a:r>
          </a:p>
          <a:p>
            <a:pPr marL="457200" indent="-457200">
              <a:buFont typeface="+mj-lt"/>
              <a:buAutoNum type="arabicPeriod" startAt="6"/>
            </a:pPr>
            <a:r>
              <a:rPr lang="en-US" sz="2800" dirty="0"/>
              <a:t>Stick to your principles. </a:t>
            </a:r>
          </a:p>
          <a:p>
            <a:pPr marL="457200" indent="-457200">
              <a:buFont typeface="+mj-lt"/>
              <a:buAutoNum type="arabicPeriod" startAt="6"/>
            </a:pPr>
            <a:r>
              <a:rPr lang="en-US" sz="2800" dirty="0"/>
              <a:t>Close with confirmation. </a:t>
            </a:r>
          </a:p>
          <a:p>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How to Break an Impasse</a:t>
            </a:r>
            <a:endParaRPr lang="en-CA"/>
          </a:p>
        </p:txBody>
      </p:sp>
      <p:sp>
        <p:nvSpPr>
          <p:cNvPr id="27651" name="Content Placeholder 2"/>
          <p:cNvSpPr>
            <a:spLocks noGrp="1"/>
          </p:cNvSpPr>
          <p:nvPr>
            <p:ph idx="1"/>
          </p:nvPr>
        </p:nvSpPr>
        <p:spPr/>
        <p:txBody>
          <a:bodyPr/>
          <a:lstStyle/>
          <a:p>
            <a:pPr marL="342900" lvl="0" indent="-342900">
              <a:buFont typeface="Arial" pitchFamily="34" charset="0"/>
              <a:buChar char="•"/>
            </a:pPr>
            <a:r>
              <a:rPr lang="en-US" sz="2800" dirty="0"/>
              <a:t>If the impasse involves money, change the terms: a larger deposit, a shorter pay period, etc.</a:t>
            </a:r>
          </a:p>
          <a:p>
            <a:pPr marL="342900" lvl="0" indent="-342900">
              <a:buFont typeface="Arial" pitchFamily="34" charset="0"/>
              <a:buChar char="•"/>
            </a:pPr>
            <a:r>
              <a:rPr lang="en-US" sz="2800" dirty="0"/>
              <a:t>Change a team member or the team leader.</a:t>
            </a:r>
          </a:p>
          <a:p>
            <a:pPr marL="342900" lvl="0" indent="-342900">
              <a:buFont typeface="Arial" pitchFamily="34" charset="0"/>
              <a:buChar char="•"/>
            </a:pPr>
            <a:r>
              <a:rPr lang="en-US" sz="2800" dirty="0"/>
              <a:t>Agree on easy issues and save the more difficult issues for later.</a:t>
            </a:r>
          </a:p>
          <a:p>
            <a:pPr marL="342900" lvl="0" indent="-342900">
              <a:buFont typeface="Arial" pitchFamily="34" charset="0"/>
              <a:buChar char="•"/>
            </a:pPr>
            <a:r>
              <a:rPr lang="en-US" sz="2800" dirty="0"/>
              <a:t>Change the list of options being considered.</a:t>
            </a:r>
          </a:p>
          <a:p>
            <a:pPr marL="342900" lvl="0" indent="-342900">
              <a:buFont typeface="Arial" pitchFamily="34" charset="0"/>
              <a:buChar char="•"/>
            </a:pPr>
            <a:r>
              <a:rPr lang="en-US" sz="2800" dirty="0"/>
              <a:t>Agree to adjourn for a fixed period of time to try to come up with other options. </a:t>
            </a:r>
          </a:p>
          <a:p>
            <a:pPr>
              <a:buFont typeface="Arial" charset="0"/>
              <a:buNone/>
            </a:pPr>
            <a:endParaRPr lang="en-CA" dirty="0"/>
          </a:p>
          <a:p>
            <a:endParaRPr lang="en-CA" dirty="0"/>
          </a:p>
        </p:txBody>
      </p:sp>
      <p:pic>
        <p:nvPicPr>
          <p:cNvPr id="4" name="Picture 3" descr="C:\Users\Darren\AppData\Local\Microsoft\Windows\Temporary Internet Files\Content.IE5\FZCJR17Y\MC900370196[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5733256"/>
            <a:ext cx="1410335" cy="10058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r>
              <a:rPr lang="en-CA"/>
              <a:t>Module </a:t>
            </a:r>
            <a:r>
              <a:rPr lang="en-US"/>
              <a:t>Seven: About Mutual Gain</a:t>
            </a:r>
            <a:endParaRPr lang="en-CA"/>
          </a:p>
        </p:txBody>
      </p:sp>
      <p:sp>
        <p:nvSpPr>
          <p:cNvPr id="28675" name="Content Placeholder 4"/>
          <p:cNvSpPr>
            <a:spLocks noGrp="1"/>
          </p:cNvSpPr>
          <p:nvPr>
            <p:ph idx="1"/>
          </p:nvPr>
        </p:nvSpPr>
        <p:spPr>
          <a:xfrm>
            <a:off x="571500" y="1857375"/>
            <a:ext cx="6400800" cy="4525963"/>
          </a:xfrm>
        </p:spPr>
        <p:txBody>
          <a:bodyPr/>
          <a:lstStyle/>
          <a:p>
            <a:r>
              <a:rPr lang="en-US" sz="2400" dirty="0"/>
              <a:t>In their classic book </a:t>
            </a:r>
            <a:r>
              <a:rPr lang="en-US" sz="2400" i="1" dirty="0"/>
              <a:t>Getting to Yes</a:t>
            </a:r>
            <a:r>
              <a:rPr lang="en-US" sz="2400" dirty="0"/>
              <a:t>, Roger Fisher and William Ury argue that most negotiations are not as efficient or as successful as they might be because people tend to argue about positions rather than interests. </a:t>
            </a:r>
          </a:p>
          <a:p>
            <a:r>
              <a:rPr lang="en-US" sz="2400" dirty="0"/>
              <a:t>They suggest that the parties in a negotiation focus on their interests. What can we get out of the negotiation that will further our interests? That is the question that should guide a negotiation toward achieving mutual gain.</a:t>
            </a:r>
            <a:endParaRPr lang="en-CA" sz="2400" dirty="0"/>
          </a:p>
        </p:txBody>
      </p:sp>
      <p:sp>
        <p:nvSpPr>
          <p:cNvPr id="28676" name="Text Placeholder 5"/>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1600" dirty="0">
                <a:latin typeface="Cambria"/>
                <a:ea typeface="Times New Roman"/>
                <a:cs typeface="Times New Roman"/>
              </a:rPr>
              <a:t>When dealing with people, remember you are not dealing with creatures of logic, but with creatures of emotion.</a:t>
            </a:r>
            <a:endParaRPr lang="en-US" sz="1200" dirty="0">
              <a:ea typeface="Times New Roman"/>
              <a:cs typeface="Times New Roman"/>
            </a:endParaRPr>
          </a:p>
          <a:p>
            <a:pPr algn="ctr">
              <a:lnSpc>
                <a:spcPct val="115000"/>
              </a:lnSpc>
              <a:spcBef>
                <a:spcPts val="0"/>
              </a:spcBef>
              <a:spcAft>
                <a:spcPts val="1000"/>
              </a:spcAft>
            </a:pPr>
            <a:r>
              <a:rPr lang="en-US" sz="1600" dirty="0">
                <a:latin typeface="Cambria"/>
                <a:ea typeface="Times New Roman"/>
                <a:cs typeface="Times New Roman"/>
              </a:rPr>
              <a:t>Dale Carnegie</a:t>
            </a:r>
            <a:endParaRPr lang="en-US" sz="1200" dirty="0">
              <a:ea typeface="Times New Roman"/>
              <a:cs typeface="Times New Roman"/>
            </a:endParaRPr>
          </a:p>
          <a:p>
            <a:endParaRPr lang="en-C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Three Ways to See Your Options </a:t>
            </a:r>
          </a:p>
        </p:txBody>
      </p:sp>
      <p:pic>
        <p:nvPicPr>
          <p:cNvPr id="4" name="Picture 3" descr="C:\Users\Darren\AppData\Local\Microsoft\Windows\Temporary Internet Files\Content.IE5\3YJGCFYP\MC900303039[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5661249"/>
            <a:ext cx="1385312" cy="1143316"/>
          </a:xfrm>
          <a:prstGeom prst="rect">
            <a:avLst/>
          </a:prstGeom>
          <a:noFill/>
          <a:ln>
            <a:noFill/>
          </a:ln>
        </p:spPr>
      </p:pic>
      <p:sp>
        <p:nvSpPr>
          <p:cNvPr id="6" name="Content Placeholder 5"/>
          <p:cNvSpPr>
            <a:spLocks noGrp="1"/>
          </p:cNvSpPr>
          <p:nvPr>
            <p:ph idx="1"/>
          </p:nvPr>
        </p:nvSpPr>
        <p:spPr/>
        <p:txBody>
          <a:bodyPr>
            <a:normAutofit lnSpcReduction="10000"/>
          </a:bodyPr>
          <a:lstStyle/>
          <a:p>
            <a:pPr marL="457200" indent="-457200">
              <a:buFont typeface="Arial" pitchFamily="34" charset="0"/>
              <a:buChar char="•"/>
            </a:pPr>
            <a:r>
              <a:rPr lang="en-US" b="1" dirty="0"/>
              <a:t>Positional Bargaining: Soft</a:t>
            </a:r>
            <a:endParaRPr lang="en-US" dirty="0"/>
          </a:p>
          <a:p>
            <a:pPr lvl="1">
              <a:buFont typeface="Courier New" pitchFamily="49" charset="0"/>
              <a:buChar char="o"/>
            </a:pPr>
            <a:r>
              <a:rPr lang="en-US" dirty="0"/>
              <a:t>Participants want to be friends</a:t>
            </a:r>
          </a:p>
          <a:p>
            <a:pPr lvl="1">
              <a:buFont typeface="Courier New" pitchFamily="49" charset="0"/>
              <a:buChar char="o"/>
            </a:pPr>
            <a:r>
              <a:rPr lang="en-US" dirty="0"/>
              <a:t>The goal is agreement</a:t>
            </a:r>
          </a:p>
          <a:p>
            <a:pPr marL="457200" indent="-457200">
              <a:buFont typeface="Arial" pitchFamily="34" charset="0"/>
              <a:buChar char="•"/>
            </a:pPr>
            <a:r>
              <a:rPr lang="en-US" b="1" dirty="0"/>
              <a:t>Positional Bargaining: Hard</a:t>
            </a:r>
            <a:endParaRPr lang="en-US" dirty="0"/>
          </a:p>
          <a:p>
            <a:pPr lvl="1">
              <a:buFont typeface="Courier New" pitchFamily="49" charset="0"/>
              <a:buChar char="o"/>
            </a:pPr>
            <a:r>
              <a:rPr lang="en-US" dirty="0"/>
              <a:t>Participants are adversaries</a:t>
            </a:r>
          </a:p>
          <a:p>
            <a:pPr lvl="1">
              <a:buFont typeface="Courier New" pitchFamily="49" charset="0"/>
              <a:buChar char="o"/>
            </a:pPr>
            <a:r>
              <a:rPr lang="en-US" dirty="0"/>
              <a:t>The goal is victory</a:t>
            </a:r>
          </a:p>
          <a:p>
            <a:pPr marL="457200" indent="-457200">
              <a:buFont typeface="Arial" pitchFamily="34" charset="0"/>
              <a:buChar char="•"/>
            </a:pPr>
            <a:r>
              <a:rPr lang="en-US" b="1" dirty="0"/>
              <a:t>Interest Bargaining</a:t>
            </a:r>
            <a:endParaRPr lang="en-US" dirty="0"/>
          </a:p>
          <a:p>
            <a:pPr lvl="1">
              <a:buFont typeface="Courier New" pitchFamily="49" charset="0"/>
              <a:buChar char="o"/>
            </a:pPr>
            <a:r>
              <a:rPr lang="en-US" dirty="0"/>
              <a:t>Participants are problem solvers</a:t>
            </a:r>
          </a:p>
          <a:p>
            <a:pPr lvl="1">
              <a:buFont typeface="Courier New" pitchFamily="49" charset="0"/>
              <a:buChar char="o"/>
            </a:pPr>
            <a:r>
              <a:rPr lang="en-US" dirty="0"/>
              <a:t>Participants invent options for mutual gain</a:t>
            </a:r>
          </a:p>
          <a:p>
            <a:pPr lvl="0"/>
            <a:endParaRPr lang="en-US" dirty="0"/>
          </a:p>
        </p:txBody>
      </p:sp>
    </p:spTree>
    <p:extLst>
      <p:ext uri="{BB962C8B-B14F-4D97-AF65-F5344CB8AC3E}">
        <p14:creationId xmlns:p14="http://schemas.microsoft.com/office/powerpoint/2010/main" val="1540798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lnSpc>
                <a:spcPct val="115000"/>
              </a:lnSpc>
              <a:spcBef>
                <a:spcPts val="1000"/>
              </a:spcBef>
              <a:spcAft>
                <a:spcPts val="600"/>
              </a:spcAft>
            </a:pPr>
            <a:r>
              <a:rPr lang="en-US" dirty="0">
                <a:latin typeface="Cambria"/>
                <a:ea typeface="Times New Roman"/>
                <a:cs typeface="Times New Roman"/>
              </a:rPr>
              <a:t>About Mutual Gain </a:t>
            </a:r>
            <a:endParaRPr lang="en-US" dirty="0"/>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The key to making the mutual gain approach work is to focus on interests, not positions. </a:t>
            </a:r>
          </a:p>
          <a:p>
            <a:pPr marL="457200" indent="-457200">
              <a:buFont typeface="Arial" pitchFamily="34" charset="0"/>
              <a:buChar char="•"/>
            </a:pPr>
            <a:r>
              <a:rPr lang="en-US" dirty="0"/>
              <a:t>The answer in most situations may be a compromise.</a:t>
            </a:r>
          </a:p>
          <a:p>
            <a:pPr marL="457200" indent="-457200">
              <a:buFont typeface="Arial" pitchFamily="34" charset="0"/>
              <a:buChar char="•"/>
            </a:pPr>
            <a:r>
              <a:rPr lang="en-US" dirty="0"/>
              <a:t>This allows both parties to get something of what they want, without either side having to give up too much.</a:t>
            </a:r>
          </a:p>
        </p:txBody>
      </p:sp>
      <p:pic>
        <p:nvPicPr>
          <p:cNvPr id="4" name="Picture 3" descr="C:\Users\Darren\AppData\Local\Microsoft\Windows\Temporary Internet Files\Content.IE5\EOAYJ771\MC90043983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38160" y="5853304"/>
            <a:ext cx="1005840" cy="1005840"/>
          </a:xfrm>
          <a:prstGeom prst="rect">
            <a:avLst/>
          </a:prstGeom>
          <a:noFill/>
          <a:ln>
            <a:noFill/>
          </a:ln>
        </p:spPr>
      </p:pic>
    </p:spTree>
    <p:extLst>
      <p:ext uri="{BB962C8B-B14F-4D97-AF65-F5344CB8AC3E}">
        <p14:creationId xmlns:p14="http://schemas.microsoft.com/office/powerpoint/2010/main" val="16459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Workshop Objectives</a:t>
            </a:r>
          </a:p>
        </p:txBody>
      </p:sp>
      <p:sp>
        <p:nvSpPr>
          <p:cNvPr id="7171" name="Content Placeholder 2"/>
          <p:cNvSpPr>
            <a:spLocks noGrp="1"/>
          </p:cNvSpPr>
          <p:nvPr>
            <p:ph idx="1"/>
          </p:nvPr>
        </p:nvSpPr>
        <p:spPr>
          <a:xfrm>
            <a:off x="457200" y="1600200"/>
            <a:ext cx="4114800" cy="4525963"/>
          </a:xfrm>
        </p:spPr>
        <p:txBody>
          <a:bodyPr>
            <a:normAutofit/>
          </a:bodyPr>
          <a:lstStyle/>
          <a:p>
            <a:pPr marL="342900" lvl="0" indent="-342900">
              <a:buFont typeface="Arial" pitchFamily="34" charset="0"/>
              <a:buChar char="•"/>
            </a:pPr>
            <a:r>
              <a:rPr lang="en-US" sz="2000" dirty="0"/>
              <a:t>Understand the basic types of negotiations, the phases of negotiations, and the skills needed for successful negotiating</a:t>
            </a:r>
          </a:p>
          <a:p>
            <a:pPr marL="342900" lvl="0" indent="-342900">
              <a:buFont typeface="Arial" pitchFamily="34" charset="0"/>
              <a:buChar char="•"/>
            </a:pPr>
            <a:r>
              <a:rPr lang="en-US" sz="2000" dirty="0"/>
              <a:t>Understand and apply basic negotiating concepts: WATNA, BATNA, WAP, and ZOPA</a:t>
            </a:r>
          </a:p>
          <a:p>
            <a:pPr marL="342900" lvl="0" indent="-342900">
              <a:buFont typeface="Arial" pitchFamily="34" charset="0"/>
              <a:buChar char="•"/>
            </a:pPr>
            <a:r>
              <a:rPr lang="en-US" sz="2000" dirty="0"/>
              <a:t>Lay the groundwork for negotiation</a:t>
            </a:r>
          </a:p>
          <a:p>
            <a:pPr marL="342900" lvl="0" indent="-342900">
              <a:buFont typeface="Arial" pitchFamily="34" charset="0"/>
              <a:buChar char="•"/>
            </a:pPr>
            <a:r>
              <a:rPr lang="en-US" sz="2000" dirty="0"/>
              <a:t>Identify what information to share and what to keep to yourself</a:t>
            </a:r>
          </a:p>
          <a:p>
            <a:pPr marL="342900" lvl="0" indent="-342900">
              <a:buFont typeface="Arial" pitchFamily="34" charset="0"/>
              <a:buChar char="•"/>
            </a:pPr>
            <a:r>
              <a:rPr lang="en-US" sz="2000" dirty="0"/>
              <a:t>Understand basic bargaining techniques</a:t>
            </a:r>
          </a:p>
          <a:p>
            <a:pPr eaLnBrk="1" hangingPunct="1"/>
            <a:endParaRPr lang="en-US" dirty="0"/>
          </a:p>
        </p:txBody>
      </p:sp>
      <p:pic>
        <p:nvPicPr>
          <p:cNvPr id="4" name="Picture 3" descr="C:\Users\Kimmi\AppData\Local\Microsoft\Windows\Temporary Internet Files\Content.IE5\JVU559D0\MCj02934740000[1].wmf"/>
          <p:cNvPicPr/>
          <p:nvPr/>
        </p:nvPicPr>
        <p:blipFill>
          <a:blip r:embed="rId2" cstate="print"/>
          <a:srcRect/>
          <a:stretch>
            <a:fillRect/>
          </a:stretch>
        </p:blipFill>
        <p:spPr bwMode="auto">
          <a:xfrm>
            <a:off x="7452320" y="5733256"/>
            <a:ext cx="1446143" cy="932175"/>
          </a:xfrm>
          <a:prstGeom prst="rect">
            <a:avLst/>
          </a:prstGeom>
          <a:noFill/>
          <a:ln w="9525">
            <a:noFill/>
            <a:miter lim="800000"/>
            <a:headEnd/>
            <a:tailEnd/>
          </a:ln>
        </p:spPr>
      </p:pic>
      <p:sp>
        <p:nvSpPr>
          <p:cNvPr id="5" name="Content Placeholder 2"/>
          <p:cNvSpPr txBox="1">
            <a:spLocks/>
          </p:cNvSpPr>
          <p:nvPr/>
        </p:nvSpPr>
        <p:spPr bwMode="auto">
          <a:xfrm>
            <a:off x="4724400" y="1593621"/>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itchFamily="34" charset="0"/>
              <a:buChar char="•"/>
            </a:pPr>
            <a:r>
              <a:rPr lang="en-US" sz="2000" dirty="0"/>
              <a:t>Apply strategies for identifying mutual gain</a:t>
            </a:r>
          </a:p>
          <a:p>
            <a:pPr marL="342900" indent="-342900">
              <a:buFont typeface="Arial" pitchFamily="34" charset="0"/>
              <a:buChar char="•"/>
            </a:pPr>
            <a:r>
              <a:rPr lang="en-US" sz="2000" dirty="0"/>
              <a:t>Understand how to reach consensus and set the terms of agreement</a:t>
            </a:r>
          </a:p>
          <a:p>
            <a:pPr marL="342900" indent="-342900">
              <a:buFont typeface="Arial" pitchFamily="34" charset="0"/>
              <a:buChar char="•"/>
            </a:pPr>
            <a:r>
              <a:rPr lang="en-US" sz="2000" dirty="0"/>
              <a:t>Deal with personal attacks and other difficult issues</a:t>
            </a:r>
          </a:p>
          <a:p>
            <a:pPr marL="342900" indent="-342900">
              <a:buFont typeface="Arial" pitchFamily="34" charset="0"/>
              <a:buChar char="•"/>
            </a:pPr>
            <a:r>
              <a:rPr lang="en-US" sz="2000" dirty="0"/>
              <a:t>Use the negotiating process to solve everyday problems</a:t>
            </a:r>
          </a:p>
          <a:p>
            <a:pPr marL="342900" indent="-342900">
              <a:buFont typeface="Arial" pitchFamily="34" charset="0"/>
              <a:buChar char="•"/>
            </a:pPr>
            <a:r>
              <a:rPr lang="en-US" sz="2000" dirty="0"/>
              <a:t>Negotiate on behalf of someone else</a:t>
            </a:r>
          </a:p>
          <a:p>
            <a:pPr marL="457200" indent="-457200" eaLnBrk="1" hangingPunct="1">
              <a:buFont typeface="Arial" pitchFamily="34" charset="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Mutual Gain Solution</a:t>
            </a:r>
          </a:p>
        </p:txBody>
      </p:sp>
      <p:sp>
        <p:nvSpPr>
          <p:cNvPr id="3" name="Content Placeholder 2"/>
          <p:cNvSpPr>
            <a:spLocks noGrp="1"/>
          </p:cNvSpPr>
          <p:nvPr>
            <p:ph idx="1"/>
          </p:nvPr>
        </p:nvSpPr>
        <p:spPr/>
        <p:txBody>
          <a:bodyPr>
            <a:normAutofit lnSpcReduction="10000"/>
          </a:bodyPr>
          <a:lstStyle/>
          <a:p>
            <a:pPr marL="457200" lvl="0" indent="-457200">
              <a:buFont typeface="Arial" pitchFamily="34" charset="0"/>
              <a:buChar char="•"/>
            </a:pPr>
            <a:r>
              <a:rPr lang="en-US" dirty="0"/>
              <a:t>Brainstorming to “expand the pie” by coming up with a range of options</a:t>
            </a:r>
          </a:p>
          <a:p>
            <a:pPr marL="457200" lvl="0" indent="-457200">
              <a:buFont typeface="Arial" pitchFamily="34" charset="0"/>
              <a:buChar char="•"/>
            </a:pPr>
            <a:r>
              <a:rPr lang="en-US" dirty="0"/>
              <a:t>Identifying shared values to help create options that will meet the interests of both parties</a:t>
            </a:r>
          </a:p>
          <a:p>
            <a:pPr marL="457200" lvl="0" indent="-457200">
              <a:buFont typeface="Arial" pitchFamily="34" charset="0"/>
              <a:buChar char="•"/>
            </a:pPr>
            <a:r>
              <a:rPr lang="en-US" dirty="0"/>
              <a:t>Changing the scope of the negotiation — making it larger or smaller</a:t>
            </a:r>
          </a:p>
          <a:p>
            <a:pPr marL="457200" lvl="0" indent="-457200">
              <a:buFont typeface="Arial" pitchFamily="34" charset="0"/>
              <a:buChar char="•"/>
            </a:pPr>
            <a:r>
              <a:rPr lang="en-US" dirty="0"/>
              <a:t>Identifying issues that can be set aside for future negotiations</a:t>
            </a:r>
          </a:p>
          <a:p>
            <a:endParaRPr lang="en-US" dirty="0"/>
          </a:p>
        </p:txBody>
      </p:sp>
      <p:pic>
        <p:nvPicPr>
          <p:cNvPr id="4" name="Picture 3" descr="C:\Users\Darren\AppData\Local\Microsoft\Windows\Temporary Internet Files\Content.IE5\1JXY5E11\MC900303027[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589240"/>
            <a:ext cx="1005840" cy="1156335"/>
          </a:xfrm>
          <a:prstGeom prst="rect">
            <a:avLst/>
          </a:prstGeom>
          <a:noFill/>
          <a:ln>
            <a:noFill/>
          </a:ln>
        </p:spPr>
      </p:pic>
    </p:spTree>
    <p:extLst>
      <p:ext uri="{BB962C8B-B14F-4D97-AF65-F5344CB8AC3E}">
        <p14:creationId xmlns:p14="http://schemas.microsoft.com/office/powerpoint/2010/main" val="187527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US"/>
              <a:t>What Do I Want?</a:t>
            </a:r>
            <a:endParaRPr lang="en-CA"/>
          </a:p>
        </p:txBody>
      </p:sp>
      <p:sp>
        <p:nvSpPr>
          <p:cNvPr id="29699" name="Content Placeholder 5"/>
          <p:cNvSpPr>
            <a:spLocks noGrp="1"/>
          </p:cNvSpPr>
          <p:nvPr>
            <p:ph idx="1"/>
          </p:nvPr>
        </p:nvSpPr>
        <p:spPr/>
        <p:txBody>
          <a:bodyPr/>
          <a:lstStyle/>
          <a:p>
            <a:pPr>
              <a:buFont typeface="Arial" charset="0"/>
              <a:buNone/>
            </a:pPr>
            <a:r>
              <a:rPr lang="en-US" dirty="0"/>
              <a:t>To begin, identify what you personally want out </a:t>
            </a:r>
          </a:p>
          <a:p>
            <a:pPr>
              <a:buFont typeface="Arial" charset="0"/>
              <a:buNone/>
            </a:pPr>
            <a:r>
              <a:rPr lang="en-US" dirty="0"/>
              <a:t>of the negotiation. Try to state this positively. </a:t>
            </a:r>
            <a:endParaRPr lang="en-CA" dirty="0"/>
          </a:p>
          <a:p>
            <a:pPr>
              <a:buFont typeface="Arial" charset="0"/>
              <a:buNone/>
            </a:pPr>
            <a:r>
              <a:rPr lang="en-US" dirty="0"/>
              <a:t>Examples:</a:t>
            </a:r>
            <a:endParaRPr lang="en-CA" dirty="0"/>
          </a:p>
          <a:p>
            <a:pPr marL="457200" indent="-457200">
              <a:buFont typeface="Arial" pitchFamily="34" charset="0"/>
              <a:buChar char="•"/>
            </a:pPr>
            <a:r>
              <a:rPr lang="en-US" dirty="0"/>
              <a:t>I want a fair share of all new customers.</a:t>
            </a:r>
            <a:endParaRPr lang="en-CA" dirty="0"/>
          </a:p>
          <a:p>
            <a:pPr marL="457200" indent="-457200">
              <a:buFont typeface="Arial" pitchFamily="34" charset="0"/>
              <a:buChar char="•"/>
            </a:pPr>
            <a:r>
              <a:rPr lang="en-US" dirty="0"/>
              <a:t>I want a better working relationship with my manager.</a:t>
            </a:r>
            <a:endParaRPr lang="en-CA" dirty="0"/>
          </a:p>
          <a:p>
            <a:pPr marL="457200" indent="-457200">
              <a:buFont typeface="Arial" pitchFamily="34" charset="0"/>
              <a:buChar char="•"/>
            </a:pPr>
            <a:r>
              <a:rPr lang="en-US" dirty="0"/>
              <a:t>I want changes to the schedule.</a:t>
            </a:r>
            <a:endParaRPr lang="en-CA" dirty="0"/>
          </a:p>
          <a:p>
            <a:endParaRPr lang="en-CA" dirty="0"/>
          </a:p>
        </p:txBody>
      </p:sp>
      <p:pic>
        <p:nvPicPr>
          <p:cNvPr id="5" name="Picture 4" descr="C:\Users\Darren\AppData\Local\Microsoft\Windows\Temporary Internet Files\Content.IE5\39XQYYJK\MC90020401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5733256"/>
            <a:ext cx="1005840" cy="100711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What Do They Want?</a:t>
            </a:r>
            <a:endParaRPr lang="en-CA"/>
          </a:p>
        </p:txBody>
      </p:sp>
      <p:sp>
        <p:nvSpPr>
          <p:cNvPr id="30723" name="Content Placeholder 2"/>
          <p:cNvSpPr>
            <a:spLocks noGrp="1"/>
          </p:cNvSpPr>
          <p:nvPr>
            <p:ph idx="1"/>
          </p:nvPr>
        </p:nvSpPr>
        <p:spPr/>
        <p:txBody>
          <a:bodyPr/>
          <a:lstStyle/>
          <a:p>
            <a:pPr>
              <a:buFont typeface="Arial" charset="0"/>
              <a:buNone/>
            </a:pPr>
            <a:r>
              <a:rPr lang="en-US" dirty="0"/>
              <a:t>These framing questions will help you start the </a:t>
            </a:r>
          </a:p>
          <a:p>
            <a:pPr>
              <a:buFont typeface="Arial" charset="0"/>
              <a:buNone/>
            </a:pPr>
            <a:r>
              <a:rPr lang="en-US" dirty="0"/>
              <a:t>process.</a:t>
            </a:r>
            <a:endParaRPr lang="en-CA" dirty="0"/>
          </a:p>
          <a:p>
            <a:pPr marL="457200" indent="-457200">
              <a:buFont typeface="Arial" pitchFamily="34" charset="0"/>
              <a:buChar char="•"/>
            </a:pPr>
            <a:r>
              <a:rPr lang="en-US" dirty="0"/>
              <a:t>What does my opponent need?</a:t>
            </a:r>
            <a:endParaRPr lang="en-CA" dirty="0"/>
          </a:p>
          <a:p>
            <a:pPr marL="457200" indent="-457200">
              <a:buFont typeface="Arial" pitchFamily="34" charset="0"/>
              <a:buChar char="•"/>
            </a:pPr>
            <a:r>
              <a:rPr lang="en-US" dirty="0"/>
              <a:t>What does my opponent want?</a:t>
            </a:r>
            <a:endParaRPr lang="en-CA" dirty="0"/>
          </a:p>
          <a:p>
            <a:pPr marL="457200" indent="-457200">
              <a:buFont typeface="Arial" pitchFamily="34" charset="0"/>
              <a:buChar char="•"/>
            </a:pPr>
            <a:r>
              <a:rPr lang="en-US" dirty="0"/>
              <a:t>What is most important to them?</a:t>
            </a:r>
            <a:endParaRPr lang="en-CA" dirty="0"/>
          </a:p>
          <a:p>
            <a:pPr marL="457200" indent="-457200">
              <a:buFont typeface="Arial" pitchFamily="34" charset="0"/>
              <a:buChar char="•"/>
            </a:pPr>
            <a:r>
              <a:rPr lang="en-US" dirty="0"/>
              <a:t>What is least important to them?</a:t>
            </a:r>
            <a:endParaRPr lang="en-CA" dirty="0"/>
          </a:p>
          <a:p>
            <a:pPr>
              <a:buFont typeface="Arial" charset="0"/>
              <a:buNone/>
            </a:pPr>
            <a:endParaRPr lang="en-CA" b="1" dirty="0"/>
          </a:p>
        </p:txBody>
      </p:sp>
      <p:pic>
        <p:nvPicPr>
          <p:cNvPr id="4" name="Picture 3" descr="C:\Users\Darren\AppData\Local\Microsoft\Windows\Temporary Internet Files\Content.IE5\39XQYYJK\MC910216407[1].png"/>
          <p:cNvPicPr/>
          <p:nvPr/>
        </p:nvPicPr>
        <p:blipFill rotWithShape="1">
          <a:blip r:embed="rId3" cstate="print">
            <a:extLst>
              <a:ext uri="{28A0092B-C50C-407E-A947-70E740481C1C}">
                <a14:useLocalDpi xmlns:a14="http://schemas.microsoft.com/office/drawing/2010/main" val="0"/>
              </a:ext>
            </a:extLst>
          </a:blip>
          <a:srcRect l="13480" r="13478" b="17364"/>
          <a:stretch/>
        </p:blipFill>
        <p:spPr bwMode="auto">
          <a:xfrm>
            <a:off x="8028384" y="5812536"/>
            <a:ext cx="1005840" cy="990600"/>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Want?</a:t>
            </a:r>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Now that you have identified the wants and needs of both sides, look for areas of overlap. These will be the starting points for establishing mutual ground.</a:t>
            </a:r>
          </a:p>
          <a:p>
            <a:pPr marL="457200" indent="-457200">
              <a:buFont typeface="Arial" pitchFamily="34" charset="0"/>
              <a:buChar char="•"/>
            </a:pPr>
            <a:r>
              <a:rPr lang="en-US" dirty="0"/>
              <a:t>When working through the wants and needs of both parties, be careful not to jump to conclusions. Rather, be on the lookout for the root cause. Often, the problem is not what it seems.</a:t>
            </a:r>
          </a:p>
          <a:p>
            <a:endParaRPr lang="en-US" dirty="0"/>
          </a:p>
        </p:txBody>
      </p:sp>
      <p:pic>
        <p:nvPicPr>
          <p:cNvPr id="4" name="Picture 3" descr="C:\Users\Darren\AppData\Local\Microsoft\Windows\Temporary Internet Files\Content.IE5\OVV8IZ9R\MC910221021[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6336" y="5794758"/>
            <a:ext cx="914400" cy="1065530"/>
          </a:xfrm>
          <a:prstGeom prst="rect">
            <a:avLst/>
          </a:prstGeom>
          <a:noFill/>
          <a:ln>
            <a:noFill/>
          </a:ln>
        </p:spPr>
      </p:pic>
    </p:spTree>
    <p:extLst>
      <p:ext uri="{BB962C8B-B14F-4D97-AF65-F5344CB8AC3E}">
        <p14:creationId xmlns:p14="http://schemas.microsoft.com/office/powerpoint/2010/main" val="2091233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lang="en-CA" sz="3600"/>
              <a:t>Module </a:t>
            </a:r>
            <a:r>
              <a:rPr lang="en-US" sz="3600"/>
              <a:t>Eight: </a:t>
            </a:r>
            <a:br>
              <a:rPr lang="en-US" sz="3600"/>
            </a:br>
            <a:r>
              <a:rPr lang="en-US" sz="3600"/>
              <a:t>Phase Three — Closing</a:t>
            </a:r>
            <a:endParaRPr lang="en-CA" sz="3600"/>
          </a:p>
        </p:txBody>
      </p:sp>
      <p:sp>
        <p:nvSpPr>
          <p:cNvPr id="31747" name="Content Placeholder 4"/>
          <p:cNvSpPr>
            <a:spLocks noGrp="1"/>
          </p:cNvSpPr>
          <p:nvPr>
            <p:ph idx="1"/>
          </p:nvPr>
        </p:nvSpPr>
        <p:spPr/>
        <p:txBody>
          <a:bodyPr/>
          <a:lstStyle/>
          <a:p>
            <a:endParaRPr lang="en-CA"/>
          </a:p>
          <a:p>
            <a:pPr>
              <a:buFont typeface="Arial" charset="0"/>
              <a:buNone/>
            </a:pPr>
            <a:r>
              <a:rPr lang="en-US"/>
              <a:t>The final phase of a negotiation is a </a:t>
            </a:r>
          </a:p>
          <a:p>
            <a:pPr>
              <a:buFont typeface="Arial" charset="0"/>
              <a:buNone/>
            </a:pPr>
            <a:r>
              <a:rPr lang="en-US"/>
              <a:t>time for reaching consensus and </a:t>
            </a:r>
          </a:p>
          <a:p>
            <a:pPr>
              <a:buFont typeface="Arial" charset="0"/>
              <a:buNone/>
            </a:pPr>
            <a:r>
              <a:rPr lang="en-US"/>
              <a:t>building an agreement. A little hard </a:t>
            </a:r>
          </a:p>
          <a:p>
            <a:pPr>
              <a:buFont typeface="Arial" charset="0"/>
              <a:buNone/>
            </a:pPr>
            <a:r>
              <a:rPr lang="en-US"/>
              <a:t>work in this phase can ensure that </a:t>
            </a:r>
          </a:p>
          <a:p>
            <a:pPr>
              <a:buFont typeface="Arial" charset="0"/>
              <a:buNone/>
            </a:pPr>
            <a:r>
              <a:rPr lang="en-US"/>
              <a:t>the negotiation achieves it desired </a:t>
            </a:r>
          </a:p>
          <a:p>
            <a:pPr>
              <a:buFont typeface="Arial" charset="0"/>
              <a:buNone/>
            </a:pPr>
            <a:r>
              <a:rPr lang="en-US"/>
              <a:t>results.</a:t>
            </a:r>
            <a:r>
              <a:rPr lang="en-CA"/>
              <a:t> </a:t>
            </a:r>
          </a:p>
        </p:txBody>
      </p:sp>
      <p:sp>
        <p:nvSpPr>
          <p:cNvPr id="31748" name="Text Placeholder 5"/>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1600" dirty="0">
                <a:latin typeface="Cambria"/>
                <a:ea typeface="Times New Roman"/>
                <a:cs typeface="Times New Roman"/>
              </a:rPr>
              <a:t>Negotiating in the classic sense assumes that parties are more anxious to agree than to disagree.</a:t>
            </a:r>
            <a:endParaRPr lang="en-US" sz="1200" dirty="0">
              <a:ea typeface="Times New Roman"/>
              <a:cs typeface="Times New Roman"/>
            </a:endParaRPr>
          </a:p>
          <a:p>
            <a:pPr algn="ctr">
              <a:lnSpc>
                <a:spcPct val="115000"/>
              </a:lnSpc>
              <a:spcBef>
                <a:spcPts val="0"/>
              </a:spcBef>
              <a:spcAft>
                <a:spcPts val="1000"/>
              </a:spcAft>
            </a:pPr>
            <a:r>
              <a:rPr lang="en-US" sz="1600" dirty="0">
                <a:latin typeface="Cambria"/>
                <a:ea typeface="Times New Roman"/>
                <a:cs typeface="Times New Roman"/>
              </a:rPr>
              <a:t>Dean Acheson</a:t>
            </a:r>
            <a:endParaRPr lang="en-US" sz="1200" dirty="0">
              <a:ea typeface="Times New Roman"/>
              <a:cs typeface="Times New Roman"/>
            </a:endParaRPr>
          </a:p>
          <a:p>
            <a:endParaRPr lang="en-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p:txBody>
          <a:bodyPr/>
          <a:lstStyle/>
          <a:p>
            <a:r>
              <a:rPr lang="en-US"/>
              <a:t>Reaching Consensus</a:t>
            </a:r>
            <a:endParaRPr lang="en-CA"/>
          </a:p>
        </p:txBody>
      </p:sp>
      <p:sp>
        <p:nvSpPr>
          <p:cNvPr id="32771" name="Content Placeholder 5"/>
          <p:cNvSpPr>
            <a:spLocks noGrp="1"/>
          </p:cNvSpPr>
          <p:nvPr>
            <p:ph idx="1"/>
          </p:nvPr>
        </p:nvSpPr>
        <p:spPr/>
        <p:txBody>
          <a:bodyPr/>
          <a:lstStyle/>
          <a:p>
            <a:pPr marL="342900" indent="-342900">
              <a:buFont typeface="Arial" pitchFamily="34" charset="0"/>
              <a:buChar char="•"/>
            </a:pPr>
            <a:r>
              <a:rPr lang="en-US" sz="2400" dirty="0"/>
              <a:t>Have I reached an agreement that comes as close as possible to fulfilling my interest(s)?</a:t>
            </a:r>
            <a:endParaRPr lang="en-CA" sz="2400" dirty="0"/>
          </a:p>
          <a:p>
            <a:pPr marL="342900" indent="-342900">
              <a:buFont typeface="Arial" pitchFamily="34" charset="0"/>
              <a:buChar char="•"/>
            </a:pPr>
            <a:r>
              <a:rPr lang="en-US" sz="2400" dirty="0"/>
              <a:t> Will other parties to the agreement fulfill their commitment? Do we have a good process for measuring and monitoring fulfillment by the parties?</a:t>
            </a:r>
            <a:endParaRPr lang="en-CA" sz="2400" dirty="0"/>
          </a:p>
          <a:p>
            <a:pPr marL="342900" indent="-342900">
              <a:buFont typeface="Arial" pitchFamily="34" charset="0"/>
              <a:buChar char="•"/>
            </a:pPr>
            <a:r>
              <a:rPr lang="en-US" sz="2400" dirty="0"/>
              <a:t>Do I feel satisfied by the substance of the agreement and the process by which it was reached?</a:t>
            </a:r>
            <a:endParaRPr lang="en-CA" sz="2400" dirty="0"/>
          </a:p>
          <a:p>
            <a:pPr marL="342900" indent="-342900">
              <a:buFont typeface="Arial" pitchFamily="34" charset="0"/>
              <a:buChar char="•"/>
            </a:pPr>
            <a:r>
              <a:rPr lang="en-US" sz="2400" dirty="0"/>
              <a:t>Would the other party/parties give the same answers to these questions?</a:t>
            </a:r>
            <a:endParaRPr lang="en-CA" sz="2400" dirty="0"/>
          </a:p>
          <a:p>
            <a:pPr>
              <a:buFont typeface="Arial" charset="0"/>
              <a:buNone/>
            </a:pPr>
            <a:endParaRPr lang="en-CA" dirty="0"/>
          </a:p>
        </p:txBody>
      </p:sp>
      <p:pic>
        <p:nvPicPr>
          <p:cNvPr id="4" name="Picture 3" descr="C:\Users\Darren\AppData\Local\Microsoft\Windows\Temporary Internet Files\Content.IE5\ZKNEI80I\MC900365860[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33256"/>
            <a:ext cx="1005840" cy="100584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Building an Agreement</a:t>
            </a:r>
            <a:endParaRPr lang="en-CA"/>
          </a:p>
        </p:txBody>
      </p:sp>
      <p:sp>
        <p:nvSpPr>
          <p:cNvPr id="33795" name="Content Placeholder 2"/>
          <p:cNvSpPr>
            <a:spLocks noGrp="1"/>
          </p:cNvSpPr>
          <p:nvPr>
            <p:ph idx="1"/>
          </p:nvPr>
        </p:nvSpPr>
        <p:spPr/>
        <p:txBody>
          <a:bodyPr/>
          <a:lstStyle/>
          <a:p>
            <a:pPr marL="457200" indent="-457200">
              <a:buFont typeface="Arial" pitchFamily="34" charset="0"/>
              <a:buChar char="•"/>
            </a:pPr>
            <a:r>
              <a:rPr lang="en-US" dirty="0"/>
              <a:t>Building an agreement takes a special skill — the ability to translate generalities into specifics. </a:t>
            </a:r>
          </a:p>
          <a:p>
            <a:pPr marL="457200" indent="-457200">
              <a:buFont typeface="Arial" pitchFamily="34" charset="0"/>
              <a:buChar char="•"/>
            </a:pPr>
            <a:r>
              <a:rPr lang="en-US" dirty="0"/>
              <a:t>Negotiators should realize that at this stage of the process the bargaining is over. They should try to create an agreement based on a fair and accurate interpretation of the consensus the parties have reached. </a:t>
            </a:r>
            <a:endParaRPr lang="en-CA" dirty="0"/>
          </a:p>
        </p:txBody>
      </p:sp>
      <p:pic>
        <p:nvPicPr>
          <p:cNvPr id="4" name="Picture 3" descr="C:\Users\Darren\AppData\Local\Microsoft\Windows\Temporary Internet Files\Content.IE5\FZCJR17Y\MC900370196[2].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5733256"/>
            <a:ext cx="1463040" cy="10439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the Terms of the Agreement</a:t>
            </a:r>
          </a:p>
        </p:txBody>
      </p:sp>
      <p:sp>
        <p:nvSpPr>
          <p:cNvPr id="3" name="Content Placeholder 2"/>
          <p:cNvSpPr>
            <a:spLocks noGrp="1"/>
          </p:cNvSpPr>
          <p:nvPr>
            <p:ph idx="1"/>
          </p:nvPr>
        </p:nvSpPr>
        <p:spPr/>
        <p:txBody>
          <a:bodyPr>
            <a:normAutofit fontScale="92500"/>
          </a:bodyPr>
          <a:lstStyle/>
          <a:p>
            <a:pPr marL="457200" indent="-457200">
              <a:buFont typeface="Arial" pitchFamily="34" charset="0"/>
              <a:buChar char="•"/>
            </a:pPr>
            <a:r>
              <a:rPr lang="en-US" dirty="0"/>
              <a:t>For an agreement to be successful, all the essential terms must be clearly stated in writing. </a:t>
            </a:r>
          </a:p>
          <a:p>
            <a:pPr marL="457200" indent="-457200">
              <a:buFont typeface="Arial" pitchFamily="34" charset="0"/>
              <a:buChar char="•"/>
            </a:pPr>
            <a:r>
              <a:rPr lang="en-US" dirty="0"/>
              <a:t>It is quite one thing to have an agreement in theory but it will be essentially meaningless without the practicalities. </a:t>
            </a:r>
          </a:p>
          <a:p>
            <a:pPr marL="457200" indent="-457200">
              <a:buFont typeface="Arial" pitchFamily="34" charset="0"/>
              <a:buChar char="•"/>
            </a:pPr>
            <a:r>
              <a:rPr lang="en-US" dirty="0"/>
              <a:t>The “how” is the most important of all, though, as without the firm details of how you are going to put everything in place you can agree whatever you want and it will not matter.</a:t>
            </a:r>
          </a:p>
        </p:txBody>
      </p:sp>
      <p:pic>
        <p:nvPicPr>
          <p:cNvPr id="4" name="Picture 3" descr="C:\Users\Darren\AppData\Local\Microsoft\Windows\Temporary Internet Files\Content.IE5\MP321RS9\MC900434929[1].png"/>
          <p:cNvPicPr/>
          <p:nvPr/>
        </p:nvPicPr>
        <p:blipFill>
          <a:blip r:embed="rId3">
            <a:extLst>
              <a:ext uri="{28A0092B-C50C-407E-A947-70E740481C1C}">
                <a14:useLocalDpi xmlns:a14="http://schemas.microsoft.com/office/drawing/2010/main" val="0"/>
              </a:ext>
            </a:extLst>
          </a:blip>
          <a:srcRect/>
          <a:stretch>
            <a:fillRect/>
          </a:stretch>
        </p:blipFill>
        <p:spPr bwMode="auto">
          <a:xfrm>
            <a:off x="8028384" y="5797296"/>
            <a:ext cx="1005840" cy="1005840"/>
          </a:xfrm>
          <a:prstGeom prst="rect">
            <a:avLst/>
          </a:prstGeom>
          <a:noFill/>
          <a:ln>
            <a:noFill/>
          </a:ln>
        </p:spPr>
      </p:pic>
    </p:spTree>
    <p:extLst>
      <p:ext uri="{BB962C8B-B14F-4D97-AF65-F5344CB8AC3E}">
        <p14:creationId xmlns:p14="http://schemas.microsoft.com/office/powerpoint/2010/main" val="2494162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r>
              <a:rPr lang="en-CA"/>
              <a:t>Module Nine: </a:t>
            </a:r>
            <a:r>
              <a:rPr lang="en-US"/>
              <a:t>Dealing with Difficult Issues</a:t>
            </a:r>
            <a:endParaRPr lang="en-CA"/>
          </a:p>
        </p:txBody>
      </p:sp>
      <p:sp>
        <p:nvSpPr>
          <p:cNvPr id="34819" name="Content Placeholder 4"/>
          <p:cNvSpPr>
            <a:spLocks noGrp="1"/>
          </p:cNvSpPr>
          <p:nvPr>
            <p:ph idx="1"/>
          </p:nvPr>
        </p:nvSpPr>
        <p:spPr/>
        <p:txBody>
          <a:bodyPr/>
          <a:lstStyle/>
          <a:p>
            <a:pPr>
              <a:buFont typeface="Arial" charset="0"/>
              <a:buNone/>
            </a:pPr>
            <a:endParaRPr lang="en-US"/>
          </a:p>
          <a:p>
            <a:pPr>
              <a:buFont typeface="Arial" charset="0"/>
              <a:buNone/>
            </a:pPr>
            <a:r>
              <a:rPr lang="en-US"/>
              <a:t>Most people are willing to negotiate </a:t>
            </a:r>
          </a:p>
          <a:p>
            <a:pPr>
              <a:buFont typeface="Arial" charset="0"/>
              <a:buNone/>
            </a:pPr>
            <a:r>
              <a:rPr lang="en-US"/>
              <a:t>in good faith. They don’t resort to </a:t>
            </a:r>
          </a:p>
          <a:p>
            <a:pPr>
              <a:buFont typeface="Arial" charset="0"/>
              <a:buNone/>
            </a:pPr>
            <a:r>
              <a:rPr lang="en-US"/>
              <a:t>tricks or intimidation. Every once in a </a:t>
            </a:r>
          </a:p>
          <a:p>
            <a:pPr>
              <a:buFont typeface="Arial" charset="0"/>
              <a:buNone/>
            </a:pPr>
            <a:r>
              <a:rPr lang="en-US"/>
              <a:t>while, though, you might encounter </a:t>
            </a:r>
          </a:p>
          <a:p>
            <a:pPr>
              <a:buFont typeface="Arial" charset="0"/>
              <a:buNone/>
            </a:pPr>
            <a:r>
              <a:rPr lang="en-US"/>
              <a:t>someone who takes a less principled </a:t>
            </a:r>
          </a:p>
          <a:p>
            <a:pPr>
              <a:buFont typeface="Arial" charset="0"/>
              <a:buNone/>
            </a:pPr>
            <a:r>
              <a:rPr lang="en-US"/>
              <a:t>approach.</a:t>
            </a:r>
            <a:endParaRPr lang="en-CA"/>
          </a:p>
        </p:txBody>
      </p:sp>
      <p:sp>
        <p:nvSpPr>
          <p:cNvPr id="34820" name="Text Placeholder 5"/>
          <p:cNvSpPr>
            <a:spLocks noGrp="1"/>
          </p:cNvSpPr>
          <p:nvPr>
            <p:ph type="body" sz="quarter" idx="10"/>
          </p:nvPr>
        </p:nvSpPr>
        <p:spPr>
          <a:xfrm>
            <a:off x="7391400" y="381000"/>
            <a:ext cx="1752600" cy="2831976"/>
          </a:xfrm>
          <a:ln>
            <a:miter lim="800000"/>
            <a:headEnd/>
            <a:tailEnd/>
          </a:ln>
        </p:spPr>
        <p:txBody>
          <a:bodyPr/>
          <a:lstStyle/>
          <a:p>
            <a:pPr>
              <a:lnSpc>
                <a:spcPct val="115000"/>
              </a:lnSpc>
              <a:spcBef>
                <a:spcPts val="0"/>
              </a:spcBef>
              <a:spcAft>
                <a:spcPts val="1000"/>
              </a:spcAft>
            </a:pPr>
            <a:r>
              <a:rPr lang="en-US" sz="2400" dirty="0">
                <a:latin typeface="Cambria"/>
                <a:ea typeface="Times New Roman"/>
                <a:cs typeface="Times New Roman"/>
              </a:rPr>
              <a:t>All things are difficult before they are easy.</a:t>
            </a:r>
            <a:endParaRPr lang="en-US" sz="1800" dirty="0">
              <a:ea typeface="Times New Roman"/>
              <a:cs typeface="Times New Roman"/>
            </a:endParaRPr>
          </a:p>
          <a:p>
            <a:pPr algn="ctr">
              <a:lnSpc>
                <a:spcPct val="115000"/>
              </a:lnSpc>
              <a:spcBef>
                <a:spcPts val="0"/>
              </a:spcBef>
              <a:spcAft>
                <a:spcPts val="1000"/>
              </a:spcAft>
            </a:pPr>
            <a:r>
              <a:rPr lang="en-US" sz="2400" dirty="0">
                <a:latin typeface="Cambria"/>
                <a:ea typeface="Times New Roman"/>
                <a:cs typeface="Times New Roman"/>
              </a:rPr>
              <a:t>Thomas Fuller</a:t>
            </a:r>
            <a:endParaRPr lang="en-US" sz="1800" dirty="0">
              <a:ea typeface="Times New Roman"/>
              <a:cs typeface="Times New Roman"/>
            </a:endParaRPr>
          </a:p>
          <a:p>
            <a:endParaRPr lang="en-CA"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Being Prepared for Environmental Tactics</a:t>
            </a:r>
          </a:p>
        </p:txBody>
      </p:sp>
      <p:sp>
        <p:nvSpPr>
          <p:cNvPr id="3" name="Content Placeholder 2"/>
          <p:cNvSpPr>
            <a:spLocks noGrp="1"/>
          </p:cNvSpPr>
          <p:nvPr>
            <p:ph idx="1"/>
          </p:nvPr>
        </p:nvSpPr>
        <p:spPr/>
        <p:txBody>
          <a:bodyPr>
            <a:normAutofit fontScale="92500"/>
          </a:bodyPr>
          <a:lstStyle/>
          <a:p>
            <a:pPr marL="457200" indent="-457200">
              <a:buFont typeface="Arial" pitchFamily="34" charset="0"/>
              <a:buChar char="•"/>
            </a:pPr>
            <a:r>
              <a:rPr lang="en-US" dirty="0"/>
              <a:t>Using environmental tactics to gain an advantage in a negotiation doesn’t happen that often, but negotiators need to be prepared for it. </a:t>
            </a:r>
          </a:p>
          <a:p>
            <a:pPr marL="457200" indent="-457200">
              <a:buFont typeface="Arial" pitchFamily="34" charset="0"/>
              <a:buChar char="•"/>
            </a:pPr>
            <a:r>
              <a:rPr lang="en-US" dirty="0"/>
              <a:t>One obvious case is the executive who refuses to come out from behind his desk and forces the other side to sit in visitors’ chairs. If this should happen, the best response might be, “I’m sorry, but I need some space to spread out my notes. Is there a conference room available?”</a:t>
            </a:r>
          </a:p>
          <a:p>
            <a:endParaRPr lang="en-US" dirty="0"/>
          </a:p>
        </p:txBody>
      </p:sp>
      <p:pic>
        <p:nvPicPr>
          <p:cNvPr id="4" name="Picture 3" descr="C:\Users\Darren\AppData\Local\Microsoft\Windows\Temporary Internet Files\Content.IE5\FTRMPN7N\MC900214922[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5661248"/>
            <a:ext cx="1097280" cy="1091565"/>
          </a:xfrm>
          <a:prstGeom prst="rect">
            <a:avLst/>
          </a:prstGeom>
          <a:noFill/>
          <a:ln>
            <a:noFill/>
          </a:ln>
        </p:spPr>
      </p:pic>
    </p:spTree>
    <p:extLst>
      <p:ext uri="{BB962C8B-B14F-4D97-AF65-F5344CB8AC3E}">
        <p14:creationId xmlns:p14="http://schemas.microsoft.com/office/powerpoint/2010/main" val="418308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Pre-Assignment Review</a:t>
            </a:r>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The purpose of the Pre-Assignment is to get you thinking about the negotiation process. </a:t>
            </a:r>
          </a:p>
          <a:p>
            <a:pPr marL="457200" indent="-457200">
              <a:buFont typeface="Arial" pitchFamily="34" charset="0"/>
              <a:buChar char="•"/>
            </a:pPr>
            <a:r>
              <a:rPr lang="en-US" dirty="0"/>
              <a:t>As a pre-assignment, think about what you consider the characteristics of a successful negotiator. </a:t>
            </a:r>
          </a:p>
        </p:txBody>
      </p:sp>
      <p:pic>
        <p:nvPicPr>
          <p:cNvPr id="4" name="Picture 3" descr="C:\Program Files\Microsoft Office\MEDIA\CAGCAT10\j0234131.wmf"/>
          <p:cNvPicPr/>
          <p:nvPr/>
        </p:nvPicPr>
        <p:blipFill>
          <a:blip r:embed="rId2" cstate="print"/>
          <a:srcRect/>
          <a:stretch>
            <a:fillRect/>
          </a:stretch>
        </p:blipFill>
        <p:spPr bwMode="auto">
          <a:xfrm>
            <a:off x="7956376" y="5589240"/>
            <a:ext cx="999490" cy="1073150"/>
          </a:xfrm>
          <a:prstGeom prst="rect">
            <a:avLst/>
          </a:prstGeom>
          <a:noFill/>
          <a:ln w="9525">
            <a:noFill/>
            <a:miter lim="800000"/>
            <a:headEnd/>
            <a:tailEnd/>
          </a:ln>
        </p:spPr>
      </p:pic>
    </p:spTree>
    <p:extLst>
      <p:ext uri="{BB962C8B-B14F-4D97-AF65-F5344CB8AC3E}">
        <p14:creationId xmlns:p14="http://schemas.microsoft.com/office/powerpoint/2010/main" val="3114316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p:cNvSpPr>
            <a:spLocks noGrp="1"/>
          </p:cNvSpPr>
          <p:nvPr>
            <p:ph type="title"/>
          </p:nvPr>
        </p:nvSpPr>
        <p:spPr/>
        <p:txBody>
          <a:bodyPr/>
          <a:lstStyle/>
          <a:p>
            <a:r>
              <a:rPr lang="en-US"/>
              <a:t>Dealing with Personal Attacks</a:t>
            </a:r>
            <a:endParaRPr lang="en-CA"/>
          </a:p>
        </p:txBody>
      </p:sp>
      <p:sp>
        <p:nvSpPr>
          <p:cNvPr id="35843" name="Content Placeholder 5"/>
          <p:cNvSpPr>
            <a:spLocks noGrp="1"/>
          </p:cNvSpPr>
          <p:nvPr>
            <p:ph idx="1"/>
          </p:nvPr>
        </p:nvSpPr>
        <p:spPr/>
        <p:txBody>
          <a:bodyPr/>
          <a:lstStyle/>
          <a:p>
            <a:r>
              <a:rPr lang="en-US" sz="2800" dirty="0"/>
              <a:t>There are a number of reasons why negotiators sometimes engage in personal attacks:</a:t>
            </a:r>
          </a:p>
          <a:p>
            <a:pPr marL="457200" lvl="0" indent="-457200">
              <a:buFont typeface="Arial" pitchFamily="34" charset="0"/>
              <a:buChar char="•"/>
            </a:pPr>
            <a:r>
              <a:rPr lang="en-US" sz="2800" dirty="0"/>
              <a:t>They may think that this type of behavior will give them an advantage in the negotiation.</a:t>
            </a:r>
          </a:p>
          <a:p>
            <a:pPr marL="457200" lvl="0" indent="-457200">
              <a:buFont typeface="Arial" pitchFamily="34" charset="0"/>
              <a:buChar char="•"/>
            </a:pPr>
            <a:r>
              <a:rPr lang="en-US" sz="2800" dirty="0"/>
              <a:t>They may see any disagreement with their position as a threat to their self-image.</a:t>
            </a:r>
          </a:p>
          <a:p>
            <a:pPr marL="457200" lvl="0" indent="-457200">
              <a:buFont typeface="Arial" pitchFamily="34" charset="0"/>
              <a:buChar char="•"/>
            </a:pPr>
            <a:r>
              <a:rPr lang="en-US" sz="2800" dirty="0"/>
              <a:t>They may feel that they are not being treated fairly or respectfully.</a:t>
            </a:r>
          </a:p>
          <a:p>
            <a:pPr>
              <a:buFont typeface="Arial" charset="0"/>
              <a:buNone/>
            </a:pPr>
            <a:endParaRPr lang="en-CA" dirty="0"/>
          </a:p>
        </p:txBody>
      </p:sp>
      <p:pic>
        <p:nvPicPr>
          <p:cNvPr id="4" name="Picture 3" descr="C:\Users\Darren\AppData\Local\Microsoft\Windows\Temporary Internet Files\Content.IE5\31B2RP17\MC90019775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5661248"/>
            <a:ext cx="1041400" cy="106299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Controlling Your Emotions </a:t>
            </a:r>
            <a:endParaRPr lang="en-CA"/>
          </a:p>
        </p:txBody>
      </p:sp>
      <p:sp>
        <p:nvSpPr>
          <p:cNvPr id="36867" name="Content Placeholder 2"/>
          <p:cNvSpPr>
            <a:spLocks noGrp="1"/>
          </p:cNvSpPr>
          <p:nvPr>
            <p:ph idx="1"/>
          </p:nvPr>
        </p:nvSpPr>
        <p:spPr/>
        <p:txBody>
          <a:bodyPr>
            <a:normAutofit fontScale="92500" lnSpcReduction="10000"/>
          </a:bodyPr>
          <a:lstStyle/>
          <a:p>
            <a:pPr marL="457200" indent="-457200">
              <a:buFont typeface="Arial" pitchFamily="34" charset="0"/>
              <a:buChar char="•"/>
            </a:pPr>
            <a:r>
              <a:rPr lang="en-US" dirty="0"/>
              <a:t>Recognizing and controlling emotions is an aspect of “emotional intelligence.”</a:t>
            </a:r>
            <a:endParaRPr lang="en-CA" dirty="0"/>
          </a:p>
          <a:p>
            <a:pPr marL="457200" indent="-457200">
              <a:buFont typeface="Arial" pitchFamily="34" charset="0"/>
              <a:buChar char="•"/>
            </a:pPr>
            <a:r>
              <a:rPr lang="en-US" dirty="0"/>
              <a:t>In a negotiation, emotional intelligence involves recognizing how you and the other party are responding emotionally to the discussion. </a:t>
            </a:r>
          </a:p>
          <a:p>
            <a:pPr marL="457200" indent="-457200">
              <a:buFont typeface="Arial" pitchFamily="34" charset="0"/>
              <a:buChar char="•"/>
            </a:pPr>
            <a:r>
              <a:rPr lang="en-US" dirty="0"/>
              <a:t>You will recognize when the emotional temperature is rising beyond where it should be, because discussions will become less focused, voices will be raised and the silences will be all the more silent. </a:t>
            </a:r>
            <a:endParaRPr lang="en-CA" dirty="0"/>
          </a:p>
        </p:txBody>
      </p:sp>
      <p:pic>
        <p:nvPicPr>
          <p:cNvPr id="4" name="Picture 3" descr="C:\Users\Darren\AppData\Local\Microsoft\Windows\Temporary Internet Files\Content.IE5\FTRMPN7N\MC900440674[1].png"/>
          <p:cNvPicPr/>
          <p:nvPr/>
        </p:nvPicPr>
        <p:blipFill>
          <a:blip r:embed="rId3">
            <a:extLst>
              <a:ext uri="{28A0092B-C50C-407E-A947-70E740481C1C}">
                <a14:useLocalDpi xmlns:a14="http://schemas.microsoft.com/office/drawing/2010/main" val="0"/>
              </a:ext>
            </a:extLst>
          </a:blip>
          <a:srcRect/>
          <a:stretch>
            <a:fillRect/>
          </a:stretch>
        </p:blipFill>
        <p:spPr bwMode="auto">
          <a:xfrm>
            <a:off x="8028384" y="5805264"/>
            <a:ext cx="1005840" cy="10058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Deciding When It’s Time to Walk Away</a:t>
            </a:r>
            <a:endParaRPr lang="en-CA"/>
          </a:p>
        </p:txBody>
      </p:sp>
      <p:sp>
        <p:nvSpPr>
          <p:cNvPr id="37891" name="Content Placeholder 2"/>
          <p:cNvSpPr>
            <a:spLocks noGrp="1"/>
          </p:cNvSpPr>
          <p:nvPr>
            <p:ph idx="1"/>
          </p:nvPr>
        </p:nvSpPr>
        <p:spPr/>
        <p:txBody>
          <a:bodyPr/>
          <a:lstStyle/>
          <a:p>
            <a:r>
              <a:rPr lang="en-US" dirty="0"/>
              <a:t>It’s time to walk away from a negotiation if:</a:t>
            </a:r>
          </a:p>
          <a:p>
            <a:pPr marL="457200" indent="-457200">
              <a:buFont typeface="Arial" pitchFamily="34" charset="0"/>
              <a:buChar char="•"/>
            </a:pPr>
            <a:r>
              <a:rPr lang="en-US" dirty="0"/>
              <a:t>The other party makes you feel threatened or extremely uncomfortable.</a:t>
            </a:r>
            <a:endParaRPr lang="en-CA" dirty="0"/>
          </a:p>
          <a:p>
            <a:pPr marL="457200" indent="-457200">
              <a:buFont typeface="Arial" pitchFamily="34" charset="0"/>
              <a:buChar char="•"/>
            </a:pPr>
            <a:r>
              <a:rPr lang="en-US" dirty="0"/>
              <a:t>The other party uses unfair tactics that make it impossible to have an equitable negotiation.</a:t>
            </a:r>
            <a:endParaRPr lang="en-CA" dirty="0"/>
          </a:p>
          <a:p>
            <a:pPr>
              <a:buFont typeface="Arial" charset="0"/>
              <a:buNone/>
            </a:pPr>
            <a:endParaRPr lang="en-CA" dirty="0"/>
          </a:p>
        </p:txBody>
      </p:sp>
      <p:pic>
        <p:nvPicPr>
          <p:cNvPr id="4" name="Picture 3" descr="C:\Users\Darren\AppData\Local\Microsoft\Windows\Temporary Internet Files\Content.IE5\ZKNEI80I\MC900233316[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33256"/>
            <a:ext cx="1005840" cy="102489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p:txBody>
          <a:bodyPr/>
          <a:lstStyle/>
          <a:p>
            <a:r>
              <a:rPr lang="en-CA" sz="3600"/>
              <a:t>Module </a:t>
            </a:r>
            <a:r>
              <a:rPr lang="en-US" sz="3600"/>
              <a:t>Ten: Negotiating Outside the Boardroom</a:t>
            </a:r>
            <a:endParaRPr lang="en-CA" sz="3600"/>
          </a:p>
        </p:txBody>
      </p:sp>
      <p:sp>
        <p:nvSpPr>
          <p:cNvPr id="38915" name="Content Placeholder 4"/>
          <p:cNvSpPr>
            <a:spLocks noGrp="1"/>
          </p:cNvSpPr>
          <p:nvPr>
            <p:ph idx="1"/>
          </p:nvPr>
        </p:nvSpPr>
        <p:spPr/>
        <p:txBody>
          <a:bodyPr/>
          <a:lstStyle/>
          <a:p>
            <a:pPr>
              <a:buFont typeface="Arial" charset="0"/>
              <a:buNone/>
            </a:pPr>
            <a:r>
              <a:rPr lang="en-US" dirty="0"/>
              <a:t>Negotiating isn’t just something that </a:t>
            </a:r>
          </a:p>
          <a:p>
            <a:pPr>
              <a:buFont typeface="Arial" charset="0"/>
              <a:buNone/>
            </a:pPr>
            <a:r>
              <a:rPr lang="en-US" dirty="0"/>
              <a:t>takes place in conference rooms with </a:t>
            </a:r>
          </a:p>
          <a:p>
            <a:pPr>
              <a:buFont typeface="Arial" charset="0"/>
              <a:buNone/>
            </a:pPr>
            <a:r>
              <a:rPr lang="en-US" dirty="0"/>
              <a:t>powerful forces aligned on either </a:t>
            </a:r>
          </a:p>
          <a:p>
            <a:pPr>
              <a:buFont typeface="Arial" charset="0"/>
              <a:buNone/>
            </a:pPr>
            <a:r>
              <a:rPr lang="en-US" dirty="0"/>
              <a:t>side of a table. People have informal </a:t>
            </a:r>
          </a:p>
          <a:p>
            <a:pPr>
              <a:buFont typeface="Arial" charset="0"/>
              <a:buNone/>
            </a:pPr>
            <a:r>
              <a:rPr lang="en-US" dirty="0"/>
              <a:t>negotiations every day — with their </a:t>
            </a:r>
          </a:p>
          <a:p>
            <a:pPr>
              <a:buFont typeface="Arial" charset="0"/>
              <a:buNone/>
            </a:pPr>
            <a:r>
              <a:rPr lang="en-US" dirty="0"/>
              <a:t>coworkers, merchants, even family </a:t>
            </a:r>
          </a:p>
          <a:p>
            <a:pPr>
              <a:buFont typeface="Arial" charset="0"/>
              <a:buNone/>
            </a:pPr>
            <a:r>
              <a:rPr lang="en-US" dirty="0"/>
              <a:t>members.</a:t>
            </a:r>
            <a:r>
              <a:rPr lang="en-CA" dirty="0"/>
              <a:t> </a:t>
            </a:r>
          </a:p>
        </p:txBody>
      </p:sp>
      <p:sp>
        <p:nvSpPr>
          <p:cNvPr id="38916" name="Text Placeholder 5"/>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2000" dirty="0">
                <a:latin typeface="Cambria"/>
                <a:ea typeface="Times New Roman"/>
                <a:cs typeface="Times New Roman"/>
              </a:rPr>
              <a:t>Use soft words and hard arguments.</a:t>
            </a:r>
            <a:endParaRPr lang="en-US" sz="1600" dirty="0">
              <a:ea typeface="Times New Roman"/>
              <a:cs typeface="Times New Roman"/>
            </a:endParaRPr>
          </a:p>
          <a:p>
            <a:pPr algn="ctr">
              <a:lnSpc>
                <a:spcPct val="115000"/>
              </a:lnSpc>
              <a:spcBef>
                <a:spcPts val="0"/>
              </a:spcBef>
              <a:spcAft>
                <a:spcPts val="1000"/>
              </a:spcAft>
            </a:pPr>
            <a:r>
              <a:rPr lang="en-US" sz="2000" dirty="0">
                <a:latin typeface="Cambria"/>
                <a:ea typeface="Times New Roman"/>
                <a:cs typeface="Times New Roman"/>
              </a:rPr>
              <a:t>English Proverb</a:t>
            </a:r>
            <a:endParaRPr lang="en-US" sz="1600" dirty="0">
              <a:ea typeface="Times New Roman"/>
              <a:cs typeface="Times New Roman"/>
            </a:endParaRPr>
          </a:p>
          <a:p>
            <a:endParaRPr lang="en-CA"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p:cNvSpPr>
            <a:spLocks noGrp="1"/>
          </p:cNvSpPr>
          <p:nvPr>
            <p:ph type="title"/>
          </p:nvPr>
        </p:nvSpPr>
        <p:spPr/>
        <p:txBody>
          <a:bodyPr/>
          <a:lstStyle/>
          <a:p>
            <a:r>
              <a:rPr lang="en-US"/>
              <a:t>Adapting the Process for Smaller Negotiations</a:t>
            </a:r>
            <a:endParaRPr lang="en-CA"/>
          </a:p>
        </p:txBody>
      </p:sp>
      <p:sp>
        <p:nvSpPr>
          <p:cNvPr id="39939" name="Content Placeholder 5"/>
          <p:cNvSpPr>
            <a:spLocks noGrp="1"/>
          </p:cNvSpPr>
          <p:nvPr>
            <p:ph idx="1"/>
          </p:nvPr>
        </p:nvSpPr>
        <p:spPr>
          <a:xfrm>
            <a:off x="457200" y="1831975"/>
            <a:ext cx="8229600" cy="4525963"/>
          </a:xfrm>
        </p:spPr>
        <p:txBody>
          <a:bodyPr/>
          <a:lstStyle/>
          <a:p>
            <a:pPr marL="457200" indent="-457200">
              <a:buFont typeface="Arial" pitchFamily="34" charset="0"/>
              <a:buChar char="•"/>
            </a:pPr>
            <a:r>
              <a:rPr lang="en-US" sz="2600" dirty="0"/>
              <a:t>Separate the people from the problem. Don’t let personalities get in the way of negotiating.</a:t>
            </a:r>
            <a:endParaRPr lang="en-CA" sz="2600" dirty="0"/>
          </a:p>
          <a:p>
            <a:pPr marL="457200" indent="-457200">
              <a:buFont typeface="Arial" pitchFamily="34" charset="0"/>
              <a:buChar char="•"/>
            </a:pPr>
            <a:r>
              <a:rPr lang="en-US" sz="2600" dirty="0"/>
              <a:t>Focus on interests, not positions. Consider what both parties want and need.</a:t>
            </a:r>
            <a:endParaRPr lang="en-CA" sz="2600" dirty="0"/>
          </a:p>
          <a:p>
            <a:pPr marL="457200" indent="-457200">
              <a:buFont typeface="Arial" pitchFamily="34" charset="0"/>
              <a:buChar char="•"/>
            </a:pPr>
            <a:r>
              <a:rPr lang="en-US" sz="2600" dirty="0"/>
              <a:t>Expand the range of options. One way to overcome an impasse in a negotiation is to expand the range of the discussion. </a:t>
            </a:r>
            <a:endParaRPr lang="en-CA" sz="2600" dirty="0"/>
          </a:p>
          <a:p>
            <a:pPr marL="457200" indent="-457200">
              <a:buFont typeface="Arial" pitchFamily="34" charset="0"/>
              <a:buChar char="•"/>
            </a:pPr>
            <a:r>
              <a:rPr lang="en-US" sz="2600" dirty="0"/>
              <a:t>State the terms of an agreement in specific, clear terms.</a:t>
            </a:r>
            <a:endParaRPr lang="en-CA" sz="2600" dirty="0"/>
          </a:p>
          <a:p>
            <a:endParaRPr lang="en-CA" dirty="0"/>
          </a:p>
        </p:txBody>
      </p:sp>
      <p:pic>
        <p:nvPicPr>
          <p:cNvPr id="4" name="Picture 3" descr="C:\Users\Darren\AppData\Local\Microsoft\Windows\Temporary Internet Files\Content.IE5\9MJXCRQW\MC900363464[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33256"/>
            <a:ext cx="1005840" cy="102806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Negotiating via Telephone </a:t>
            </a:r>
            <a:endParaRPr lang="en-CA"/>
          </a:p>
        </p:txBody>
      </p:sp>
      <p:sp>
        <p:nvSpPr>
          <p:cNvPr id="40963" name="Content Placeholder 2"/>
          <p:cNvSpPr>
            <a:spLocks noGrp="1"/>
          </p:cNvSpPr>
          <p:nvPr>
            <p:ph idx="1"/>
          </p:nvPr>
        </p:nvSpPr>
        <p:spPr/>
        <p:txBody>
          <a:bodyPr/>
          <a:lstStyle/>
          <a:p>
            <a:pPr marL="342900" lvl="0" indent="-342900">
              <a:buFont typeface="Arial" pitchFamily="34" charset="0"/>
              <a:buChar char="•"/>
            </a:pPr>
            <a:r>
              <a:rPr lang="en-US" sz="2400" dirty="0"/>
              <a:t>Pay attention to particular points. </a:t>
            </a:r>
          </a:p>
          <a:p>
            <a:pPr marL="342900" lvl="0" indent="-342900">
              <a:buFont typeface="Arial" pitchFamily="34" charset="0"/>
              <a:buChar char="•"/>
            </a:pPr>
            <a:r>
              <a:rPr lang="en-US" sz="2400" dirty="0"/>
              <a:t>Listen Actively. Don't interrupt the other party; don't spend your 'listening time' figuring out how you're going to respond to them when they finally stop talking. The better you listen, the better you can learn, and the more likely you will be able to respond in a way that improves the negotiation's result.</a:t>
            </a:r>
          </a:p>
          <a:p>
            <a:pPr marL="342900" lvl="0" indent="-342900">
              <a:buFont typeface="Arial" pitchFamily="34" charset="0"/>
              <a:buChar char="•"/>
            </a:pPr>
            <a:r>
              <a:rPr lang="en-US" sz="2400" dirty="0"/>
              <a:t>Don't let the immediacy of a telephone call force you into fast, unwise decisions. There is nothing wrong with requesting more time to think about the terms discussed.</a:t>
            </a:r>
          </a:p>
          <a:p>
            <a:pPr>
              <a:buFont typeface="Arial" charset="0"/>
              <a:buNone/>
            </a:pPr>
            <a:endParaRPr lang="en-CA" dirty="0"/>
          </a:p>
        </p:txBody>
      </p:sp>
      <p:pic>
        <p:nvPicPr>
          <p:cNvPr id="4" name="Picture 3" descr="C:\Users\Darren\AppData\Local\Microsoft\Windows\Temporary Internet Files\Content.IE5\MP321RS9\MC90036105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33256"/>
            <a:ext cx="1005840" cy="100584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Negotiating via Email</a:t>
            </a:r>
            <a:endParaRPr lang="en-CA"/>
          </a:p>
        </p:txBody>
      </p:sp>
      <p:sp>
        <p:nvSpPr>
          <p:cNvPr id="41987" name="Content Placeholder 2"/>
          <p:cNvSpPr>
            <a:spLocks noGrp="1"/>
          </p:cNvSpPr>
          <p:nvPr>
            <p:ph idx="1"/>
          </p:nvPr>
        </p:nvSpPr>
        <p:spPr/>
        <p:txBody>
          <a:bodyPr>
            <a:normAutofit lnSpcReduction="10000"/>
          </a:bodyPr>
          <a:lstStyle/>
          <a:p>
            <a:pPr>
              <a:buFont typeface="Arial" charset="0"/>
              <a:buNone/>
            </a:pPr>
            <a:r>
              <a:rPr lang="en-US" sz="2400" b="1" dirty="0"/>
              <a:t>It is appropriate to use email in a negotiation:</a:t>
            </a:r>
            <a:endParaRPr lang="en-CA" sz="2400" b="1" dirty="0"/>
          </a:p>
          <a:p>
            <a:pPr marL="342900" indent="-342900">
              <a:buFont typeface="Arial" pitchFamily="34" charset="0"/>
              <a:buChar char="•"/>
            </a:pPr>
            <a:r>
              <a:rPr lang="en-US" sz="2400" dirty="0"/>
              <a:t>When the topic is clearly defined.</a:t>
            </a:r>
            <a:endParaRPr lang="en-CA" sz="2400" dirty="0"/>
          </a:p>
          <a:p>
            <a:pPr marL="342900" indent="-342900">
              <a:buFont typeface="Arial" pitchFamily="34" charset="0"/>
              <a:buChar char="•"/>
            </a:pPr>
            <a:r>
              <a:rPr lang="en-US" sz="2400" dirty="0"/>
              <a:t>When the topic does not require extensive discussion</a:t>
            </a:r>
            <a:endParaRPr lang="en-CA" sz="2400" dirty="0"/>
          </a:p>
          <a:p>
            <a:pPr marL="342900" indent="-342900">
              <a:buFont typeface="Arial" pitchFamily="34" charset="0"/>
              <a:buChar char="•"/>
            </a:pPr>
            <a:r>
              <a:rPr lang="en-US" sz="2400" dirty="0"/>
              <a:t>When the expected response is relatively simple</a:t>
            </a:r>
            <a:endParaRPr lang="en-CA" sz="2400" dirty="0"/>
          </a:p>
          <a:p>
            <a:pPr marL="342900" indent="-342900">
              <a:buFont typeface="Arial" pitchFamily="34" charset="0"/>
              <a:buChar char="•"/>
            </a:pPr>
            <a:r>
              <a:rPr lang="en-US" sz="2400" dirty="0"/>
              <a:t>When there is little possibility of misunderstanding</a:t>
            </a:r>
            <a:endParaRPr lang="en-CA" sz="2400" dirty="0"/>
          </a:p>
          <a:p>
            <a:pPr>
              <a:buFont typeface="Arial" charset="0"/>
              <a:buNone/>
            </a:pPr>
            <a:r>
              <a:rPr lang="en-US" sz="2400" b="1" dirty="0"/>
              <a:t>It is not appropriate to use email:</a:t>
            </a:r>
            <a:endParaRPr lang="en-CA" sz="2400" b="1" dirty="0"/>
          </a:p>
          <a:p>
            <a:pPr marL="342900" indent="-342900">
              <a:buFont typeface="Arial" pitchFamily="34" charset="0"/>
              <a:buChar char="•"/>
            </a:pPr>
            <a:r>
              <a:rPr lang="en-US" sz="2400" dirty="0"/>
              <a:t>When the topic is complex</a:t>
            </a:r>
            <a:endParaRPr lang="en-CA" sz="2400" dirty="0"/>
          </a:p>
          <a:p>
            <a:pPr marL="342900" indent="-342900">
              <a:buFont typeface="Arial" pitchFamily="34" charset="0"/>
              <a:buChar char="•"/>
            </a:pPr>
            <a:r>
              <a:rPr lang="en-US" sz="2400" dirty="0"/>
              <a:t>When the topic requires extensive discussion</a:t>
            </a:r>
            <a:endParaRPr lang="en-CA" sz="2400" dirty="0"/>
          </a:p>
          <a:p>
            <a:pPr marL="342900" indent="-342900">
              <a:buFont typeface="Arial" pitchFamily="34" charset="0"/>
              <a:buChar char="•"/>
            </a:pPr>
            <a:r>
              <a:rPr lang="en-US" sz="2400" dirty="0"/>
              <a:t>When the topic has great personal significance for the parties involved</a:t>
            </a:r>
            <a:endParaRPr lang="en-CA" sz="2400" dirty="0"/>
          </a:p>
          <a:p>
            <a:pPr marL="342900" indent="-342900">
              <a:buFont typeface="Arial" pitchFamily="34" charset="0"/>
              <a:buChar char="•"/>
            </a:pPr>
            <a:r>
              <a:rPr lang="en-US" sz="2400" dirty="0"/>
              <a:t>When the topic is likely to stir up strong emotions</a:t>
            </a:r>
            <a:endParaRPr lang="en-CA" sz="2400" dirty="0"/>
          </a:p>
          <a:p>
            <a:pPr>
              <a:buFont typeface="Arial" charset="0"/>
              <a:buNone/>
            </a:pPr>
            <a:endParaRPr lang="en-CA" dirty="0"/>
          </a:p>
        </p:txBody>
      </p:sp>
      <p:pic>
        <p:nvPicPr>
          <p:cNvPr id="4" name="Picture 3" descr="C:\Users\Darren\AppData\Local\Microsoft\Windows\Temporary Internet Files\Content.IE5\9PDUOZYV\MC900340104[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5805264"/>
            <a:ext cx="1080770" cy="96964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p>
            <a:r>
              <a:rPr lang="en-CA" sz="3600"/>
              <a:t>Module </a:t>
            </a:r>
            <a:r>
              <a:rPr lang="en-US" sz="3600"/>
              <a:t>Eleven: Negotiating on Behalf of Someone Else</a:t>
            </a:r>
            <a:endParaRPr lang="en-CA" sz="3600"/>
          </a:p>
        </p:txBody>
      </p:sp>
      <p:sp>
        <p:nvSpPr>
          <p:cNvPr id="43011" name="Content Placeholder 4"/>
          <p:cNvSpPr>
            <a:spLocks noGrp="1"/>
          </p:cNvSpPr>
          <p:nvPr>
            <p:ph idx="1"/>
          </p:nvPr>
        </p:nvSpPr>
        <p:spPr>
          <a:xfrm>
            <a:off x="457200" y="1831975"/>
            <a:ext cx="6400800" cy="4525963"/>
          </a:xfrm>
        </p:spPr>
        <p:txBody>
          <a:bodyPr>
            <a:normAutofit lnSpcReduction="10000"/>
          </a:bodyPr>
          <a:lstStyle/>
          <a:p>
            <a:pPr>
              <a:buFont typeface="Arial" charset="0"/>
              <a:buNone/>
            </a:pPr>
            <a:r>
              <a:rPr lang="en-US" sz="2800" dirty="0"/>
              <a:t>Negotiating on behalf of someone else </a:t>
            </a:r>
          </a:p>
          <a:p>
            <a:pPr>
              <a:buFont typeface="Arial" charset="0"/>
              <a:buNone/>
            </a:pPr>
            <a:r>
              <a:rPr lang="en-US" sz="2800" dirty="0"/>
              <a:t>presents some special challenges. When </a:t>
            </a:r>
          </a:p>
          <a:p>
            <a:pPr>
              <a:buFont typeface="Arial" charset="0"/>
              <a:buNone/>
            </a:pPr>
            <a:r>
              <a:rPr lang="en-US" sz="2800" dirty="0"/>
              <a:t>you begin such a negotiation, you need to </a:t>
            </a:r>
          </a:p>
          <a:p>
            <a:pPr>
              <a:buFont typeface="Arial" charset="0"/>
              <a:buNone/>
            </a:pPr>
            <a:r>
              <a:rPr lang="en-US" sz="2800" dirty="0"/>
              <a:t>have a clear idea of your Walk Away Price </a:t>
            </a:r>
          </a:p>
          <a:p>
            <a:pPr>
              <a:buFont typeface="Arial" charset="0"/>
              <a:buNone/>
            </a:pPr>
            <a:r>
              <a:rPr lang="en-US" sz="2800" dirty="0"/>
              <a:t>(WAP) and the concessions you have </a:t>
            </a:r>
          </a:p>
          <a:p>
            <a:pPr>
              <a:buFont typeface="Arial" charset="0"/>
              <a:buNone/>
            </a:pPr>
            <a:r>
              <a:rPr lang="en-US" sz="2800" dirty="0"/>
              <a:t>permission to make. You also need to be </a:t>
            </a:r>
          </a:p>
          <a:p>
            <a:pPr>
              <a:buFont typeface="Arial" charset="0"/>
              <a:buNone/>
            </a:pPr>
            <a:r>
              <a:rPr lang="en-US" sz="2800" dirty="0"/>
              <a:t>sure you understand the issues well </a:t>
            </a:r>
          </a:p>
          <a:p>
            <a:pPr>
              <a:buFont typeface="Arial" charset="0"/>
              <a:buNone/>
            </a:pPr>
            <a:r>
              <a:rPr lang="en-US" sz="2800" dirty="0"/>
              <a:t>enough to respond to tough questions that </a:t>
            </a:r>
          </a:p>
          <a:p>
            <a:pPr>
              <a:buFont typeface="Arial" charset="0"/>
              <a:buNone/>
            </a:pPr>
            <a:r>
              <a:rPr lang="en-US" sz="2800" dirty="0"/>
              <a:t>may come up in the negotiation.</a:t>
            </a:r>
            <a:r>
              <a:rPr lang="en-CA" dirty="0"/>
              <a:t> </a:t>
            </a:r>
          </a:p>
        </p:txBody>
      </p:sp>
      <p:sp>
        <p:nvSpPr>
          <p:cNvPr id="43012" name="Text Placeholder 5"/>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1600" dirty="0">
                <a:latin typeface="Cambria"/>
                <a:ea typeface="Times New Roman"/>
                <a:cs typeface="Times New Roman"/>
              </a:rPr>
              <a:t>To succeed as a team means to hold all of the members accountable for their expertise.</a:t>
            </a:r>
            <a:endParaRPr lang="en-US" sz="1200" dirty="0">
              <a:ea typeface="Times New Roman"/>
              <a:cs typeface="Times New Roman"/>
            </a:endParaRPr>
          </a:p>
          <a:p>
            <a:pPr algn="ctr">
              <a:lnSpc>
                <a:spcPct val="115000"/>
              </a:lnSpc>
              <a:spcBef>
                <a:spcPts val="0"/>
              </a:spcBef>
              <a:spcAft>
                <a:spcPts val="1000"/>
              </a:spcAft>
            </a:pPr>
            <a:r>
              <a:rPr lang="en-US" sz="1600" dirty="0">
                <a:latin typeface="Cambria"/>
                <a:ea typeface="Times New Roman"/>
                <a:cs typeface="Times New Roman"/>
              </a:rPr>
              <a:t>Mitchell Caplan</a:t>
            </a:r>
            <a:endParaRPr lang="en-US" sz="1200" dirty="0">
              <a:ea typeface="Times New Roman"/>
              <a:cs typeface="Times New Roman"/>
            </a:endParaRPr>
          </a:p>
          <a:p>
            <a:endParaRPr lang="en-CA"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
          <p:cNvSpPr>
            <a:spLocks noGrp="1"/>
          </p:cNvSpPr>
          <p:nvPr>
            <p:ph type="title"/>
          </p:nvPr>
        </p:nvSpPr>
        <p:spPr/>
        <p:txBody>
          <a:bodyPr/>
          <a:lstStyle/>
          <a:p>
            <a:r>
              <a:rPr lang="en-US"/>
              <a:t>Choosing the Negotiating Team</a:t>
            </a:r>
            <a:endParaRPr lang="en-CA"/>
          </a:p>
        </p:txBody>
      </p:sp>
      <p:sp>
        <p:nvSpPr>
          <p:cNvPr id="44035" name="Content Placeholder 5"/>
          <p:cNvSpPr>
            <a:spLocks noGrp="1"/>
          </p:cNvSpPr>
          <p:nvPr>
            <p:ph idx="1"/>
          </p:nvPr>
        </p:nvSpPr>
        <p:spPr/>
        <p:txBody>
          <a:bodyPr>
            <a:normAutofit lnSpcReduction="10000"/>
          </a:bodyPr>
          <a:lstStyle/>
          <a:p>
            <a:r>
              <a:rPr lang="en-US" sz="2800" dirty="0"/>
              <a:t>An essential part of leading a team of any kind is sharing information. Teams need information to thrive. Before the negotiation, hold a meeting with the team to make sure everyone has the information they need to make an effective contribution. You can also use these meetings to:</a:t>
            </a:r>
          </a:p>
          <a:p>
            <a:pPr marL="457200" lvl="0" indent="-457200">
              <a:buFont typeface="Arial" pitchFamily="34" charset="0"/>
              <a:buChar char="•"/>
            </a:pPr>
            <a:r>
              <a:rPr lang="en-US" sz="2800" dirty="0"/>
              <a:t>Remind everyone of the team’s goals</a:t>
            </a:r>
          </a:p>
          <a:p>
            <a:pPr marL="457200" lvl="0" indent="-457200">
              <a:buFont typeface="Arial" pitchFamily="34" charset="0"/>
              <a:buChar char="•"/>
            </a:pPr>
            <a:r>
              <a:rPr lang="en-US" sz="2800" dirty="0"/>
              <a:t>Ensure that everyone understands his or her role in the negotiation</a:t>
            </a:r>
          </a:p>
          <a:p>
            <a:pPr marL="457200" lvl="0" indent="-457200">
              <a:buFont typeface="Arial" pitchFamily="34" charset="0"/>
              <a:buChar char="•"/>
            </a:pPr>
            <a:r>
              <a:rPr lang="en-US" sz="2800" dirty="0"/>
              <a:t>Create a “game plan” for the negotiation</a:t>
            </a:r>
          </a:p>
          <a:p>
            <a:pPr>
              <a:buFont typeface="Arial" charset="0"/>
              <a:buNone/>
            </a:pPr>
            <a:endParaRPr lang="en-CA" dirty="0"/>
          </a:p>
        </p:txBody>
      </p:sp>
      <p:pic>
        <p:nvPicPr>
          <p:cNvPr id="4" name="Picture 3" descr="C:\Users\Darren\AppData\Local\Microsoft\Windows\Temporary Internet Files\Content.IE5\MP321RS9\MC900071144[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5661248"/>
            <a:ext cx="1371600" cy="113157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Covering All the Bases</a:t>
            </a:r>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Some negotiations are so complex that it is difficult for one person to master all the issues. </a:t>
            </a:r>
          </a:p>
          <a:p>
            <a:pPr marL="457200" indent="-457200">
              <a:buFont typeface="Arial" pitchFamily="34" charset="0"/>
              <a:buChar char="•"/>
            </a:pPr>
            <a:r>
              <a:rPr lang="en-US" dirty="0"/>
              <a:t>It is beneficial to have a team who feel that they can make decisions with an element of autonomy. This will allow them to operate naturally in a negotiation with little fear that they might overstep the mark. </a:t>
            </a:r>
          </a:p>
        </p:txBody>
      </p:sp>
      <p:pic>
        <p:nvPicPr>
          <p:cNvPr id="4" name="Picture 3" descr="C:\Users\Darren\AppData\Local\Microsoft\Windows\Temporary Internet Files\Content.IE5\FZCJR17Y\MC900149394[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589240"/>
            <a:ext cx="1005840" cy="1115060"/>
          </a:xfrm>
          <a:prstGeom prst="rect">
            <a:avLst/>
          </a:prstGeom>
          <a:noFill/>
          <a:ln>
            <a:noFill/>
          </a:ln>
        </p:spPr>
      </p:pic>
    </p:spTree>
    <p:extLst>
      <p:ext uri="{BB962C8B-B14F-4D97-AF65-F5344CB8AC3E}">
        <p14:creationId xmlns:p14="http://schemas.microsoft.com/office/powerpoint/2010/main" val="11784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CA" sz="3200"/>
              <a:t>Module Two: </a:t>
            </a:r>
            <a:br>
              <a:rPr lang="en-CA" sz="3200"/>
            </a:br>
            <a:r>
              <a:rPr lang="en-CA" sz="3200"/>
              <a:t>Understanding Negotiation </a:t>
            </a:r>
          </a:p>
        </p:txBody>
      </p:sp>
      <p:sp>
        <p:nvSpPr>
          <p:cNvPr id="8195" name="Content Placeholder 2"/>
          <p:cNvSpPr>
            <a:spLocks noGrp="1"/>
          </p:cNvSpPr>
          <p:nvPr>
            <p:ph idx="1"/>
          </p:nvPr>
        </p:nvSpPr>
        <p:spPr/>
        <p:txBody>
          <a:bodyPr/>
          <a:lstStyle/>
          <a:p>
            <a:endParaRPr lang="en-US" sz="2400" dirty="0"/>
          </a:p>
          <a:p>
            <a:r>
              <a:rPr lang="en-US" sz="2400" dirty="0"/>
              <a:t>Before we get started, let’s take a look at two basic types of negotiation. We’ll consider the three phases of negotiation and the skills you need to become an effective negotiator. </a:t>
            </a:r>
            <a:endParaRPr lang="en-US" dirty="0"/>
          </a:p>
        </p:txBody>
      </p:sp>
      <p:sp>
        <p:nvSpPr>
          <p:cNvPr id="8196" name="Text Placeholder 3"/>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2000" dirty="0">
                <a:latin typeface="Cambria"/>
                <a:ea typeface="Times New Roman"/>
                <a:cs typeface="Times New Roman"/>
              </a:rPr>
              <a:t>Information is a negotiator’s greatest weapon.</a:t>
            </a:r>
            <a:endParaRPr lang="en-US" sz="1600" dirty="0">
              <a:ea typeface="Times New Roman"/>
              <a:cs typeface="Times New Roman"/>
            </a:endParaRPr>
          </a:p>
          <a:p>
            <a:pPr algn="ctr">
              <a:lnSpc>
                <a:spcPct val="115000"/>
              </a:lnSpc>
              <a:spcBef>
                <a:spcPts val="0"/>
              </a:spcBef>
              <a:spcAft>
                <a:spcPts val="1000"/>
              </a:spcAft>
            </a:pPr>
            <a:r>
              <a:rPr lang="en-US" sz="2000" dirty="0">
                <a:latin typeface="Cambria"/>
                <a:ea typeface="Times New Roman"/>
                <a:cs typeface="Times New Roman"/>
              </a:rPr>
              <a:t>Victor Kiam</a:t>
            </a:r>
            <a:endParaRPr lang="en-US" sz="1600" dirty="0">
              <a:ea typeface="Times New Roman"/>
              <a:cs typeface="Times New Roman"/>
            </a:endParaRPr>
          </a:p>
          <a:p>
            <a:pPr eaLnBrk="1" hangingPunct="1"/>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Dealing with Tough Questions</a:t>
            </a:r>
            <a:endParaRPr lang="en-CA"/>
          </a:p>
        </p:txBody>
      </p:sp>
      <p:sp>
        <p:nvSpPr>
          <p:cNvPr id="45059" name="Content Placeholder 2"/>
          <p:cNvSpPr>
            <a:spLocks noGrp="1"/>
          </p:cNvSpPr>
          <p:nvPr>
            <p:ph idx="1"/>
          </p:nvPr>
        </p:nvSpPr>
        <p:spPr/>
        <p:txBody>
          <a:bodyPr>
            <a:normAutofit fontScale="92500" lnSpcReduction="10000"/>
          </a:bodyPr>
          <a:lstStyle/>
          <a:p>
            <a:pPr marL="342900" lvl="0" indent="-342900">
              <a:buFont typeface="Arial" pitchFamily="34" charset="0"/>
              <a:buChar char="•"/>
            </a:pPr>
            <a:r>
              <a:rPr lang="en-US" sz="2400" dirty="0"/>
              <a:t>Suggest (in a friendly way) that the question is irrelevant. For example, you might say, “I’m not sure how that question fits in here.”</a:t>
            </a:r>
          </a:p>
          <a:p>
            <a:pPr marL="342900" lvl="0" indent="-342900">
              <a:buFont typeface="Arial" pitchFamily="34" charset="0"/>
              <a:buChar char="•"/>
            </a:pPr>
            <a:r>
              <a:rPr lang="en-US" sz="2400" dirty="0"/>
              <a:t>Say you don’t know the answer. This is the best course of action to take if you really don’t know the answer. This approach is better than guessing. As a next step, you might say that you will find out the answer and get back to the questioner within a day or two.</a:t>
            </a:r>
          </a:p>
          <a:p>
            <a:pPr marL="342900" lvl="0" indent="-342900">
              <a:buFont typeface="Arial" pitchFamily="34" charset="0"/>
              <a:buChar char="•"/>
            </a:pPr>
            <a:r>
              <a:rPr lang="en-US" sz="2400" dirty="0"/>
              <a:t>Say that you would like to wait to respond to the question until later in the negotiation.  This is the best thing to do if your answer will reveal too much about your position too soon.</a:t>
            </a:r>
          </a:p>
          <a:p>
            <a:pPr marL="342900" lvl="0" indent="-342900">
              <a:buFont typeface="Arial" pitchFamily="34" charset="0"/>
              <a:buChar char="•"/>
            </a:pPr>
            <a:r>
              <a:rPr lang="en-US" sz="2400" dirty="0"/>
              <a:t>Reply with a question of your own. This may help clarify the motivation of the questioner. (What is the questioner really asking?)</a:t>
            </a:r>
          </a:p>
          <a:p>
            <a:endParaRPr lang="en-CA" dirty="0"/>
          </a:p>
        </p:txBody>
      </p:sp>
      <p:pic>
        <p:nvPicPr>
          <p:cNvPr id="5" name="Picture 4" descr="C:\Users\Darren\AppData\Local\Microsoft\Windows\Temporary Internet Files\Content.IE5\1JXY5E11\MC90038323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517232"/>
            <a:ext cx="1005840" cy="127063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CA"/>
              <a:t>M</a:t>
            </a:r>
            <a:r>
              <a:rPr lang="en-US"/>
              <a:t>odule Twelve: Wrapping Up</a:t>
            </a:r>
            <a:endParaRPr lang="en-CA"/>
          </a:p>
        </p:txBody>
      </p:sp>
      <p:sp>
        <p:nvSpPr>
          <p:cNvPr id="5" name="Content Placeholder 4"/>
          <p:cNvSpPr>
            <a:spLocks noGrp="1"/>
          </p:cNvSpPr>
          <p:nvPr>
            <p:ph idx="1"/>
          </p:nvPr>
        </p:nvSpPr>
        <p:spPr/>
        <p:txBody>
          <a:bodyPr/>
          <a:lstStyle/>
          <a:p>
            <a:r>
              <a:rPr lang="en-US" sz="2800" dirty="0"/>
              <a:t>Although this workshop is coming to a close, we hope that your journey to improve your project management skills is just beginning. Please take a moment to review and update your action plan. This will be a key tool to guide your progress in the days, weeks, months, and years to come. We wish you the best of luck on the rest of your travels! </a:t>
            </a:r>
          </a:p>
          <a:p>
            <a:pPr>
              <a:buFont typeface="Arial" charset="0"/>
              <a:buNone/>
              <a:defRPr/>
            </a:pPr>
            <a:endParaRPr lang="en-CA" dirty="0"/>
          </a:p>
        </p:txBody>
      </p:sp>
      <p:sp>
        <p:nvSpPr>
          <p:cNvPr id="46084" name="Text Placeholder 5"/>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1800" dirty="0">
                <a:latin typeface="Cambria"/>
                <a:ea typeface="Times New Roman"/>
                <a:cs typeface="Times New Roman"/>
              </a:rPr>
              <a:t>Success usually comes to those who are too busy to be looking for it.</a:t>
            </a:r>
            <a:endParaRPr lang="en-US" sz="1400" dirty="0">
              <a:ea typeface="Times New Roman"/>
              <a:cs typeface="Times New Roman"/>
            </a:endParaRPr>
          </a:p>
          <a:p>
            <a:pPr algn="ctr">
              <a:lnSpc>
                <a:spcPct val="115000"/>
              </a:lnSpc>
              <a:spcBef>
                <a:spcPts val="0"/>
              </a:spcBef>
              <a:spcAft>
                <a:spcPts val="1000"/>
              </a:spcAft>
            </a:pPr>
            <a:r>
              <a:rPr lang="en-US" sz="1800" dirty="0">
                <a:latin typeface="Cambria"/>
                <a:ea typeface="Times New Roman"/>
                <a:cs typeface="Times New Roman"/>
              </a:rPr>
              <a:t>Henry David Thoreau</a:t>
            </a:r>
            <a:endParaRPr lang="en-US" sz="1400" dirty="0">
              <a:ea typeface="Times New Roman"/>
              <a:cs typeface="Times New Roman"/>
            </a:endParaRPr>
          </a:p>
          <a:p>
            <a:endParaRPr lang="en-CA"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Words from the Wise</a:t>
            </a:r>
          </a:p>
        </p:txBody>
      </p:sp>
      <p:sp>
        <p:nvSpPr>
          <p:cNvPr id="3" name="Content Placeholder 2"/>
          <p:cNvSpPr>
            <a:spLocks noGrp="1"/>
          </p:cNvSpPr>
          <p:nvPr>
            <p:ph idx="1"/>
          </p:nvPr>
        </p:nvSpPr>
        <p:spPr/>
        <p:txBody>
          <a:bodyPr/>
          <a:lstStyle/>
          <a:p>
            <a:pPr marL="457200" lvl="0" indent="-457200">
              <a:buFont typeface="Arial" pitchFamily="34" charset="0"/>
              <a:buChar char="•"/>
            </a:pPr>
            <a:r>
              <a:rPr lang="en-US" b="1" dirty="0"/>
              <a:t>John F. Kennedy</a:t>
            </a:r>
            <a:r>
              <a:rPr lang="en-US" dirty="0"/>
              <a:t>: Let us begin anew; remembering on both sides that civility is not a sign of weakness. Let us never negotiate out of fear, but let us never fear to negotiate. </a:t>
            </a:r>
          </a:p>
          <a:p>
            <a:pPr marL="457200" lvl="0" indent="-457200">
              <a:buFont typeface="Arial" pitchFamily="34" charset="0"/>
              <a:buChar char="•"/>
            </a:pPr>
            <a:r>
              <a:rPr lang="en-US" b="1" dirty="0"/>
              <a:t>Henry Kissinger:</a:t>
            </a:r>
            <a:r>
              <a:rPr lang="en-US" dirty="0"/>
              <a:t> Each success only buys an admission ticket to a more difficult problem.</a:t>
            </a:r>
          </a:p>
          <a:p>
            <a:pPr marL="457200" lvl="0" indent="-457200">
              <a:buFont typeface="Arial" pitchFamily="34" charset="0"/>
              <a:buChar char="•"/>
            </a:pPr>
            <a:r>
              <a:rPr lang="en-US" b="1" dirty="0"/>
              <a:t>Tom Peters</a:t>
            </a:r>
            <a:r>
              <a:rPr lang="en-US" dirty="0"/>
              <a:t>: Under-promise; over-deliver.</a:t>
            </a:r>
          </a:p>
        </p:txBody>
      </p:sp>
      <p:pic>
        <p:nvPicPr>
          <p:cNvPr id="4" name="Picture 3" descr="MC900370486[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5445224"/>
            <a:ext cx="914400" cy="1257300"/>
          </a:xfrm>
          <a:prstGeom prst="rect">
            <a:avLst/>
          </a:prstGeom>
          <a:noFill/>
          <a:ln>
            <a:noFill/>
          </a:ln>
        </p:spPr>
      </p:pic>
    </p:spTree>
    <p:extLst>
      <p:ext uri="{BB962C8B-B14F-4D97-AF65-F5344CB8AC3E}">
        <p14:creationId xmlns:p14="http://schemas.microsoft.com/office/powerpoint/2010/main" val="214981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p:txBody>
          <a:bodyPr/>
          <a:lstStyle/>
          <a:p>
            <a:r>
              <a:rPr lang="en-US" dirty="0"/>
              <a:t>Types of Negotiations</a:t>
            </a:r>
          </a:p>
        </p:txBody>
      </p:sp>
      <p:sp>
        <p:nvSpPr>
          <p:cNvPr id="9219" name="Content Placeholder 5"/>
          <p:cNvSpPr>
            <a:spLocks noGrp="1"/>
          </p:cNvSpPr>
          <p:nvPr>
            <p:ph idx="1"/>
          </p:nvPr>
        </p:nvSpPr>
        <p:spPr/>
        <p:txBody>
          <a:bodyPr>
            <a:normAutofit/>
          </a:bodyPr>
          <a:lstStyle/>
          <a:p>
            <a:pPr marL="342900" lvl="0" indent="-342900">
              <a:buFont typeface="Arial" pitchFamily="34" charset="0"/>
              <a:buChar char="•"/>
            </a:pPr>
            <a:r>
              <a:rPr lang="en-US" sz="2400" b="1" dirty="0"/>
              <a:t>Integrativ</a:t>
            </a:r>
            <a:r>
              <a:rPr lang="en-US" sz="2400" dirty="0"/>
              <a:t>e negotiations are based on cooperation. Both parties believe they can walk away with something they want without giving up something important. The dominant approach in integrative negotiations is problem solving. </a:t>
            </a:r>
          </a:p>
          <a:p>
            <a:pPr marL="342900" lvl="0" indent="-342900">
              <a:buFont typeface="Arial" pitchFamily="34" charset="0"/>
              <a:buChar char="•"/>
            </a:pPr>
            <a:r>
              <a:rPr lang="en-US" sz="2400" b="1" dirty="0"/>
              <a:t>Distributive</a:t>
            </a:r>
            <a:r>
              <a:rPr lang="en-US" sz="2400" dirty="0"/>
              <a:t> negotiations involve a fixed pie. There is only so much to go around and each party wants as big a slice as possible. An example of a distributive negotiation is haggling over the price of a car with a car salesman. In this type of negotiation, the parties are less interested in forming a relationship or creating a positive impression. </a:t>
            </a:r>
            <a:endParaRPr lang="en-CA" dirty="0"/>
          </a:p>
        </p:txBody>
      </p:sp>
      <p:pic>
        <p:nvPicPr>
          <p:cNvPr id="4" name="Picture 3" descr="C:\Users\Darren\AppData\Local\Microsoft\Windows\Temporary Internet Files\Content.IE5\EOAYJ771\MC900197753[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5661248"/>
            <a:ext cx="1005840" cy="10712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The Three Phases</a:t>
            </a:r>
            <a:endParaRPr lang="en-CA"/>
          </a:p>
        </p:txBody>
      </p:sp>
      <p:sp>
        <p:nvSpPr>
          <p:cNvPr id="10243" name="Content Placeholder 2"/>
          <p:cNvSpPr>
            <a:spLocks noGrp="1"/>
          </p:cNvSpPr>
          <p:nvPr>
            <p:ph idx="1"/>
          </p:nvPr>
        </p:nvSpPr>
        <p:spPr>
          <a:xfrm>
            <a:off x="457200" y="1600200"/>
            <a:ext cx="7829550" cy="4525963"/>
          </a:xfrm>
        </p:spPr>
        <p:txBody>
          <a:bodyPr>
            <a:normAutofit/>
          </a:bodyPr>
          <a:lstStyle/>
          <a:p>
            <a:pPr marL="514350" indent="-514350">
              <a:buFont typeface="+mj-lt"/>
              <a:buAutoNum type="arabicPeriod"/>
            </a:pPr>
            <a:r>
              <a:rPr lang="en-US" dirty="0"/>
              <a:t>Exchanging Information</a:t>
            </a:r>
            <a:endParaRPr lang="en-CA" dirty="0"/>
          </a:p>
          <a:p>
            <a:pPr marL="514350" indent="-514350">
              <a:buFont typeface="+mj-lt"/>
              <a:buAutoNum type="arabicPeriod"/>
            </a:pPr>
            <a:r>
              <a:rPr lang="en-US" dirty="0"/>
              <a:t>Bargaining</a:t>
            </a:r>
            <a:endParaRPr lang="en-CA" dirty="0"/>
          </a:p>
          <a:p>
            <a:pPr marL="514350" indent="-514350">
              <a:buFont typeface="+mj-lt"/>
              <a:buAutoNum type="arabicPeriod"/>
            </a:pPr>
            <a:r>
              <a:rPr lang="en-US" dirty="0"/>
              <a:t>Closing</a:t>
            </a:r>
            <a:endParaRPr lang="en-CA" dirty="0"/>
          </a:p>
          <a:p>
            <a:r>
              <a:rPr lang="en-US" dirty="0"/>
              <a:t>These phases describe the negotiation process itself. Before the process begins, both parties need to prepare for the negotiation. </a:t>
            </a:r>
            <a:endParaRPr lang="en-CA" dirty="0"/>
          </a:p>
        </p:txBody>
      </p:sp>
      <p:pic>
        <p:nvPicPr>
          <p:cNvPr id="4" name="Picture 3" descr="C:\Users\Darren\AppData\Local\Microsoft\Windows\Temporary Internet Files\Content.IE5\MP321RS9\MC900014211[2].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0392" y="5805264"/>
            <a:ext cx="890270" cy="8902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Skills for Successful Negotiating</a:t>
            </a:r>
            <a:endParaRPr lang="en-CA"/>
          </a:p>
        </p:txBody>
      </p:sp>
      <p:sp>
        <p:nvSpPr>
          <p:cNvPr id="11267" name="Content Placeholder 2"/>
          <p:cNvSpPr>
            <a:spLocks noGrp="1"/>
          </p:cNvSpPr>
          <p:nvPr>
            <p:ph idx="1"/>
          </p:nvPr>
        </p:nvSpPr>
        <p:spPr>
          <a:xfrm>
            <a:off x="457200" y="1600200"/>
            <a:ext cx="4114800" cy="4525963"/>
          </a:xfrm>
        </p:spPr>
        <p:txBody>
          <a:bodyPr/>
          <a:lstStyle/>
          <a:p>
            <a:pPr marL="342900" indent="-342900">
              <a:buFont typeface="Arial" pitchFamily="34" charset="0"/>
              <a:buChar char="•"/>
            </a:pPr>
            <a:r>
              <a:rPr lang="en-US" dirty="0"/>
              <a:t>Effective speaking </a:t>
            </a:r>
            <a:endParaRPr lang="en-CA" dirty="0"/>
          </a:p>
          <a:p>
            <a:pPr marL="342900" indent="-342900">
              <a:buFont typeface="Arial" pitchFamily="34" charset="0"/>
              <a:buChar char="•"/>
            </a:pPr>
            <a:r>
              <a:rPr lang="en-US" dirty="0"/>
              <a:t>Effective listening </a:t>
            </a:r>
            <a:endParaRPr lang="en-CA" dirty="0"/>
          </a:p>
          <a:p>
            <a:pPr marL="342900" indent="-342900">
              <a:buFont typeface="Arial" pitchFamily="34" charset="0"/>
              <a:buChar char="•"/>
            </a:pPr>
            <a:r>
              <a:rPr lang="en-US" dirty="0"/>
              <a:t>A sense of humor</a:t>
            </a:r>
            <a:endParaRPr lang="en-CA" dirty="0"/>
          </a:p>
          <a:p>
            <a:pPr marL="342900" indent="-342900">
              <a:buFont typeface="Arial" pitchFamily="34" charset="0"/>
              <a:buChar char="•"/>
            </a:pPr>
            <a:r>
              <a:rPr lang="en-US" dirty="0"/>
              <a:t>A positive attitude</a:t>
            </a:r>
            <a:endParaRPr lang="en-CA" dirty="0"/>
          </a:p>
          <a:p>
            <a:pPr marL="342900" indent="-342900">
              <a:buFont typeface="Arial" pitchFamily="34" charset="0"/>
              <a:buChar char="•"/>
            </a:pPr>
            <a:r>
              <a:rPr lang="en-US" dirty="0"/>
              <a:t>Respect</a:t>
            </a:r>
            <a:endParaRPr lang="en-CA" dirty="0"/>
          </a:p>
          <a:p>
            <a:endParaRPr lang="en-CA" dirty="0"/>
          </a:p>
        </p:txBody>
      </p:sp>
      <p:pic>
        <p:nvPicPr>
          <p:cNvPr id="4" name="Picture 3" descr="C:\Users\Darren\AppData\Local\Microsoft\Windows\Temporary Internet Files\Content.IE5\9PDUOZYV\MC900439824[1].png"/>
          <p:cNvPicPr/>
          <p:nvPr/>
        </p:nvPicPr>
        <p:blipFill rotWithShape="1">
          <a:blip r:embed="rId3" cstate="print">
            <a:extLst>
              <a:ext uri="{28A0092B-C50C-407E-A947-70E740481C1C}">
                <a14:useLocalDpi xmlns:a14="http://schemas.microsoft.com/office/drawing/2010/main" val="0"/>
              </a:ext>
            </a:extLst>
          </a:blip>
          <a:srcRect l="6416" t="5310" r="3318" b="10177"/>
          <a:stretch/>
        </p:blipFill>
        <p:spPr bwMode="auto">
          <a:xfrm>
            <a:off x="7956376" y="5661248"/>
            <a:ext cx="1005840" cy="941070"/>
          </a:xfrm>
          <a:prstGeom prst="rect">
            <a:avLst/>
          </a:prstGeom>
          <a:noFill/>
          <a:ln>
            <a:noFill/>
          </a:ln>
          <a:extLst>
            <a:ext uri="{53640926-AAD7-44D8-BBD7-CCE9431645EC}">
              <a14:shadowObscured xmlns:a14="http://schemas.microsoft.com/office/drawing/2010/main"/>
            </a:ext>
          </a:extLst>
        </p:spPr>
      </p:pic>
      <p:sp>
        <p:nvSpPr>
          <p:cNvPr id="5" name="Content Placeholder 2"/>
          <p:cNvSpPr txBox="1">
            <a:spLocks/>
          </p:cNvSpPr>
          <p:nvPr/>
        </p:nvSpPr>
        <p:spPr bwMode="auto">
          <a:xfrm>
            <a:off x="4721352" y="1721736"/>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itchFamily="34" charset="0"/>
              <a:buChar char="•"/>
            </a:pPr>
            <a:r>
              <a:rPr lang="en-US" dirty="0"/>
              <a:t>Self-confidence</a:t>
            </a:r>
            <a:endParaRPr lang="en-CA" dirty="0"/>
          </a:p>
          <a:p>
            <a:pPr marL="342900" indent="-342900">
              <a:buFont typeface="Arial" pitchFamily="34" charset="0"/>
              <a:buChar char="•"/>
            </a:pPr>
            <a:r>
              <a:rPr lang="en-US" dirty="0"/>
              <a:t>Emotional intelligence</a:t>
            </a:r>
            <a:endParaRPr lang="en-CA" dirty="0"/>
          </a:p>
          <a:p>
            <a:pPr marL="342900" indent="-342900">
              <a:buFont typeface="Arial" pitchFamily="34" charset="0"/>
              <a:buChar char="•"/>
            </a:pPr>
            <a:r>
              <a:rPr lang="en-US" dirty="0"/>
              <a:t>Persistence</a:t>
            </a:r>
            <a:endParaRPr lang="en-CA" dirty="0"/>
          </a:p>
          <a:p>
            <a:pPr marL="342900" indent="-342900">
              <a:buFont typeface="Arial" pitchFamily="34" charset="0"/>
              <a:buChar char="•"/>
            </a:pPr>
            <a:r>
              <a:rPr lang="en-US" dirty="0"/>
              <a:t>Patience</a:t>
            </a:r>
            <a:endParaRPr lang="en-CA" dirty="0"/>
          </a:p>
          <a:p>
            <a:pPr marL="342900" indent="-342900">
              <a:buFont typeface="Arial" pitchFamily="34" charset="0"/>
              <a:buChar char="•"/>
            </a:pPr>
            <a:r>
              <a:rPr lang="en-US" dirty="0"/>
              <a:t>Creativity</a:t>
            </a:r>
            <a:endParaRPr lang="en-CA" dirty="0"/>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en-US" i="1"/>
              <a:t> </a:t>
            </a:r>
            <a:br>
              <a:rPr lang="en-CA"/>
            </a:br>
            <a:r>
              <a:rPr lang="en-US"/>
              <a:t>Module Three: </a:t>
            </a:r>
            <a:br>
              <a:rPr lang="en-US"/>
            </a:br>
            <a:r>
              <a:rPr lang="en-US"/>
              <a:t>Getting Prepared</a:t>
            </a:r>
            <a:br>
              <a:rPr lang="en-CA"/>
            </a:br>
            <a:endParaRPr lang="en-CA"/>
          </a:p>
        </p:txBody>
      </p:sp>
      <p:sp>
        <p:nvSpPr>
          <p:cNvPr id="12291" name="Content Placeholder 4"/>
          <p:cNvSpPr>
            <a:spLocks noGrp="1"/>
          </p:cNvSpPr>
          <p:nvPr>
            <p:ph idx="1"/>
          </p:nvPr>
        </p:nvSpPr>
        <p:spPr/>
        <p:txBody>
          <a:bodyPr/>
          <a:lstStyle/>
          <a:p>
            <a:r>
              <a:rPr lang="en-US" sz="2800" dirty="0"/>
              <a:t>Like any challenging task, negotiation requires preparation. Before you begin a negotiation, you need to define what you hope to get out of it, what you will settle for, and what you consider unacceptable. You also need to prepare yourself personally. The key to personal preparation is to approach the negotiation with self-confidence and a positive attitude.</a:t>
            </a:r>
          </a:p>
          <a:p>
            <a:pPr>
              <a:buFont typeface="Arial" charset="0"/>
              <a:buNone/>
            </a:pPr>
            <a:endParaRPr lang="en-CA" dirty="0"/>
          </a:p>
        </p:txBody>
      </p:sp>
      <p:sp>
        <p:nvSpPr>
          <p:cNvPr id="12292" name="Text Placeholder 5"/>
          <p:cNvSpPr>
            <a:spLocks noGrp="1"/>
          </p:cNvSpPr>
          <p:nvPr>
            <p:ph type="body" sz="quarter" idx="10"/>
          </p:nvPr>
        </p:nvSpPr>
        <p:spPr>
          <a:ln>
            <a:miter lim="800000"/>
            <a:headEnd/>
            <a:tailEnd/>
          </a:ln>
        </p:spPr>
        <p:txBody>
          <a:bodyPr/>
          <a:lstStyle/>
          <a:p>
            <a:pPr>
              <a:lnSpc>
                <a:spcPct val="115000"/>
              </a:lnSpc>
              <a:spcBef>
                <a:spcPts val="0"/>
              </a:spcBef>
              <a:spcAft>
                <a:spcPts val="1000"/>
              </a:spcAft>
            </a:pPr>
            <a:r>
              <a:rPr lang="en-US" sz="1600" dirty="0">
                <a:latin typeface="Cambria"/>
                <a:ea typeface="Times New Roman"/>
                <a:cs typeface="Times New Roman"/>
              </a:rPr>
              <a:t>If you don’t know where you are going, you will probably end up somewhere else.</a:t>
            </a:r>
            <a:endParaRPr lang="en-US" sz="1200" dirty="0">
              <a:ea typeface="Times New Roman"/>
              <a:cs typeface="Times New Roman"/>
            </a:endParaRPr>
          </a:p>
          <a:p>
            <a:pPr algn="ctr">
              <a:lnSpc>
                <a:spcPct val="115000"/>
              </a:lnSpc>
              <a:spcBef>
                <a:spcPts val="0"/>
              </a:spcBef>
              <a:spcAft>
                <a:spcPts val="1000"/>
              </a:spcAft>
            </a:pPr>
            <a:r>
              <a:rPr lang="en-US" sz="1600" dirty="0">
                <a:latin typeface="Cambria"/>
                <a:ea typeface="Times New Roman"/>
                <a:cs typeface="Times New Roman"/>
              </a:rPr>
              <a:t>Lawrence J. Peter</a:t>
            </a:r>
            <a:endParaRPr lang="en-US" sz="1200" dirty="0">
              <a:ea typeface="Times New Roman"/>
              <a:cs typeface="Times New Roman"/>
            </a:endParaRPr>
          </a:p>
        </p:txBody>
      </p:sp>
    </p:spTree>
  </p:cSld>
  <p:clrMapOvr>
    <a:masterClrMapping/>
  </p:clrMapOvr>
</p:sld>
</file>

<file path=ppt/theme/theme1.xml><?xml version="1.0" encoding="utf-8"?>
<a:theme xmlns:a="http://schemas.openxmlformats.org/drawingml/2006/main" name="Classroom PowerPoint Slides">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ustom 1">
      <a:majorFont>
        <a:latin typeface="Cambria"/>
        <a:ea typeface=""/>
        <a:cs typeface=""/>
      </a:majorFont>
      <a:minorFont>
        <a:latin typeface="Calibri"/>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PowerPoint Slides</Template>
  <TotalTime>926</TotalTime>
  <Words>12630</Words>
  <Application>Microsoft Office PowerPoint</Application>
  <PresentationFormat>On-screen Show (4:3)</PresentationFormat>
  <Paragraphs>634</Paragraphs>
  <Slides>52</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Cambria</vt:lpstr>
      <vt:lpstr>Courier New</vt:lpstr>
      <vt:lpstr>Classroom PowerPoint Slides</vt:lpstr>
      <vt:lpstr>PowerPoint Presentation</vt:lpstr>
      <vt:lpstr>Module One: Getting Started</vt:lpstr>
      <vt:lpstr>Workshop Objectives</vt:lpstr>
      <vt:lpstr>Pre-Assignment Review</vt:lpstr>
      <vt:lpstr>Module Two:  Understanding Negotiation </vt:lpstr>
      <vt:lpstr>Types of Negotiations</vt:lpstr>
      <vt:lpstr>The Three Phases</vt:lpstr>
      <vt:lpstr>Skills for Successful Negotiating</vt:lpstr>
      <vt:lpstr>  Module Three:  Getting Prepared </vt:lpstr>
      <vt:lpstr>Establishing Your WATNA and BATNA</vt:lpstr>
      <vt:lpstr>Identifying Your WAP</vt:lpstr>
      <vt:lpstr>Identifying Your ZOPA </vt:lpstr>
      <vt:lpstr>Personal Preparation</vt:lpstr>
      <vt:lpstr>Module Four: Laying the Groundwork</vt:lpstr>
      <vt:lpstr>Setting the Time and Place</vt:lpstr>
      <vt:lpstr>Establishing Common Ground </vt:lpstr>
      <vt:lpstr>Creating a Negotiation Framework</vt:lpstr>
      <vt:lpstr>The Negotiation Process</vt:lpstr>
      <vt:lpstr>Module Five: Phase One — Exchanging Information</vt:lpstr>
      <vt:lpstr>Getting Off on the Right Foot</vt:lpstr>
      <vt:lpstr>What to Share </vt:lpstr>
      <vt:lpstr>What to Keep to Yourself</vt:lpstr>
      <vt:lpstr>Module Six:  Phase Two — Bargaining</vt:lpstr>
      <vt:lpstr>What to Expect</vt:lpstr>
      <vt:lpstr>Techniques to Try</vt:lpstr>
      <vt:lpstr>How to Break an Impasse</vt:lpstr>
      <vt:lpstr>Module Seven: About Mutual Gain</vt:lpstr>
      <vt:lpstr>Three Ways to See Your Options </vt:lpstr>
      <vt:lpstr>About Mutual Gain </vt:lpstr>
      <vt:lpstr>Creating a Mutual Gain Solution</vt:lpstr>
      <vt:lpstr>What Do I Want?</vt:lpstr>
      <vt:lpstr>What Do They Want?</vt:lpstr>
      <vt:lpstr>What Do We Want?</vt:lpstr>
      <vt:lpstr>Module Eight:  Phase Three — Closing</vt:lpstr>
      <vt:lpstr>Reaching Consensus</vt:lpstr>
      <vt:lpstr>Building an Agreement</vt:lpstr>
      <vt:lpstr>Setting the Terms of the Agreement</vt:lpstr>
      <vt:lpstr>Module Nine: Dealing with Difficult Issues</vt:lpstr>
      <vt:lpstr>Being Prepared for Environmental Tactics</vt:lpstr>
      <vt:lpstr>Dealing with Personal Attacks</vt:lpstr>
      <vt:lpstr>Controlling Your Emotions </vt:lpstr>
      <vt:lpstr>Deciding When It’s Time to Walk Away</vt:lpstr>
      <vt:lpstr>Module Ten: Negotiating Outside the Boardroom</vt:lpstr>
      <vt:lpstr>Adapting the Process for Smaller Negotiations</vt:lpstr>
      <vt:lpstr>Negotiating via Telephone </vt:lpstr>
      <vt:lpstr>Negotiating via Email</vt:lpstr>
      <vt:lpstr>Module Eleven: Negotiating on Behalf of Someone Else</vt:lpstr>
      <vt:lpstr>Choosing the Negotiating Team</vt:lpstr>
      <vt:lpstr>Covering All the Bases</vt:lpstr>
      <vt:lpstr>Dealing with Tough Questions</vt:lpstr>
      <vt:lpstr>Module Twelve: Wrapping Up</vt:lpstr>
      <vt:lpstr>Words from the Wise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Lori Gillin</dc:creator>
  <cp:lastModifiedBy>Bert Robinson</cp:lastModifiedBy>
  <cp:revision>43</cp:revision>
  <dcterms:created xsi:type="dcterms:W3CDTF">2009-08-11T16:53:13Z</dcterms:created>
  <dcterms:modified xsi:type="dcterms:W3CDTF">2019-04-11T11:35:53Z</dcterms:modified>
</cp:coreProperties>
</file>