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6" r:id="rId4"/>
  </p:sldMasterIdLst>
  <p:sldIdLst>
    <p:sldId id="298" r:id="rId5"/>
    <p:sldId id="302" r:id="rId6"/>
    <p:sldId id="308" r:id="rId7"/>
    <p:sldId id="301" r:id="rId8"/>
    <p:sldId id="305" r:id="rId9"/>
    <p:sldId id="313" r:id="rId10"/>
    <p:sldId id="312" r:id="rId11"/>
    <p:sldId id="310" r:id="rId12"/>
    <p:sldId id="314" r:id="rId13"/>
    <p:sldId id="309" r:id="rId14"/>
    <p:sldId id="304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849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297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70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1921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10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097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79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2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4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9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5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7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4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uti.budhwar#!/vizhome/Covid_Prediction_Model_Covid_vs_NonCovid_Count/CovidVsNonCovidCount?publish=yes" TargetMode="External"/><Relationship Id="rId2" Type="http://schemas.openxmlformats.org/officeDocument/2006/relationships/hyperlink" Target="https://public.tableau.com/profile/stuti.budhwar#!/vizhome/Covid_Prediction_Model_Medical_Condition_Count_Imbalanced_Data/Med_ConditionCount_unbalanced_data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uti.budhwar#!/vizhome/Covid_Prediction_Model_Medical_Condition_Count_unbalanced_Data/Med_ConditionCount_unbalanced_data?publish=yes" TargetMode="External"/><Relationship Id="rId2" Type="http://schemas.openxmlformats.org/officeDocument/2006/relationships/hyperlink" Target="https://public.tableau.com/profile/stuti.budhwar#!/vizhome/Covid_Prediction_Model_Medical_Condition_Count_Imbalanced_Data/Med_ConditionCount_unbalanced_data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stuti.budhwar#!/vizhome/Covid_Prediction_Model_Medical_Condition_Count_balanced_Data/Med_ConditionCount_balanced_data?publish=yes" TargetMode="External"/><Relationship Id="rId2" Type="http://schemas.openxmlformats.org/officeDocument/2006/relationships/hyperlink" Target="https://public.tableau.com/profile/stuti.budhwar#!/vizhome/Covid_Prediction_Model_Medical_Condition_Count_Imbalanced_Data/Med_ConditionCount_unbalanced_data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1018" y="208497"/>
            <a:ext cx="6182686" cy="1335078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COVID PREDICTION MODEL: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0052" y="1543575"/>
            <a:ext cx="2864317" cy="453005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STUTI BUDHWAR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93A1-9694-4909-BF6B-4468F4DF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4" y="5721291"/>
            <a:ext cx="8915400" cy="718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u="sng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 link: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https://public.tableau.com/profile/stuti.budhwar#!/vizhome/Covid_Prediction_Model_Covid_vs_NonCovid_Count/CovidVsNonCovidCount?publish=yes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D62514-C8A0-45A6-B006-15C825A6B07B}"/>
              </a:ext>
            </a:extLst>
          </p:cNvPr>
          <p:cNvSpPr txBox="1">
            <a:spLocks/>
          </p:cNvSpPr>
          <p:nvPr/>
        </p:nvSpPr>
        <p:spPr>
          <a:xfrm>
            <a:off x="2246314" y="260679"/>
            <a:ext cx="9601196" cy="9808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Bahnschrift Light SemiCondensed" panose="020B0502040204020203" pitchFamily="34" charset="0"/>
              </a:rPr>
              <a:t>BASIC DATASET VISUALIZATION-3:</a:t>
            </a:r>
          </a:p>
          <a:p>
            <a:r>
              <a:rPr lang="en-US" sz="2800" b="1" dirty="0">
                <a:latin typeface="Bahnschrift Light SemiCondensed" panose="020B0502040204020203" pitchFamily="34" charset="0"/>
              </a:rPr>
              <a:t>COUNT OF COVID VS NON COVID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A08D9-04CC-40BD-88D1-19EC73F44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271" y="1241571"/>
            <a:ext cx="7293415" cy="41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2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959C4B-CC91-44CD-B51B-F5DD1E46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4" y="260679"/>
            <a:ext cx="9601196" cy="55305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Bahnschrift Light SemiCondensed" panose="020B0502040204020203" pitchFamily="34" charset="0"/>
              </a:rPr>
              <a:t>ANALYSIS AND VISUALIZATION-1:</a:t>
            </a:r>
            <a:br>
              <a:rPr lang="en-US" sz="2800" b="1" dirty="0">
                <a:latin typeface="Bahnschrift Light SemiCondensed" panose="020B0502040204020203" pitchFamily="34" charset="0"/>
              </a:rPr>
            </a:br>
            <a:r>
              <a:rPr lang="en-US" sz="2800" b="1" dirty="0">
                <a:latin typeface="Bahnschrift Light SemiCondensed" panose="020B0502040204020203" pitchFamily="34" charset="0"/>
              </a:rPr>
              <a:t>Model1: accuracy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0B93-9B8E-4B72-9C0B-47FE6685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3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7713-60D6-432D-9EEF-CDE30E87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F42300-FCB4-4E3A-83F4-C35C788A11B0}"/>
              </a:ext>
            </a:extLst>
          </p:cNvPr>
          <p:cNvSpPr txBox="1">
            <a:spLocks/>
          </p:cNvSpPr>
          <p:nvPr/>
        </p:nvSpPr>
        <p:spPr>
          <a:xfrm>
            <a:off x="2246314" y="260679"/>
            <a:ext cx="9601196" cy="55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Bahnschrift Light SemiCondensed" panose="020B0502040204020203" pitchFamily="34" charset="0"/>
              </a:rPr>
              <a:t>ANALYSIS AND VISUALIZATION-2:</a:t>
            </a:r>
          </a:p>
          <a:p>
            <a:r>
              <a:rPr lang="en-US" sz="2800" b="1" dirty="0" err="1">
                <a:latin typeface="Bahnschrift Light SemiCondensed" panose="020B0502040204020203" pitchFamily="34" charset="0"/>
              </a:rPr>
              <a:t>MOdels</a:t>
            </a:r>
            <a:endParaRPr lang="en-US" sz="2800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7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82C323-290B-47E8-BEFE-5D0347AD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4" y="260679"/>
            <a:ext cx="9601196" cy="55305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Light SemiCondensed" panose="020B0502040204020203" pitchFamily="34" charset="0"/>
              </a:rPr>
              <a:t>ANALYSIS AND VISUALIZATION-3: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8802-6278-4A78-8A84-8091AA0E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89DD-5107-4A77-9CFB-7A52E4E6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765" y="992697"/>
            <a:ext cx="8915400" cy="3777622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We will be predominantly using </a:t>
            </a:r>
            <a:r>
              <a:rPr lang="en-US" b="1" dirty="0">
                <a:latin typeface="Bahnschrift Light SemiCondensed" panose="020B0502040204020203" pitchFamily="34" charset="0"/>
              </a:rPr>
              <a:t>Tableau to create the final dashboard along with some other visualizations as required.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</a:p>
          <a:p>
            <a:r>
              <a:rPr lang="en-US" b="0" i="0" dirty="0">
                <a:effectLst/>
                <a:latin typeface="Bahnschrift Light SemiCondensed" panose="020B0502040204020203" pitchFamily="34" charset="0"/>
              </a:rPr>
              <a:t>Tableau is one of the </a:t>
            </a:r>
            <a:r>
              <a:rPr lang="en-US" dirty="0">
                <a:latin typeface="Bahnschrift Light SemiCondensed" panose="020B0502040204020203" pitchFamily="34" charset="0"/>
              </a:rPr>
              <a:t>most popular visualization tool in todays time due to being p</a:t>
            </a:r>
            <a:r>
              <a:rPr lang="en-US" b="0" i="0" dirty="0">
                <a:effectLst/>
                <a:latin typeface="-apple-system"/>
              </a:rPr>
              <a:t>roficient in analyzing large data sets using statistical &amp; analytical knowledge to understand data trends, generate business insights and forecast outcomes.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In addition to using a </a:t>
            </a:r>
            <a:r>
              <a:rPr lang="en-US" b="1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Flask</a:t>
            </a:r>
            <a:r>
              <a:rPr lang="en-US" b="0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 template, we will integrate </a:t>
            </a:r>
            <a:r>
              <a:rPr lang="en-US" b="1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Tableau</a:t>
            </a:r>
            <a:r>
              <a:rPr lang="en-US" b="0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 for developing effective storytelling and fully functional, intuitive and interactive dashboards.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It will be published on the </a:t>
            </a:r>
            <a:r>
              <a:rPr lang="en-US" b="1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public tableau server</a:t>
            </a:r>
            <a:r>
              <a:rPr lang="en-US" b="0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.</a:t>
            </a:r>
            <a:endParaRPr lang="en-US" b="0" i="0" dirty="0">
              <a:effectLst/>
              <a:latin typeface="Bahnschrift Light SemiCondensed" panose="020B0502040204020203" pitchFamily="34" charset="0"/>
            </a:endParaRPr>
          </a:p>
          <a:p>
            <a:endParaRPr lang="en-US" dirty="0">
              <a:latin typeface="-apple-system"/>
            </a:endParaRPr>
          </a:p>
          <a:p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6C84B5-733F-446A-93EE-29A13CFE4AFC}"/>
              </a:ext>
            </a:extLst>
          </p:cNvPr>
          <p:cNvSpPr txBox="1">
            <a:spLocks/>
          </p:cNvSpPr>
          <p:nvPr/>
        </p:nvSpPr>
        <p:spPr>
          <a:xfrm>
            <a:off x="2246314" y="260679"/>
            <a:ext cx="9601196" cy="55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Bahnschrift Light SemiCondensed" panose="020B0502040204020203" pitchFamily="34" charset="0"/>
              </a:rPr>
              <a:t>VISUALIZATION TOOLS TO BE USED TO CREATE FINAL DASHBOARD: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A5CAA-EC44-4407-B07F-34EAD45F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14" y="3836560"/>
            <a:ext cx="4202771" cy="23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FE0B-89AA-44E8-9B07-3AE3DF0A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4" y="1540188"/>
            <a:ext cx="8902655" cy="4340495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ML Model* vs model accuracy for the chest X-ray images having one of the 14 medical conditions*. (using confusion matrix)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ML Model* vs loss for the chest X-ray images having one of the for the 14 medical conditions*.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Model accuracy and loss for 1 particular model for 14 medical conditions for original vs augmented image data set.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Plot all models vs accuracy to conclude most optimal model.</a:t>
            </a:r>
          </a:p>
          <a:p>
            <a:r>
              <a:rPr lang="en-US" dirty="0">
                <a:latin typeface="Bahnschrift Light SemiCondensed" panose="020B0502040204020203" pitchFamily="34" charset="0"/>
              </a:rPr>
              <a:t>Plot all models vs loss to conclude most optimal model.</a:t>
            </a: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Bahnschrift Light SemiCondensed" panose="020B0502040204020203" pitchFamily="34" charset="0"/>
              </a:rPr>
              <a:t>* ML Model: We will try different pertained machine learning </a:t>
            </a:r>
            <a:r>
              <a:rPr lang="en-US" sz="120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including VGG16, VGG19, ResNet18, ResNet50, SqueezeNet, DenseNet-121 and add layers at the end to adjust for our needs.  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24292E"/>
                </a:solidFill>
                <a:latin typeface="Bahnschrift Light Semi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Medical conditions: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Atelectasis, COVID-19, Cardiomegaly</a:t>
            </a:r>
            <a:r>
              <a:rPr lang="en-US" sz="1200" dirty="0">
                <a:solidFill>
                  <a:srgbClr val="24292E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Consolidation, Edema, Enlarged Cardiomediastinum, Fracture, Lung Lesion, Lung Opacity, Pleural</a:t>
            </a:r>
            <a:r>
              <a:rPr lang="en-US" sz="1200" dirty="0">
                <a:solidFill>
                  <a:srgbClr val="24292E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sz="1200" b="0" i="0" dirty="0">
                <a:solidFill>
                  <a:srgbClr val="24292E"/>
                </a:solidFill>
                <a:effectLst/>
                <a:latin typeface="Bahnschrift Light SemiCondensed" panose="020B0502040204020203" pitchFamily="34" charset="0"/>
              </a:rPr>
              <a:t>Pneumonia, Pneumothorax, support devices, no finding </a:t>
            </a:r>
          </a:p>
          <a:p>
            <a:pPr marL="0" indent="0">
              <a:buNone/>
            </a:pPr>
            <a:endParaRPr lang="en-US" sz="1200" dirty="0">
              <a:solidFill>
                <a:srgbClr val="24292E"/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ED1CAF-E4A0-4FB4-B9F0-A66FE831CB4A}"/>
              </a:ext>
            </a:extLst>
          </p:cNvPr>
          <p:cNvSpPr txBox="1">
            <a:spLocks/>
          </p:cNvSpPr>
          <p:nvPr/>
        </p:nvSpPr>
        <p:spPr>
          <a:xfrm>
            <a:off x="2246314" y="260679"/>
            <a:ext cx="9601196" cy="553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Bahnschrift Light SemiCondensed" panose="020B0502040204020203" pitchFamily="34" charset="0"/>
              </a:rPr>
              <a:t>VISUALIZATIONS PLANNED FOR THE FINAL DASHBOARD:</a:t>
            </a:r>
          </a:p>
        </p:txBody>
      </p:sp>
    </p:spTree>
    <p:extLst>
      <p:ext uri="{BB962C8B-B14F-4D97-AF65-F5344CB8AC3E}">
        <p14:creationId xmlns:p14="http://schemas.microsoft.com/office/powerpoint/2010/main" val="32227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6BD3-4171-412E-AE2D-FA74F2F3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4" y="260679"/>
            <a:ext cx="9601196" cy="55305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hnschrift Light SemiCondensed" panose="020B0502040204020203" pitchFamily="34" charset="0"/>
              </a:rPr>
              <a:t>DESCRIPTION OF INTERACTICE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F224-6E79-4420-9552-00604DA7D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4" y="1068197"/>
            <a:ext cx="9129158" cy="5408103"/>
          </a:xfrm>
        </p:spPr>
        <p:txBody>
          <a:bodyPr/>
          <a:lstStyle/>
          <a:p>
            <a:r>
              <a:rPr lang="en-US" dirty="0"/>
              <a:t>Tooltips and viz in tooltips</a:t>
            </a:r>
          </a:p>
          <a:p>
            <a:r>
              <a:rPr lang="en-US" dirty="0" err="1"/>
              <a:t>Url</a:t>
            </a:r>
            <a:r>
              <a:rPr lang="en-US" dirty="0"/>
              <a:t> actions</a:t>
            </a:r>
          </a:p>
          <a:p>
            <a:r>
              <a:rPr lang="en-US" dirty="0"/>
              <a:t>Navigation actions</a:t>
            </a:r>
          </a:p>
          <a:p>
            <a:r>
              <a:rPr lang="en-US" dirty="0"/>
              <a:t>Dashboard buttons</a:t>
            </a:r>
          </a:p>
          <a:p>
            <a:r>
              <a:rPr lang="en-US" dirty="0"/>
              <a:t>Highlighting &amp; highlighting actions</a:t>
            </a:r>
          </a:p>
          <a:p>
            <a:r>
              <a:rPr lang="en-US" dirty="0"/>
              <a:t>Filter and filter actions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Sets and set actions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6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409CC5-FFA0-4D7E-83D2-DF1C8CE89DAC}"/>
              </a:ext>
            </a:extLst>
          </p:cNvPr>
          <p:cNvSpPr txBox="1">
            <a:spLocks/>
          </p:cNvSpPr>
          <p:nvPr/>
        </p:nvSpPr>
        <p:spPr>
          <a:xfrm>
            <a:off x="1870744" y="0"/>
            <a:ext cx="10102600" cy="1165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Bahnschrift Light SemiCondensed" panose="020B0502040204020203" pitchFamily="34" charset="0"/>
              </a:rPr>
              <a:t>BASIC ARCHITECTURE FOR MACHINE LEARNING MODELS AND VISUALIZATION: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B90E94-2CC8-4B96-AB3B-27F5DFB9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1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603C24-8905-4592-9FFB-F2881CB3A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616146"/>
              </p:ext>
            </p:extLst>
          </p:nvPr>
        </p:nvGraphicFramePr>
        <p:xfrm>
          <a:off x="1929467" y="981512"/>
          <a:ext cx="9571838" cy="571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024">
                  <a:extLst>
                    <a:ext uri="{9D8B030D-6E8A-4147-A177-3AD203B41FA5}">
                      <a16:colId xmlns:a16="http://schemas.microsoft.com/office/drawing/2014/main" val="2095537138"/>
                    </a:ext>
                  </a:extLst>
                </a:gridCol>
                <a:gridCol w="1162538">
                  <a:extLst>
                    <a:ext uri="{9D8B030D-6E8A-4147-A177-3AD203B41FA5}">
                      <a16:colId xmlns:a16="http://schemas.microsoft.com/office/drawing/2014/main" val="1103299815"/>
                    </a:ext>
                  </a:extLst>
                </a:gridCol>
                <a:gridCol w="1765020">
                  <a:extLst>
                    <a:ext uri="{9D8B030D-6E8A-4147-A177-3AD203B41FA5}">
                      <a16:colId xmlns:a16="http://schemas.microsoft.com/office/drawing/2014/main" val="2300762310"/>
                    </a:ext>
                  </a:extLst>
                </a:gridCol>
                <a:gridCol w="1468021">
                  <a:extLst>
                    <a:ext uri="{9D8B030D-6E8A-4147-A177-3AD203B41FA5}">
                      <a16:colId xmlns:a16="http://schemas.microsoft.com/office/drawing/2014/main" val="864728150"/>
                    </a:ext>
                  </a:extLst>
                </a:gridCol>
                <a:gridCol w="1573835">
                  <a:extLst>
                    <a:ext uri="{9D8B030D-6E8A-4147-A177-3AD203B41FA5}">
                      <a16:colId xmlns:a16="http://schemas.microsoft.com/office/drawing/2014/main" val="2932583291"/>
                    </a:ext>
                  </a:extLst>
                </a:gridCol>
                <a:gridCol w="1659207">
                  <a:extLst>
                    <a:ext uri="{9D8B030D-6E8A-4147-A177-3AD203B41FA5}">
                      <a16:colId xmlns:a16="http://schemas.microsoft.com/office/drawing/2014/main" val="3172383873"/>
                    </a:ext>
                  </a:extLst>
                </a:gridCol>
                <a:gridCol w="1069193">
                  <a:extLst>
                    <a:ext uri="{9D8B030D-6E8A-4147-A177-3AD203B41FA5}">
                      <a16:colId xmlns:a16="http://schemas.microsoft.com/office/drawing/2014/main" val="2349439719"/>
                    </a:ext>
                  </a:extLst>
                </a:gridCol>
              </a:tblGrid>
              <a:tr h="53904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MODEL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BASIC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FEATURES_1_: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FEATURES_1_: LAYERS</a:t>
                      </a: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FEATURES_1_: LAYERS</a:t>
                      </a: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FEATURES_1_: LAYERS</a:t>
                      </a: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NO. OF ATTEMPTS</a:t>
                      </a: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62774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VGG16</a:t>
                      </a:r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78201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82890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20655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916459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85802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VGG19</a:t>
                      </a:r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77609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761290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67670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806906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30413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11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ResNet18</a:t>
                      </a:r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60905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12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36755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13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97840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14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155456"/>
                  </a:ext>
                </a:extLst>
              </a:tr>
              <a:tr h="33821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9617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F409CC5-FFA0-4D7E-83D2-DF1C8CE89DAC}"/>
              </a:ext>
            </a:extLst>
          </p:cNvPr>
          <p:cNvSpPr txBox="1">
            <a:spLocks/>
          </p:cNvSpPr>
          <p:nvPr/>
        </p:nvSpPr>
        <p:spPr>
          <a:xfrm>
            <a:off x="1870744" y="0"/>
            <a:ext cx="10102600" cy="11654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Bahnschrift Light SemiCondensed" panose="020B0502040204020203" pitchFamily="34" charset="0"/>
              </a:rPr>
              <a:t>PROJECT SPECIFIC ARCHITECTURE FOR MACHINE LEARNING MODELS AND VISUALIZATION:    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* DATASET: AUGMENTED AND NON AUGMENTED 5000 CHEST X-RAY IMAGES</a:t>
            </a:r>
          </a:p>
        </p:txBody>
      </p:sp>
    </p:spTree>
    <p:extLst>
      <p:ext uri="{BB962C8B-B14F-4D97-AF65-F5344CB8AC3E}">
        <p14:creationId xmlns:p14="http://schemas.microsoft.com/office/powerpoint/2010/main" val="20592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603C24-8905-4592-9FFB-F2881CB3A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914281"/>
              </p:ext>
            </p:extLst>
          </p:nvPr>
        </p:nvGraphicFramePr>
        <p:xfrm>
          <a:off x="1954635" y="872455"/>
          <a:ext cx="9462780" cy="579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66">
                  <a:extLst>
                    <a:ext uri="{9D8B030D-6E8A-4147-A177-3AD203B41FA5}">
                      <a16:colId xmlns:a16="http://schemas.microsoft.com/office/drawing/2014/main" val="2095537138"/>
                    </a:ext>
                  </a:extLst>
                </a:gridCol>
                <a:gridCol w="1149292">
                  <a:extLst>
                    <a:ext uri="{9D8B030D-6E8A-4147-A177-3AD203B41FA5}">
                      <a16:colId xmlns:a16="http://schemas.microsoft.com/office/drawing/2014/main" val="1103299815"/>
                    </a:ext>
                  </a:extLst>
                </a:gridCol>
                <a:gridCol w="1744910">
                  <a:extLst>
                    <a:ext uri="{9D8B030D-6E8A-4147-A177-3AD203B41FA5}">
                      <a16:colId xmlns:a16="http://schemas.microsoft.com/office/drawing/2014/main" val="2300762310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864728150"/>
                    </a:ext>
                  </a:extLst>
                </a:gridCol>
                <a:gridCol w="1555903">
                  <a:extLst>
                    <a:ext uri="{9D8B030D-6E8A-4147-A177-3AD203B41FA5}">
                      <a16:colId xmlns:a16="http://schemas.microsoft.com/office/drawing/2014/main" val="2932583291"/>
                    </a:ext>
                  </a:extLst>
                </a:gridCol>
                <a:gridCol w="1640303">
                  <a:extLst>
                    <a:ext uri="{9D8B030D-6E8A-4147-A177-3AD203B41FA5}">
                      <a16:colId xmlns:a16="http://schemas.microsoft.com/office/drawing/2014/main" val="3172383873"/>
                    </a:ext>
                  </a:extLst>
                </a:gridCol>
                <a:gridCol w="1057011">
                  <a:extLst>
                    <a:ext uri="{9D8B030D-6E8A-4147-A177-3AD203B41FA5}">
                      <a16:colId xmlns:a16="http://schemas.microsoft.com/office/drawing/2014/main" val="2349439719"/>
                    </a:ext>
                  </a:extLst>
                </a:gridCol>
              </a:tblGrid>
              <a:tr h="489198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MODEL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BASIC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FEATURES_1_: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FEATURES_1: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LAYERS</a:t>
                      </a: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FEATURES_2: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DENSE LAYER</a:t>
                      </a: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FEATURES_3: LAYERS</a:t>
                      </a: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Bahnschrift Light SemiCondensed" panose="020B0502040204020203" pitchFamily="34" charset="0"/>
                        </a:rPr>
                        <a:t>NO. OF ATTEMPTS</a:t>
                      </a: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62774"/>
                  </a:ext>
                </a:extLst>
              </a:tr>
              <a:tr h="30694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16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ResNet50</a:t>
                      </a:r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14117"/>
                  </a:ext>
                </a:extLst>
              </a:tr>
              <a:tr h="30694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17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39565"/>
                  </a:ext>
                </a:extLst>
              </a:tr>
              <a:tr h="30694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18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807469"/>
                  </a:ext>
                </a:extLst>
              </a:tr>
              <a:tr h="30694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19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698697"/>
                  </a:ext>
                </a:extLst>
              </a:tr>
              <a:tr h="30694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55900"/>
                  </a:ext>
                </a:extLst>
              </a:tr>
              <a:tr h="30694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21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SqueezeNet</a:t>
                      </a:r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17675"/>
                  </a:ext>
                </a:extLst>
              </a:tr>
              <a:tr h="36832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82621"/>
                  </a:ext>
                </a:extLst>
              </a:tr>
              <a:tr h="36832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44847"/>
                  </a:ext>
                </a:extLst>
              </a:tr>
              <a:tr h="36832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755637"/>
                  </a:ext>
                </a:extLst>
              </a:tr>
              <a:tr h="36832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54677"/>
                  </a:ext>
                </a:extLst>
              </a:tr>
              <a:tr h="36832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26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Bahnschrift Light SemiCondensed" panose="020B0502040204020203" pitchFamily="34" charset="0"/>
                          <a:ea typeface="+mn-ea"/>
                          <a:cs typeface="+mn-cs"/>
                        </a:rPr>
                        <a:t>DenseNet-121 </a:t>
                      </a:r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89909"/>
                  </a:ext>
                </a:extLst>
              </a:tr>
              <a:tr h="36832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27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53478"/>
                  </a:ext>
                </a:extLst>
              </a:tr>
              <a:tr h="36832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66460"/>
                  </a:ext>
                </a:extLst>
              </a:tr>
              <a:tr h="36832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29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73999"/>
                  </a:ext>
                </a:extLst>
              </a:tr>
              <a:tr h="368328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Bahnschrift Light SemiCondensed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00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0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8BE1-5AA1-4FEC-BD1F-D925DB7E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4" y="5682921"/>
            <a:ext cx="89154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Tableau public link: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https://public.tableau.com/profile/stuti.budhwar#!/vizhome/Covid_Prediction_Model_Medical_Condition_Count_unbalanced_Data/Med_ConditionCount_unbalanced_data?publish=yes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B8EE43-2B8E-4391-BF58-D26BF6188A8F}"/>
              </a:ext>
            </a:extLst>
          </p:cNvPr>
          <p:cNvSpPr txBox="1">
            <a:spLocks/>
          </p:cNvSpPr>
          <p:nvPr/>
        </p:nvSpPr>
        <p:spPr>
          <a:xfrm>
            <a:off x="2246314" y="260679"/>
            <a:ext cx="9601196" cy="1006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Bahnschrift Light SemiCondensed" panose="020B0502040204020203" pitchFamily="34" charset="0"/>
              </a:rPr>
              <a:t>BASIC DATASET VISUALIZATION-1: </a:t>
            </a:r>
          </a:p>
          <a:p>
            <a:r>
              <a:rPr lang="en-US" sz="2800" b="1" dirty="0">
                <a:latin typeface="Bahnschrift Light SemiCondensed" panose="020B0502040204020203" pitchFamily="34" charset="0"/>
              </a:rPr>
              <a:t>COUNT FOR MEDICAL CONDITIONS BEFORE BALANCING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83B34-1FEB-43AA-9520-D96992A0C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822" y="1334994"/>
            <a:ext cx="7324196" cy="41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6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8BE1-5AA1-4FEC-BD1F-D925DB7E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4" y="5682921"/>
            <a:ext cx="8915400" cy="9144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Tableau public link: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https://public.tableau.com/profile/stuti.budhwar#!/vizhome/Covid_Prediction_Model_Medical_Condition_Count_balanced_Data/Med_ConditionCount_balanced_data?publish=yes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B8EE43-2B8E-4391-BF58-D26BF6188A8F}"/>
              </a:ext>
            </a:extLst>
          </p:cNvPr>
          <p:cNvSpPr txBox="1">
            <a:spLocks/>
          </p:cNvSpPr>
          <p:nvPr/>
        </p:nvSpPr>
        <p:spPr>
          <a:xfrm>
            <a:off x="2246314" y="260679"/>
            <a:ext cx="9601196" cy="1006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Bahnschrift Light SemiCondensed" panose="020B0502040204020203" pitchFamily="34" charset="0"/>
              </a:rPr>
              <a:t>BASIC DATASET VISUALIZATION-2:</a:t>
            </a:r>
          </a:p>
          <a:p>
            <a:r>
              <a:rPr lang="en-US" sz="2800" b="1" dirty="0">
                <a:latin typeface="Bahnschrift Light SemiCondensed" panose="020B0502040204020203" pitchFamily="34" charset="0"/>
              </a:rPr>
              <a:t>COUNT FOR MEDICAL CONDITIONS AFTER BALANCING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C1455-96EB-4FE2-81B1-18D7C2E48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45" y="1451296"/>
            <a:ext cx="6639864" cy="37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234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532</TotalTime>
  <Words>618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Bahnschrift Light SemiCondensed</vt:lpstr>
      <vt:lpstr>Calibri</vt:lpstr>
      <vt:lpstr>Century Gothic</vt:lpstr>
      <vt:lpstr>Wingdings 3</vt:lpstr>
      <vt:lpstr>Wisp</vt:lpstr>
      <vt:lpstr>COVID PREDICTION MODEL: VISUALIZATION</vt:lpstr>
      <vt:lpstr>PowerPoint Presentation</vt:lpstr>
      <vt:lpstr>PowerPoint Presentation</vt:lpstr>
      <vt:lpstr>DESCRIPTION OF INTERACTICE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AND VISUALIZATION-1: Model1: accuracy and loss</vt:lpstr>
      <vt:lpstr>PowerPoint Presentation</vt:lpstr>
      <vt:lpstr>ANALYSIS AND VISUALIZATION-3: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stuts0699@gmail.com</dc:creator>
  <cp:lastModifiedBy>stuts0699@gmail.com</cp:lastModifiedBy>
  <cp:revision>50</cp:revision>
  <dcterms:created xsi:type="dcterms:W3CDTF">2020-12-12T02:24:26Z</dcterms:created>
  <dcterms:modified xsi:type="dcterms:W3CDTF">2020-12-12T23:28:41Z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