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4" r:id="rId4"/>
  </p:sldMasterIdLst>
  <p:sldIdLst>
    <p:sldId id="362" r:id="rId5"/>
    <p:sldId id="315" r:id="rId6"/>
    <p:sldId id="365" r:id="rId7"/>
    <p:sldId id="329" r:id="rId8"/>
    <p:sldId id="367" r:id="rId9"/>
    <p:sldId id="368" r:id="rId10"/>
    <p:sldId id="369" r:id="rId11"/>
    <p:sldId id="363" r:id="rId12"/>
    <p:sldId id="346" r:id="rId13"/>
    <p:sldId id="3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848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3304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532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2689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542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219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122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37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616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323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209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76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9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6" r:id="rId12"/>
    <p:sldLayoutId id="2147484317" r:id="rId13"/>
    <p:sldLayoutId id="2147484318" r:id="rId14"/>
    <p:sldLayoutId id="2147484319" r:id="rId15"/>
    <p:sldLayoutId id="214748432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achrr/covid-chest-xray" TargetMode="External"/><Relationship Id="rId2" Type="http://schemas.openxmlformats.org/officeDocument/2006/relationships/hyperlink" Target="https://www.kaggle.com/tawsifurrahman/covid19-radiography-data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achnmomof3/UCB_COVID_Prediction_Model/blob/Gabriel_Cuchacovich/GoogleColab_COVID_ML.ipynb" TargetMode="External"/><Relationship Id="rId2" Type="http://schemas.openxmlformats.org/officeDocument/2006/relationships/hyperlink" Target="https://github.com/Coachnmomof3/UCB_COVID_Prediction_Model/blob/Bijan_Samimi_ml/COVID_ML_3classe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achnmomof3/UCB_COVID_Prediction_Model/blob/Bijan_Samimi_ml/covid_resnet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tuti.budhwar#!/vizhome/Models_1_to_9_Plottingloss/Accuracy-Model1toModel9?publish=y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stuti.budhwar#!/vizhome/Covid_Prediction_Model_Dashboard/ACCURACY?publish=y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tuti.budhwar#!/vizhome/Covid_Prediction_Model_Dashboard/Model_Loss" TargetMode="External"/><Relationship Id="rId2" Type="http://schemas.openxmlformats.org/officeDocument/2006/relationships/hyperlink" Target="https://public.tableau.com/profile/stuti.budhwar#!/vizhome/Models_1_to_9_Plottingloss/Accuracy-Model1toModel9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tuti.budhwar#!/vizhome/Models_1_to_9_Plottingloss/Accuracy-Model1toModel9?publish=y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stuti.budhwar#!/vizhome/Covid_Prediction_Model_Dashboard/ACCURACY?publish=y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C832-5EC8-4B0F-BF9C-55EE8AC1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389" y="564416"/>
            <a:ext cx="7735143" cy="100575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003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COVID PREDICTION ML MODEL</a:t>
            </a:r>
            <a:endParaRPr lang="en-US" sz="4400" b="1" dirty="0">
              <a:ln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BD2947-9B62-4672-A5B4-34E6C7AAB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983" y="2280537"/>
            <a:ext cx="903236" cy="908846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F94C46-713B-4EBE-B78E-04F3372AE967}"/>
              </a:ext>
            </a:extLst>
          </p:cNvPr>
          <p:cNvSpPr/>
          <p:nvPr/>
        </p:nvSpPr>
        <p:spPr>
          <a:xfrm>
            <a:off x="2255466" y="2225645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E8A51C-748D-4F02-A690-B1E42E60647C}"/>
              </a:ext>
            </a:extLst>
          </p:cNvPr>
          <p:cNvSpPr/>
          <p:nvPr/>
        </p:nvSpPr>
        <p:spPr>
          <a:xfrm>
            <a:off x="2397264" y="2127622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D7D992-D264-469A-88B5-56EB74D1F1FF}"/>
              </a:ext>
            </a:extLst>
          </p:cNvPr>
          <p:cNvSpPr/>
          <p:nvPr/>
        </p:nvSpPr>
        <p:spPr>
          <a:xfrm>
            <a:off x="3009052" y="3792932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527B30-48C5-4CFA-9A3B-F9872A5F6BA4}"/>
              </a:ext>
            </a:extLst>
          </p:cNvPr>
          <p:cNvSpPr/>
          <p:nvPr/>
        </p:nvSpPr>
        <p:spPr>
          <a:xfrm>
            <a:off x="3346266" y="2088952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CBB56-F40B-4E34-8F9F-D742066C0643}"/>
              </a:ext>
            </a:extLst>
          </p:cNvPr>
          <p:cNvSpPr/>
          <p:nvPr/>
        </p:nvSpPr>
        <p:spPr>
          <a:xfrm>
            <a:off x="3859718" y="2885265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3F634F-0E31-44A1-9955-EC895CFCD48C}"/>
              </a:ext>
            </a:extLst>
          </p:cNvPr>
          <p:cNvSpPr/>
          <p:nvPr/>
        </p:nvSpPr>
        <p:spPr>
          <a:xfrm>
            <a:off x="3635583" y="3184524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F65570-B5C1-4EF3-91F3-422A12DDF975}"/>
              </a:ext>
            </a:extLst>
          </p:cNvPr>
          <p:cNvSpPr/>
          <p:nvPr/>
        </p:nvSpPr>
        <p:spPr>
          <a:xfrm>
            <a:off x="3863449" y="4777710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78D8A3-A35B-4B9F-802E-3803036C1A63}"/>
              </a:ext>
            </a:extLst>
          </p:cNvPr>
          <p:cNvSpPr/>
          <p:nvPr/>
        </p:nvSpPr>
        <p:spPr>
          <a:xfrm>
            <a:off x="4585764" y="2517524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BE22BC-0D18-4606-9415-E425857A6CA3}"/>
              </a:ext>
            </a:extLst>
          </p:cNvPr>
          <p:cNvSpPr/>
          <p:nvPr/>
        </p:nvSpPr>
        <p:spPr>
          <a:xfrm>
            <a:off x="2489755" y="4649832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BD60E0-AEFB-4697-B0C8-17F314480E43}"/>
              </a:ext>
            </a:extLst>
          </p:cNvPr>
          <p:cNvSpPr/>
          <p:nvPr/>
        </p:nvSpPr>
        <p:spPr>
          <a:xfrm>
            <a:off x="2581447" y="4649832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EF484-3915-4D90-BDD3-5C0667C6A7CA}"/>
              </a:ext>
            </a:extLst>
          </p:cNvPr>
          <p:cNvSpPr/>
          <p:nvPr/>
        </p:nvSpPr>
        <p:spPr>
          <a:xfrm>
            <a:off x="3282521" y="5517910"/>
            <a:ext cx="660556" cy="6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1F6DB6-68E6-4768-9FD3-B03BB075D53F}"/>
              </a:ext>
            </a:extLst>
          </p:cNvPr>
          <p:cNvSpPr/>
          <p:nvPr/>
        </p:nvSpPr>
        <p:spPr>
          <a:xfrm>
            <a:off x="4160464" y="4594700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A29350-4CEB-4AE7-B87A-233EE3C3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89" y="4727583"/>
            <a:ext cx="1425229" cy="9464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85B14C5-5384-4338-A332-A6070E97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823" y="1907462"/>
            <a:ext cx="1452117" cy="9074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044A87-F4F4-411F-B383-9E2308098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14" y="4660648"/>
            <a:ext cx="1483510" cy="9623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E5F5CE5-4C3F-46D9-8631-3414791DD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6184" y="2776822"/>
            <a:ext cx="1093724" cy="80421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451ADD-9A62-4F07-B2A0-CE5884FF692E}"/>
              </a:ext>
            </a:extLst>
          </p:cNvPr>
          <p:cNvCxnSpPr>
            <a:cxnSpLocks/>
          </p:cNvCxnSpPr>
          <p:nvPr/>
        </p:nvCxnSpPr>
        <p:spPr>
          <a:xfrm>
            <a:off x="5496105" y="2874154"/>
            <a:ext cx="6058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B6316E-A01C-49ED-8C1C-00149E360455}"/>
              </a:ext>
            </a:extLst>
          </p:cNvPr>
          <p:cNvCxnSpPr>
            <a:cxnSpLocks/>
          </p:cNvCxnSpPr>
          <p:nvPr/>
        </p:nvCxnSpPr>
        <p:spPr>
          <a:xfrm flipV="1">
            <a:off x="5973066" y="1582758"/>
            <a:ext cx="0" cy="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1D3E2B-C33C-435C-A729-2DA51ECDDE62}"/>
              </a:ext>
            </a:extLst>
          </p:cNvPr>
          <p:cNvCxnSpPr>
            <a:cxnSpLocks/>
          </p:cNvCxnSpPr>
          <p:nvPr/>
        </p:nvCxnSpPr>
        <p:spPr>
          <a:xfrm>
            <a:off x="7531842" y="1830259"/>
            <a:ext cx="0" cy="5964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0E95CA-DFED-4B08-8649-5EA424FB36D1}"/>
              </a:ext>
            </a:extLst>
          </p:cNvPr>
          <p:cNvCxnSpPr>
            <a:cxnSpLocks/>
          </p:cNvCxnSpPr>
          <p:nvPr/>
        </p:nvCxnSpPr>
        <p:spPr>
          <a:xfrm flipH="1" flipV="1">
            <a:off x="5676975" y="2572684"/>
            <a:ext cx="6376" cy="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D9F3CC-2AF5-464D-9AB4-05134830F276}"/>
              </a:ext>
            </a:extLst>
          </p:cNvPr>
          <p:cNvCxnSpPr>
            <a:cxnSpLocks/>
          </p:cNvCxnSpPr>
          <p:nvPr/>
        </p:nvCxnSpPr>
        <p:spPr>
          <a:xfrm>
            <a:off x="6547940" y="2981613"/>
            <a:ext cx="0" cy="815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3626F88-9691-4D92-8E56-586FF74E1998}"/>
              </a:ext>
            </a:extLst>
          </p:cNvPr>
          <p:cNvSpPr/>
          <p:nvPr/>
        </p:nvSpPr>
        <p:spPr>
          <a:xfrm>
            <a:off x="7345132" y="4414933"/>
            <a:ext cx="660556" cy="49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A7D2077-5B59-459B-B50F-631ABB11A352}"/>
              </a:ext>
            </a:extLst>
          </p:cNvPr>
          <p:cNvSpPr/>
          <p:nvPr/>
        </p:nvSpPr>
        <p:spPr>
          <a:xfrm>
            <a:off x="7249100" y="4455721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1B54F4D-F66F-4EAB-894C-B0F53A65BCAA}"/>
              </a:ext>
            </a:extLst>
          </p:cNvPr>
          <p:cNvSpPr/>
          <p:nvPr/>
        </p:nvSpPr>
        <p:spPr>
          <a:xfrm>
            <a:off x="6968282" y="5378796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09E52B1-FE4D-4168-AF5E-1CB4B1B799D8}"/>
              </a:ext>
            </a:extLst>
          </p:cNvPr>
          <p:cNvSpPr/>
          <p:nvPr/>
        </p:nvSpPr>
        <p:spPr>
          <a:xfrm>
            <a:off x="8192938" y="4062474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B17050-48DD-4D82-B0F6-449F310C4980}"/>
              </a:ext>
            </a:extLst>
          </p:cNvPr>
          <p:cNvSpPr/>
          <p:nvPr/>
        </p:nvSpPr>
        <p:spPr>
          <a:xfrm>
            <a:off x="4325455" y="5123339"/>
            <a:ext cx="660556" cy="5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2E4C31F-AE3C-4C1C-83EE-2E7B76D28AFC}"/>
              </a:ext>
            </a:extLst>
          </p:cNvPr>
          <p:cNvSpPr/>
          <p:nvPr/>
        </p:nvSpPr>
        <p:spPr>
          <a:xfrm>
            <a:off x="4340507" y="5323696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1AB2C05-2EE3-4D92-B392-A0FFBFB23C53}"/>
              </a:ext>
            </a:extLst>
          </p:cNvPr>
          <p:cNvSpPr/>
          <p:nvPr/>
        </p:nvSpPr>
        <p:spPr>
          <a:xfrm>
            <a:off x="4181412" y="6111584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7DE104-4393-43E1-B9A0-19113B301A47}"/>
              </a:ext>
            </a:extLst>
          </p:cNvPr>
          <p:cNvSpPr/>
          <p:nvPr/>
        </p:nvSpPr>
        <p:spPr>
          <a:xfrm>
            <a:off x="5312820" y="4750203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FD55276-A19F-4B15-A10F-2F55166D0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5132" y="4455721"/>
            <a:ext cx="903236" cy="906392"/>
          </a:xfrm>
          <a:prstGeom prst="rect">
            <a:avLst/>
          </a:prstGeom>
        </p:spPr>
      </p:pic>
      <p:pic>
        <p:nvPicPr>
          <p:cNvPr id="106" name="Content Placeholder 7">
            <a:extLst>
              <a:ext uri="{FF2B5EF4-FFF2-40B4-BE49-F238E27FC236}">
                <a16:creationId xmlns:a16="http://schemas.microsoft.com/office/drawing/2014/main" id="{07E01AC5-8794-481C-9DDF-F5688410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437" y="5205233"/>
            <a:ext cx="903236" cy="908846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04787CA5-EF74-48B5-9532-350ADE47F6F1}"/>
              </a:ext>
            </a:extLst>
          </p:cNvPr>
          <p:cNvSpPr/>
          <p:nvPr/>
        </p:nvSpPr>
        <p:spPr>
          <a:xfrm>
            <a:off x="6857517" y="3343152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2EAEEC0-8094-4455-B2CE-CF8BF93100E2}"/>
              </a:ext>
            </a:extLst>
          </p:cNvPr>
          <p:cNvSpPr/>
          <p:nvPr/>
        </p:nvSpPr>
        <p:spPr>
          <a:xfrm>
            <a:off x="8237383" y="4887361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6C238F-BEFD-4FDF-9745-B2C095328CA9}"/>
              </a:ext>
            </a:extLst>
          </p:cNvPr>
          <p:cNvSpPr/>
          <p:nvPr/>
        </p:nvSpPr>
        <p:spPr>
          <a:xfrm>
            <a:off x="7943606" y="5366964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EF22BE9-E44D-4B4A-8023-E5F852CEABBC}"/>
              </a:ext>
            </a:extLst>
          </p:cNvPr>
          <p:cNvSpPr/>
          <p:nvPr/>
        </p:nvSpPr>
        <p:spPr>
          <a:xfrm>
            <a:off x="7054052" y="3266482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C74379C-7C3C-4B12-AEE1-8A28C881D124}"/>
              </a:ext>
            </a:extLst>
          </p:cNvPr>
          <p:cNvSpPr/>
          <p:nvPr/>
        </p:nvSpPr>
        <p:spPr>
          <a:xfrm>
            <a:off x="5878547" y="1863814"/>
            <a:ext cx="660556" cy="5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0705898-61AB-4A44-A1F7-F3A2F12DD69B}"/>
              </a:ext>
            </a:extLst>
          </p:cNvPr>
          <p:cNvSpPr/>
          <p:nvPr/>
        </p:nvSpPr>
        <p:spPr>
          <a:xfrm>
            <a:off x="6019773" y="1845590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8AF1EFC-0E84-4F57-9A40-7A91D1318A6A}"/>
              </a:ext>
            </a:extLst>
          </p:cNvPr>
          <p:cNvSpPr/>
          <p:nvPr/>
        </p:nvSpPr>
        <p:spPr>
          <a:xfrm>
            <a:off x="5958952" y="3116440"/>
            <a:ext cx="660556" cy="5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87D17BE-3D3A-4B50-BB9F-A256ADFF50D5}"/>
              </a:ext>
            </a:extLst>
          </p:cNvPr>
          <p:cNvSpPr/>
          <p:nvPr/>
        </p:nvSpPr>
        <p:spPr>
          <a:xfrm>
            <a:off x="7727052" y="2127622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BFAC5A1-261B-4063-BB4F-45BA7B79EC8F}"/>
              </a:ext>
            </a:extLst>
          </p:cNvPr>
          <p:cNvSpPr/>
          <p:nvPr/>
        </p:nvSpPr>
        <p:spPr>
          <a:xfrm>
            <a:off x="7790060" y="2572682"/>
            <a:ext cx="660556" cy="5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DB86287-4396-4D64-BD5B-6CDE5259924D}"/>
              </a:ext>
            </a:extLst>
          </p:cNvPr>
          <p:cNvSpPr/>
          <p:nvPr/>
        </p:nvSpPr>
        <p:spPr>
          <a:xfrm>
            <a:off x="7897887" y="2492047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002992-D537-4A99-A8D5-94E382D61267}"/>
              </a:ext>
            </a:extLst>
          </p:cNvPr>
          <p:cNvSpPr/>
          <p:nvPr/>
        </p:nvSpPr>
        <p:spPr>
          <a:xfrm>
            <a:off x="8217497" y="3474734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45456E0-513A-46AF-B59B-363A9EC2B8EA}"/>
              </a:ext>
            </a:extLst>
          </p:cNvPr>
          <p:cNvSpPr/>
          <p:nvPr/>
        </p:nvSpPr>
        <p:spPr>
          <a:xfrm>
            <a:off x="8799396" y="3046258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7647AEC8-8E00-434C-8AA9-E830CBCAA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1514" y="3476729"/>
            <a:ext cx="903236" cy="906392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D078A10B-7F1B-40AA-9C1F-D5434861A3DD}"/>
              </a:ext>
            </a:extLst>
          </p:cNvPr>
          <p:cNvSpPr/>
          <p:nvPr/>
        </p:nvSpPr>
        <p:spPr>
          <a:xfrm>
            <a:off x="5715819" y="2752406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64127F8-3658-44CC-B4B8-42FBF308DF69}"/>
              </a:ext>
            </a:extLst>
          </p:cNvPr>
          <p:cNvCxnSpPr>
            <a:cxnSpLocks/>
          </p:cNvCxnSpPr>
          <p:nvPr/>
        </p:nvCxnSpPr>
        <p:spPr>
          <a:xfrm>
            <a:off x="5648505" y="3026554"/>
            <a:ext cx="6058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560947F-B0D4-4D98-8D1F-E4F10398086E}"/>
              </a:ext>
            </a:extLst>
          </p:cNvPr>
          <p:cNvCxnSpPr>
            <a:cxnSpLocks/>
          </p:cNvCxnSpPr>
          <p:nvPr/>
        </p:nvCxnSpPr>
        <p:spPr>
          <a:xfrm flipH="1" flipV="1">
            <a:off x="5829375" y="2725084"/>
            <a:ext cx="6376" cy="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24787E1-FCBF-4192-BD84-E9A18417E786}"/>
              </a:ext>
            </a:extLst>
          </p:cNvPr>
          <p:cNvCxnSpPr>
            <a:cxnSpLocks/>
          </p:cNvCxnSpPr>
          <p:nvPr/>
        </p:nvCxnSpPr>
        <p:spPr>
          <a:xfrm>
            <a:off x="4435876" y="4075178"/>
            <a:ext cx="0" cy="815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CE3A7AE-3E55-4FB6-B1A3-34530A07D85D}"/>
              </a:ext>
            </a:extLst>
          </p:cNvPr>
          <p:cNvSpPr/>
          <p:nvPr/>
        </p:nvSpPr>
        <p:spPr>
          <a:xfrm>
            <a:off x="6240719" y="4587928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62BFACA-3F95-44CD-813F-3851F8714E8D}"/>
              </a:ext>
            </a:extLst>
          </p:cNvPr>
          <p:cNvSpPr/>
          <p:nvPr/>
        </p:nvSpPr>
        <p:spPr>
          <a:xfrm>
            <a:off x="6311101" y="4451740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F55305-A7F1-4067-9C1D-00CB04F78A99}"/>
              </a:ext>
            </a:extLst>
          </p:cNvPr>
          <p:cNvSpPr/>
          <p:nvPr/>
        </p:nvSpPr>
        <p:spPr>
          <a:xfrm>
            <a:off x="6723774" y="3610971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B41E346-052B-4EE5-892D-AEEFE5A8F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7275" y="2948311"/>
            <a:ext cx="835551" cy="804210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623DA5F4-1087-42C7-87B2-9E3390AC18FD}"/>
              </a:ext>
            </a:extLst>
          </p:cNvPr>
          <p:cNvSpPr/>
          <p:nvPr/>
        </p:nvSpPr>
        <p:spPr>
          <a:xfrm>
            <a:off x="5010540" y="3052648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8CEA6BA-6E7A-4EB0-AB8F-F3E11296DE23}"/>
              </a:ext>
            </a:extLst>
          </p:cNvPr>
          <p:cNvSpPr/>
          <p:nvPr/>
        </p:nvSpPr>
        <p:spPr>
          <a:xfrm>
            <a:off x="5073548" y="3497708"/>
            <a:ext cx="660556" cy="5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009E3EB-43CE-4519-8D6B-D7F80B03A088}"/>
              </a:ext>
            </a:extLst>
          </p:cNvPr>
          <p:cNvSpPr/>
          <p:nvPr/>
        </p:nvSpPr>
        <p:spPr>
          <a:xfrm>
            <a:off x="5181375" y="3417073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33166B4-D89B-4F3A-B16D-4258CF273940}"/>
              </a:ext>
            </a:extLst>
          </p:cNvPr>
          <p:cNvSpPr/>
          <p:nvPr/>
        </p:nvSpPr>
        <p:spPr>
          <a:xfrm>
            <a:off x="5500985" y="4399760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DE93324-773C-458D-AF33-E1D8F6C28791}"/>
              </a:ext>
            </a:extLst>
          </p:cNvPr>
          <p:cNvSpPr/>
          <p:nvPr/>
        </p:nvSpPr>
        <p:spPr>
          <a:xfrm>
            <a:off x="3944409" y="1752690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2F70D7-9219-4974-B845-E875DF1045EA}"/>
              </a:ext>
            </a:extLst>
          </p:cNvPr>
          <p:cNvSpPr/>
          <p:nvPr/>
        </p:nvSpPr>
        <p:spPr>
          <a:xfrm>
            <a:off x="3363481" y="2492890"/>
            <a:ext cx="660556" cy="6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BD1210E-945B-43E9-8BC0-1845872EB67B}"/>
              </a:ext>
            </a:extLst>
          </p:cNvPr>
          <p:cNvSpPr/>
          <p:nvPr/>
        </p:nvSpPr>
        <p:spPr>
          <a:xfrm>
            <a:off x="4241424" y="1569680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6A200D6-C826-46B9-BA7D-6573400E1DA2}"/>
              </a:ext>
            </a:extLst>
          </p:cNvPr>
          <p:cNvSpPr/>
          <p:nvPr/>
        </p:nvSpPr>
        <p:spPr>
          <a:xfrm>
            <a:off x="4406415" y="2098319"/>
            <a:ext cx="660556" cy="5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4F3CF58-CD86-423C-9A7C-0177FCCB523A}"/>
              </a:ext>
            </a:extLst>
          </p:cNvPr>
          <p:cNvSpPr/>
          <p:nvPr/>
        </p:nvSpPr>
        <p:spPr>
          <a:xfrm>
            <a:off x="5393780" y="1725183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Content Placeholder 7">
            <a:extLst>
              <a:ext uri="{FF2B5EF4-FFF2-40B4-BE49-F238E27FC236}">
                <a16:creationId xmlns:a16="http://schemas.microsoft.com/office/drawing/2014/main" id="{4F37643B-4C2D-45D6-B1AC-9D98B9CF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97" y="2180213"/>
            <a:ext cx="903236" cy="908846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EE2ADFD7-0DCE-4C15-9E26-DEA170E6C95A}"/>
              </a:ext>
            </a:extLst>
          </p:cNvPr>
          <p:cNvSpPr/>
          <p:nvPr/>
        </p:nvSpPr>
        <p:spPr>
          <a:xfrm>
            <a:off x="4917829" y="4421506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FF0B51D-19FB-4628-ABE6-2515DECE5A1A}"/>
              </a:ext>
            </a:extLst>
          </p:cNvPr>
          <p:cNvSpPr/>
          <p:nvPr/>
        </p:nvSpPr>
        <p:spPr>
          <a:xfrm>
            <a:off x="5772226" y="5406284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84F709-3FDA-4901-B65C-73A7F779A4CF}"/>
              </a:ext>
            </a:extLst>
          </p:cNvPr>
          <p:cNvSpPr/>
          <p:nvPr/>
        </p:nvSpPr>
        <p:spPr>
          <a:xfrm>
            <a:off x="5191298" y="6146484"/>
            <a:ext cx="660556" cy="6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160494B-D1F0-4D0F-BCAA-37B557160D2A}"/>
              </a:ext>
            </a:extLst>
          </p:cNvPr>
          <p:cNvSpPr/>
          <p:nvPr/>
        </p:nvSpPr>
        <p:spPr>
          <a:xfrm>
            <a:off x="6069241" y="5223274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FC5EB06-51A0-426D-9680-02FEC8217E8F}"/>
              </a:ext>
            </a:extLst>
          </p:cNvPr>
          <p:cNvSpPr/>
          <p:nvPr/>
        </p:nvSpPr>
        <p:spPr>
          <a:xfrm>
            <a:off x="6234232" y="5751913"/>
            <a:ext cx="660556" cy="5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7B82088-BF30-4347-80F7-9B5F7F50A62C}"/>
              </a:ext>
            </a:extLst>
          </p:cNvPr>
          <p:cNvSpPr/>
          <p:nvPr/>
        </p:nvSpPr>
        <p:spPr>
          <a:xfrm>
            <a:off x="7221597" y="5378777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Content Placeholder 7">
            <a:extLst>
              <a:ext uri="{FF2B5EF4-FFF2-40B4-BE49-F238E27FC236}">
                <a16:creationId xmlns:a16="http://schemas.microsoft.com/office/drawing/2014/main" id="{60B48D4E-51B3-44CD-81E5-D53ACC44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14" y="5833807"/>
            <a:ext cx="903236" cy="908846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184615B-5194-4B1D-8050-C02AB728B6A2}"/>
              </a:ext>
            </a:extLst>
          </p:cNvPr>
          <p:cNvCxnSpPr>
            <a:cxnSpLocks/>
          </p:cNvCxnSpPr>
          <p:nvPr/>
        </p:nvCxnSpPr>
        <p:spPr>
          <a:xfrm>
            <a:off x="6344653" y="4703752"/>
            <a:ext cx="0" cy="815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644965FF-2AC9-4512-9C9A-6CBBDAFB5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864" y="5434594"/>
            <a:ext cx="1452117" cy="907447"/>
          </a:xfrm>
          <a:prstGeom prst="rect">
            <a:avLst/>
          </a:prstGeom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64A66CA-E47E-4ABE-8499-B2B982654151}"/>
              </a:ext>
            </a:extLst>
          </p:cNvPr>
          <p:cNvCxnSpPr>
            <a:cxnSpLocks/>
          </p:cNvCxnSpPr>
          <p:nvPr/>
        </p:nvCxnSpPr>
        <p:spPr>
          <a:xfrm>
            <a:off x="3325883" y="5357391"/>
            <a:ext cx="0" cy="5964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76CD49E-80B9-4E12-B9A2-BD4DF387EDC7}"/>
              </a:ext>
            </a:extLst>
          </p:cNvPr>
          <p:cNvSpPr/>
          <p:nvPr/>
        </p:nvSpPr>
        <p:spPr>
          <a:xfrm>
            <a:off x="1672588" y="5390946"/>
            <a:ext cx="660556" cy="5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7E5EB96-C7A7-48C1-9553-D1E1BB32C3E6}"/>
              </a:ext>
            </a:extLst>
          </p:cNvPr>
          <p:cNvSpPr/>
          <p:nvPr/>
        </p:nvSpPr>
        <p:spPr>
          <a:xfrm>
            <a:off x="1813814" y="5372722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3C31725-F816-494F-B551-A3A8D6532519}"/>
              </a:ext>
            </a:extLst>
          </p:cNvPr>
          <p:cNvSpPr/>
          <p:nvPr/>
        </p:nvSpPr>
        <p:spPr>
          <a:xfrm>
            <a:off x="1752993" y="6643572"/>
            <a:ext cx="660556" cy="5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098DA3F-BECA-4E79-B620-BE2049F81ED9}"/>
              </a:ext>
            </a:extLst>
          </p:cNvPr>
          <p:cNvSpPr/>
          <p:nvPr/>
        </p:nvSpPr>
        <p:spPr>
          <a:xfrm>
            <a:off x="3521093" y="5654754"/>
            <a:ext cx="45719" cy="106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4BA09A0-001D-41AE-8941-E34A0B663BB6}"/>
              </a:ext>
            </a:extLst>
          </p:cNvPr>
          <p:cNvCxnSpPr>
            <a:cxnSpLocks/>
          </p:cNvCxnSpPr>
          <p:nvPr/>
        </p:nvCxnSpPr>
        <p:spPr>
          <a:xfrm flipH="1" flipV="1">
            <a:off x="1623416" y="6252216"/>
            <a:ext cx="6376" cy="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CDDC818-1906-4E61-8584-77B01FF18CF5}"/>
              </a:ext>
            </a:extLst>
          </p:cNvPr>
          <p:cNvSpPr/>
          <p:nvPr/>
        </p:nvSpPr>
        <p:spPr>
          <a:xfrm>
            <a:off x="2074253" y="3889374"/>
            <a:ext cx="660556" cy="5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5C7510A-7A02-4115-B5EA-0AB6F59390A3}"/>
              </a:ext>
            </a:extLst>
          </p:cNvPr>
          <p:cNvCxnSpPr>
            <a:cxnSpLocks/>
          </p:cNvCxnSpPr>
          <p:nvPr/>
        </p:nvCxnSpPr>
        <p:spPr>
          <a:xfrm>
            <a:off x="1763806" y="3799488"/>
            <a:ext cx="6058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E8405B4-2D71-4679-8EC5-FBFD22FD96A5}"/>
              </a:ext>
            </a:extLst>
          </p:cNvPr>
          <p:cNvCxnSpPr>
            <a:cxnSpLocks/>
          </p:cNvCxnSpPr>
          <p:nvPr/>
        </p:nvCxnSpPr>
        <p:spPr>
          <a:xfrm flipH="1" flipV="1">
            <a:off x="1944676" y="3498018"/>
            <a:ext cx="6376" cy="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C7488B9-1108-4294-842C-FC504C674A07}"/>
              </a:ext>
            </a:extLst>
          </p:cNvPr>
          <p:cNvSpPr/>
          <p:nvPr/>
        </p:nvSpPr>
        <p:spPr>
          <a:xfrm>
            <a:off x="1898305" y="1811314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EBF1B99-BABB-40C0-8FFF-78EA69E331F3}"/>
              </a:ext>
            </a:extLst>
          </p:cNvPr>
          <p:cNvSpPr/>
          <p:nvPr/>
        </p:nvSpPr>
        <p:spPr>
          <a:xfrm>
            <a:off x="1634759" y="2815747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FE47777-C7D0-4EA8-BF79-B5B79BBB89BC}"/>
              </a:ext>
            </a:extLst>
          </p:cNvPr>
          <p:cNvSpPr/>
          <p:nvPr/>
        </p:nvSpPr>
        <p:spPr>
          <a:xfrm>
            <a:off x="9280497" y="3878367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2951D7E-29EC-4F72-B72B-715B9880BA80}"/>
              </a:ext>
            </a:extLst>
          </p:cNvPr>
          <p:cNvSpPr/>
          <p:nvPr/>
        </p:nvSpPr>
        <p:spPr>
          <a:xfrm>
            <a:off x="9016951" y="4882800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C69E774-4BB7-4D98-9F1C-48FC4FDFC4B8}"/>
              </a:ext>
            </a:extLst>
          </p:cNvPr>
          <p:cNvSpPr/>
          <p:nvPr/>
        </p:nvSpPr>
        <p:spPr>
          <a:xfrm>
            <a:off x="8581302" y="1774296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E282C6E-0FA4-4665-88E9-2DC6A24AE233}"/>
              </a:ext>
            </a:extLst>
          </p:cNvPr>
          <p:cNvSpPr/>
          <p:nvPr/>
        </p:nvSpPr>
        <p:spPr>
          <a:xfrm>
            <a:off x="8317756" y="2778729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49C0E44-694F-42A0-A7AF-EF2E317A9B8B}"/>
              </a:ext>
            </a:extLst>
          </p:cNvPr>
          <p:cNvSpPr/>
          <p:nvPr/>
        </p:nvSpPr>
        <p:spPr>
          <a:xfrm>
            <a:off x="2448404" y="3408451"/>
            <a:ext cx="45719" cy="94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62B157E-FEF1-4832-9760-3D2F88332A42}"/>
              </a:ext>
            </a:extLst>
          </p:cNvPr>
          <p:cNvSpPr/>
          <p:nvPr/>
        </p:nvSpPr>
        <p:spPr>
          <a:xfrm>
            <a:off x="2184858" y="4412884"/>
            <a:ext cx="660556" cy="4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68A7C6-8171-4CBA-A098-F4E471BA86BA}"/>
              </a:ext>
            </a:extLst>
          </p:cNvPr>
          <p:cNvSpPr/>
          <p:nvPr/>
        </p:nvSpPr>
        <p:spPr>
          <a:xfrm>
            <a:off x="1246232" y="1834490"/>
            <a:ext cx="777849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5AAE2-E0E3-418E-A5BC-7F026AEE7FC9}"/>
              </a:ext>
            </a:extLst>
          </p:cNvPr>
          <p:cNvSpPr/>
          <p:nvPr/>
        </p:nvSpPr>
        <p:spPr>
          <a:xfrm>
            <a:off x="2419050" y="3700072"/>
            <a:ext cx="583042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Questions ???</a:t>
            </a:r>
          </a:p>
        </p:txBody>
      </p:sp>
    </p:spTree>
    <p:extLst>
      <p:ext uri="{BB962C8B-B14F-4D97-AF65-F5344CB8AC3E}">
        <p14:creationId xmlns:p14="http://schemas.microsoft.com/office/powerpoint/2010/main" val="406543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14DFD-D6EF-4874-94C1-734D3FB6B6EB}"/>
              </a:ext>
            </a:extLst>
          </p:cNvPr>
          <p:cNvSpPr txBox="1">
            <a:spLocks/>
          </p:cNvSpPr>
          <p:nvPr/>
        </p:nvSpPr>
        <p:spPr>
          <a:xfrm>
            <a:off x="1464988" y="641657"/>
            <a:ext cx="7895975" cy="5882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1400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PURPOSE OF THE PROJECT:</a:t>
            </a:r>
          </a:p>
          <a:p>
            <a:r>
              <a:rPr lang="en-US" sz="1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Arriving at a Machine Learning prediction model for various COVID-19, Viral Pneumonia or Normal condition from frontal chest X-ray images of the patients. This would give physicians an edge and allow them to act with more confidence while they wait for the analysis of a radiologist by having a digital second opinion confirm their assessment of a patient's condition. Also, these tools can provide quantitative scores to consider and use in studies.</a:t>
            </a:r>
          </a:p>
          <a:p>
            <a:pPr marL="457200" lvl="1" indent="0" algn="just">
              <a:buNone/>
            </a:pPr>
            <a:r>
              <a:rPr lang="en-US" sz="1400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DATASET:</a:t>
            </a:r>
          </a:p>
          <a:p>
            <a:pPr lvl="2" algn="just"/>
            <a:r>
              <a:rPr lang="en-US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Type of Data : </a:t>
            </a:r>
            <a:r>
              <a:rPr lang="en-US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Frontal Chest X-ray Images</a:t>
            </a:r>
          </a:p>
          <a:p>
            <a:pPr lvl="2" algn="just"/>
            <a:r>
              <a:rPr lang="en-US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Size of Data: </a:t>
            </a:r>
            <a:r>
              <a:rPr lang="en-US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4013 Images</a:t>
            </a:r>
          </a:p>
          <a:p>
            <a:pPr lvl="2" algn="just"/>
            <a:r>
              <a:rPr lang="en-US" b="1" dirty="0">
                <a:solidFill>
                  <a:schemeClr val="tx2"/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</a:p>
          <a:p>
            <a:pPr lvl="3" algn="just"/>
            <a:r>
              <a:rPr lang="en-US" sz="1400" dirty="0">
                <a:solidFill>
                  <a:schemeClr val="tx2"/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https://www.kaggle.com/tawsifurrahman/covid19-radiography-database</a:t>
            </a:r>
            <a:endParaRPr lang="en-US" sz="14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pPr lvl="3" algn="just"/>
            <a:r>
              <a:rPr lang="en-US" sz="14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Plus 184 COVID-19 image added from </a:t>
            </a:r>
            <a:r>
              <a:rPr lang="en-US" sz="1400" dirty="0">
                <a:solidFill>
                  <a:schemeClr val="tx2"/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https://www.kaggle.com/bachrr/covid-chest-xray</a:t>
            </a:r>
            <a:endParaRPr lang="en-US" b="1" dirty="0">
              <a:solidFill>
                <a:schemeClr val="tx2"/>
              </a:solidFill>
              <a:latin typeface="Bahnschrift Light SemiCondensed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2" algn="just"/>
            <a:r>
              <a:rPr lang="en-US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ML Models applied : </a:t>
            </a:r>
            <a:r>
              <a:rPr lang="en-US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Basic, VGG_16, RESNET</a:t>
            </a:r>
          </a:p>
          <a:p>
            <a:pPr algn="just"/>
            <a:r>
              <a:rPr lang="en-US" sz="1400" b="1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MACHINE LEARNING STRATEGY:</a:t>
            </a:r>
          </a:p>
          <a:p>
            <a:pPr lvl="1" algn="just"/>
            <a:r>
              <a:rPr lang="en-US" sz="12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We started with the basic model that was just a little overfitted with excellent training accuracy. The next step was to slightly modify the model each time, so it can generalize better.</a:t>
            </a:r>
          </a:p>
          <a:p>
            <a:pPr lvl="1" algn="just"/>
            <a:r>
              <a:rPr lang="en-US" sz="12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If we got a model with a better testing accuracy than its training accuracy, it would indicate that the model is not learning the most important features . And since it's just that the validation dataset, it is easier to predict. This is feature common with data augmentation.</a:t>
            </a:r>
          </a:p>
          <a:p>
            <a:pPr lvl="1" algn="just"/>
            <a:r>
              <a:rPr lang="en-US" sz="12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Base model was a very simple model to compare against. Then we tried different pretrained models like VGG-16 and Resnet-50 and added layers at the end to suit our needs using trial and error.</a:t>
            </a:r>
          </a:p>
          <a:p>
            <a:pPr lvl="2" algn="just"/>
            <a:endParaRPr lang="en-US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pPr lvl="2" algn="just"/>
            <a:endParaRPr lang="en-US" b="1" dirty="0">
              <a:solidFill>
                <a:schemeClr val="tx2"/>
              </a:solidFill>
              <a:latin typeface="Bahnschrift Light SemiCondensed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3" algn="just"/>
            <a:endParaRPr 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343F8A-5AC7-46BD-A2C7-998F54AD2163}"/>
              </a:ext>
            </a:extLst>
          </p:cNvPr>
          <p:cNvSpPr txBox="1">
            <a:spLocks/>
          </p:cNvSpPr>
          <p:nvPr/>
        </p:nvSpPr>
        <p:spPr>
          <a:xfrm>
            <a:off x="1049738" y="191510"/>
            <a:ext cx="6680297" cy="553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PROJECT OVERVIEW:</a:t>
            </a:r>
            <a:endParaRPr lang="en-US" sz="24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2D7ACB-61F5-4738-8960-8323B92D8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282" y="1958621"/>
            <a:ext cx="2601506" cy="129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C9A4B-7DF1-49EE-A922-7AFCF38B55E0}"/>
              </a:ext>
            </a:extLst>
          </p:cNvPr>
          <p:cNvSpPr/>
          <p:nvPr/>
        </p:nvSpPr>
        <p:spPr>
          <a:xfrm>
            <a:off x="833843" y="211121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Basic-A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BCC5A-1D2D-4FB0-9AFC-4A1E36C6E4A8}"/>
              </a:ext>
            </a:extLst>
          </p:cNvPr>
          <p:cNvSpPr/>
          <p:nvPr/>
        </p:nvSpPr>
        <p:spPr>
          <a:xfrm>
            <a:off x="1783077" y="777181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Basic-B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B585D-CF3C-49AC-B772-6E353B978887}"/>
              </a:ext>
            </a:extLst>
          </p:cNvPr>
          <p:cNvSpPr/>
          <p:nvPr/>
        </p:nvSpPr>
        <p:spPr>
          <a:xfrm>
            <a:off x="2732311" y="1338892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Basic-C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AE33A-318A-4627-814F-4BB06DAA7717}"/>
              </a:ext>
            </a:extLst>
          </p:cNvPr>
          <p:cNvSpPr/>
          <p:nvPr/>
        </p:nvSpPr>
        <p:spPr>
          <a:xfrm>
            <a:off x="3546563" y="1970298"/>
            <a:ext cx="1763486" cy="6357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Basic-D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09297-1429-4DD6-B9B0-2DCB999C840F}"/>
              </a:ext>
            </a:extLst>
          </p:cNvPr>
          <p:cNvSpPr/>
          <p:nvPr/>
        </p:nvSpPr>
        <p:spPr>
          <a:xfrm>
            <a:off x="833843" y="2769271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VGG-16A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C3C7A4-88C7-4ECE-BC8E-F2F698D2E6A0}"/>
              </a:ext>
            </a:extLst>
          </p:cNvPr>
          <p:cNvSpPr/>
          <p:nvPr/>
        </p:nvSpPr>
        <p:spPr>
          <a:xfrm>
            <a:off x="1989905" y="3346185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VGG-16B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B5EE3-E841-429A-A0F0-7D673B1603C6}"/>
              </a:ext>
            </a:extLst>
          </p:cNvPr>
          <p:cNvSpPr/>
          <p:nvPr/>
        </p:nvSpPr>
        <p:spPr>
          <a:xfrm>
            <a:off x="3006630" y="3933964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VGG-16C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AC368-7C81-44B7-A1BD-908DA380AB10}"/>
              </a:ext>
            </a:extLst>
          </p:cNvPr>
          <p:cNvSpPr/>
          <p:nvPr/>
        </p:nvSpPr>
        <p:spPr>
          <a:xfrm>
            <a:off x="766352" y="4915986"/>
            <a:ext cx="1628504" cy="63572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Resnet-A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9F55D6-3B00-4BDB-ABE2-20F3B67B071E}"/>
              </a:ext>
            </a:extLst>
          </p:cNvPr>
          <p:cNvSpPr/>
          <p:nvPr/>
        </p:nvSpPr>
        <p:spPr>
          <a:xfrm>
            <a:off x="1852748" y="5503765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Resnet-B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C67B9-F7BF-43DD-8A42-2827EA8D0647}"/>
              </a:ext>
            </a:extLst>
          </p:cNvPr>
          <p:cNvSpPr/>
          <p:nvPr/>
        </p:nvSpPr>
        <p:spPr>
          <a:xfrm>
            <a:off x="2869473" y="6091544"/>
            <a:ext cx="1628504" cy="6357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MODEL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Resnet-C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1B9F7-7EDE-48AD-B53A-A58DB2FC86D0}"/>
              </a:ext>
            </a:extLst>
          </p:cNvPr>
          <p:cNvCxnSpPr>
            <a:cxnSpLocks/>
          </p:cNvCxnSpPr>
          <p:nvPr/>
        </p:nvCxnSpPr>
        <p:spPr>
          <a:xfrm>
            <a:off x="2462347" y="2769271"/>
            <a:ext cx="4260670" cy="2940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5FFC7A-2B35-46D5-BCCA-9A4CE04CB6B5}"/>
              </a:ext>
            </a:extLst>
          </p:cNvPr>
          <p:cNvCxnSpPr>
            <a:cxnSpLocks/>
          </p:cNvCxnSpPr>
          <p:nvPr/>
        </p:nvCxnSpPr>
        <p:spPr>
          <a:xfrm>
            <a:off x="2394856" y="4933865"/>
            <a:ext cx="4260670" cy="294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F0BE68-B7B7-4830-AA99-879451B36760}"/>
              </a:ext>
            </a:extLst>
          </p:cNvPr>
          <p:cNvCxnSpPr/>
          <p:nvPr/>
        </p:nvCxnSpPr>
        <p:spPr>
          <a:xfrm>
            <a:off x="5310049" y="2606022"/>
            <a:ext cx="1412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3C84F7-1631-4C52-A4B0-7D0117DFF46F}"/>
              </a:ext>
            </a:extLst>
          </p:cNvPr>
          <p:cNvCxnSpPr/>
          <p:nvPr/>
        </p:nvCxnSpPr>
        <p:spPr>
          <a:xfrm>
            <a:off x="2462347" y="211121"/>
            <a:ext cx="41931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D1A150-5F25-46F7-98D0-864A85007CB4}"/>
              </a:ext>
            </a:extLst>
          </p:cNvPr>
          <p:cNvCxnSpPr/>
          <p:nvPr/>
        </p:nvCxnSpPr>
        <p:spPr>
          <a:xfrm>
            <a:off x="4592682" y="4569688"/>
            <a:ext cx="213033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671D23-8C87-4B4B-979C-C2EAF1E48A27}"/>
              </a:ext>
            </a:extLst>
          </p:cNvPr>
          <p:cNvCxnSpPr/>
          <p:nvPr/>
        </p:nvCxnSpPr>
        <p:spPr>
          <a:xfrm>
            <a:off x="4497977" y="6727268"/>
            <a:ext cx="215754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652D8B-11EA-4DCE-9519-BFC44F93BD53}"/>
              </a:ext>
            </a:extLst>
          </p:cNvPr>
          <p:cNvCxnSpPr/>
          <p:nvPr/>
        </p:nvCxnSpPr>
        <p:spPr>
          <a:xfrm>
            <a:off x="6461760" y="211121"/>
            <a:ext cx="0" cy="2394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A97E46-77E0-4F2B-A0AC-389EE6B65E75}"/>
              </a:ext>
            </a:extLst>
          </p:cNvPr>
          <p:cNvCxnSpPr/>
          <p:nvPr/>
        </p:nvCxnSpPr>
        <p:spPr>
          <a:xfrm>
            <a:off x="6305006" y="2798673"/>
            <a:ext cx="0" cy="1771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9CC2A1-7738-4098-81C6-B8E0EE775FAE}"/>
              </a:ext>
            </a:extLst>
          </p:cNvPr>
          <p:cNvCxnSpPr/>
          <p:nvPr/>
        </p:nvCxnSpPr>
        <p:spPr>
          <a:xfrm>
            <a:off x="6016533" y="4963267"/>
            <a:ext cx="0" cy="1764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E765D95-3C13-4909-B8C4-2986297DC1A1}"/>
              </a:ext>
            </a:extLst>
          </p:cNvPr>
          <p:cNvSpPr/>
          <p:nvPr/>
        </p:nvSpPr>
        <p:spPr>
          <a:xfrm>
            <a:off x="6682629" y="1029259"/>
            <a:ext cx="15343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2"/>
                </a:solidFill>
                <a:effectLst/>
              </a:rPr>
              <a:t>BASIC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21B410-B296-40A6-9A04-BBC54A954FEF}"/>
              </a:ext>
            </a:extLst>
          </p:cNvPr>
          <p:cNvSpPr/>
          <p:nvPr/>
        </p:nvSpPr>
        <p:spPr>
          <a:xfrm>
            <a:off x="6457406" y="3391785"/>
            <a:ext cx="19848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VGG-16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55ACB-DAE1-42EB-9A1B-53051EED7B2B}"/>
              </a:ext>
            </a:extLst>
          </p:cNvPr>
          <p:cNvSpPr/>
          <p:nvPr/>
        </p:nvSpPr>
        <p:spPr>
          <a:xfrm>
            <a:off x="6016533" y="5551710"/>
            <a:ext cx="27927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0000"/>
                </a:solidFill>
                <a:effectLst/>
              </a:rPr>
              <a:t>RESNET-50</a:t>
            </a:r>
          </a:p>
        </p:txBody>
      </p:sp>
    </p:spTree>
    <p:extLst>
      <p:ext uri="{BB962C8B-B14F-4D97-AF65-F5344CB8AC3E}">
        <p14:creationId xmlns:p14="http://schemas.microsoft.com/office/powerpoint/2010/main" val="177573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DE2CE5-80BF-4A0F-927A-56862D2AA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23262"/>
              </p:ext>
            </p:extLst>
          </p:nvPr>
        </p:nvGraphicFramePr>
        <p:xfrm>
          <a:off x="452845" y="478487"/>
          <a:ext cx="8656319" cy="61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28">
                  <a:extLst>
                    <a:ext uri="{9D8B030D-6E8A-4147-A177-3AD203B41FA5}">
                      <a16:colId xmlns:a16="http://schemas.microsoft.com/office/drawing/2014/main" val="3039074804"/>
                    </a:ext>
                  </a:extLst>
                </a:gridCol>
                <a:gridCol w="947579">
                  <a:extLst>
                    <a:ext uri="{9D8B030D-6E8A-4147-A177-3AD203B41FA5}">
                      <a16:colId xmlns:a16="http://schemas.microsoft.com/office/drawing/2014/main" val="3876865623"/>
                    </a:ext>
                  </a:extLst>
                </a:gridCol>
                <a:gridCol w="500608">
                  <a:extLst>
                    <a:ext uri="{9D8B030D-6E8A-4147-A177-3AD203B41FA5}">
                      <a16:colId xmlns:a16="http://schemas.microsoft.com/office/drawing/2014/main" val="878034893"/>
                    </a:ext>
                  </a:extLst>
                </a:gridCol>
                <a:gridCol w="992276">
                  <a:extLst>
                    <a:ext uri="{9D8B030D-6E8A-4147-A177-3AD203B41FA5}">
                      <a16:colId xmlns:a16="http://schemas.microsoft.com/office/drawing/2014/main" val="2186120256"/>
                    </a:ext>
                  </a:extLst>
                </a:gridCol>
                <a:gridCol w="461274">
                  <a:extLst>
                    <a:ext uri="{9D8B030D-6E8A-4147-A177-3AD203B41FA5}">
                      <a16:colId xmlns:a16="http://schemas.microsoft.com/office/drawing/2014/main" val="3392852994"/>
                    </a:ext>
                  </a:extLst>
                </a:gridCol>
                <a:gridCol w="818851">
                  <a:extLst>
                    <a:ext uri="{9D8B030D-6E8A-4147-A177-3AD203B41FA5}">
                      <a16:colId xmlns:a16="http://schemas.microsoft.com/office/drawing/2014/main" val="3327408803"/>
                    </a:ext>
                  </a:extLst>
                </a:gridCol>
                <a:gridCol w="595366">
                  <a:extLst>
                    <a:ext uri="{9D8B030D-6E8A-4147-A177-3AD203B41FA5}">
                      <a16:colId xmlns:a16="http://schemas.microsoft.com/office/drawing/2014/main" val="924449953"/>
                    </a:ext>
                  </a:extLst>
                </a:gridCol>
                <a:gridCol w="818851">
                  <a:extLst>
                    <a:ext uri="{9D8B030D-6E8A-4147-A177-3AD203B41FA5}">
                      <a16:colId xmlns:a16="http://schemas.microsoft.com/office/drawing/2014/main" val="1818922180"/>
                    </a:ext>
                  </a:extLst>
                </a:gridCol>
                <a:gridCol w="2979786">
                  <a:extLst>
                    <a:ext uri="{9D8B030D-6E8A-4147-A177-3AD203B41FA5}">
                      <a16:colId xmlns:a16="http://schemas.microsoft.com/office/drawing/2014/main" val="2389775518"/>
                    </a:ext>
                  </a:extLst>
                </a:gridCol>
              </a:tblGrid>
              <a:tr h="629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Model. 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Basic Model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No of 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Epochs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File_Name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Loss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Categorical_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Val_Loss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Val_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Categorical_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Reference Git Branch for 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733003"/>
                  </a:ext>
                </a:extLst>
              </a:tr>
              <a:tr h="642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Basic Model-A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Model1_history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0.1909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1.6882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0.6615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https://github.com/Coachnmomof3/UCB_COVID_Prediction_Model/blob/Bijan_Samimi_ml/COVID_ML_3classes.ipynb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021260"/>
                  </a:ext>
                </a:extLst>
              </a:tr>
              <a:tr h="642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Basic Model-B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Model2_history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0.1354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0.9548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2.6053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0.6181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https://github.com/Coachnmomof3/UCB_COVID_Prediction_Model/blob/Bijan_Samimi_ml/COVID_ML_3classes.ipynb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649373"/>
                  </a:ext>
                </a:extLst>
              </a:tr>
              <a:tr h="642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Basic Model-C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Model3_history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0.2423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0.6892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https://github.com/Coachnmomof3/UCB_COVID_Prediction_Model/blob/Bijan_Samimi_ml/COVID_ML_3classes.ipynb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5229616"/>
                  </a:ext>
                </a:extLst>
              </a:tr>
              <a:tr h="642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Basic Model-D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Model4_history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0.198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https://github.com/Coachnmomof3/UCB_COVID_Prediction_Model/blob/Gabriel_Cuchacovich/GoogleColab_COVID_ML.ipynb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0809463"/>
                  </a:ext>
                </a:extLst>
              </a:tr>
              <a:tr h="107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VGG-16-A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Model5_history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0.8595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https://github.com/Coachnmomof3/UCB_COVID_Prediction_Model/blob/Bijan_Samimi_ml/COVID_ML_3classes.ipynb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5767088"/>
                  </a:ext>
                </a:extLst>
              </a:tr>
              <a:tr h="405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VGG-16-B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Model6_history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0.1792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0.9382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0.3636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0.8663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https://github.com/Coachnmomof3/UCB_COVID_Prediction_Model/blob/Bijan_Samimi_ml/COVID_ML_3classes.ipynb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4614368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VGG-16-C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Model7_history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0.2848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0.8965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0.3187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0.8736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https://github.com/Coachnmomof3/UCB_COVID_Prediction_Model/blob/Bijan_Samimi_ml/optimization_gcl_vgg16_final.ipynb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063905"/>
                  </a:ext>
                </a:extLst>
              </a:tr>
              <a:tr h="1911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Resnet50-A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Model8_history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0.3309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0.3371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https://github.com/Coachnmomof3/UCB_COVID_Prediction_Model/blob/Bijan_Samimi_ml/covid_resnet.ipynb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638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Resnet50-B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Model9_history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0.3061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https://github.com/Coachnmomof3/UCB_COVID_Prediction_Model/blob/Gabriel_Cuchacovich/GoogleColab_COVID_ML.ipynb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0600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Resnet50 -C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Model10_history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0.3564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0.8614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0.3382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SemiCondensed" panose="020B0502040204020203" pitchFamily="34" charset="0"/>
                        </a:rPr>
                        <a:t>0.8796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Bahnschrift Light SemiCondensed" panose="020B0502040204020203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https://github.com/Coachnmomof3/UCB_COVID_Prediction_Model/blob/Gabriel_Cuchacovich/GoogleColab_COVID_ML.ipynb</a:t>
                      </a:r>
                      <a:endParaRPr lang="en-US" sz="1100" b="0" i="0" u="sng" strike="noStrike" dirty="0">
                        <a:solidFill>
                          <a:srgbClr val="0070C0"/>
                        </a:solidFill>
                        <a:effectLst/>
                        <a:latin typeface="Bahnschrift Light SemiCondensed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596268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E5444A1-BEFA-4BF9-BEDE-205C54702210}"/>
              </a:ext>
            </a:extLst>
          </p:cNvPr>
          <p:cNvSpPr txBox="1">
            <a:spLocks/>
          </p:cNvSpPr>
          <p:nvPr/>
        </p:nvSpPr>
        <p:spPr>
          <a:xfrm>
            <a:off x="391885" y="140846"/>
            <a:ext cx="6680297" cy="553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ML MODEL PERFORMANCE SUMMARY:</a:t>
            </a:r>
          </a:p>
        </p:txBody>
      </p:sp>
    </p:spTree>
    <p:extLst>
      <p:ext uri="{BB962C8B-B14F-4D97-AF65-F5344CB8AC3E}">
        <p14:creationId xmlns:p14="http://schemas.microsoft.com/office/powerpoint/2010/main" val="146423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BD8A8D-1C9D-4F57-BEBC-867E7905C144}"/>
              </a:ext>
            </a:extLst>
          </p:cNvPr>
          <p:cNvSpPr txBox="1"/>
          <p:nvPr/>
        </p:nvSpPr>
        <p:spPr>
          <a:xfrm>
            <a:off x="1099145" y="20332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 Light SemiCondensed" panose="020B0502040204020203" pitchFamily="34" charset="0"/>
              </a:rPr>
              <a:t>TABLEAU REPRESENATION OF ACCURACY FOR ALL MODELS: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FB8B-9216-49CD-B550-08BF8401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66" y="657963"/>
            <a:ext cx="6972581" cy="47213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7653F62-30C6-406F-A143-EF3A9DB3CBCA}"/>
              </a:ext>
            </a:extLst>
          </p:cNvPr>
          <p:cNvSpPr txBox="1">
            <a:spLocks/>
          </p:cNvSpPr>
          <p:nvPr/>
        </p:nvSpPr>
        <p:spPr>
          <a:xfrm>
            <a:off x="1229164" y="5219885"/>
            <a:ext cx="9563450" cy="1348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latin typeface="Bahnschrift Light SemiCondensed" panose="020B0502040204020203" pitchFamily="34" charset="0"/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SemiCondensed" panose="020B0502040204020203" pitchFamily="34" charset="0"/>
              </a:rPr>
              <a:t>Please refer tableau public link below to see the animation showing trail of the training and testing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SemiCondensed" panose="020B0502040204020203" pitchFamily="34" charset="0"/>
              </a:rPr>
              <a:t>Please select the Model No on the screen and click on the play button to see the animated trail.</a:t>
            </a:r>
          </a:p>
          <a:p>
            <a:endParaRPr lang="en-US" sz="1100" dirty="0">
              <a:latin typeface="Bahnschrift Light SemiCondensed" panose="020B0502040204020203" pitchFamily="34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Public link:</a:t>
            </a:r>
          </a:p>
          <a:p>
            <a:r>
              <a:rPr lang="en-US" sz="1200" dirty="0">
                <a:solidFill>
                  <a:srgbClr val="0070C0"/>
                </a:solidFill>
                <a:latin typeface="Bahnschrift Light Semi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https://public.tableau.com/profile/stuti.budhwar#!/vizhome/Covid_Prediction_Model_Dashboard/ACCURACY?publish=yes</a:t>
            </a:r>
            <a:endParaRPr lang="en-US" sz="1200" dirty="0">
              <a:solidFill>
                <a:srgbClr val="0070C0"/>
              </a:solidFill>
              <a:latin typeface="Bahnschrift Light SemiCondensed" panose="020B0502040204020203" pitchFamily="34" charset="0"/>
            </a:endParaRPr>
          </a:p>
          <a:p>
            <a:endParaRPr lang="en-US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BD8A8D-1C9D-4F57-BEBC-867E7905C144}"/>
              </a:ext>
            </a:extLst>
          </p:cNvPr>
          <p:cNvSpPr txBox="1"/>
          <p:nvPr/>
        </p:nvSpPr>
        <p:spPr>
          <a:xfrm>
            <a:off x="1006867" y="15606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 Light SemiCondensed" panose="020B0502040204020203" pitchFamily="34" charset="0"/>
              </a:rPr>
              <a:t>TABLEAU REPRESENATION OF LOSS FOR ALL MODELS:</a:t>
            </a: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653F62-30C6-406F-A143-EF3A9DB3CBCA}"/>
              </a:ext>
            </a:extLst>
          </p:cNvPr>
          <p:cNvSpPr txBox="1">
            <a:spLocks/>
          </p:cNvSpPr>
          <p:nvPr/>
        </p:nvSpPr>
        <p:spPr>
          <a:xfrm>
            <a:off x="1220775" y="5227651"/>
            <a:ext cx="9563450" cy="1348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latin typeface="Bahnschrift Light SemiCondensed" panose="020B0502040204020203" pitchFamily="34" charset="0"/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SemiCondensed" panose="020B0502040204020203" pitchFamily="34" charset="0"/>
              </a:rPr>
              <a:t>Please refer tableau public link below to see the animation showing trail of the training and testing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SemiCondensed" panose="020B0502040204020203" pitchFamily="34" charset="0"/>
              </a:rPr>
              <a:t>Please select the Model No on the screen and click on the play button to see the animated trail.</a:t>
            </a:r>
          </a:p>
          <a:p>
            <a:endParaRPr lang="en-US" sz="1100" dirty="0">
              <a:latin typeface="Bahnschrift Light SemiCondensed" panose="020B0502040204020203" pitchFamily="34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Public link:</a:t>
            </a:r>
          </a:p>
          <a:p>
            <a:r>
              <a:rPr lang="en-US" sz="1200" dirty="0">
                <a:solidFill>
                  <a:srgbClr val="0070C0"/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https://public.tableau.com/profile/stuti.budhwar#!/vizhome/Covid_Prediction_Model_Dashboard/Model_Loss</a:t>
            </a:r>
            <a:endParaRPr lang="en-US" sz="1200" dirty="0">
              <a:solidFill>
                <a:srgbClr val="0070C0"/>
              </a:solidFill>
              <a:latin typeface="Bahnschrift Light SemiCondensed" panose="020B0502040204020203" pitchFamily="34" charset="0"/>
            </a:endParaRPr>
          </a:p>
          <a:p>
            <a:endParaRPr lang="en-US" sz="1600" dirty="0">
              <a:latin typeface="Bahnschrift Ligh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E466B-CFF6-4F9F-86EC-35AD1084F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502" y="556178"/>
            <a:ext cx="6861660" cy="46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863946-6A84-4937-9795-C081BF9B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46" y="1259886"/>
            <a:ext cx="6411363" cy="43382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E7327EA-08D1-4561-B4E4-0AB2F9574772}"/>
              </a:ext>
            </a:extLst>
          </p:cNvPr>
          <p:cNvSpPr txBox="1">
            <a:spLocks/>
          </p:cNvSpPr>
          <p:nvPr/>
        </p:nvSpPr>
        <p:spPr>
          <a:xfrm>
            <a:off x="741236" y="5234730"/>
            <a:ext cx="8468864" cy="7795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latin typeface="Bahnschrift Light SemiCondensed" panose="020B0502040204020203" pitchFamily="34" charset="0"/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SemiCondensed" panose="020B0502040204020203" pitchFamily="34" charset="0"/>
              </a:rPr>
              <a:t>Please refer tableau public link below to see the animation showing trail of the training and testing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 SemiCondensed" panose="020B0502040204020203" pitchFamily="34" charset="0"/>
              </a:rPr>
              <a:t>Please select the Model No on the screen and click on the play button to see the animated trail.</a:t>
            </a:r>
          </a:p>
          <a:p>
            <a:endParaRPr lang="en-US" sz="1100" dirty="0">
              <a:latin typeface="Bahnschrift Light SemiCondensed" panose="020B0502040204020203" pitchFamily="34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Public link:</a:t>
            </a:r>
          </a:p>
          <a:p>
            <a:r>
              <a:rPr lang="en-US" sz="1200" dirty="0">
                <a:solidFill>
                  <a:srgbClr val="0070C0"/>
                </a:solidFill>
                <a:latin typeface="Bahnschrift Light Semi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https://public.tableau.com/profile/stuti.budhwar#!/vizhome/Covid_Prediction_Model_Dashboard/ACCURACY?publish=yes</a:t>
            </a:r>
            <a:endParaRPr lang="en-US" sz="1200" dirty="0">
              <a:solidFill>
                <a:srgbClr val="0070C0"/>
              </a:solidFill>
              <a:latin typeface="Bahnschrift Light SemiCondensed" panose="020B0502040204020203" pitchFamily="34" charset="0"/>
            </a:endParaRPr>
          </a:p>
          <a:p>
            <a:endParaRPr lang="en-US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8510282-94AB-4D6E-A953-315C65E4166A}"/>
              </a:ext>
            </a:extLst>
          </p:cNvPr>
          <p:cNvSpPr/>
          <p:nvPr/>
        </p:nvSpPr>
        <p:spPr>
          <a:xfrm>
            <a:off x="6324924" y="4093633"/>
            <a:ext cx="15343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2"/>
                </a:solidFill>
                <a:effectLst/>
              </a:rPr>
              <a:t>BASIC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5F3C2-6EE6-4B58-8343-9C493F430AFE}"/>
              </a:ext>
            </a:extLst>
          </p:cNvPr>
          <p:cNvSpPr/>
          <p:nvPr/>
        </p:nvSpPr>
        <p:spPr>
          <a:xfrm>
            <a:off x="2293153" y="2075129"/>
            <a:ext cx="357729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3"/>
                </a:solidFill>
                <a:effectLst/>
              </a:rPr>
              <a:t>VGG-16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D9F4A-9E2C-4825-B4FA-44334E00980E}"/>
              </a:ext>
            </a:extLst>
          </p:cNvPr>
          <p:cNvSpPr/>
          <p:nvPr/>
        </p:nvSpPr>
        <p:spPr>
          <a:xfrm>
            <a:off x="4299369" y="3415241"/>
            <a:ext cx="27927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0000"/>
                </a:solidFill>
                <a:effectLst/>
              </a:rPr>
              <a:t>RESNET-50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6A9D46F8-9412-4EAC-A83C-7D613AE22005}"/>
              </a:ext>
            </a:extLst>
          </p:cNvPr>
          <p:cNvSpPr/>
          <p:nvPr/>
        </p:nvSpPr>
        <p:spPr>
          <a:xfrm>
            <a:off x="2454459" y="2138241"/>
            <a:ext cx="189470" cy="16327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63D4EBD-4C3A-4ADE-A170-4DE01A0B50E7}"/>
              </a:ext>
            </a:extLst>
          </p:cNvPr>
          <p:cNvSpPr/>
          <p:nvPr/>
        </p:nvSpPr>
        <p:spPr>
          <a:xfrm>
            <a:off x="2786041" y="1544054"/>
            <a:ext cx="208102" cy="27867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3993906C-53D7-4992-9A3A-8AFF9C48315E}"/>
              </a:ext>
            </a:extLst>
          </p:cNvPr>
          <p:cNvSpPr/>
          <p:nvPr/>
        </p:nvSpPr>
        <p:spPr>
          <a:xfrm>
            <a:off x="2953087" y="1699423"/>
            <a:ext cx="277812" cy="2786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11942516-BD48-4BE5-BF36-ED01D76A3AB0}"/>
              </a:ext>
            </a:extLst>
          </p:cNvPr>
          <p:cNvSpPr/>
          <p:nvPr/>
        </p:nvSpPr>
        <p:spPr>
          <a:xfrm>
            <a:off x="2617356" y="1761052"/>
            <a:ext cx="277812" cy="2786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9B538469-D1BC-42EC-AAE3-484FCD94202F}"/>
              </a:ext>
            </a:extLst>
          </p:cNvPr>
          <p:cNvSpPr/>
          <p:nvPr/>
        </p:nvSpPr>
        <p:spPr>
          <a:xfrm>
            <a:off x="2762488" y="3013256"/>
            <a:ext cx="190599" cy="27867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7B0A724-055A-4B7A-8228-E53714AD8BE6}"/>
              </a:ext>
            </a:extLst>
          </p:cNvPr>
          <p:cNvSpPr/>
          <p:nvPr/>
        </p:nvSpPr>
        <p:spPr>
          <a:xfrm>
            <a:off x="2451802" y="2946544"/>
            <a:ext cx="190599" cy="27867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666A172A-FBE4-43D1-9294-6D7A546AF6AF}"/>
              </a:ext>
            </a:extLst>
          </p:cNvPr>
          <p:cNvSpPr/>
          <p:nvPr/>
        </p:nvSpPr>
        <p:spPr>
          <a:xfrm>
            <a:off x="2940962" y="3068903"/>
            <a:ext cx="173534" cy="163277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985B0C2B-BF9A-4941-B832-EFF63E63C64F}"/>
              </a:ext>
            </a:extLst>
          </p:cNvPr>
          <p:cNvSpPr/>
          <p:nvPr/>
        </p:nvSpPr>
        <p:spPr>
          <a:xfrm>
            <a:off x="2230817" y="2075129"/>
            <a:ext cx="189470" cy="163277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xplosion: 14 Points 27">
            <a:extLst>
              <a:ext uri="{FF2B5EF4-FFF2-40B4-BE49-F238E27FC236}">
                <a16:creationId xmlns:a16="http://schemas.microsoft.com/office/drawing/2014/main" id="{ACF41D97-B441-4805-95B2-419852196B99}"/>
              </a:ext>
            </a:extLst>
          </p:cNvPr>
          <p:cNvSpPr/>
          <p:nvPr/>
        </p:nvSpPr>
        <p:spPr>
          <a:xfrm>
            <a:off x="4918644" y="1418762"/>
            <a:ext cx="2383007" cy="83099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WINNER</a:t>
            </a: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B7F6C8E4-C2EB-426F-90FB-F7F6C070A41D}"/>
              </a:ext>
            </a:extLst>
          </p:cNvPr>
          <p:cNvSpPr/>
          <p:nvPr/>
        </p:nvSpPr>
        <p:spPr>
          <a:xfrm>
            <a:off x="2513236" y="3189648"/>
            <a:ext cx="141953" cy="185201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B65D2ADD-2A39-44DC-84C0-B9C70C5701F6}"/>
              </a:ext>
            </a:extLst>
          </p:cNvPr>
          <p:cNvSpPr/>
          <p:nvPr/>
        </p:nvSpPr>
        <p:spPr>
          <a:xfrm>
            <a:off x="2325552" y="3114595"/>
            <a:ext cx="141953" cy="185201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7598B76-BC29-4BF3-84A4-4E7841FAFED5}"/>
              </a:ext>
            </a:extLst>
          </p:cNvPr>
          <p:cNvSpPr/>
          <p:nvPr/>
        </p:nvSpPr>
        <p:spPr>
          <a:xfrm>
            <a:off x="2207284" y="2385389"/>
            <a:ext cx="208102" cy="27867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846DD0F-50E6-48FC-992E-1606964692DE}"/>
              </a:ext>
            </a:extLst>
          </p:cNvPr>
          <p:cNvSpPr/>
          <p:nvPr/>
        </p:nvSpPr>
        <p:spPr>
          <a:xfrm>
            <a:off x="2374330" y="2540758"/>
            <a:ext cx="277812" cy="2786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8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C70BD1-80D4-4DCD-AF85-237517B6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76" y="461324"/>
            <a:ext cx="9601196" cy="55305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OBSERVATIONS AND ANALYSIS OF MODEL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6C855-B8ED-44E4-BF24-9DFA03CAA342}"/>
              </a:ext>
            </a:extLst>
          </p:cNvPr>
          <p:cNvSpPr txBox="1"/>
          <p:nvPr/>
        </p:nvSpPr>
        <p:spPr>
          <a:xfrm>
            <a:off x="1060246" y="737850"/>
            <a:ext cx="8588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D1C1D"/>
              </a:solidFill>
              <a:effectLst/>
              <a:latin typeface="Bahnschrift Light SemiCondensed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The old data</a:t>
            </a:r>
            <a:r>
              <a:rPr lang="en-US" sz="1400" dirty="0">
                <a:solidFill>
                  <a:srgbClr val="1D1C1D"/>
                </a:solidFill>
                <a:latin typeface="Bahnschrift Light SemiCondensed" panose="020B0502040204020203" pitchFamily="34" charset="0"/>
              </a:rPr>
              <a:t>set of 5000 images of chest X-rays with 14 classes of medical condition, </a:t>
            </a:r>
            <a:r>
              <a:rPr lang="en-US" sz="1400" dirty="0">
                <a:latin typeface="Bahnschrift Light SemiCondensed" panose="020B0502040204020203" pitchFamily="34" charset="0"/>
              </a:rPr>
              <a:t>created a model that did not perform well at all. The number of images after balancing the data were too less for 14 medical conditions that they had to be trained for.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Light SemiCondensed" panose="020B0502040204020203" pitchFamily="34" charset="0"/>
              </a:rPr>
              <a:t>The imbalanced data however performed better giving an accuracy of about 50%, which was due to almost 50% of the images belonging to “No finding” category. This model would have been a biased ML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Light SemiCondensed" panose="020B0502040204020203" pitchFamily="34" charset="0"/>
              </a:rPr>
              <a:t>The change in the dataset to with just 3 classes showed great improvement in the performance of our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With this new dataset. we started with the basic model that was just a little overfitted with excellent training accuracy. We kept modifying the model slightly so it can generalize better.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VGG16 performed better than the base model. Despite the base model having a slightly better Val accuracy; because the training accuracy of VGG16 is way better, this implies VGG16 has more potential.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VGG16 did seem overfitted initially, so we added a dropout layer in subsequent models to see if it generalizes better.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After running a few basic and pretrained models, we realized that class 1 which is ‘Viral Pneumonia’ is being grossly misinterpreted. </a:t>
            </a:r>
            <a:r>
              <a:rPr lang="en-US" sz="1400" dirty="0">
                <a:solidFill>
                  <a:srgbClr val="1D1C1D"/>
                </a:solidFill>
                <a:latin typeface="Bahnschrift Light SemiCondensed" panose="020B0502040204020203" pitchFamily="34" charset="0"/>
              </a:rPr>
              <a:t>Almost a third of Viral Pneumonia is being predicted as normal.</a:t>
            </a: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This changed our strategy for the upcoming models. We increased the complexity of the models to improve of feature engineering.</a:t>
            </a:r>
          </a:p>
          <a:p>
            <a:pPr algn="l"/>
            <a:endParaRPr lang="en-US" sz="1400" b="0" i="0" dirty="0">
              <a:solidFill>
                <a:srgbClr val="1D1C1D"/>
              </a:solidFill>
              <a:effectLst/>
              <a:latin typeface="Bahnschrift Light SemiCondensed" panose="020B0502040204020203" pitchFamily="34" charset="0"/>
            </a:endParaRPr>
          </a:p>
          <a:p>
            <a:pPr algn="l"/>
            <a:endParaRPr lang="en-US" sz="1400" b="0" i="0" dirty="0">
              <a:solidFill>
                <a:srgbClr val="1D1C1D"/>
              </a:solidFill>
              <a:effectLst/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2A344-E8F1-499B-8DBE-A233D659CC09}"/>
              </a:ext>
            </a:extLst>
          </p:cNvPr>
          <p:cNvSpPr txBox="1"/>
          <p:nvPr/>
        </p:nvSpPr>
        <p:spPr>
          <a:xfrm>
            <a:off x="1060246" y="4709801"/>
            <a:ext cx="84144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Bahnschrift Light SemiCondensed" panose="020B0502040204020203" pitchFamily="34" charset="0"/>
              </a:rPr>
              <a:t>Among all base models, VGG-16, Resnet-50 models, VGG-16 model did th</a:t>
            </a:r>
            <a:r>
              <a:rPr lang="en-US" sz="1400" dirty="0">
                <a:solidFill>
                  <a:srgbClr val="1D1C1D"/>
                </a:solidFill>
                <a:latin typeface="Bahnschrift Light SemiCondensed" panose="020B0502040204020203" pitchFamily="34" charset="0"/>
              </a:rPr>
              <a:t>e best giving maximum accuracy, least loss, with model that’s neither over-fitted not under-fitted like others and performing consistently over multiple runs.</a:t>
            </a:r>
            <a:endParaRPr lang="en-US" sz="1400" b="0" i="0" dirty="0">
              <a:solidFill>
                <a:srgbClr val="1D1C1D"/>
              </a:solidFill>
              <a:effectLst/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Light SemiCondensed" panose="020B0502040204020203" pitchFamily="34" charset="0"/>
              </a:rPr>
              <a:t>It also predicted the correct medical condition of COVID-19, Viral pneumonia or Normal more correctly among all the 10 models that we designed.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B71DCD-C18E-4394-B445-F5392C9C3BC5}"/>
              </a:ext>
            </a:extLst>
          </p:cNvPr>
          <p:cNvSpPr txBox="1">
            <a:spLocks/>
          </p:cNvSpPr>
          <p:nvPr/>
        </p:nvSpPr>
        <p:spPr>
          <a:xfrm>
            <a:off x="659676" y="4316277"/>
            <a:ext cx="9601196" cy="553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CONCLUSION</a:t>
            </a:r>
            <a:r>
              <a:rPr lang="en-US" sz="2000" b="1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53860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10857</TotalTime>
  <Words>1345</Words>
  <Application>Microsoft Office PowerPoint</Application>
  <PresentationFormat>Widescreen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Bahnschrift Light SemiCondensed</vt:lpstr>
      <vt:lpstr>Trebuchet MS</vt:lpstr>
      <vt:lpstr>Wingdings 3</vt:lpstr>
      <vt:lpstr>Facet</vt:lpstr>
      <vt:lpstr>COVID PREDICTION ML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 AND ANALYSIS OF MODEL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stuts0699@gmail.com</dc:creator>
  <cp:lastModifiedBy>stuts0699@gmail.com</cp:lastModifiedBy>
  <cp:revision>335</cp:revision>
  <dcterms:created xsi:type="dcterms:W3CDTF">2020-12-12T02:24:26Z</dcterms:created>
  <dcterms:modified xsi:type="dcterms:W3CDTF">2021-01-14T07:44:35Z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