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7" r:id="rId4"/>
  </p:sldMasterIdLst>
  <p:sldIdLst>
    <p:sldId id="362" r:id="rId5"/>
    <p:sldId id="364" r:id="rId6"/>
    <p:sldId id="315" r:id="rId7"/>
    <p:sldId id="318" r:id="rId8"/>
    <p:sldId id="319" r:id="rId9"/>
    <p:sldId id="316" r:id="rId10"/>
    <p:sldId id="302" r:id="rId11"/>
    <p:sldId id="317" r:id="rId12"/>
    <p:sldId id="321" r:id="rId13"/>
    <p:sldId id="308" r:id="rId14"/>
    <p:sldId id="301" r:id="rId15"/>
    <p:sldId id="310" r:id="rId16"/>
    <p:sldId id="309" r:id="rId17"/>
    <p:sldId id="313" r:id="rId18"/>
    <p:sldId id="332" r:id="rId19"/>
    <p:sldId id="329" r:id="rId20"/>
    <p:sldId id="366" r:id="rId21"/>
    <p:sldId id="367" r:id="rId22"/>
    <p:sldId id="304" r:id="rId23"/>
    <p:sldId id="326" r:id="rId24"/>
    <p:sldId id="347" r:id="rId25"/>
    <p:sldId id="323" r:id="rId26"/>
    <p:sldId id="328" r:id="rId27"/>
    <p:sldId id="348" r:id="rId28"/>
    <p:sldId id="324" r:id="rId29"/>
    <p:sldId id="330" r:id="rId30"/>
    <p:sldId id="349" r:id="rId31"/>
    <p:sldId id="334" r:id="rId32"/>
    <p:sldId id="335" r:id="rId33"/>
    <p:sldId id="350" r:id="rId34"/>
    <p:sldId id="336" r:id="rId35"/>
    <p:sldId id="337" r:id="rId36"/>
    <p:sldId id="351" r:id="rId37"/>
    <p:sldId id="338" r:id="rId38"/>
    <p:sldId id="339" r:id="rId39"/>
    <p:sldId id="352" r:id="rId40"/>
    <p:sldId id="340" r:id="rId41"/>
    <p:sldId id="341" r:id="rId42"/>
    <p:sldId id="353" r:id="rId43"/>
    <p:sldId id="342" r:id="rId44"/>
    <p:sldId id="343" r:id="rId45"/>
    <p:sldId id="354" r:id="rId46"/>
    <p:sldId id="344" r:id="rId47"/>
    <p:sldId id="345" r:id="rId48"/>
    <p:sldId id="355" r:id="rId49"/>
    <p:sldId id="359" r:id="rId50"/>
    <p:sldId id="357" r:id="rId51"/>
    <p:sldId id="358" r:id="rId52"/>
    <p:sldId id="307" r:id="rId53"/>
    <p:sldId id="320" r:id="rId54"/>
    <p:sldId id="34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6374" autoAdjust="0"/>
  </p:normalViewPr>
  <p:slideViewPr>
    <p:cSldViewPr snapToGrid="0">
      <p:cViewPr varScale="1">
        <p:scale>
          <a:sx n="110" d="100"/>
          <a:sy n="110"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697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1171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92978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2557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85759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42464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81839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2511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347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59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761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222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312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818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928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999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92292802"/>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profile/stuti.budhwar#!/vizhome/Covid_Prediction_Model_New_Dataset_Medical_Conditions_Count/Medical_Conditions_Count?publish=yes" TargetMode="External"/><Relationship Id="rId2" Type="http://schemas.openxmlformats.org/officeDocument/2006/relationships/hyperlink" Target="https://public.tableau.com/profile/stuti.budhwar#!/vizhome/Covid_Prediction_Model_Medical_Condition_Count_Imbalanced_Data/Med_ConditionCount_unbalanced_data?publish=yes"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profile/stuti.budhwar#!/vizhome/Covid_Prediction_Model_New_Dataset_Covid_vs_NonCovid_Count/CovidVsNonCovid?publish=yes" TargetMode="External"/><Relationship Id="rId2" Type="http://schemas.openxmlformats.org/officeDocument/2006/relationships/hyperlink" Target="https://public.tableau.com/profile/stuti.budhwar#!/vizhome/Covid_Prediction_Model_Medical_Condition_Count_Imbalanced_Data/Med_ConditionCount_unbalanced_data?publish=ye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oachnmomof3/UCB_COVID_Prediction_Model/blob/Gabriel_Cuchacovich/GoogleColab_COVID_ML.ipynb" TargetMode="External"/><Relationship Id="rId2" Type="http://schemas.openxmlformats.org/officeDocument/2006/relationships/hyperlink" Target="https://github.com/Coachnmomof3/UCB_COVID_Prediction_Model/blob/Bijan_Samimi_ml/COVID_ML_3classes.ipynb" TargetMode="External"/><Relationship Id="rId1" Type="http://schemas.openxmlformats.org/officeDocument/2006/relationships/slideLayout" Target="../slideLayouts/slideLayout2.xml"/><Relationship Id="rId4" Type="http://schemas.openxmlformats.org/officeDocument/2006/relationships/hyperlink" Target="https://github.com/Coachnmomof3/UCB_COVID_Prediction_Model/blob/Bijan_Samimi_ml/covid_resnet.ipynb"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profile/stuti.budhwar#!/vizhome/Covid_Prediction_Model_Dashboard/Model_Loss" TargetMode="External"/><Relationship Id="rId2" Type="http://schemas.openxmlformats.org/officeDocument/2006/relationships/hyperlink" Target="https://public.tableau.com/profile/stuti.budhwar#!/vizhome/Models_1_to_9_Plottingloss/Accuracy-Model1toModel9?publish=yes"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s://public.tableau.com/profile/stuti.budhwar#!/vizhome/Covid_Prediction_Model_Dashboard/Model_Accuracy" TargetMode="External"/><Relationship Id="rId2" Type="http://schemas.openxmlformats.org/officeDocument/2006/relationships/hyperlink" Target="https://public.tableau.com/profile/stuti.budhwar#!/vizhome/Models_1_to_9_Plottingloss/Accuracy-Model1toModel9?publish=ye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bachrr/covid-chest-xray" TargetMode="External"/><Relationship Id="rId2" Type="http://schemas.openxmlformats.org/officeDocument/2006/relationships/hyperlink" Target="https://www.kaggle.com/tawsifurrahman/covid19-radiography-databas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ublic.tableau.com/profile/stuti.budhwar#!/vizhome/Models_1_to_9_Plottingloss/Accuracy-Model1toModel9?publish=yes" TargetMode="External"/><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tawsifurrahman/covid19-radiography-database" TargetMode="External"/><Relationship Id="rId2" Type="http://schemas.openxmlformats.org/officeDocument/2006/relationships/hyperlink" Target="https://www.dropbox.com/s/09b5nutjxotmftm/data_upload_v2.zip?dl=0" TargetMode="External"/><Relationship Id="rId1" Type="http://schemas.openxmlformats.org/officeDocument/2006/relationships/slideLayout" Target="../slideLayouts/slideLayout2.xml"/><Relationship Id="rId4" Type="http://schemas.openxmlformats.org/officeDocument/2006/relationships/hyperlink" Target="https://www.kaggle.com/bachrr/covid-chest-xray"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Loss"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public.tableau.com/profile/stuti.budhwar#!/vizhome/Models_1_to_9_Plottingloss/Accuracy-Model1toModel9?publish=yes" TargetMode="Externa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hyperlink" Target="https://public.tableau.com/profile/stuti.budhwar#!/vizhome/Covid_Prediction_Model_Dashboard/Model_Accuracy"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public.tableau.com/profile/stuti.budhwar#!/vizhome/Covid_Prediction_Model_Dashboard/AccuracyLoss-Model1to10" TargetMode="External"/><Relationship Id="rId2" Type="http://schemas.openxmlformats.org/officeDocument/2006/relationships/hyperlink" Target="https://public.tableau.com/profile/stuti.budhwar#!/vizhome/Models_1_to_9_Plottingloss/Accuracy-Model1toModel9?publish=yes" TargetMode="Externa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public.tableau.com/profile/stuti.budhwar#!/vizhome/Covid_Prediction_Model_Dashboard/AccuracyLoss-Model1to10" TargetMode="External"/><Relationship Id="rId2" Type="http://schemas.openxmlformats.org/officeDocument/2006/relationships/hyperlink" Target="https://public.tableau.com/profile/stuti.budhwar#!/vizhome/Models_1_to_9_Plottingloss/Accuracy-Model1toModel9?publish=yes" TargetMode="Externa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C832-5EC8-4B0F-BF9C-55EE8AC1E3BB}"/>
              </a:ext>
            </a:extLst>
          </p:cNvPr>
          <p:cNvSpPr>
            <a:spLocks noGrp="1"/>
          </p:cNvSpPr>
          <p:nvPr>
            <p:ph type="title"/>
          </p:nvPr>
        </p:nvSpPr>
        <p:spPr>
          <a:xfrm>
            <a:off x="655694" y="209227"/>
            <a:ext cx="11170049" cy="135178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003">
            <a:schemeClr val="lt2"/>
          </a:fillRef>
          <a:effectRef idx="0">
            <a:schemeClr val="accent2"/>
          </a:effectRef>
          <a:fontRef idx="minor">
            <a:schemeClr val="dk1"/>
          </a:fontRef>
        </p:style>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sz="4400" dirty="0">
                <a:ln w="0"/>
                <a:solidFill>
                  <a:schemeClr val="accent3">
                    <a:lumMod val="50000"/>
                  </a:schemeClr>
                </a:solidFill>
                <a:effectLst>
                  <a:reflection blurRad="6350" stA="53000" endA="300" endPos="35500" dir="5400000" sy="-90000" algn="bl" rotWithShape="0"/>
                </a:effectLst>
                <a:latin typeface="Algerian" panose="04020705040A02060702" pitchFamily="82" charset="0"/>
              </a:rPr>
              <a:t>COVID PREDICTION ML MODEL: VISUALIZATION</a:t>
            </a:r>
            <a:br>
              <a:rPr lang="en-US" sz="4400" dirty="0">
                <a:ln w="0"/>
                <a:solidFill>
                  <a:schemeClr val="accent3">
                    <a:lumMod val="50000"/>
                  </a:schemeClr>
                </a:solidFill>
                <a:effectLst>
                  <a:reflection blurRad="6350" stA="53000" endA="300" endPos="35500" dir="5400000" sy="-90000" algn="bl" rotWithShape="0"/>
                </a:effectLst>
                <a:latin typeface="Algerian" panose="04020705040A02060702" pitchFamily="82" charset="0"/>
              </a:rPr>
            </a:br>
            <a:r>
              <a:rPr lang="en-US" sz="4400" dirty="0">
                <a:ln w="0"/>
                <a:solidFill>
                  <a:schemeClr val="accent3">
                    <a:lumMod val="50000"/>
                  </a:schemeClr>
                </a:solidFill>
                <a:effectLst>
                  <a:reflection blurRad="6350" stA="53000" endA="300" endPos="35500" dir="5400000" sy="-90000" algn="bl" rotWithShape="0"/>
                </a:effectLst>
                <a:latin typeface="Algerian" panose="04020705040A02060702" pitchFamily="82" charset="0"/>
              </a:rPr>
              <a:t>													 				</a:t>
            </a:r>
            <a:r>
              <a:rPr lang="en-US" sz="4800" dirty="0">
                <a:solidFill>
                  <a:schemeClr val="accent1">
                    <a:lumMod val="50000"/>
                  </a:schemeClr>
                </a:solidFill>
              </a:rPr>
              <a:t>-</a:t>
            </a:r>
            <a:r>
              <a:rPr lang="en-US" sz="4400" dirty="0">
                <a:ln w="0"/>
                <a:solidFill>
                  <a:schemeClr val="accent3">
                    <a:lumMod val="50000"/>
                  </a:schemeClr>
                </a:solidFill>
                <a:effectLst>
                  <a:reflection blurRad="6350" stA="53000" endA="300" endPos="35500" dir="5400000" sy="-90000" algn="bl" rotWithShape="0"/>
                </a:effectLst>
                <a:latin typeface="Algerian" panose="04020705040A02060702" pitchFamily="82" charset="0"/>
              </a:rPr>
              <a:t> </a:t>
            </a:r>
            <a:r>
              <a:rPr lang="en-US" sz="3100" dirty="0">
                <a:ln w="0"/>
                <a:solidFill>
                  <a:schemeClr val="accent3">
                    <a:lumMod val="50000"/>
                  </a:schemeClr>
                </a:solidFill>
                <a:effectLst>
                  <a:reflection blurRad="6350" stA="53000" endA="300" endPos="35500" dir="5400000" sy="-90000" algn="bl" rotWithShape="0"/>
                </a:effectLst>
                <a:latin typeface="Algerian" panose="04020705040A02060702" pitchFamily="82" charset="0"/>
              </a:rPr>
              <a:t>Stuti Budhwar</a:t>
            </a:r>
            <a:br>
              <a:rPr lang="en-US" sz="4400" b="1" dirty="0">
                <a:solidFill>
                  <a:schemeClr val="accent1">
                    <a:lumMod val="50000"/>
                  </a:schemeClr>
                </a:solidFill>
                <a:latin typeface="Bahnschrift Light SemiCondensed" panose="020B0502040204020203" pitchFamily="34" charset="0"/>
              </a:rPr>
            </a:br>
            <a:endParaRPr lang="en-US" sz="4400" b="1" dirty="0">
              <a:ln/>
              <a:solidFill>
                <a:schemeClr val="accent3">
                  <a:lumMod val="50000"/>
                </a:schemeClr>
              </a:solidFill>
            </a:endParaRPr>
          </a:p>
        </p:txBody>
      </p:sp>
      <p:pic>
        <p:nvPicPr>
          <p:cNvPr id="8" name="Content Placeholder 7">
            <a:extLst>
              <a:ext uri="{FF2B5EF4-FFF2-40B4-BE49-F238E27FC236}">
                <a16:creationId xmlns:a16="http://schemas.microsoft.com/office/drawing/2014/main" id="{6EBD2947-9B62-4672-A5B4-34E6C7AABAB5}"/>
              </a:ext>
            </a:extLst>
          </p:cNvPr>
          <p:cNvPicPr>
            <a:picLocks noGrp="1" noChangeAspect="1"/>
          </p:cNvPicPr>
          <p:nvPr>
            <p:ph idx="1"/>
          </p:nvPr>
        </p:nvPicPr>
        <p:blipFill>
          <a:blip r:embed="rId2"/>
          <a:stretch>
            <a:fillRect/>
          </a:stretch>
        </p:blipFill>
        <p:spPr>
          <a:xfrm>
            <a:off x="2434983" y="2280537"/>
            <a:ext cx="903236" cy="908846"/>
          </a:xfrm>
          <a:solidFill>
            <a:schemeClr val="accent1"/>
          </a:solidFill>
          <a:ln>
            <a:solidFill>
              <a:schemeClr val="bg2">
                <a:lumMod val="25000"/>
              </a:schemeClr>
            </a:solidFill>
          </a:ln>
        </p:spPr>
      </p:pic>
      <p:sp>
        <p:nvSpPr>
          <p:cNvPr id="16" name="Rectangle 15">
            <a:extLst>
              <a:ext uri="{FF2B5EF4-FFF2-40B4-BE49-F238E27FC236}">
                <a16:creationId xmlns:a16="http://schemas.microsoft.com/office/drawing/2014/main" id="{78F94C46-713B-4EBE-B78E-04F3372AE967}"/>
              </a:ext>
            </a:extLst>
          </p:cNvPr>
          <p:cNvSpPr/>
          <p:nvPr/>
        </p:nvSpPr>
        <p:spPr>
          <a:xfrm>
            <a:off x="2255466" y="2225645"/>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BE8A51C-748D-4F02-A690-B1E42E60647C}"/>
              </a:ext>
            </a:extLst>
          </p:cNvPr>
          <p:cNvSpPr/>
          <p:nvPr/>
        </p:nvSpPr>
        <p:spPr>
          <a:xfrm>
            <a:off x="2397264" y="2127622"/>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18" name="Rectangle 17">
            <a:extLst>
              <a:ext uri="{FF2B5EF4-FFF2-40B4-BE49-F238E27FC236}">
                <a16:creationId xmlns:a16="http://schemas.microsoft.com/office/drawing/2014/main" id="{6FD7D992-D264-469A-88B5-56EB74D1F1FF}"/>
              </a:ext>
            </a:extLst>
          </p:cNvPr>
          <p:cNvSpPr/>
          <p:nvPr/>
        </p:nvSpPr>
        <p:spPr>
          <a:xfrm>
            <a:off x="3009052" y="3792932"/>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5527B30-48C5-4CFA-9A3B-F9872A5F6BA4}"/>
              </a:ext>
            </a:extLst>
          </p:cNvPr>
          <p:cNvSpPr/>
          <p:nvPr/>
        </p:nvSpPr>
        <p:spPr>
          <a:xfrm>
            <a:off x="3346266" y="2088952"/>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BCCBB56-F40B-4E34-8F9F-D742066C0643}"/>
              </a:ext>
            </a:extLst>
          </p:cNvPr>
          <p:cNvSpPr/>
          <p:nvPr/>
        </p:nvSpPr>
        <p:spPr>
          <a:xfrm>
            <a:off x="3859718" y="2885265"/>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D3F634F-0E31-44A1-9955-EC895CFCD48C}"/>
              </a:ext>
            </a:extLst>
          </p:cNvPr>
          <p:cNvSpPr/>
          <p:nvPr/>
        </p:nvSpPr>
        <p:spPr>
          <a:xfrm>
            <a:off x="3635583" y="3184524"/>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CF65570-B5C1-4EF3-91F3-422A12DDF975}"/>
              </a:ext>
            </a:extLst>
          </p:cNvPr>
          <p:cNvSpPr/>
          <p:nvPr/>
        </p:nvSpPr>
        <p:spPr>
          <a:xfrm>
            <a:off x="3863449" y="4777710"/>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178D8A3-A35B-4B9F-802E-3803036C1A63}"/>
              </a:ext>
            </a:extLst>
          </p:cNvPr>
          <p:cNvSpPr/>
          <p:nvPr/>
        </p:nvSpPr>
        <p:spPr>
          <a:xfrm>
            <a:off x="4585764" y="2517524"/>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CBE22BC-0D18-4606-9415-E425857A6CA3}"/>
              </a:ext>
            </a:extLst>
          </p:cNvPr>
          <p:cNvSpPr/>
          <p:nvPr/>
        </p:nvSpPr>
        <p:spPr>
          <a:xfrm>
            <a:off x="2489755" y="4649832"/>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ABD60E0-AEFB-4697-B0C8-17F314480E43}"/>
              </a:ext>
            </a:extLst>
          </p:cNvPr>
          <p:cNvSpPr/>
          <p:nvPr/>
        </p:nvSpPr>
        <p:spPr>
          <a:xfrm>
            <a:off x="2581447" y="4649832"/>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89EF484-3915-4D90-BDD3-5C0667C6A7CA}"/>
              </a:ext>
            </a:extLst>
          </p:cNvPr>
          <p:cNvSpPr/>
          <p:nvPr/>
        </p:nvSpPr>
        <p:spPr>
          <a:xfrm>
            <a:off x="3282521" y="5517910"/>
            <a:ext cx="660556" cy="62014"/>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71F6DB6-68E6-4768-9FD3-B03BB075D53F}"/>
              </a:ext>
            </a:extLst>
          </p:cNvPr>
          <p:cNvSpPr/>
          <p:nvPr/>
        </p:nvSpPr>
        <p:spPr>
          <a:xfrm>
            <a:off x="4160464" y="4594700"/>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F3A29350-4CEB-4AE7-B87A-233EE3C326C6}"/>
              </a:ext>
            </a:extLst>
          </p:cNvPr>
          <p:cNvPicPr>
            <a:picLocks noChangeAspect="1"/>
          </p:cNvPicPr>
          <p:nvPr/>
        </p:nvPicPr>
        <p:blipFill>
          <a:blip r:embed="rId3"/>
          <a:stretch>
            <a:fillRect/>
          </a:stretch>
        </p:blipFill>
        <p:spPr>
          <a:xfrm>
            <a:off x="2642789" y="4727583"/>
            <a:ext cx="1425229" cy="946446"/>
          </a:xfrm>
          <a:prstGeom prst="rect">
            <a:avLst/>
          </a:prstGeom>
          <a:solidFill>
            <a:schemeClr val="accent1"/>
          </a:solidFill>
          <a:ln>
            <a:solidFill>
              <a:schemeClr val="bg2">
                <a:lumMod val="25000"/>
              </a:schemeClr>
            </a:solidFill>
          </a:ln>
        </p:spPr>
      </p:pic>
      <p:pic>
        <p:nvPicPr>
          <p:cNvPr id="29" name="Picture 28">
            <a:extLst>
              <a:ext uri="{FF2B5EF4-FFF2-40B4-BE49-F238E27FC236}">
                <a16:creationId xmlns:a16="http://schemas.microsoft.com/office/drawing/2014/main" id="{B85B14C5-5384-4338-A332-A6070E978998}"/>
              </a:ext>
            </a:extLst>
          </p:cNvPr>
          <p:cNvPicPr>
            <a:picLocks noChangeAspect="1"/>
          </p:cNvPicPr>
          <p:nvPr/>
        </p:nvPicPr>
        <p:blipFill>
          <a:blip r:embed="rId4"/>
          <a:stretch>
            <a:fillRect/>
          </a:stretch>
        </p:blipFill>
        <p:spPr>
          <a:xfrm>
            <a:off x="6101823" y="1907462"/>
            <a:ext cx="1452117" cy="907447"/>
          </a:xfrm>
          <a:prstGeom prst="rect">
            <a:avLst/>
          </a:prstGeom>
          <a:solidFill>
            <a:schemeClr val="accent1"/>
          </a:solidFill>
          <a:ln>
            <a:solidFill>
              <a:schemeClr val="bg2">
                <a:lumMod val="25000"/>
              </a:schemeClr>
            </a:solidFill>
          </a:ln>
        </p:spPr>
      </p:pic>
      <p:pic>
        <p:nvPicPr>
          <p:cNvPr id="30" name="Picture 29">
            <a:extLst>
              <a:ext uri="{FF2B5EF4-FFF2-40B4-BE49-F238E27FC236}">
                <a16:creationId xmlns:a16="http://schemas.microsoft.com/office/drawing/2014/main" id="{27044A87-F4F4-411F-B383-9E2308098004}"/>
              </a:ext>
            </a:extLst>
          </p:cNvPr>
          <p:cNvPicPr>
            <a:picLocks noChangeAspect="1"/>
          </p:cNvPicPr>
          <p:nvPr/>
        </p:nvPicPr>
        <p:blipFill>
          <a:blip r:embed="rId5"/>
          <a:stretch>
            <a:fillRect/>
          </a:stretch>
        </p:blipFill>
        <p:spPr>
          <a:xfrm>
            <a:off x="6361414" y="4660648"/>
            <a:ext cx="1483510" cy="962308"/>
          </a:xfrm>
          <a:prstGeom prst="rect">
            <a:avLst/>
          </a:prstGeom>
          <a:solidFill>
            <a:schemeClr val="accent1"/>
          </a:solidFill>
          <a:ln>
            <a:solidFill>
              <a:schemeClr val="bg2">
                <a:lumMod val="25000"/>
              </a:schemeClr>
            </a:solidFill>
          </a:ln>
        </p:spPr>
      </p:pic>
      <p:pic>
        <p:nvPicPr>
          <p:cNvPr id="32" name="Picture 31">
            <a:extLst>
              <a:ext uri="{FF2B5EF4-FFF2-40B4-BE49-F238E27FC236}">
                <a16:creationId xmlns:a16="http://schemas.microsoft.com/office/drawing/2014/main" id="{CE5F5CE5-4C3F-46D9-8631-3414791DD10C}"/>
              </a:ext>
            </a:extLst>
          </p:cNvPr>
          <p:cNvPicPr>
            <a:picLocks noChangeAspect="1"/>
          </p:cNvPicPr>
          <p:nvPr/>
        </p:nvPicPr>
        <p:blipFill>
          <a:blip r:embed="rId6"/>
          <a:stretch>
            <a:fillRect/>
          </a:stretch>
        </p:blipFill>
        <p:spPr>
          <a:xfrm>
            <a:off x="7876184" y="2776822"/>
            <a:ext cx="1093724" cy="804210"/>
          </a:xfrm>
          <a:prstGeom prst="rect">
            <a:avLst/>
          </a:prstGeom>
          <a:solidFill>
            <a:schemeClr val="accent1"/>
          </a:solidFill>
          <a:ln>
            <a:solidFill>
              <a:schemeClr val="bg2">
                <a:lumMod val="25000"/>
              </a:schemeClr>
            </a:solidFill>
          </a:ln>
        </p:spPr>
      </p:pic>
      <p:cxnSp>
        <p:nvCxnSpPr>
          <p:cNvPr id="35" name="Straight Connector 34">
            <a:extLst>
              <a:ext uri="{FF2B5EF4-FFF2-40B4-BE49-F238E27FC236}">
                <a16:creationId xmlns:a16="http://schemas.microsoft.com/office/drawing/2014/main" id="{B6451ADD-9A62-4F07-B2A0-CE5884FF692E}"/>
              </a:ext>
            </a:extLst>
          </p:cNvPr>
          <p:cNvCxnSpPr>
            <a:cxnSpLocks/>
          </p:cNvCxnSpPr>
          <p:nvPr/>
        </p:nvCxnSpPr>
        <p:spPr>
          <a:xfrm>
            <a:off x="5496105" y="2874154"/>
            <a:ext cx="605817" cy="0"/>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56B6316E-A01C-49ED-8C1C-00149E360455}"/>
              </a:ext>
            </a:extLst>
          </p:cNvPr>
          <p:cNvCxnSpPr>
            <a:cxnSpLocks/>
          </p:cNvCxnSpPr>
          <p:nvPr/>
        </p:nvCxnSpPr>
        <p:spPr>
          <a:xfrm flipV="1">
            <a:off x="5973066" y="1582758"/>
            <a:ext cx="0" cy="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1D3E2B-C33C-435C-A729-2DA51ECDDE62}"/>
              </a:ext>
            </a:extLst>
          </p:cNvPr>
          <p:cNvCxnSpPr>
            <a:cxnSpLocks/>
          </p:cNvCxnSpPr>
          <p:nvPr/>
        </p:nvCxnSpPr>
        <p:spPr>
          <a:xfrm>
            <a:off x="7531842" y="1830259"/>
            <a:ext cx="0" cy="596479"/>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cxnSp>
        <p:nvCxnSpPr>
          <p:cNvPr id="64" name="Straight Connector 63">
            <a:extLst>
              <a:ext uri="{FF2B5EF4-FFF2-40B4-BE49-F238E27FC236}">
                <a16:creationId xmlns:a16="http://schemas.microsoft.com/office/drawing/2014/main" id="{C10E95CA-DFED-4B08-8649-5EA424FB36D1}"/>
              </a:ext>
            </a:extLst>
          </p:cNvPr>
          <p:cNvCxnSpPr>
            <a:cxnSpLocks/>
          </p:cNvCxnSpPr>
          <p:nvPr/>
        </p:nvCxnSpPr>
        <p:spPr>
          <a:xfrm flipH="1" flipV="1">
            <a:off x="5676975" y="2572684"/>
            <a:ext cx="6376" cy="966"/>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ED9F3CC-2AF5-464D-9AB4-05134830F276}"/>
              </a:ext>
            </a:extLst>
          </p:cNvPr>
          <p:cNvCxnSpPr>
            <a:cxnSpLocks/>
          </p:cNvCxnSpPr>
          <p:nvPr/>
        </p:nvCxnSpPr>
        <p:spPr>
          <a:xfrm>
            <a:off x="6547940" y="2981613"/>
            <a:ext cx="0" cy="815238"/>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sp>
        <p:nvSpPr>
          <p:cNvPr id="97" name="Rectangle 96">
            <a:extLst>
              <a:ext uri="{FF2B5EF4-FFF2-40B4-BE49-F238E27FC236}">
                <a16:creationId xmlns:a16="http://schemas.microsoft.com/office/drawing/2014/main" id="{33626F88-9691-4D92-8E56-586FF74E1998}"/>
              </a:ext>
            </a:extLst>
          </p:cNvPr>
          <p:cNvSpPr/>
          <p:nvPr/>
        </p:nvSpPr>
        <p:spPr>
          <a:xfrm>
            <a:off x="7345132" y="4414933"/>
            <a:ext cx="660556" cy="49424"/>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AA7D2077-5B59-459B-B50F-631ABB11A352}"/>
              </a:ext>
            </a:extLst>
          </p:cNvPr>
          <p:cNvSpPr/>
          <p:nvPr/>
        </p:nvSpPr>
        <p:spPr>
          <a:xfrm>
            <a:off x="7249100" y="4455721"/>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E1B54F4D-F66F-4EAB-894C-B0F53A65BCAA}"/>
              </a:ext>
            </a:extLst>
          </p:cNvPr>
          <p:cNvSpPr/>
          <p:nvPr/>
        </p:nvSpPr>
        <p:spPr>
          <a:xfrm>
            <a:off x="6968282" y="5378796"/>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009E52B1-FE4D-4168-AF5E-1CB4B1B799D8}"/>
              </a:ext>
            </a:extLst>
          </p:cNvPr>
          <p:cNvSpPr/>
          <p:nvPr/>
        </p:nvSpPr>
        <p:spPr>
          <a:xfrm>
            <a:off x="8192938" y="4062474"/>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59B17050-48DD-4D82-B0F6-449F310C4980}"/>
              </a:ext>
            </a:extLst>
          </p:cNvPr>
          <p:cNvSpPr/>
          <p:nvPr/>
        </p:nvSpPr>
        <p:spPr>
          <a:xfrm>
            <a:off x="4325455" y="5123339"/>
            <a:ext cx="660556" cy="5943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72E4C31F-AE3C-4C1C-83EE-2E7B76D28AFC}"/>
              </a:ext>
            </a:extLst>
          </p:cNvPr>
          <p:cNvSpPr/>
          <p:nvPr/>
        </p:nvSpPr>
        <p:spPr>
          <a:xfrm>
            <a:off x="4340507" y="5323696"/>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F1AB2C05-2EE3-4D92-B392-A0FFBFB23C53}"/>
              </a:ext>
            </a:extLst>
          </p:cNvPr>
          <p:cNvSpPr/>
          <p:nvPr/>
        </p:nvSpPr>
        <p:spPr>
          <a:xfrm>
            <a:off x="4181412" y="6111584"/>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A37DE104-4393-43E1-B9A0-19113B301A47}"/>
              </a:ext>
            </a:extLst>
          </p:cNvPr>
          <p:cNvSpPr/>
          <p:nvPr/>
        </p:nvSpPr>
        <p:spPr>
          <a:xfrm>
            <a:off x="5312820" y="4750203"/>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 name="Picture 104">
            <a:extLst>
              <a:ext uri="{FF2B5EF4-FFF2-40B4-BE49-F238E27FC236}">
                <a16:creationId xmlns:a16="http://schemas.microsoft.com/office/drawing/2014/main" id="{FFD55276-A19F-4B15-A10F-2F55166D0340}"/>
              </a:ext>
            </a:extLst>
          </p:cNvPr>
          <p:cNvPicPr>
            <a:picLocks noChangeAspect="1"/>
          </p:cNvPicPr>
          <p:nvPr/>
        </p:nvPicPr>
        <p:blipFill>
          <a:blip r:embed="rId7"/>
          <a:stretch>
            <a:fillRect/>
          </a:stretch>
        </p:blipFill>
        <p:spPr>
          <a:xfrm>
            <a:off x="7345132" y="4455721"/>
            <a:ext cx="903236" cy="906392"/>
          </a:xfrm>
          <a:prstGeom prst="rect">
            <a:avLst/>
          </a:prstGeom>
          <a:solidFill>
            <a:schemeClr val="accent1"/>
          </a:solidFill>
          <a:ln>
            <a:solidFill>
              <a:schemeClr val="bg2">
                <a:lumMod val="25000"/>
              </a:schemeClr>
            </a:solidFill>
          </a:ln>
        </p:spPr>
      </p:pic>
      <p:pic>
        <p:nvPicPr>
          <p:cNvPr id="106" name="Content Placeholder 7">
            <a:extLst>
              <a:ext uri="{FF2B5EF4-FFF2-40B4-BE49-F238E27FC236}">
                <a16:creationId xmlns:a16="http://schemas.microsoft.com/office/drawing/2014/main" id="{07E01AC5-8794-481C-9DDF-F5688410B23F}"/>
              </a:ext>
            </a:extLst>
          </p:cNvPr>
          <p:cNvPicPr>
            <a:picLocks noChangeAspect="1"/>
          </p:cNvPicPr>
          <p:nvPr/>
        </p:nvPicPr>
        <p:blipFill>
          <a:blip r:embed="rId2"/>
          <a:stretch>
            <a:fillRect/>
          </a:stretch>
        </p:blipFill>
        <p:spPr>
          <a:xfrm>
            <a:off x="4434437" y="5205233"/>
            <a:ext cx="903236" cy="908846"/>
          </a:xfrm>
          <a:prstGeom prst="rect">
            <a:avLst/>
          </a:prstGeom>
          <a:solidFill>
            <a:schemeClr val="accent1"/>
          </a:solidFill>
          <a:ln>
            <a:solidFill>
              <a:schemeClr val="bg2">
                <a:lumMod val="25000"/>
              </a:schemeClr>
            </a:solidFill>
          </a:ln>
        </p:spPr>
      </p:pic>
      <p:sp>
        <p:nvSpPr>
          <p:cNvPr id="110" name="Rectangle 109">
            <a:extLst>
              <a:ext uri="{FF2B5EF4-FFF2-40B4-BE49-F238E27FC236}">
                <a16:creationId xmlns:a16="http://schemas.microsoft.com/office/drawing/2014/main" id="{04787CA5-EF74-48B5-9532-350ADE47F6F1}"/>
              </a:ext>
            </a:extLst>
          </p:cNvPr>
          <p:cNvSpPr/>
          <p:nvPr/>
        </p:nvSpPr>
        <p:spPr>
          <a:xfrm>
            <a:off x="6857517" y="3343152"/>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62EAEEC0-8094-4455-B2CE-CF8BF93100E2}"/>
              </a:ext>
            </a:extLst>
          </p:cNvPr>
          <p:cNvSpPr/>
          <p:nvPr/>
        </p:nvSpPr>
        <p:spPr>
          <a:xfrm>
            <a:off x="8237383" y="4887361"/>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AF6C238F-BEFD-4FDF-9745-B2C095328CA9}"/>
              </a:ext>
            </a:extLst>
          </p:cNvPr>
          <p:cNvSpPr/>
          <p:nvPr/>
        </p:nvSpPr>
        <p:spPr>
          <a:xfrm>
            <a:off x="7943606" y="5366964"/>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2EF22BE9-E44D-4B4A-8023-E5F852CEABBC}"/>
              </a:ext>
            </a:extLst>
          </p:cNvPr>
          <p:cNvSpPr/>
          <p:nvPr/>
        </p:nvSpPr>
        <p:spPr>
          <a:xfrm>
            <a:off x="7054052" y="3266482"/>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5C74379C-7C3C-4B12-AEE1-8A28C881D124}"/>
              </a:ext>
            </a:extLst>
          </p:cNvPr>
          <p:cNvSpPr/>
          <p:nvPr/>
        </p:nvSpPr>
        <p:spPr>
          <a:xfrm>
            <a:off x="5878547" y="1863814"/>
            <a:ext cx="660556" cy="5328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A0705898-61AB-4A44-A1F7-F3A2F12DD69B}"/>
              </a:ext>
            </a:extLst>
          </p:cNvPr>
          <p:cNvSpPr/>
          <p:nvPr/>
        </p:nvSpPr>
        <p:spPr>
          <a:xfrm>
            <a:off x="6019773" y="1845590"/>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58AF1EFC-0E84-4F57-9A40-7A91D1318A6A}"/>
              </a:ext>
            </a:extLst>
          </p:cNvPr>
          <p:cNvSpPr/>
          <p:nvPr/>
        </p:nvSpPr>
        <p:spPr>
          <a:xfrm>
            <a:off x="5958952" y="3116440"/>
            <a:ext cx="660556" cy="5317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587D17BE-3D3A-4B50-BB9F-A256ADFF50D5}"/>
              </a:ext>
            </a:extLst>
          </p:cNvPr>
          <p:cNvSpPr/>
          <p:nvPr/>
        </p:nvSpPr>
        <p:spPr>
          <a:xfrm>
            <a:off x="7727052" y="2127622"/>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2BFAC5A1-261B-4063-BB4F-45BA7B79EC8F}"/>
              </a:ext>
            </a:extLst>
          </p:cNvPr>
          <p:cNvSpPr/>
          <p:nvPr/>
        </p:nvSpPr>
        <p:spPr>
          <a:xfrm>
            <a:off x="7790060" y="2572682"/>
            <a:ext cx="660556" cy="5094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EDB86287-4396-4D64-BD5B-6CDE5259924D}"/>
              </a:ext>
            </a:extLst>
          </p:cNvPr>
          <p:cNvSpPr/>
          <p:nvPr/>
        </p:nvSpPr>
        <p:spPr>
          <a:xfrm>
            <a:off x="7897887" y="2492047"/>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27002992-D537-4A99-A8D5-94E382D61267}"/>
              </a:ext>
            </a:extLst>
          </p:cNvPr>
          <p:cNvSpPr/>
          <p:nvPr/>
        </p:nvSpPr>
        <p:spPr>
          <a:xfrm>
            <a:off x="8217497" y="3474734"/>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C45456E0-513A-46AF-B59B-363A9EC2B8EA}"/>
              </a:ext>
            </a:extLst>
          </p:cNvPr>
          <p:cNvSpPr/>
          <p:nvPr/>
        </p:nvSpPr>
        <p:spPr>
          <a:xfrm>
            <a:off x="8799396" y="3046258"/>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7" name="Picture 126">
            <a:extLst>
              <a:ext uri="{FF2B5EF4-FFF2-40B4-BE49-F238E27FC236}">
                <a16:creationId xmlns:a16="http://schemas.microsoft.com/office/drawing/2014/main" id="{7647AEC8-8E00-434C-8AA9-E830CBCAA501}"/>
              </a:ext>
            </a:extLst>
          </p:cNvPr>
          <p:cNvPicPr>
            <a:picLocks noChangeAspect="1"/>
          </p:cNvPicPr>
          <p:nvPr/>
        </p:nvPicPr>
        <p:blipFill>
          <a:blip r:embed="rId7"/>
          <a:stretch>
            <a:fillRect/>
          </a:stretch>
        </p:blipFill>
        <p:spPr>
          <a:xfrm>
            <a:off x="5781514" y="3476729"/>
            <a:ext cx="903236" cy="906392"/>
          </a:xfrm>
          <a:prstGeom prst="rect">
            <a:avLst/>
          </a:prstGeom>
          <a:solidFill>
            <a:schemeClr val="accent1"/>
          </a:solidFill>
          <a:ln>
            <a:solidFill>
              <a:schemeClr val="bg2">
                <a:lumMod val="25000"/>
              </a:schemeClr>
            </a:solidFill>
          </a:ln>
        </p:spPr>
      </p:pic>
      <p:sp>
        <p:nvSpPr>
          <p:cNvPr id="153" name="Rectangle 152">
            <a:extLst>
              <a:ext uri="{FF2B5EF4-FFF2-40B4-BE49-F238E27FC236}">
                <a16:creationId xmlns:a16="http://schemas.microsoft.com/office/drawing/2014/main" id="{D078A10B-7F1B-40AA-9C1F-D5434861A3DD}"/>
              </a:ext>
            </a:extLst>
          </p:cNvPr>
          <p:cNvSpPr/>
          <p:nvPr/>
        </p:nvSpPr>
        <p:spPr>
          <a:xfrm>
            <a:off x="5715819" y="2752406"/>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4" name="Straight Connector 153">
            <a:extLst>
              <a:ext uri="{FF2B5EF4-FFF2-40B4-BE49-F238E27FC236}">
                <a16:creationId xmlns:a16="http://schemas.microsoft.com/office/drawing/2014/main" id="{A64127F8-3658-44CC-B4B8-42FBF308DF69}"/>
              </a:ext>
            </a:extLst>
          </p:cNvPr>
          <p:cNvCxnSpPr>
            <a:cxnSpLocks/>
          </p:cNvCxnSpPr>
          <p:nvPr/>
        </p:nvCxnSpPr>
        <p:spPr>
          <a:xfrm>
            <a:off x="5648505" y="3026554"/>
            <a:ext cx="605817" cy="0"/>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cxnSp>
        <p:nvCxnSpPr>
          <p:cNvPr id="155" name="Straight Connector 154">
            <a:extLst>
              <a:ext uri="{FF2B5EF4-FFF2-40B4-BE49-F238E27FC236}">
                <a16:creationId xmlns:a16="http://schemas.microsoft.com/office/drawing/2014/main" id="{C560947F-B0D4-4D98-8D1F-E4F10398086E}"/>
              </a:ext>
            </a:extLst>
          </p:cNvPr>
          <p:cNvCxnSpPr>
            <a:cxnSpLocks/>
          </p:cNvCxnSpPr>
          <p:nvPr/>
        </p:nvCxnSpPr>
        <p:spPr>
          <a:xfrm flipH="1" flipV="1">
            <a:off x="5829375" y="2725084"/>
            <a:ext cx="6376" cy="966"/>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24787E1-FCBF-4192-BD84-E9A18417E786}"/>
              </a:ext>
            </a:extLst>
          </p:cNvPr>
          <p:cNvCxnSpPr>
            <a:cxnSpLocks/>
          </p:cNvCxnSpPr>
          <p:nvPr/>
        </p:nvCxnSpPr>
        <p:spPr>
          <a:xfrm>
            <a:off x="4435876" y="4075178"/>
            <a:ext cx="0" cy="815238"/>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sp>
        <p:nvSpPr>
          <p:cNvPr id="157" name="Rectangle 156">
            <a:extLst>
              <a:ext uri="{FF2B5EF4-FFF2-40B4-BE49-F238E27FC236}">
                <a16:creationId xmlns:a16="http://schemas.microsoft.com/office/drawing/2014/main" id="{9CE3A7AE-3E55-4FB6-B1A3-34530A07D85D}"/>
              </a:ext>
            </a:extLst>
          </p:cNvPr>
          <p:cNvSpPr/>
          <p:nvPr/>
        </p:nvSpPr>
        <p:spPr>
          <a:xfrm>
            <a:off x="6240719" y="4587928"/>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id="{B62BFACA-3F95-44CD-813F-3851F8714E8D}"/>
              </a:ext>
            </a:extLst>
          </p:cNvPr>
          <p:cNvSpPr/>
          <p:nvPr/>
        </p:nvSpPr>
        <p:spPr>
          <a:xfrm>
            <a:off x="6311101" y="4451740"/>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158">
            <a:extLst>
              <a:ext uri="{FF2B5EF4-FFF2-40B4-BE49-F238E27FC236}">
                <a16:creationId xmlns:a16="http://schemas.microsoft.com/office/drawing/2014/main" id="{21F55305-A7F1-4067-9C1D-00CB04F78A99}"/>
              </a:ext>
            </a:extLst>
          </p:cNvPr>
          <p:cNvSpPr/>
          <p:nvPr/>
        </p:nvSpPr>
        <p:spPr>
          <a:xfrm>
            <a:off x="6723774" y="3610971"/>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0" name="Picture 159">
            <a:extLst>
              <a:ext uri="{FF2B5EF4-FFF2-40B4-BE49-F238E27FC236}">
                <a16:creationId xmlns:a16="http://schemas.microsoft.com/office/drawing/2014/main" id="{7B41E346-052B-4EE5-892D-AEEFE5A8F604}"/>
              </a:ext>
            </a:extLst>
          </p:cNvPr>
          <p:cNvPicPr>
            <a:picLocks noChangeAspect="1"/>
          </p:cNvPicPr>
          <p:nvPr/>
        </p:nvPicPr>
        <p:blipFill>
          <a:blip r:embed="rId6"/>
          <a:stretch>
            <a:fillRect/>
          </a:stretch>
        </p:blipFill>
        <p:spPr>
          <a:xfrm>
            <a:off x="3717275" y="2948311"/>
            <a:ext cx="835551" cy="804210"/>
          </a:xfrm>
          <a:prstGeom prst="rect">
            <a:avLst/>
          </a:prstGeom>
          <a:solidFill>
            <a:schemeClr val="accent1"/>
          </a:solidFill>
          <a:ln>
            <a:solidFill>
              <a:schemeClr val="bg2">
                <a:lumMod val="25000"/>
              </a:schemeClr>
            </a:solidFill>
          </a:ln>
        </p:spPr>
      </p:pic>
      <p:sp>
        <p:nvSpPr>
          <p:cNvPr id="161" name="Rectangle 160">
            <a:extLst>
              <a:ext uri="{FF2B5EF4-FFF2-40B4-BE49-F238E27FC236}">
                <a16:creationId xmlns:a16="http://schemas.microsoft.com/office/drawing/2014/main" id="{623DA5F4-1087-42C7-87B2-9E3390AC18FD}"/>
              </a:ext>
            </a:extLst>
          </p:cNvPr>
          <p:cNvSpPr/>
          <p:nvPr/>
        </p:nvSpPr>
        <p:spPr>
          <a:xfrm>
            <a:off x="5010540" y="3052648"/>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a:extLst>
              <a:ext uri="{FF2B5EF4-FFF2-40B4-BE49-F238E27FC236}">
                <a16:creationId xmlns:a16="http://schemas.microsoft.com/office/drawing/2014/main" id="{48CEA6BA-6E7A-4EB0-AB8F-F3E11296DE23}"/>
              </a:ext>
            </a:extLst>
          </p:cNvPr>
          <p:cNvSpPr/>
          <p:nvPr/>
        </p:nvSpPr>
        <p:spPr>
          <a:xfrm>
            <a:off x="5073548" y="3497708"/>
            <a:ext cx="660556" cy="5094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ectangle 162">
            <a:extLst>
              <a:ext uri="{FF2B5EF4-FFF2-40B4-BE49-F238E27FC236}">
                <a16:creationId xmlns:a16="http://schemas.microsoft.com/office/drawing/2014/main" id="{6009E3EB-43CE-4519-8D6B-D7F80B03A088}"/>
              </a:ext>
            </a:extLst>
          </p:cNvPr>
          <p:cNvSpPr/>
          <p:nvPr/>
        </p:nvSpPr>
        <p:spPr>
          <a:xfrm>
            <a:off x="5181375" y="3417073"/>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a:extLst>
              <a:ext uri="{FF2B5EF4-FFF2-40B4-BE49-F238E27FC236}">
                <a16:creationId xmlns:a16="http://schemas.microsoft.com/office/drawing/2014/main" id="{833166B4-D89B-4F3A-B16D-4258CF273940}"/>
              </a:ext>
            </a:extLst>
          </p:cNvPr>
          <p:cNvSpPr/>
          <p:nvPr/>
        </p:nvSpPr>
        <p:spPr>
          <a:xfrm>
            <a:off x="5500985" y="4399760"/>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4DE93324-773C-458D-AF33-E1D8F6C28791}"/>
              </a:ext>
            </a:extLst>
          </p:cNvPr>
          <p:cNvSpPr/>
          <p:nvPr/>
        </p:nvSpPr>
        <p:spPr>
          <a:xfrm>
            <a:off x="3930551" y="1831260"/>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ED2F70D7-9219-4974-B845-E875DF1045EA}"/>
              </a:ext>
            </a:extLst>
          </p:cNvPr>
          <p:cNvSpPr/>
          <p:nvPr/>
        </p:nvSpPr>
        <p:spPr>
          <a:xfrm>
            <a:off x="3363481" y="2492890"/>
            <a:ext cx="660556" cy="62014"/>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id="{EBD1210E-945B-43E9-8BC0-1845872EB67B}"/>
              </a:ext>
            </a:extLst>
          </p:cNvPr>
          <p:cNvSpPr/>
          <p:nvPr/>
        </p:nvSpPr>
        <p:spPr>
          <a:xfrm>
            <a:off x="4215110" y="1942016"/>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Rectangle 169">
            <a:extLst>
              <a:ext uri="{FF2B5EF4-FFF2-40B4-BE49-F238E27FC236}">
                <a16:creationId xmlns:a16="http://schemas.microsoft.com/office/drawing/2014/main" id="{C6A200D6-C826-46B9-BA7D-6573400E1DA2}"/>
              </a:ext>
            </a:extLst>
          </p:cNvPr>
          <p:cNvSpPr/>
          <p:nvPr/>
        </p:nvSpPr>
        <p:spPr>
          <a:xfrm>
            <a:off x="4406415" y="2098319"/>
            <a:ext cx="660556" cy="5943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id="{14F3CF58-CD86-423C-9A7C-0177FCCB523A}"/>
              </a:ext>
            </a:extLst>
          </p:cNvPr>
          <p:cNvSpPr/>
          <p:nvPr/>
        </p:nvSpPr>
        <p:spPr>
          <a:xfrm>
            <a:off x="5393780" y="1725183"/>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2" name="Content Placeholder 7">
            <a:extLst>
              <a:ext uri="{FF2B5EF4-FFF2-40B4-BE49-F238E27FC236}">
                <a16:creationId xmlns:a16="http://schemas.microsoft.com/office/drawing/2014/main" id="{4F37643B-4C2D-45D6-B1AC-9D98B9CF72F3}"/>
              </a:ext>
            </a:extLst>
          </p:cNvPr>
          <p:cNvPicPr>
            <a:picLocks noChangeAspect="1"/>
          </p:cNvPicPr>
          <p:nvPr/>
        </p:nvPicPr>
        <p:blipFill>
          <a:blip r:embed="rId2"/>
          <a:stretch>
            <a:fillRect/>
          </a:stretch>
        </p:blipFill>
        <p:spPr>
          <a:xfrm>
            <a:off x="4515397" y="2180213"/>
            <a:ext cx="903236" cy="908846"/>
          </a:xfrm>
          <a:prstGeom prst="rect">
            <a:avLst/>
          </a:prstGeom>
          <a:solidFill>
            <a:schemeClr val="accent1"/>
          </a:solidFill>
          <a:ln>
            <a:solidFill>
              <a:schemeClr val="bg2">
                <a:lumMod val="25000"/>
              </a:schemeClr>
            </a:solidFill>
          </a:ln>
        </p:spPr>
      </p:pic>
      <p:sp>
        <p:nvSpPr>
          <p:cNvPr id="174" name="Rectangle 173">
            <a:extLst>
              <a:ext uri="{FF2B5EF4-FFF2-40B4-BE49-F238E27FC236}">
                <a16:creationId xmlns:a16="http://schemas.microsoft.com/office/drawing/2014/main" id="{EE2ADFD7-0DCE-4C15-9E26-DEA170E6C95A}"/>
              </a:ext>
            </a:extLst>
          </p:cNvPr>
          <p:cNvSpPr/>
          <p:nvPr/>
        </p:nvSpPr>
        <p:spPr>
          <a:xfrm>
            <a:off x="4917829" y="4421506"/>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a:extLst>
              <a:ext uri="{FF2B5EF4-FFF2-40B4-BE49-F238E27FC236}">
                <a16:creationId xmlns:a16="http://schemas.microsoft.com/office/drawing/2014/main" id="{FFF0B51D-19FB-4628-ABE6-2515DECE5A1A}"/>
              </a:ext>
            </a:extLst>
          </p:cNvPr>
          <p:cNvSpPr/>
          <p:nvPr/>
        </p:nvSpPr>
        <p:spPr>
          <a:xfrm>
            <a:off x="5772226" y="5406284"/>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Rectangle 175">
            <a:extLst>
              <a:ext uri="{FF2B5EF4-FFF2-40B4-BE49-F238E27FC236}">
                <a16:creationId xmlns:a16="http://schemas.microsoft.com/office/drawing/2014/main" id="{AC84F709-3FDA-4901-B65C-73A7F779A4CF}"/>
              </a:ext>
            </a:extLst>
          </p:cNvPr>
          <p:cNvSpPr/>
          <p:nvPr/>
        </p:nvSpPr>
        <p:spPr>
          <a:xfrm>
            <a:off x="5191298" y="6146484"/>
            <a:ext cx="660556" cy="62014"/>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Rectangle 176">
            <a:extLst>
              <a:ext uri="{FF2B5EF4-FFF2-40B4-BE49-F238E27FC236}">
                <a16:creationId xmlns:a16="http://schemas.microsoft.com/office/drawing/2014/main" id="{1160494B-D1F0-4D0F-BCAA-37B557160D2A}"/>
              </a:ext>
            </a:extLst>
          </p:cNvPr>
          <p:cNvSpPr/>
          <p:nvPr/>
        </p:nvSpPr>
        <p:spPr>
          <a:xfrm>
            <a:off x="6069241" y="5223274"/>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DFC5EB06-51A0-426D-9680-02FEC8217E8F}"/>
              </a:ext>
            </a:extLst>
          </p:cNvPr>
          <p:cNvSpPr/>
          <p:nvPr/>
        </p:nvSpPr>
        <p:spPr>
          <a:xfrm>
            <a:off x="6234232" y="5751913"/>
            <a:ext cx="660556" cy="5943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id="{F7B82088-BF30-4347-80F7-9B5F7F50A62C}"/>
              </a:ext>
            </a:extLst>
          </p:cNvPr>
          <p:cNvSpPr/>
          <p:nvPr/>
        </p:nvSpPr>
        <p:spPr>
          <a:xfrm>
            <a:off x="7221597" y="5378777"/>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0" name="Content Placeholder 7">
            <a:extLst>
              <a:ext uri="{FF2B5EF4-FFF2-40B4-BE49-F238E27FC236}">
                <a16:creationId xmlns:a16="http://schemas.microsoft.com/office/drawing/2014/main" id="{60B48D4E-51B3-44CD-81E5-D53ACC445B48}"/>
              </a:ext>
            </a:extLst>
          </p:cNvPr>
          <p:cNvPicPr>
            <a:picLocks noChangeAspect="1"/>
          </p:cNvPicPr>
          <p:nvPr/>
        </p:nvPicPr>
        <p:blipFill>
          <a:blip r:embed="rId2"/>
          <a:stretch>
            <a:fillRect/>
          </a:stretch>
        </p:blipFill>
        <p:spPr>
          <a:xfrm>
            <a:off x="6343214" y="5833807"/>
            <a:ext cx="903236" cy="908846"/>
          </a:xfrm>
          <a:prstGeom prst="rect">
            <a:avLst/>
          </a:prstGeom>
          <a:solidFill>
            <a:schemeClr val="accent4">
              <a:lumMod val="75000"/>
            </a:schemeClr>
          </a:solidFill>
          <a:ln>
            <a:solidFill>
              <a:schemeClr val="bg2">
                <a:lumMod val="25000"/>
              </a:schemeClr>
            </a:solidFill>
          </a:ln>
        </p:spPr>
      </p:pic>
      <p:cxnSp>
        <p:nvCxnSpPr>
          <p:cNvPr id="181" name="Straight Connector 180">
            <a:extLst>
              <a:ext uri="{FF2B5EF4-FFF2-40B4-BE49-F238E27FC236}">
                <a16:creationId xmlns:a16="http://schemas.microsoft.com/office/drawing/2014/main" id="{D184615B-5194-4B1D-8050-C02AB728B6A2}"/>
              </a:ext>
            </a:extLst>
          </p:cNvPr>
          <p:cNvCxnSpPr>
            <a:cxnSpLocks/>
          </p:cNvCxnSpPr>
          <p:nvPr/>
        </p:nvCxnSpPr>
        <p:spPr>
          <a:xfrm>
            <a:off x="6344653" y="4703752"/>
            <a:ext cx="0" cy="815238"/>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pic>
        <p:nvPicPr>
          <p:cNvPr id="192" name="Picture 191">
            <a:extLst>
              <a:ext uri="{FF2B5EF4-FFF2-40B4-BE49-F238E27FC236}">
                <a16:creationId xmlns:a16="http://schemas.microsoft.com/office/drawing/2014/main" id="{644965FF-2AC9-4512-9C9A-6CBBDAFB566E}"/>
              </a:ext>
            </a:extLst>
          </p:cNvPr>
          <p:cNvPicPr>
            <a:picLocks noChangeAspect="1"/>
          </p:cNvPicPr>
          <p:nvPr/>
        </p:nvPicPr>
        <p:blipFill>
          <a:blip r:embed="rId4"/>
          <a:stretch>
            <a:fillRect/>
          </a:stretch>
        </p:blipFill>
        <p:spPr>
          <a:xfrm>
            <a:off x="1895864" y="5434594"/>
            <a:ext cx="1452117" cy="907447"/>
          </a:xfrm>
          <a:prstGeom prst="rect">
            <a:avLst/>
          </a:prstGeom>
          <a:solidFill>
            <a:schemeClr val="accent1"/>
          </a:solidFill>
          <a:ln>
            <a:solidFill>
              <a:schemeClr val="bg2">
                <a:lumMod val="25000"/>
              </a:schemeClr>
            </a:solidFill>
          </a:ln>
        </p:spPr>
      </p:pic>
      <p:cxnSp>
        <p:nvCxnSpPr>
          <p:cNvPr id="193" name="Straight Connector 192">
            <a:extLst>
              <a:ext uri="{FF2B5EF4-FFF2-40B4-BE49-F238E27FC236}">
                <a16:creationId xmlns:a16="http://schemas.microsoft.com/office/drawing/2014/main" id="{664A66CA-E47E-4ABE-8499-B2B982654151}"/>
              </a:ext>
            </a:extLst>
          </p:cNvPr>
          <p:cNvCxnSpPr>
            <a:cxnSpLocks/>
          </p:cNvCxnSpPr>
          <p:nvPr/>
        </p:nvCxnSpPr>
        <p:spPr>
          <a:xfrm>
            <a:off x="3325883" y="5357391"/>
            <a:ext cx="0" cy="596479"/>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sp>
        <p:nvSpPr>
          <p:cNvPr id="194" name="Rectangle 193">
            <a:extLst>
              <a:ext uri="{FF2B5EF4-FFF2-40B4-BE49-F238E27FC236}">
                <a16:creationId xmlns:a16="http://schemas.microsoft.com/office/drawing/2014/main" id="{E76CD49E-80B9-4E12-B9A2-BD4DF387EDC7}"/>
              </a:ext>
            </a:extLst>
          </p:cNvPr>
          <p:cNvSpPr/>
          <p:nvPr/>
        </p:nvSpPr>
        <p:spPr>
          <a:xfrm>
            <a:off x="1672588" y="5390946"/>
            <a:ext cx="660556" cy="5328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B7E5EB96-C7A7-48C1-9553-D1E1BB32C3E6}"/>
              </a:ext>
            </a:extLst>
          </p:cNvPr>
          <p:cNvSpPr/>
          <p:nvPr/>
        </p:nvSpPr>
        <p:spPr>
          <a:xfrm>
            <a:off x="1813814" y="5372722"/>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a:extLst>
              <a:ext uri="{FF2B5EF4-FFF2-40B4-BE49-F238E27FC236}">
                <a16:creationId xmlns:a16="http://schemas.microsoft.com/office/drawing/2014/main" id="{53C31725-F816-494F-B551-A3A8D6532519}"/>
              </a:ext>
            </a:extLst>
          </p:cNvPr>
          <p:cNvSpPr/>
          <p:nvPr/>
        </p:nvSpPr>
        <p:spPr>
          <a:xfrm>
            <a:off x="1752993" y="6643572"/>
            <a:ext cx="660556" cy="53173"/>
          </a:xfrm>
          <a:prstGeom prst="rect">
            <a:avLst/>
          </a:prstGeom>
          <a:solidFill>
            <a:schemeClr val="accent4">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3098DA3F-BECA-4E79-B620-BE2049F81ED9}"/>
              </a:ext>
            </a:extLst>
          </p:cNvPr>
          <p:cNvSpPr/>
          <p:nvPr/>
        </p:nvSpPr>
        <p:spPr>
          <a:xfrm>
            <a:off x="3521093" y="5654754"/>
            <a:ext cx="45719" cy="1064077"/>
          </a:xfrm>
          <a:prstGeom prst="rect">
            <a:avLst/>
          </a:prstGeom>
          <a:solidFill>
            <a:schemeClr val="accent4">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8" name="Straight Connector 197">
            <a:extLst>
              <a:ext uri="{FF2B5EF4-FFF2-40B4-BE49-F238E27FC236}">
                <a16:creationId xmlns:a16="http://schemas.microsoft.com/office/drawing/2014/main" id="{B4BA09A0-001D-41AE-8941-E34A0B663BB6}"/>
              </a:ext>
            </a:extLst>
          </p:cNvPr>
          <p:cNvCxnSpPr>
            <a:cxnSpLocks/>
          </p:cNvCxnSpPr>
          <p:nvPr/>
        </p:nvCxnSpPr>
        <p:spPr>
          <a:xfrm flipH="1" flipV="1">
            <a:off x="1623416" y="6252216"/>
            <a:ext cx="6376" cy="966"/>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1CDDC818-1906-4E61-8584-77B01FF18CF5}"/>
              </a:ext>
            </a:extLst>
          </p:cNvPr>
          <p:cNvSpPr/>
          <p:nvPr/>
        </p:nvSpPr>
        <p:spPr>
          <a:xfrm>
            <a:off x="2074253" y="3889374"/>
            <a:ext cx="660556" cy="5317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0" name="Straight Connector 199">
            <a:extLst>
              <a:ext uri="{FF2B5EF4-FFF2-40B4-BE49-F238E27FC236}">
                <a16:creationId xmlns:a16="http://schemas.microsoft.com/office/drawing/2014/main" id="{F5C7510A-7A02-4115-B5EA-0AB6F59390A3}"/>
              </a:ext>
            </a:extLst>
          </p:cNvPr>
          <p:cNvCxnSpPr>
            <a:cxnSpLocks/>
          </p:cNvCxnSpPr>
          <p:nvPr/>
        </p:nvCxnSpPr>
        <p:spPr>
          <a:xfrm>
            <a:off x="1763806" y="3799488"/>
            <a:ext cx="605817" cy="0"/>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cxnSp>
        <p:nvCxnSpPr>
          <p:cNvPr id="201" name="Straight Connector 200">
            <a:extLst>
              <a:ext uri="{FF2B5EF4-FFF2-40B4-BE49-F238E27FC236}">
                <a16:creationId xmlns:a16="http://schemas.microsoft.com/office/drawing/2014/main" id="{0E8405B4-2D71-4679-8EC5-FBFD22FD96A5}"/>
              </a:ext>
            </a:extLst>
          </p:cNvPr>
          <p:cNvCxnSpPr>
            <a:cxnSpLocks/>
          </p:cNvCxnSpPr>
          <p:nvPr/>
        </p:nvCxnSpPr>
        <p:spPr>
          <a:xfrm flipH="1" flipV="1">
            <a:off x="1944676" y="3498018"/>
            <a:ext cx="6376" cy="966"/>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8C7488B9-1108-4294-842C-FC504C674A07}"/>
              </a:ext>
            </a:extLst>
          </p:cNvPr>
          <p:cNvSpPr/>
          <p:nvPr/>
        </p:nvSpPr>
        <p:spPr>
          <a:xfrm>
            <a:off x="1898305" y="1811314"/>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CEBF1B99-BABB-40C0-8FFF-78EA69E331F3}"/>
              </a:ext>
            </a:extLst>
          </p:cNvPr>
          <p:cNvSpPr/>
          <p:nvPr/>
        </p:nvSpPr>
        <p:spPr>
          <a:xfrm>
            <a:off x="1634759" y="2815747"/>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Rectangle 203">
            <a:extLst>
              <a:ext uri="{FF2B5EF4-FFF2-40B4-BE49-F238E27FC236}">
                <a16:creationId xmlns:a16="http://schemas.microsoft.com/office/drawing/2014/main" id="{9FE47777-C7D0-4EA8-BF79-B5B79BBB89BC}"/>
              </a:ext>
            </a:extLst>
          </p:cNvPr>
          <p:cNvSpPr/>
          <p:nvPr/>
        </p:nvSpPr>
        <p:spPr>
          <a:xfrm>
            <a:off x="9280497" y="3878367"/>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a:extLst>
              <a:ext uri="{FF2B5EF4-FFF2-40B4-BE49-F238E27FC236}">
                <a16:creationId xmlns:a16="http://schemas.microsoft.com/office/drawing/2014/main" id="{02951D7E-29EC-4F72-B72B-715B9880BA80}"/>
              </a:ext>
            </a:extLst>
          </p:cNvPr>
          <p:cNvSpPr/>
          <p:nvPr/>
        </p:nvSpPr>
        <p:spPr>
          <a:xfrm>
            <a:off x="9016951" y="4882800"/>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a:extLst>
              <a:ext uri="{FF2B5EF4-FFF2-40B4-BE49-F238E27FC236}">
                <a16:creationId xmlns:a16="http://schemas.microsoft.com/office/drawing/2014/main" id="{DC69E774-4BB7-4D98-9F1C-48FC4FDFC4B8}"/>
              </a:ext>
            </a:extLst>
          </p:cNvPr>
          <p:cNvSpPr/>
          <p:nvPr/>
        </p:nvSpPr>
        <p:spPr>
          <a:xfrm>
            <a:off x="8581302" y="1774296"/>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ectangle 206">
            <a:extLst>
              <a:ext uri="{FF2B5EF4-FFF2-40B4-BE49-F238E27FC236}">
                <a16:creationId xmlns:a16="http://schemas.microsoft.com/office/drawing/2014/main" id="{7E282C6E-0FA4-4665-88E9-2DC6A24AE233}"/>
              </a:ext>
            </a:extLst>
          </p:cNvPr>
          <p:cNvSpPr/>
          <p:nvPr/>
        </p:nvSpPr>
        <p:spPr>
          <a:xfrm>
            <a:off x="8317756" y="2778729"/>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207">
            <a:extLst>
              <a:ext uri="{FF2B5EF4-FFF2-40B4-BE49-F238E27FC236}">
                <a16:creationId xmlns:a16="http://schemas.microsoft.com/office/drawing/2014/main" id="{C49C0E44-694F-42A0-A7AF-EF2E317A9B8B}"/>
              </a:ext>
            </a:extLst>
          </p:cNvPr>
          <p:cNvSpPr/>
          <p:nvPr/>
        </p:nvSpPr>
        <p:spPr>
          <a:xfrm>
            <a:off x="2448404" y="3408451"/>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208">
            <a:extLst>
              <a:ext uri="{FF2B5EF4-FFF2-40B4-BE49-F238E27FC236}">
                <a16:creationId xmlns:a16="http://schemas.microsoft.com/office/drawing/2014/main" id="{862B157E-FEF1-4832-9760-3D2F88332A42}"/>
              </a:ext>
            </a:extLst>
          </p:cNvPr>
          <p:cNvSpPr/>
          <p:nvPr/>
        </p:nvSpPr>
        <p:spPr>
          <a:xfrm>
            <a:off x="2184858" y="4412884"/>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5" name="Picture 144">
            <a:extLst>
              <a:ext uri="{FF2B5EF4-FFF2-40B4-BE49-F238E27FC236}">
                <a16:creationId xmlns:a16="http://schemas.microsoft.com/office/drawing/2014/main" id="{D7619D50-8E25-4DDD-8DB8-F00FD28F6027}"/>
              </a:ext>
            </a:extLst>
          </p:cNvPr>
          <p:cNvPicPr>
            <a:picLocks noChangeAspect="1"/>
          </p:cNvPicPr>
          <p:nvPr/>
        </p:nvPicPr>
        <p:blipFill>
          <a:blip r:embed="rId4"/>
          <a:stretch>
            <a:fillRect/>
          </a:stretch>
        </p:blipFill>
        <p:spPr>
          <a:xfrm>
            <a:off x="9033107" y="4541779"/>
            <a:ext cx="1452117" cy="907447"/>
          </a:xfrm>
          <a:prstGeom prst="rect">
            <a:avLst/>
          </a:prstGeom>
          <a:solidFill>
            <a:schemeClr val="accent1"/>
          </a:solidFill>
          <a:ln>
            <a:solidFill>
              <a:schemeClr val="bg2">
                <a:lumMod val="25000"/>
              </a:schemeClr>
            </a:solidFill>
          </a:ln>
        </p:spPr>
      </p:pic>
      <p:pic>
        <p:nvPicPr>
          <p:cNvPr id="146" name="Picture 145">
            <a:extLst>
              <a:ext uri="{FF2B5EF4-FFF2-40B4-BE49-F238E27FC236}">
                <a16:creationId xmlns:a16="http://schemas.microsoft.com/office/drawing/2014/main" id="{AC957294-FF50-4348-BDB6-A18E7DD88F4D}"/>
              </a:ext>
            </a:extLst>
          </p:cNvPr>
          <p:cNvPicPr>
            <a:picLocks noChangeAspect="1"/>
          </p:cNvPicPr>
          <p:nvPr/>
        </p:nvPicPr>
        <p:blipFill>
          <a:blip r:embed="rId6"/>
          <a:stretch>
            <a:fillRect/>
          </a:stretch>
        </p:blipFill>
        <p:spPr>
          <a:xfrm>
            <a:off x="10807468" y="5411139"/>
            <a:ext cx="1093724" cy="804210"/>
          </a:xfrm>
          <a:prstGeom prst="rect">
            <a:avLst/>
          </a:prstGeom>
          <a:solidFill>
            <a:schemeClr val="accent1"/>
          </a:solidFill>
          <a:ln>
            <a:solidFill>
              <a:schemeClr val="bg2">
                <a:lumMod val="25000"/>
              </a:schemeClr>
            </a:solidFill>
          </a:ln>
        </p:spPr>
      </p:pic>
      <p:cxnSp>
        <p:nvCxnSpPr>
          <p:cNvPr id="147" name="Straight Connector 146">
            <a:extLst>
              <a:ext uri="{FF2B5EF4-FFF2-40B4-BE49-F238E27FC236}">
                <a16:creationId xmlns:a16="http://schemas.microsoft.com/office/drawing/2014/main" id="{CC197DEE-4163-4474-9CD7-8D88FDA96614}"/>
              </a:ext>
            </a:extLst>
          </p:cNvPr>
          <p:cNvCxnSpPr>
            <a:cxnSpLocks/>
          </p:cNvCxnSpPr>
          <p:nvPr/>
        </p:nvCxnSpPr>
        <p:spPr>
          <a:xfrm>
            <a:off x="10463126" y="4464576"/>
            <a:ext cx="0" cy="596479"/>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cxnSp>
        <p:nvCxnSpPr>
          <p:cNvPr id="148" name="Straight Connector 147">
            <a:extLst>
              <a:ext uri="{FF2B5EF4-FFF2-40B4-BE49-F238E27FC236}">
                <a16:creationId xmlns:a16="http://schemas.microsoft.com/office/drawing/2014/main" id="{53EC6E0E-BDA2-46FD-AAC8-771FFD18D048}"/>
              </a:ext>
            </a:extLst>
          </p:cNvPr>
          <p:cNvCxnSpPr>
            <a:cxnSpLocks/>
          </p:cNvCxnSpPr>
          <p:nvPr/>
        </p:nvCxnSpPr>
        <p:spPr>
          <a:xfrm>
            <a:off x="9479224" y="5615930"/>
            <a:ext cx="0" cy="815238"/>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sp>
        <p:nvSpPr>
          <p:cNvPr id="149" name="Rectangle 148">
            <a:extLst>
              <a:ext uri="{FF2B5EF4-FFF2-40B4-BE49-F238E27FC236}">
                <a16:creationId xmlns:a16="http://schemas.microsoft.com/office/drawing/2014/main" id="{1AD27613-5124-48BA-BC13-720B185DAAD8}"/>
              </a:ext>
            </a:extLst>
          </p:cNvPr>
          <p:cNvSpPr/>
          <p:nvPr/>
        </p:nvSpPr>
        <p:spPr>
          <a:xfrm>
            <a:off x="9788801" y="5977469"/>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a:extLst>
              <a:ext uri="{FF2B5EF4-FFF2-40B4-BE49-F238E27FC236}">
                <a16:creationId xmlns:a16="http://schemas.microsoft.com/office/drawing/2014/main" id="{4497126D-04A3-46F8-831D-C3C279651CEB}"/>
              </a:ext>
            </a:extLst>
          </p:cNvPr>
          <p:cNvSpPr/>
          <p:nvPr/>
        </p:nvSpPr>
        <p:spPr>
          <a:xfrm>
            <a:off x="8809831" y="4498131"/>
            <a:ext cx="660556" cy="5328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Rectangle 150">
            <a:extLst>
              <a:ext uri="{FF2B5EF4-FFF2-40B4-BE49-F238E27FC236}">
                <a16:creationId xmlns:a16="http://schemas.microsoft.com/office/drawing/2014/main" id="{B61FEE83-96BD-4753-AE9B-68EAB7A67482}"/>
              </a:ext>
            </a:extLst>
          </p:cNvPr>
          <p:cNvSpPr/>
          <p:nvPr/>
        </p:nvSpPr>
        <p:spPr>
          <a:xfrm>
            <a:off x="8951057" y="4479907"/>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Rectangle 151">
            <a:extLst>
              <a:ext uri="{FF2B5EF4-FFF2-40B4-BE49-F238E27FC236}">
                <a16:creationId xmlns:a16="http://schemas.microsoft.com/office/drawing/2014/main" id="{8071321D-264B-4685-8FA4-EB4EDAEB9689}"/>
              </a:ext>
            </a:extLst>
          </p:cNvPr>
          <p:cNvSpPr/>
          <p:nvPr/>
        </p:nvSpPr>
        <p:spPr>
          <a:xfrm>
            <a:off x="8890236" y="5750757"/>
            <a:ext cx="660556" cy="5317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a:extLst>
              <a:ext uri="{FF2B5EF4-FFF2-40B4-BE49-F238E27FC236}">
                <a16:creationId xmlns:a16="http://schemas.microsoft.com/office/drawing/2014/main" id="{DA022939-B452-428F-8423-8FE223C4C9F1}"/>
              </a:ext>
            </a:extLst>
          </p:cNvPr>
          <p:cNvSpPr/>
          <p:nvPr/>
        </p:nvSpPr>
        <p:spPr>
          <a:xfrm>
            <a:off x="10658336" y="4761939"/>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a:extLst>
              <a:ext uri="{FF2B5EF4-FFF2-40B4-BE49-F238E27FC236}">
                <a16:creationId xmlns:a16="http://schemas.microsoft.com/office/drawing/2014/main" id="{ACDD01E2-80D3-4843-814B-C1B1769E6FFE}"/>
              </a:ext>
            </a:extLst>
          </p:cNvPr>
          <p:cNvSpPr/>
          <p:nvPr/>
        </p:nvSpPr>
        <p:spPr>
          <a:xfrm>
            <a:off x="10721344" y="5206999"/>
            <a:ext cx="660556" cy="5094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C5FF9716-07B1-4C92-AF3F-69A0C6022E8B}"/>
              </a:ext>
            </a:extLst>
          </p:cNvPr>
          <p:cNvSpPr/>
          <p:nvPr/>
        </p:nvSpPr>
        <p:spPr>
          <a:xfrm>
            <a:off x="10829171" y="5126364"/>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02A571B1-78DA-4341-98FC-2ECE1E0B68D3}"/>
              </a:ext>
            </a:extLst>
          </p:cNvPr>
          <p:cNvSpPr/>
          <p:nvPr/>
        </p:nvSpPr>
        <p:spPr>
          <a:xfrm>
            <a:off x="11148781" y="6109051"/>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a:extLst>
              <a:ext uri="{FF2B5EF4-FFF2-40B4-BE49-F238E27FC236}">
                <a16:creationId xmlns:a16="http://schemas.microsoft.com/office/drawing/2014/main" id="{67601018-44EE-485F-9C4A-3214A9B6691F}"/>
              </a:ext>
            </a:extLst>
          </p:cNvPr>
          <p:cNvSpPr/>
          <p:nvPr/>
        </p:nvSpPr>
        <p:spPr>
          <a:xfrm>
            <a:off x="11730680" y="5680575"/>
            <a:ext cx="45719" cy="1064077"/>
          </a:xfrm>
          <a:prstGeom prst="rect">
            <a:avLst/>
          </a:prstGeom>
          <a:solidFill>
            <a:schemeClr val="accent4">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id="{D7D1B213-B93A-4402-BF3D-220AFFA2DD19}"/>
              </a:ext>
            </a:extLst>
          </p:cNvPr>
          <p:cNvSpPr/>
          <p:nvPr/>
        </p:nvSpPr>
        <p:spPr>
          <a:xfrm>
            <a:off x="8647103" y="5386723"/>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5" name="Straight Connector 184">
            <a:extLst>
              <a:ext uri="{FF2B5EF4-FFF2-40B4-BE49-F238E27FC236}">
                <a16:creationId xmlns:a16="http://schemas.microsoft.com/office/drawing/2014/main" id="{169E4ADF-8FA1-450B-8381-4111BBC345FC}"/>
              </a:ext>
            </a:extLst>
          </p:cNvPr>
          <p:cNvCxnSpPr>
            <a:cxnSpLocks/>
          </p:cNvCxnSpPr>
          <p:nvPr/>
        </p:nvCxnSpPr>
        <p:spPr>
          <a:xfrm flipH="1" flipV="1">
            <a:off x="8760659" y="5359401"/>
            <a:ext cx="6376" cy="966"/>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90EABBA3-0BCC-43ED-82CC-A69D0D507754}"/>
              </a:ext>
            </a:extLst>
          </p:cNvPr>
          <p:cNvSpPr/>
          <p:nvPr/>
        </p:nvSpPr>
        <p:spPr>
          <a:xfrm>
            <a:off x="9655058" y="6245288"/>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a:extLst>
              <a:ext uri="{FF2B5EF4-FFF2-40B4-BE49-F238E27FC236}">
                <a16:creationId xmlns:a16="http://schemas.microsoft.com/office/drawing/2014/main" id="{E9B8E8B5-B9E7-4840-9173-8E7682B88E5A}"/>
              </a:ext>
            </a:extLst>
          </p:cNvPr>
          <p:cNvSpPr/>
          <p:nvPr/>
        </p:nvSpPr>
        <p:spPr>
          <a:xfrm>
            <a:off x="11249040" y="5413046"/>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 name="Picture 187">
            <a:extLst>
              <a:ext uri="{FF2B5EF4-FFF2-40B4-BE49-F238E27FC236}">
                <a16:creationId xmlns:a16="http://schemas.microsoft.com/office/drawing/2014/main" id="{39D5712A-6ED5-49B9-8870-B15FD79442F0}"/>
              </a:ext>
            </a:extLst>
          </p:cNvPr>
          <p:cNvPicPr>
            <a:picLocks noChangeAspect="1"/>
          </p:cNvPicPr>
          <p:nvPr/>
        </p:nvPicPr>
        <p:blipFill>
          <a:blip r:embed="rId4"/>
          <a:stretch>
            <a:fillRect/>
          </a:stretch>
        </p:blipFill>
        <p:spPr>
          <a:xfrm>
            <a:off x="9960367" y="1902796"/>
            <a:ext cx="1452117" cy="907447"/>
          </a:xfrm>
          <a:prstGeom prst="rect">
            <a:avLst/>
          </a:prstGeom>
          <a:solidFill>
            <a:schemeClr val="accent1"/>
          </a:solidFill>
          <a:ln>
            <a:solidFill>
              <a:schemeClr val="bg2">
                <a:lumMod val="25000"/>
              </a:schemeClr>
            </a:solidFill>
          </a:ln>
        </p:spPr>
      </p:pic>
      <p:cxnSp>
        <p:nvCxnSpPr>
          <p:cNvPr id="190" name="Straight Connector 189">
            <a:extLst>
              <a:ext uri="{FF2B5EF4-FFF2-40B4-BE49-F238E27FC236}">
                <a16:creationId xmlns:a16="http://schemas.microsoft.com/office/drawing/2014/main" id="{278008BD-B42A-41E8-AEB4-A46CF06A9DD7}"/>
              </a:ext>
            </a:extLst>
          </p:cNvPr>
          <p:cNvCxnSpPr>
            <a:cxnSpLocks/>
          </p:cNvCxnSpPr>
          <p:nvPr/>
        </p:nvCxnSpPr>
        <p:spPr>
          <a:xfrm>
            <a:off x="11390386" y="1825593"/>
            <a:ext cx="0" cy="596479"/>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cxnSp>
        <p:nvCxnSpPr>
          <p:cNvPr id="191" name="Straight Connector 190">
            <a:extLst>
              <a:ext uri="{FF2B5EF4-FFF2-40B4-BE49-F238E27FC236}">
                <a16:creationId xmlns:a16="http://schemas.microsoft.com/office/drawing/2014/main" id="{5D1FBDA8-BCC6-4CD5-B497-81FC34EE7874}"/>
              </a:ext>
            </a:extLst>
          </p:cNvPr>
          <p:cNvCxnSpPr>
            <a:cxnSpLocks/>
          </p:cNvCxnSpPr>
          <p:nvPr/>
        </p:nvCxnSpPr>
        <p:spPr>
          <a:xfrm>
            <a:off x="10406484" y="2976947"/>
            <a:ext cx="0" cy="815238"/>
          </a:xfrm>
          <a:prstGeom prst="line">
            <a:avLst/>
          </a:prstGeom>
          <a:ln>
            <a:solidFill>
              <a:schemeClr val="bg2">
                <a:lumMod val="25000"/>
              </a:schemeClr>
            </a:solidFill>
          </a:ln>
        </p:spPr>
        <p:style>
          <a:lnRef idx="3">
            <a:schemeClr val="accent1"/>
          </a:lnRef>
          <a:fillRef idx="0">
            <a:schemeClr val="accent1"/>
          </a:fillRef>
          <a:effectRef idx="2">
            <a:schemeClr val="accent1"/>
          </a:effectRef>
          <a:fontRef idx="minor">
            <a:schemeClr val="tx1"/>
          </a:fontRef>
        </p:style>
      </p:cxnSp>
      <p:sp>
        <p:nvSpPr>
          <p:cNvPr id="210" name="Rectangle 209">
            <a:extLst>
              <a:ext uri="{FF2B5EF4-FFF2-40B4-BE49-F238E27FC236}">
                <a16:creationId xmlns:a16="http://schemas.microsoft.com/office/drawing/2014/main" id="{E191CC09-6BFD-42DF-B435-C577299B6D9F}"/>
              </a:ext>
            </a:extLst>
          </p:cNvPr>
          <p:cNvSpPr/>
          <p:nvPr/>
        </p:nvSpPr>
        <p:spPr>
          <a:xfrm>
            <a:off x="10716061" y="3338486"/>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ectangle 210">
            <a:extLst>
              <a:ext uri="{FF2B5EF4-FFF2-40B4-BE49-F238E27FC236}">
                <a16:creationId xmlns:a16="http://schemas.microsoft.com/office/drawing/2014/main" id="{CF6946D4-4865-4B94-9B95-8CDBC90832A7}"/>
              </a:ext>
            </a:extLst>
          </p:cNvPr>
          <p:cNvSpPr/>
          <p:nvPr/>
        </p:nvSpPr>
        <p:spPr>
          <a:xfrm>
            <a:off x="9737091" y="1859148"/>
            <a:ext cx="660556" cy="5328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211">
            <a:extLst>
              <a:ext uri="{FF2B5EF4-FFF2-40B4-BE49-F238E27FC236}">
                <a16:creationId xmlns:a16="http://schemas.microsoft.com/office/drawing/2014/main" id="{20352B67-37B3-4BE5-88B9-D2C9CAB2FC9F}"/>
              </a:ext>
            </a:extLst>
          </p:cNvPr>
          <p:cNvSpPr/>
          <p:nvPr/>
        </p:nvSpPr>
        <p:spPr>
          <a:xfrm>
            <a:off x="9878317" y="1840924"/>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D52B75D6-5972-4517-B4CA-20E75CBBC197}"/>
              </a:ext>
            </a:extLst>
          </p:cNvPr>
          <p:cNvSpPr/>
          <p:nvPr/>
        </p:nvSpPr>
        <p:spPr>
          <a:xfrm>
            <a:off x="9817496" y="3111774"/>
            <a:ext cx="660556" cy="5317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Rectangle 213">
            <a:extLst>
              <a:ext uri="{FF2B5EF4-FFF2-40B4-BE49-F238E27FC236}">
                <a16:creationId xmlns:a16="http://schemas.microsoft.com/office/drawing/2014/main" id="{B29D548C-8570-426A-ACFE-920C6C2A1C6F}"/>
              </a:ext>
            </a:extLst>
          </p:cNvPr>
          <p:cNvSpPr/>
          <p:nvPr/>
        </p:nvSpPr>
        <p:spPr>
          <a:xfrm>
            <a:off x="11417291" y="2244783"/>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214">
            <a:extLst>
              <a:ext uri="{FF2B5EF4-FFF2-40B4-BE49-F238E27FC236}">
                <a16:creationId xmlns:a16="http://schemas.microsoft.com/office/drawing/2014/main" id="{57393668-3217-4D89-AF8A-220102830FD2}"/>
              </a:ext>
            </a:extLst>
          </p:cNvPr>
          <p:cNvSpPr/>
          <p:nvPr/>
        </p:nvSpPr>
        <p:spPr>
          <a:xfrm>
            <a:off x="10918762" y="2835892"/>
            <a:ext cx="660556" cy="5094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a:extLst>
              <a:ext uri="{FF2B5EF4-FFF2-40B4-BE49-F238E27FC236}">
                <a16:creationId xmlns:a16="http://schemas.microsoft.com/office/drawing/2014/main" id="{4F4D6EF5-245B-4078-A9BD-EA641A82FA71}"/>
              </a:ext>
            </a:extLst>
          </p:cNvPr>
          <p:cNvSpPr/>
          <p:nvPr/>
        </p:nvSpPr>
        <p:spPr>
          <a:xfrm>
            <a:off x="10650142" y="3436675"/>
            <a:ext cx="45719" cy="946446"/>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216">
            <a:extLst>
              <a:ext uri="{FF2B5EF4-FFF2-40B4-BE49-F238E27FC236}">
                <a16:creationId xmlns:a16="http://schemas.microsoft.com/office/drawing/2014/main" id="{9BE88037-ADB7-45C8-B840-2C7B3A1CFCB4}"/>
              </a:ext>
            </a:extLst>
          </p:cNvPr>
          <p:cNvSpPr/>
          <p:nvPr/>
        </p:nvSpPr>
        <p:spPr>
          <a:xfrm>
            <a:off x="11406691" y="4326618"/>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id="{4A29C8A3-74B0-44CB-BB56-FED8E4620646}"/>
              </a:ext>
            </a:extLst>
          </p:cNvPr>
          <p:cNvSpPr/>
          <p:nvPr/>
        </p:nvSpPr>
        <p:spPr>
          <a:xfrm>
            <a:off x="11826862" y="3913018"/>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218">
            <a:extLst>
              <a:ext uri="{FF2B5EF4-FFF2-40B4-BE49-F238E27FC236}">
                <a16:creationId xmlns:a16="http://schemas.microsoft.com/office/drawing/2014/main" id="{0AA6D3E0-7043-46CA-8BA8-FCE70F4AF43F}"/>
              </a:ext>
            </a:extLst>
          </p:cNvPr>
          <p:cNvSpPr/>
          <p:nvPr/>
        </p:nvSpPr>
        <p:spPr>
          <a:xfrm>
            <a:off x="9574363" y="2747740"/>
            <a:ext cx="45719" cy="1064077"/>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0" name="Straight Connector 219">
            <a:extLst>
              <a:ext uri="{FF2B5EF4-FFF2-40B4-BE49-F238E27FC236}">
                <a16:creationId xmlns:a16="http://schemas.microsoft.com/office/drawing/2014/main" id="{A00D60FE-C6F2-4C4D-A994-95CE4111977B}"/>
              </a:ext>
            </a:extLst>
          </p:cNvPr>
          <p:cNvCxnSpPr>
            <a:cxnSpLocks/>
          </p:cNvCxnSpPr>
          <p:nvPr/>
        </p:nvCxnSpPr>
        <p:spPr>
          <a:xfrm flipH="1" flipV="1">
            <a:off x="9687919" y="2720418"/>
            <a:ext cx="6376" cy="966"/>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20901821-5AAD-44A7-974A-D039812C2932}"/>
              </a:ext>
            </a:extLst>
          </p:cNvPr>
          <p:cNvSpPr/>
          <p:nvPr/>
        </p:nvSpPr>
        <p:spPr>
          <a:xfrm>
            <a:off x="10544612" y="4208873"/>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a:extLst>
              <a:ext uri="{FF2B5EF4-FFF2-40B4-BE49-F238E27FC236}">
                <a16:creationId xmlns:a16="http://schemas.microsoft.com/office/drawing/2014/main" id="{00C8F2FA-67FC-4CA9-A9C4-0AB3C8F0EE8B}"/>
              </a:ext>
            </a:extLst>
          </p:cNvPr>
          <p:cNvSpPr/>
          <p:nvPr/>
        </p:nvSpPr>
        <p:spPr>
          <a:xfrm>
            <a:off x="9156940" y="4177626"/>
            <a:ext cx="660556" cy="47103"/>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3" name="Picture 222">
            <a:extLst>
              <a:ext uri="{FF2B5EF4-FFF2-40B4-BE49-F238E27FC236}">
                <a16:creationId xmlns:a16="http://schemas.microsoft.com/office/drawing/2014/main" id="{EBB09EF4-78F3-4CC1-9FE4-84B0A86F65DE}"/>
              </a:ext>
            </a:extLst>
          </p:cNvPr>
          <p:cNvPicPr>
            <a:picLocks noChangeAspect="1"/>
          </p:cNvPicPr>
          <p:nvPr/>
        </p:nvPicPr>
        <p:blipFill>
          <a:blip r:embed="rId7"/>
          <a:stretch>
            <a:fillRect/>
          </a:stretch>
        </p:blipFill>
        <p:spPr>
          <a:xfrm>
            <a:off x="8702835" y="1781438"/>
            <a:ext cx="903236" cy="906392"/>
          </a:xfrm>
          <a:prstGeom prst="rect">
            <a:avLst/>
          </a:prstGeom>
          <a:solidFill>
            <a:schemeClr val="accent1"/>
          </a:solidFill>
          <a:ln>
            <a:solidFill>
              <a:schemeClr val="bg2">
                <a:lumMod val="25000"/>
              </a:schemeClr>
            </a:solidFill>
          </a:ln>
        </p:spPr>
      </p:pic>
    </p:spTree>
    <p:extLst>
      <p:ext uri="{BB962C8B-B14F-4D97-AF65-F5344CB8AC3E}">
        <p14:creationId xmlns:p14="http://schemas.microsoft.com/office/powerpoint/2010/main" val="215609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FFE0B-89AA-44E8-9B07-3AE3DF0A0CE5}"/>
              </a:ext>
            </a:extLst>
          </p:cNvPr>
          <p:cNvSpPr>
            <a:spLocks noGrp="1"/>
          </p:cNvSpPr>
          <p:nvPr>
            <p:ph idx="1"/>
          </p:nvPr>
        </p:nvSpPr>
        <p:spPr>
          <a:xfrm>
            <a:off x="2430872" y="1222695"/>
            <a:ext cx="8902655" cy="4842545"/>
          </a:xfrm>
        </p:spPr>
        <p:txBody>
          <a:bodyPr>
            <a:normAutofit fontScale="92500" lnSpcReduction="10000"/>
          </a:bodyPr>
          <a:lstStyle/>
          <a:p>
            <a:r>
              <a:rPr lang="en-US" sz="1700" dirty="0">
                <a:latin typeface="Bahnschrift Light SemiCondensed" panose="020B0502040204020203" pitchFamily="34" charset="0"/>
              </a:rPr>
              <a:t>Plot all models vs accuracy to conclude most optimal model.</a:t>
            </a:r>
          </a:p>
          <a:p>
            <a:r>
              <a:rPr lang="en-US" sz="1700" dirty="0">
                <a:latin typeface="Bahnschrift Light SemiCondensed" panose="020B0502040204020203" pitchFamily="34" charset="0"/>
              </a:rPr>
              <a:t>Plot all models vs loss to conclude most optimal model.</a:t>
            </a:r>
          </a:p>
          <a:p>
            <a:r>
              <a:rPr lang="en-US" sz="1700" dirty="0">
                <a:latin typeface="Bahnschrift Light SemiCondensed" panose="020B0502040204020203" pitchFamily="34" charset="0"/>
              </a:rPr>
              <a:t>I am stretching myself to work on an animated visualization showing the performance change of the ML model with every little feature change done for the betterment of model in chronological order to show how each model evolved over different models/feature change of each model. </a:t>
            </a:r>
          </a:p>
          <a:p>
            <a:r>
              <a:rPr lang="en-US" sz="1700" dirty="0">
                <a:latin typeface="Bahnschrift Light SemiCondensed" panose="020B0502040204020203" pitchFamily="34" charset="0"/>
              </a:rPr>
              <a:t>Also, have a final animated visualization showing performance change during all models in chronological order to show how performance evolved over different models. I am not sure if it will work, but it would be extremely useful if I am able to find a pattern using the above 2 visualizations.</a:t>
            </a:r>
          </a:p>
          <a:p>
            <a:endParaRPr lang="en-US" sz="1600" dirty="0">
              <a:latin typeface="Bahnschrift Light SemiCondensed" panose="020B0502040204020203" pitchFamily="34" charset="0"/>
            </a:endParaRPr>
          </a:p>
          <a:p>
            <a:endParaRPr lang="en-US" dirty="0">
              <a:latin typeface="Bahnschrift Light SemiCondensed" panose="020B0502040204020203" pitchFamily="34" charset="0"/>
            </a:endParaRPr>
          </a:p>
          <a:p>
            <a:endParaRPr lang="en-US" dirty="0">
              <a:latin typeface="Bahnschrift Light SemiCondensed" panose="020B0502040204020203" pitchFamily="34" charset="0"/>
            </a:endParaRPr>
          </a:p>
          <a:p>
            <a:endParaRPr lang="en-US" dirty="0">
              <a:latin typeface="Bahnschrift Light SemiCondensed" panose="020B0502040204020203" pitchFamily="34" charset="0"/>
            </a:endParaRPr>
          </a:p>
          <a:p>
            <a:pPr marL="0" indent="0">
              <a:buNone/>
            </a:pPr>
            <a:r>
              <a:rPr lang="en-US" sz="1700" dirty="0">
                <a:latin typeface="Bahnschrift Light SemiCondensed" panose="020B0502040204020203" pitchFamily="34" charset="0"/>
              </a:rPr>
              <a:t>* ML Model: We will try different pertained machine learning </a:t>
            </a:r>
            <a:r>
              <a:rPr lang="en-US" sz="1700" dirty="0">
                <a:solidFill>
                  <a:srgbClr val="24292E"/>
                </a:solidFill>
                <a:effectLst/>
                <a:latin typeface="Bahnschrift Light SemiCondensed" panose="020B0502040204020203" pitchFamily="34" charset="0"/>
                <a:ea typeface="Calibri" panose="020F0502020204030204" pitchFamily="34" charset="0"/>
                <a:cs typeface="Times New Roman" panose="02020603050405020304" pitchFamily="18" charset="0"/>
              </a:rPr>
              <a:t>models including VGG16, ResNet50 and add layers at the end to adjust for our needs.  </a:t>
            </a:r>
          </a:p>
          <a:p>
            <a:pPr marL="0" indent="0" algn="l">
              <a:buNone/>
            </a:pPr>
            <a:r>
              <a:rPr lang="en-US" sz="1700" dirty="0">
                <a:solidFill>
                  <a:srgbClr val="24292E"/>
                </a:solidFill>
                <a:latin typeface="Bahnschrift Light SemiCondensed" panose="020B0502040204020203" pitchFamily="34" charset="0"/>
                <a:ea typeface="Calibri" panose="020F0502020204030204" pitchFamily="34" charset="0"/>
                <a:cs typeface="Times New Roman" panose="02020603050405020304" pitchFamily="18" charset="0"/>
              </a:rPr>
              <a:t>* Medical conditions: </a:t>
            </a:r>
            <a:r>
              <a:rPr lang="en-US" sz="1700" b="0" i="0" dirty="0">
                <a:solidFill>
                  <a:srgbClr val="24292E"/>
                </a:solidFill>
                <a:effectLst/>
                <a:latin typeface="Bahnschrift Light SemiCondensed" panose="020B0502040204020203" pitchFamily="34" charset="0"/>
              </a:rPr>
              <a:t>COVID-19, Viral Pneumonia and no finding/Normal.</a:t>
            </a:r>
          </a:p>
          <a:p>
            <a:pPr marL="0" indent="0">
              <a:buNone/>
            </a:pPr>
            <a:endParaRPr lang="en-US" sz="1200" dirty="0">
              <a:solidFill>
                <a:srgbClr val="24292E"/>
              </a:solidFill>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45ED1CAF-E4A0-4FB4-B9F0-A66FE831CB4A}"/>
              </a:ext>
            </a:extLst>
          </p:cNvPr>
          <p:cNvSpPr txBox="1">
            <a:spLocks/>
          </p:cNvSpPr>
          <p:nvPr/>
        </p:nvSpPr>
        <p:spPr>
          <a:xfrm>
            <a:off x="1897043" y="516543"/>
            <a:ext cx="9601196"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Bahnschrift Light SemiCondensed" panose="020B0502040204020203" pitchFamily="34" charset="0"/>
              </a:rPr>
              <a:t>VISUALIZATIONS PLANNED FOR THE FINAL DASHBOARD:</a:t>
            </a:r>
          </a:p>
        </p:txBody>
      </p:sp>
    </p:spTree>
    <p:extLst>
      <p:ext uri="{BB962C8B-B14F-4D97-AF65-F5344CB8AC3E}">
        <p14:creationId xmlns:p14="http://schemas.microsoft.com/office/powerpoint/2010/main" val="322274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6BD3-4171-412E-AE2D-FA74F2F3A6D6}"/>
              </a:ext>
            </a:extLst>
          </p:cNvPr>
          <p:cNvSpPr>
            <a:spLocks noGrp="1"/>
          </p:cNvSpPr>
          <p:nvPr>
            <p:ph type="title"/>
          </p:nvPr>
        </p:nvSpPr>
        <p:spPr>
          <a:xfrm>
            <a:off x="2010295" y="510950"/>
            <a:ext cx="9601196" cy="553053"/>
          </a:xfrm>
        </p:spPr>
        <p:txBody>
          <a:bodyPr>
            <a:normAutofit/>
          </a:bodyPr>
          <a:lstStyle/>
          <a:p>
            <a:r>
              <a:rPr lang="en-US" sz="2000" b="1" dirty="0">
                <a:latin typeface="Bahnschrift Light SemiCondensed" panose="020B0502040204020203" pitchFamily="34" charset="0"/>
              </a:rPr>
              <a:t>DESCRIPTION OF INTERACTICE ELEMENTS</a:t>
            </a:r>
          </a:p>
        </p:txBody>
      </p:sp>
      <p:sp>
        <p:nvSpPr>
          <p:cNvPr id="3" name="Content Placeholder 2">
            <a:extLst>
              <a:ext uri="{FF2B5EF4-FFF2-40B4-BE49-F238E27FC236}">
                <a16:creationId xmlns:a16="http://schemas.microsoft.com/office/drawing/2014/main" id="{824AF224-6E79-4420-9552-00604DA7DFB8}"/>
              </a:ext>
            </a:extLst>
          </p:cNvPr>
          <p:cNvSpPr>
            <a:spLocks noGrp="1"/>
          </p:cNvSpPr>
          <p:nvPr>
            <p:ph idx="1"/>
          </p:nvPr>
        </p:nvSpPr>
        <p:spPr>
          <a:xfrm>
            <a:off x="2363760" y="1177254"/>
            <a:ext cx="9129158" cy="5408103"/>
          </a:xfrm>
        </p:spPr>
        <p:txBody>
          <a:bodyPr/>
          <a:lstStyle/>
          <a:p>
            <a:r>
              <a:rPr lang="en-US" sz="1600" b="1" dirty="0">
                <a:latin typeface="Bahnschrift Light SemiCondensed" panose="020B0502040204020203" pitchFamily="34" charset="0"/>
              </a:rPr>
              <a:t>Tooltips and viz in tooltips- </a:t>
            </a:r>
            <a:r>
              <a:rPr lang="en-US" sz="1600" dirty="0">
                <a:latin typeface="Bahnschrift Light SemiCondensed" panose="020B0502040204020203" pitchFamily="34" charset="0"/>
              </a:rPr>
              <a:t>This was used in all visualizations to show main features of the point in the pop up box as required. </a:t>
            </a:r>
          </a:p>
          <a:p>
            <a:r>
              <a:rPr lang="en-US" sz="1600" b="1" dirty="0">
                <a:latin typeface="Bahnschrift Light SemiCondensed" panose="020B0502040204020203" pitchFamily="34" charset="0"/>
              </a:rPr>
              <a:t>Highlighting &amp; highlighting actions- </a:t>
            </a:r>
            <a:r>
              <a:rPr lang="en-US" sz="1600" dirty="0">
                <a:latin typeface="Bahnschrift Light SemiCondensed" panose="020B0502040204020203" pitchFamily="34" charset="0"/>
              </a:rPr>
              <a:t>This was used to highlight regular model as against the pretrained models in visualizations as required. </a:t>
            </a:r>
          </a:p>
          <a:p>
            <a:r>
              <a:rPr lang="en-US" sz="1600" b="1" dirty="0">
                <a:latin typeface="Bahnschrift Light SemiCondensed" panose="020B0502040204020203" pitchFamily="34" charset="0"/>
              </a:rPr>
              <a:t>Filters</a:t>
            </a:r>
            <a:r>
              <a:rPr lang="en-US" sz="1600" dirty="0">
                <a:latin typeface="Bahnschrift Light SemiCondensed" panose="020B0502040204020203" pitchFamily="34" charset="0"/>
              </a:rPr>
              <a:t> - This would be used in all visualizations to filters different parameters like Model no., loss, accuracy etc. </a:t>
            </a:r>
          </a:p>
          <a:p>
            <a:r>
              <a:rPr lang="en-US" sz="1600" b="1" dirty="0">
                <a:latin typeface="Bahnschrift Light SemiCondensed" panose="020B0502040204020203" pitchFamily="34" charset="0"/>
              </a:rPr>
              <a:t>Groups</a:t>
            </a:r>
            <a:r>
              <a:rPr lang="en-US" sz="1600" dirty="0">
                <a:latin typeface="Bahnschrift Light SemiCondensed" panose="020B0502040204020203" pitchFamily="34" charset="0"/>
              </a:rPr>
              <a:t>- This was used in a visualization to group certain number of Epochs to which the machine learning model was being run. </a:t>
            </a:r>
          </a:p>
          <a:p>
            <a:r>
              <a:rPr lang="en-US" sz="1600" b="1" dirty="0">
                <a:latin typeface="Bahnschrift Light SemiCondensed" panose="020B0502040204020203" pitchFamily="34" charset="0"/>
              </a:rPr>
              <a:t>Animation</a:t>
            </a:r>
            <a:r>
              <a:rPr lang="en-US" sz="1600" dirty="0">
                <a:latin typeface="Bahnschrift Light SemiCondensed" panose="020B0502040204020203" pitchFamily="34" charset="0"/>
              </a:rPr>
              <a:t>- This would be used to show performance change during feature enhancement of 1 model and eventually evolving of the best model from all models in chronological order. (Used in this segment)</a:t>
            </a:r>
          </a:p>
          <a:p>
            <a:endParaRPr lang="en-US" dirty="0"/>
          </a:p>
        </p:txBody>
      </p:sp>
    </p:spTree>
    <p:extLst>
      <p:ext uri="{BB962C8B-B14F-4D97-AF65-F5344CB8AC3E}">
        <p14:creationId xmlns:p14="http://schemas.microsoft.com/office/powerpoint/2010/main" val="175356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458BE1-5AA1-4FEC-BD1F-D925DB7E4672}"/>
              </a:ext>
            </a:extLst>
          </p:cNvPr>
          <p:cNvSpPr>
            <a:spLocks noGrp="1"/>
          </p:cNvSpPr>
          <p:nvPr>
            <p:ph idx="1"/>
          </p:nvPr>
        </p:nvSpPr>
        <p:spPr>
          <a:xfrm>
            <a:off x="1835253" y="5288638"/>
            <a:ext cx="8915400" cy="914400"/>
          </a:xfrm>
        </p:spPr>
        <p:txBody>
          <a:bodyPr/>
          <a:lstStyle/>
          <a:p>
            <a:pPr marL="0" indent="0">
              <a:buNone/>
            </a:pPr>
            <a:r>
              <a:rPr lang="en-US" sz="1200" dirty="0">
                <a:solidFill>
                  <a:schemeClr val="tx2">
                    <a:lumMod val="75000"/>
                  </a:schemeClr>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 Tableau public link:</a:t>
            </a:r>
          </a:p>
          <a:p>
            <a:pPr marL="0" indent="0">
              <a:buNone/>
            </a:pPr>
            <a:r>
              <a:rPr lang="en-US" sz="1200" dirty="0">
                <a:solidFill>
                  <a:srgbClr val="0070C0"/>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https://public.tableau.com/profile/stuti.budhwar#!/vizhome/Covid_Prediction_Model_New_Dataset_Medical_Conditions_Count/Medical_Conditions_Count?publish=yes</a:t>
            </a:r>
            <a:endParaRPr lang="en-US" sz="1200" dirty="0">
              <a:solidFill>
                <a:srgbClr val="0070C0"/>
              </a:solidFill>
              <a:latin typeface="Bahnschrift Light SemiCondensed" panose="020B0502040204020203" pitchFamily="34" charset="0"/>
            </a:endParaRPr>
          </a:p>
          <a:p>
            <a:pPr marL="0" indent="0">
              <a:buNone/>
            </a:pPr>
            <a:endParaRPr lang="en-US" sz="1200" dirty="0">
              <a:solidFill>
                <a:schemeClr val="tx2">
                  <a:lumMod val="50000"/>
                </a:schemeClr>
              </a:solidFill>
              <a:latin typeface="Bahnschrift Light SemiCondensed" panose="020B0502040204020203" pitchFamily="34" charset="0"/>
            </a:endParaRPr>
          </a:p>
          <a:p>
            <a:pPr marL="0" indent="0">
              <a:buNone/>
            </a:pPr>
            <a:endParaRPr lang="en-US" dirty="0"/>
          </a:p>
        </p:txBody>
      </p:sp>
      <p:sp>
        <p:nvSpPr>
          <p:cNvPr id="4" name="Title 1">
            <a:extLst>
              <a:ext uri="{FF2B5EF4-FFF2-40B4-BE49-F238E27FC236}">
                <a16:creationId xmlns:a16="http://schemas.microsoft.com/office/drawing/2014/main" id="{0CB8EE43-2B8E-4391-BF58-D26BF6188A8F}"/>
              </a:ext>
            </a:extLst>
          </p:cNvPr>
          <p:cNvSpPr txBox="1">
            <a:spLocks/>
          </p:cNvSpPr>
          <p:nvPr/>
        </p:nvSpPr>
        <p:spPr>
          <a:xfrm>
            <a:off x="1977866" y="497607"/>
            <a:ext cx="9601196" cy="6921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Bahnschrift Light SemiCondensed" panose="020B0502040204020203" pitchFamily="34" charset="0"/>
              </a:rPr>
              <a:t>BASIC DATASET VISUALIZATION-1: </a:t>
            </a:r>
          </a:p>
          <a:p>
            <a:r>
              <a:rPr lang="en-US" sz="1600" b="1" dirty="0">
                <a:latin typeface="Bahnschrift Light SemiCondensed" panose="020B0502040204020203" pitchFamily="34" charset="0"/>
              </a:rPr>
              <a:t>COUNT FOR MEDICAL CONDITIONS</a:t>
            </a:r>
          </a:p>
        </p:txBody>
      </p:sp>
      <p:pic>
        <p:nvPicPr>
          <p:cNvPr id="5" name="Picture 4">
            <a:extLst>
              <a:ext uri="{FF2B5EF4-FFF2-40B4-BE49-F238E27FC236}">
                <a16:creationId xmlns:a16="http://schemas.microsoft.com/office/drawing/2014/main" id="{89DE2394-107F-411D-939C-407721C23EF0}"/>
              </a:ext>
            </a:extLst>
          </p:cNvPr>
          <p:cNvPicPr>
            <a:picLocks noChangeAspect="1"/>
          </p:cNvPicPr>
          <p:nvPr/>
        </p:nvPicPr>
        <p:blipFill>
          <a:blip r:embed="rId4"/>
          <a:stretch>
            <a:fillRect/>
          </a:stretch>
        </p:blipFill>
        <p:spPr>
          <a:xfrm>
            <a:off x="2600585" y="1369079"/>
            <a:ext cx="6333689" cy="3560962"/>
          </a:xfrm>
          <a:prstGeom prst="rect">
            <a:avLst/>
          </a:prstGeom>
        </p:spPr>
      </p:pic>
    </p:spTree>
    <p:extLst>
      <p:ext uri="{BB962C8B-B14F-4D97-AF65-F5344CB8AC3E}">
        <p14:creationId xmlns:p14="http://schemas.microsoft.com/office/powerpoint/2010/main" val="164906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193A1-9694-4909-BF6B-4468F4DF155E}"/>
              </a:ext>
            </a:extLst>
          </p:cNvPr>
          <p:cNvSpPr>
            <a:spLocks noGrp="1"/>
          </p:cNvSpPr>
          <p:nvPr>
            <p:ph idx="1"/>
          </p:nvPr>
        </p:nvSpPr>
        <p:spPr>
          <a:xfrm>
            <a:off x="2246314" y="5721291"/>
            <a:ext cx="8915400" cy="718437"/>
          </a:xfrm>
        </p:spPr>
        <p:txBody>
          <a:bodyPr>
            <a:normAutofit fontScale="92500" lnSpcReduction="20000"/>
          </a:bodyPr>
          <a:lstStyle/>
          <a:p>
            <a:pPr marL="0" indent="0">
              <a:buNone/>
            </a:pPr>
            <a:r>
              <a:rPr lang="en-US" sz="1200" u="sng" dirty="0">
                <a:solidFill>
                  <a:schemeClr val="tx2">
                    <a:lumMod val="75000"/>
                  </a:schemeClr>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 </a:t>
            </a:r>
            <a:r>
              <a:rPr lang="en-US" sz="1200" dirty="0">
                <a:solidFill>
                  <a:schemeClr val="tx2">
                    <a:lumMod val="75000"/>
                  </a:schemeClr>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Tableau public link:</a:t>
            </a:r>
          </a:p>
          <a:p>
            <a:pPr marL="0" indent="0">
              <a:buNone/>
            </a:pPr>
            <a:r>
              <a:rPr lang="en-US" sz="1400" dirty="0">
                <a:solidFill>
                  <a:srgbClr val="0070C0"/>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https://public.tableau.com/profile/stuti.budhwar#!/vizhome/Covid_Prediction_Model_New_Dataset_Covid_vs_NonCovid_Count/CovidVsNonCovid?publish=yes</a:t>
            </a:r>
            <a:endParaRPr lang="en-US" sz="1400" dirty="0">
              <a:solidFill>
                <a:srgbClr val="0070C0"/>
              </a:solidFill>
              <a:latin typeface="Bahnschrift Light SemiCondensed" panose="020B0502040204020203" pitchFamily="34" charset="0"/>
            </a:endParaRPr>
          </a:p>
          <a:p>
            <a:pPr marL="0" indent="0">
              <a:buNone/>
            </a:pPr>
            <a:endParaRPr lang="en-US" dirty="0"/>
          </a:p>
        </p:txBody>
      </p:sp>
      <p:sp>
        <p:nvSpPr>
          <p:cNvPr id="4" name="Title 1">
            <a:extLst>
              <a:ext uri="{FF2B5EF4-FFF2-40B4-BE49-F238E27FC236}">
                <a16:creationId xmlns:a16="http://schemas.microsoft.com/office/drawing/2014/main" id="{3AD62514-C8A0-45A6-B006-15C825A6B07B}"/>
              </a:ext>
            </a:extLst>
          </p:cNvPr>
          <p:cNvSpPr txBox="1">
            <a:spLocks/>
          </p:cNvSpPr>
          <p:nvPr/>
        </p:nvSpPr>
        <p:spPr>
          <a:xfrm>
            <a:off x="2108432" y="459039"/>
            <a:ext cx="9601196" cy="9808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Bahnschrift Light SemiCondensed" panose="020B0502040204020203" pitchFamily="34" charset="0"/>
              </a:rPr>
              <a:t>BASIC DATASET VISUALIZATION-2:</a:t>
            </a:r>
          </a:p>
          <a:p>
            <a:r>
              <a:rPr lang="en-US" sz="2000" b="1" dirty="0">
                <a:latin typeface="Bahnschrift Light SemiCondensed" panose="020B0502040204020203" pitchFamily="34" charset="0"/>
              </a:rPr>
              <a:t>COUNT OF COVID VS NON COVID CASES</a:t>
            </a:r>
          </a:p>
        </p:txBody>
      </p:sp>
      <p:pic>
        <p:nvPicPr>
          <p:cNvPr id="6" name="Picture 5">
            <a:extLst>
              <a:ext uri="{FF2B5EF4-FFF2-40B4-BE49-F238E27FC236}">
                <a16:creationId xmlns:a16="http://schemas.microsoft.com/office/drawing/2014/main" id="{4E042497-75D5-4094-9E37-C2E3E8710B92}"/>
              </a:ext>
            </a:extLst>
          </p:cNvPr>
          <p:cNvPicPr>
            <a:picLocks noChangeAspect="1"/>
          </p:cNvPicPr>
          <p:nvPr/>
        </p:nvPicPr>
        <p:blipFill>
          <a:blip r:embed="rId4"/>
          <a:stretch>
            <a:fillRect/>
          </a:stretch>
        </p:blipFill>
        <p:spPr>
          <a:xfrm>
            <a:off x="2740064" y="1542207"/>
            <a:ext cx="6711872" cy="3773586"/>
          </a:xfrm>
          <a:prstGeom prst="rect">
            <a:avLst/>
          </a:prstGeom>
        </p:spPr>
      </p:pic>
    </p:spTree>
    <p:extLst>
      <p:ext uri="{BB962C8B-B14F-4D97-AF65-F5344CB8AC3E}">
        <p14:creationId xmlns:p14="http://schemas.microsoft.com/office/powerpoint/2010/main" val="369632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409CC5-FFA0-4D7E-83D2-DF1C8CE89DAC}"/>
              </a:ext>
            </a:extLst>
          </p:cNvPr>
          <p:cNvSpPr txBox="1">
            <a:spLocks/>
          </p:cNvSpPr>
          <p:nvPr/>
        </p:nvSpPr>
        <p:spPr>
          <a:xfrm>
            <a:off x="1837189" y="520119"/>
            <a:ext cx="10102600" cy="52850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Bahnschrift Light SemiCondensed" panose="020B0502040204020203" pitchFamily="34" charset="0"/>
              </a:rPr>
              <a:t>ARCHITECTURE/STRATEGY FOR MACHINE LEARNING MODELS AND VISUALIZATION:</a:t>
            </a:r>
            <a:endParaRPr lang="en-US" sz="1800" b="1" dirty="0">
              <a:solidFill>
                <a:schemeClr val="accent1">
                  <a:lumMod val="50000"/>
                </a:schemeClr>
              </a:solidFill>
              <a:latin typeface="Bahnschrift Light SemiCondensed" panose="020B0502040204020203" pitchFamily="34" charset="0"/>
            </a:endParaRPr>
          </a:p>
        </p:txBody>
      </p:sp>
      <p:sp>
        <p:nvSpPr>
          <p:cNvPr id="3" name="Content Placeholder 2">
            <a:extLst>
              <a:ext uri="{FF2B5EF4-FFF2-40B4-BE49-F238E27FC236}">
                <a16:creationId xmlns:a16="http://schemas.microsoft.com/office/drawing/2014/main" id="{5E9931E5-7779-4769-85C0-AB703415EB81}"/>
              </a:ext>
            </a:extLst>
          </p:cNvPr>
          <p:cNvSpPr>
            <a:spLocks noGrp="1"/>
          </p:cNvSpPr>
          <p:nvPr>
            <p:ph idx="1"/>
          </p:nvPr>
        </p:nvSpPr>
        <p:spPr>
          <a:xfrm>
            <a:off x="2454987" y="1270311"/>
            <a:ext cx="9021152" cy="5050793"/>
          </a:xfrm>
        </p:spPr>
        <p:txBody>
          <a:bodyPr/>
          <a:lstStyle/>
          <a:p>
            <a:r>
              <a:rPr lang="en-US" sz="1600" b="1" dirty="0">
                <a:latin typeface="Bahnschrift Light SemiCondensed" panose="020B0502040204020203" pitchFamily="34" charset="0"/>
              </a:rPr>
              <a:t>STEP 1: Image classification model creation</a:t>
            </a:r>
          </a:p>
          <a:p>
            <a:pPr lvl="1"/>
            <a:r>
              <a:rPr lang="en-US" sz="1400" dirty="0">
                <a:latin typeface="Bahnschrift Light SemiCondensed" panose="020B0502040204020203" pitchFamily="34" charset="0"/>
              </a:rPr>
              <a:t>Image classification for multiple classification (COVID-19, Viral Pneumonia, No finding/Normal) dataset.</a:t>
            </a:r>
          </a:p>
          <a:p>
            <a:pPr lvl="1"/>
            <a:r>
              <a:rPr lang="en-US" sz="1400" dirty="0">
                <a:latin typeface="Bahnschrift Light SemiCondensed" panose="020B0502040204020203" pitchFamily="34" charset="0"/>
              </a:rPr>
              <a:t>TensorFlow API ‘ImageDataGenerator’ used to pre process/ rescale the images.</a:t>
            </a:r>
          </a:p>
          <a:p>
            <a:r>
              <a:rPr lang="en-US" sz="1600" b="1" dirty="0">
                <a:latin typeface="Bahnschrift Light SemiCondensed" panose="020B0502040204020203" pitchFamily="34" charset="0"/>
              </a:rPr>
              <a:t>STEP 2: CNN model creation</a:t>
            </a:r>
          </a:p>
          <a:p>
            <a:pPr lvl="1"/>
            <a:r>
              <a:rPr lang="en-US" sz="1400" b="0" i="0" dirty="0">
                <a:solidFill>
                  <a:srgbClr val="24292E"/>
                </a:solidFill>
                <a:effectLst/>
                <a:latin typeface="Bahnschrift Light SemiCondensed" panose="020B0502040204020203" pitchFamily="34" charset="0"/>
              </a:rPr>
              <a:t>Different pretrained models including VGG16, ResNet50 are being tried. </a:t>
            </a:r>
          </a:p>
          <a:p>
            <a:pPr lvl="1"/>
            <a:r>
              <a:rPr lang="en-US" sz="1400" dirty="0">
                <a:latin typeface="Bahnschrift Light SemiCondensed" panose="020B0502040204020203" pitchFamily="34" charset="0"/>
              </a:rPr>
              <a:t>Adding/applying hidden layers, neurons, dense layers, activation for hidden and dense layers </a:t>
            </a:r>
            <a:r>
              <a:rPr lang="en-US" sz="1400" dirty="0" err="1">
                <a:latin typeface="Bahnschrift Light SemiCondensed" panose="020B0502040204020203" pitchFamily="34" charset="0"/>
              </a:rPr>
              <a:t>etc</a:t>
            </a:r>
            <a:r>
              <a:rPr lang="en-US" sz="1400" dirty="0">
                <a:latin typeface="Bahnschrift Light SemiCondensed" panose="020B0502040204020203" pitchFamily="34" charset="0"/>
              </a:rPr>
              <a:t> by trial and error to improve the model.</a:t>
            </a:r>
          </a:p>
          <a:p>
            <a:r>
              <a:rPr lang="en-US" sz="1600" b="1" dirty="0">
                <a:latin typeface="Bahnschrift Light SemiCondensed" panose="020B0502040204020203" pitchFamily="34" charset="0"/>
              </a:rPr>
              <a:t>STEP 3: Compilation of the mode</a:t>
            </a:r>
            <a:endParaRPr lang="en-US" dirty="0">
              <a:latin typeface="Bahnschrift Light SemiCondensed" panose="020B0502040204020203" pitchFamily="34" charset="0"/>
            </a:endParaRPr>
          </a:p>
          <a:p>
            <a:r>
              <a:rPr lang="en-US" sz="1600" b="1" dirty="0">
                <a:latin typeface="Bahnschrift Light SemiCondensed" panose="020B0502040204020203" pitchFamily="34" charset="0"/>
              </a:rPr>
              <a:t>STEP 4: Fitting and training the model</a:t>
            </a:r>
          </a:p>
          <a:p>
            <a:r>
              <a:rPr lang="en-US" sz="1600" b="1" dirty="0">
                <a:latin typeface="Bahnschrift Light SemiCondensed" panose="020B0502040204020203" pitchFamily="34" charset="0"/>
              </a:rPr>
              <a:t>STEP 5: Visualization of the model performance</a:t>
            </a:r>
          </a:p>
          <a:p>
            <a:pPr lvl="1"/>
            <a:r>
              <a:rPr lang="en-US" sz="1400" dirty="0">
                <a:latin typeface="Bahnschrift Light SemiCondensed" panose="020B0502040204020203" pitchFamily="34" charset="0"/>
              </a:rPr>
              <a:t>The accuracy and error plotted to check the model performance.</a:t>
            </a:r>
          </a:p>
          <a:p>
            <a:pPr lvl="1"/>
            <a:endParaRPr lang="en-US" b="1" dirty="0">
              <a:latin typeface="Bahnschrift Light SemiCondensed" panose="020B0502040204020203" pitchFamily="34" charset="0"/>
            </a:endParaRPr>
          </a:p>
          <a:p>
            <a:endParaRPr lang="en-US" dirty="0"/>
          </a:p>
        </p:txBody>
      </p:sp>
    </p:spTree>
    <p:extLst>
      <p:ext uri="{BB962C8B-B14F-4D97-AF65-F5344CB8AC3E}">
        <p14:creationId xmlns:p14="http://schemas.microsoft.com/office/powerpoint/2010/main" val="284183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AA6616-B7A5-4FBA-900E-EDD12D43FA06}"/>
              </a:ext>
            </a:extLst>
          </p:cNvPr>
          <p:cNvSpPr txBox="1"/>
          <p:nvPr/>
        </p:nvSpPr>
        <p:spPr>
          <a:xfrm>
            <a:off x="1823631" y="513633"/>
            <a:ext cx="6096000" cy="461665"/>
          </a:xfrm>
          <a:prstGeom prst="rect">
            <a:avLst/>
          </a:prstGeom>
          <a:noFill/>
        </p:spPr>
        <p:txBody>
          <a:bodyPr wrap="square">
            <a:spAutoFit/>
          </a:bodyPr>
          <a:lstStyle/>
          <a:p>
            <a:r>
              <a:rPr lang="en-US" sz="2400" b="1" dirty="0">
                <a:latin typeface="Bahnschrift Light SemiCondensed" panose="020B0502040204020203" pitchFamily="34" charset="0"/>
              </a:rPr>
              <a:t>MACHINE LEARNING MODEL APPROACH:</a:t>
            </a:r>
            <a:endParaRPr lang="en-US" sz="2400" dirty="0"/>
          </a:p>
        </p:txBody>
      </p:sp>
      <p:sp>
        <p:nvSpPr>
          <p:cNvPr id="6" name="TextBox 5">
            <a:extLst>
              <a:ext uri="{FF2B5EF4-FFF2-40B4-BE49-F238E27FC236}">
                <a16:creationId xmlns:a16="http://schemas.microsoft.com/office/drawing/2014/main" id="{9BCDD21D-9DCC-4AFF-9431-7D12333D3D56}"/>
              </a:ext>
            </a:extLst>
          </p:cNvPr>
          <p:cNvSpPr txBox="1"/>
          <p:nvPr/>
        </p:nvSpPr>
        <p:spPr>
          <a:xfrm>
            <a:off x="2469583" y="1073976"/>
            <a:ext cx="9241447" cy="4585871"/>
          </a:xfrm>
          <a:prstGeom prst="rect">
            <a:avLst/>
          </a:prstGeom>
          <a:noFill/>
        </p:spPr>
        <p:txBody>
          <a:bodyPr wrap="square">
            <a:spAutoFit/>
          </a:bodyPr>
          <a:lstStyle/>
          <a:p>
            <a:pPr algn="just"/>
            <a:r>
              <a:rPr lang="en-US" sz="1600" dirty="0">
                <a:latin typeface="Bahnschrift Light SemiCondensed" panose="020B0502040204020203" pitchFamily="34" charset="0"/>
              </a:rPr>
              <a:t>We tried the following pertained machine learning </a:t>
            </a:r>
            <a:r>
              <a:rPr lang="en-US" sz="1600" dirty="0">
                <a:solidFill>
                  <a:srgbClr val="24292E"/>
                </a:solidFill>
                <a:effectLst/>
                <a:latin typeface="Bahnschrift Light SemiCondensed" panose="020B0502040204020203" pitchFamily="34" charset="0"/>
                <a:ea typeface="Calibri" panose="020F0502020204030204" pitchFamily="34" charset="0"/>
                <a:cs typeface="Times New Roman" panose="02020603050405020304" pitchFamily="18" charset="0"/>
              </a:rPr>
              <a:t>models and added layers at the end to adjust for our needs:</a:t>
            </a:r>
          </a:p>
          <a:p>
            <a:pPr marL="285750" indent="-285750" algn="just">
              <a:buFont typeface="Arial" panose="020B0604020202020204" pitchFamily="34" charset="0"/>
              <a:buChar char="•"/>
            </a:pPr>
            <a:r>
              <a:rPr lang="en-US" sz="1600" dirty="0">
                <a:solidFill>
                  <a:srgbClr val="24292E"/>
                </a:solidFill>
                <a:effectLst/>
                <a:latin typeface="Bahnschrift Light SemiCondensed" panose="020B0502040204020203" pitchFamily="34" charset="0"/>
                <a:ea typeface="Calibri" panose="020F0502020204030204" pitchFamily="34" charset="0"/>
                <a:cs typeface="Times New Roman" panose="02020603050405020304" pitchFamily="18" charset="0"/>
              </a:rPr>
              <a:t>Basic Model</a:t>
            </a:r>
          </a:p>
          <a:p>
            <a:pPr marL="285750" indent="-285750" algn="just">
              <a:buFont typeface="Arial" panose="020B0604020202020204" pitchFamily="34" charset="0"/>
              <a:buChar char="•"/>
            </a:pPr>
            <a:r>
              <a:rPr lang="en-US" sz="1600" dirty="0">
                <a:solidFill>
                  <a:srgbClr val="24292E"/>
                </a:solidFill>
                <a:effectLst/>
                <a:latin typeface="Bahnschrift Light SemiCondensed" panose="020B0502040204020203" pitchFamily="34" charset="0"/>
                <a:ea typeface="Calibri" panose="020F0502020204030204" pitchFamily="34" charset="0"/>
                <a:cs typeface="Times New Roman" panose="02020603050405020304" pitchFamily="18" charset="0"/>
              </a:rPr>
              <a:t>VGG16</a:t>
            </a:r>
          </a:p>
          <a:p>
            <a:pPr marL="285750" indent="-285750" algn="just">
              <a:buFont typeface="Arial" panose="020B0604020202020204" pitchFamily="34" charset="0"/>
              <a:buChar char="•"/>
            </a:pPr>
            <a:r>
              <a:rPr lang="en-US" sz="1600" dirty="0">
                <a:solidFill>
                  <a:srgbClr val="24292E"/>
                </a:solidFill>
                <a:effectLst/>
                <a:latin typeface="Bahnschrift Light SemiCondensed" panose="020B0502040204020203" pitchFamily="34" charset="0"/>
                <a:ea typeface="Calibri" panose="020F0502020204030204" pitchFamily="34" charset="0"/>
                <a:cs typeface="Times New Roman" panose="02020603050405020304" pitchFamily="18" charset="0"/>
              </a:rPr>
              <a:t>ResNet50</a:t>
            </a:r>
          </a:p>
          <a:p>
            <a:pPr algn="just"/>
            <a:endParaRPr lang="en-US" sz="1600" b="0" i="0" dirty="0">
              <a:solidFill>
                <a:srgbClr val="1D1C1D"/>
              </a:solidFill>
              <a:effectLst/>
              <a:latin typeface="Bahnschrift Light SemiCondensed" panose="020B0502040204020203" pitchFamily="34" charset="0"/>
            </a:endParaRPr>
          </a:p>
          <a:p>
            <a:pPr algn="just"/>
            <a:r>
              <a:rPr lang="en-US" sz="1600" b="0" i="0" dirty="0">
                <a:solidFill>
                  <a:srgbClr val="1D1C1D"/>
                </a:solidFill>
                <a:effectLst/>
                <a:latin typeface="Bahnschrift Light SemiCondensed" panose="020B0502040204020203" pitchFamily="34" charset="0"/>
              </a:rPr>
              <a:t>We started with the basic model that was just a little overfitted with excellent training accuracy. The next step was to slightly keep modifying the model so it could generalize better.</a:t>
            </a:r>
          </a:p>
          <a:p>
            <a:pPr algn="just"/>
            <a:r>
              <a:rPr lang="en-US" sz="1600" b="0" i="0" dirty="0">
                <a:solidFill>
                  <a:srgbClr val="1D1C1D"/>
                </a:solidFill>
                <a:effectLst/>
                <a:latin typeface="Bahnschrift Light SemiCondensed" panose="020B0502040204020203" pitchFamily="34" charset="0"/>
              </a:rPr>
              <a:t>But if we got a model with a better val_accuracy than its training accuracy, it would be a very bad indicator implying that the model was not learning the most important features. It's just that the validation dataset is easier to predict. This is common issue with data augmentation.</a:t>
            </a:r>
          </a:p>
          <a:p>
            <a:pPr algn="just"/>
            <a:endParaRPr lang="en-US" sz="1600" b="0" i="0" dirty="0">
              <a:solidFill>
                <a:srgbClr val="1D1C1D"/>
              </a:solidFill>
              <a:effectLst/>
              <a:latin typeface="Bahnschrift Light SemiCondensed" panose="020B0502040204020203" pitchFamily="34" charset="0"/>
            </a:endParaRPr>
          </a:p>
          <a:p>
            <a:pPr algn="just"/>
            <a:r>
              <a:rPr lang="en-US" sz="1600" b="0" i="0" dirty="0">
                <a:solidFill>
                  <a:srgbClr val="1D1C1D"/>
                </a:solidFill>
                <a:effectLst/>
                <a:latin typeface="Bahnschrift Light SemiCondensed" panose="020B0502040204020203" pitchFamily="34" charset="0"/>
              </a:rPr>
              <a:t>Base model was a very simple model to compare against. Then we just try different pretrained models and added layers as per our requirements.</a:t>
            </a:r>
          </a:p>
          <a:p>
            <a:pPr algn="l"/>
            <a:endParaRPr lang="en-US" sz="1400" dirty="0">
              <a:solidFill>
                <a:srgbClr val="1D1C1D"/>
              </a:solidFill>
              <a:latin typeface="Bahnschrift Light SemiCondensed" panose="020B0502040204020203" pitchFamily="34" charset="0"/>
            </a:endParaRPr>
          </a:p>
          <a:p>
            <a:pPr algn="l"/>
            <a:r>
              <a:rPr lang="en-US" sz="14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400" b="0" i="0" dirty="0">
                <a:solidFill>
                  <a:srgbClr val="0070C0"/>
                </a:solidFill>
                <a:effectLst/>
                <a:latin typeface="Bahnschrift Light SemiCondensed" panose="020B0502040204020203" pitchFamily="34" charset="0"/>
              </a:rPr>
              <a:t>ML Model details are provided in Annexure_Model_Details.md</a:t>
            </a:r>
          </a:p>
          <a:p>
            <a:pPr marL="285750" indent="-285750" algn="l">
              <a:buFont typeface="Arial" panose="020B0604020202020204" pitchFamily="34" charset="0"/>
              <a:buChar char="•"/>
            </a:pPr>
            <a:r>
              <a:rPr lang="en-US" sz="1400" b="0" i="0" dirty="0">
                <a:solidFill>
                  <a:srgbClr val="0070C0"/>
                </a:solidFill>
                <a:effectLst/>
                <a:latin typeface="Bahnschrift Light SemiCondensed" panose="020B0502040204020203" pitchFamily="34" charset="0"/>
              </a:rPr>
              <a:t>Some results of the models would be presented differently since 2 people on the team had been working on it. Since they are basic models, it didn’t seem worth to run those models again just for the sake of presentation or printing results differently as the models were going to evolve in up-coming  cases.</a:t>
            </a:r>
          </a:p>
        </p:txBody>
      </p:sp>
    </p:spTree>
    <p:extLst>
      <p:ext uri="{BB962C8B-B14F-4D97-AF65-F5344CB8AC3E}">
        <p14:creationId xmlns:p14="http://schemas.microsoft.com/office/powerpoint/2010/main" val="120417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22CBAD-005D-4D33-9F9B-E210A1D2C98B}"/>
              </a:ext>
            </a:extLst>
          </p:cNvPr>
          <p:cNvSpPr txBox="1"/>
          <p:nvPr/>
        </p:nvSpPr>
        <p:spPr>
          <a:xfrm>
            <a:off x="1694764" y="146520"/>
            <a:ext cx="6096000" cy="400110"/>
          </a:xfrm>
          <a:prstGeom prst="rect">
            <a:avLst/>
          </a:prstGeom>
          <a:noFill/>
        </p:spPr>
        <p:txBody>
          <a:bodyPr wrap="square">
            <a:spAutoFit/>
          </a:bodyPr>
          <a:lstStyle/>
          <a:p>
            <a:r>
              <a:rPr lang="en-US" sz="2000" b="1" dirty="0">
                <a:latin typeface="Bahnschrift Light SemiCondensed" panose="020B0502040204020203" pitchFamily="34" charset="0"/>
              </a:rPr>
              <a:t>MODEL SUMMARY :</a:t>
            </a:r>
            <a:endParaRPr lang="en-US" sz="2000" dirty="0"/>
          </a:p>
        </p:txBody>
      </p:sp>
      <p:graphicFrame>
        <p:nvGraphicFramePr>
          <p:cNvPr id="7" name="Table 7">
            <a:extLst>
              <a:ext uri="{FF2B5EF4-FFF2-40B4-BE49-F238E27FC236}">
                <a16:creationId xmlns:a16="http://schemas.microsoft.com/office/drawing/2014/main" id="{66DE2CE5-80BF-4A0F-927A-56862D2AABAD}"/>
              </a:ext>
            </a:extLst>
          </p:cNvPr>
          <p:cNvGraphicFramePr>
            <a:graphicFrameLocks noGrp="1"/>
          </p:cNvGraphicFramePr>
          <p:nvPr>
            <p:extLst>
              <p:ext uri="{D42A27DB-BD31-4B8C-83A1-F6EECF244321}">
                <p14:modId xmlns:p14="http://schemas.microsoft.com/office/powerpoint/2010/main" val="4031739852"/>
              </p:ext>
            </p:extLst>
          </p:nvPr>
        </p:nvGraphicFramePr>
        <p:xfrm>
          <a:off x="1694764" y="546630"/>
          <a:ext cx="10364984" cy="6273880"/>
        </p:xfrm>
        <a:graphic>
          <a:graphicData uri="http://schemas.openxmlformats.org/drawingml/2006/table">
            <a:tbl>
              <a:tblPr firstRow="1" bandRow="1">
                <a:tableStyleId>{5C22544A-7EE6-4342-B048-85BDC9FD1C3A}</a:tableStyleId>
              </a:tblPr>
              <a:tblGrid>
                <a:gridCol w="957479">
                  <a:extLst>
                    <a:ext uri="{9D8B030D-6E8A-4147-A177-3AD203B41FA5}">
                      <a16:colId xmlns:a16="http://schemas.microsoft.com/office/drawing/2014/main" val="3039074804"/>
                    </a:ext>
                  </a:extLst>
                </a:gridCol>
                <a:gridCol w="957479">
                  <a:extLst>
                    <a:ext uri="{9D8B030D-6E8A-4147-A177-3AD203B41FA5}">
                      <a16:colId xmlns:a16="http://schemas.microsoft.com/office/drawing/2014/main" val="3876865623"/>
                    </a:ext>
                  </a:extLst>
                </a:gridCol>
                <a:gridCol w="957479">
                  <a:extLst>
                    <a:ext uri="{9D8B030D-6E8A-4147-A177-3AD203B41FA5}">
                      <a16:colId xmlns:a16="http://schemas.microsoft.com/office/drawing/2014/main" val="878034893"/>
                    </a:ext>
                  </a:extLst>
                </a:gridCol>
                <a:gridCol w="1124984">
                  <a:extLst>
                    <a:ext uri="{9D8B030D-6E8A-4147-A177-3AD203B41FA5}">
                      <a16:colId xmlns:a16="http://schemas.microsoft.com/office/drawing/2014/main" val="2186120256"/>
                    </a:ext>
                  </a:extLst>
                </a:gridCol>
                <a:gridCol w="849313">
                  <a:extLst>
                    <a:ext uri="{9D8B030D-6E8A-4147-A177-3AD203B41FA5}">
                      <a16:colId xmlns:a16="http://schemas.microsoft.com/office/drawing/2014/main" val="3392852994"/>
                    </a:ext>
                  </a:extLst>
                </a:gridCol>
                <a:gridCol w="957479">
                  <a:extLst>
                    <a:ext uri="{9D8B030D-6E8A-4147-A177-3AD203B41FA5}">
                      <a16:colId xmlns:a16="http://schemas.microsoft.com/office/drawing/2014/main" val="3327408803"/>
                    </a:ext>
                  </a:extLst>
                </a:gridCol>
                <a:gridCol w="957479">
                  <a:extLst>
                    <a:ext uri="{9D8B030D-6E8A-4147-A177-3AD203B41FA5}">
                      <a16:colId xmlns:a16="http://schemas.microsoft.com/office/drawing/2014/main" val="924449953"/>
                    </a:ext>
                  </a:extLst>
                </a:gridCol>
                <a:gridCol w="957479">
                  <a:extLst>
                    <a:ext uri="{9D8B030D-6E8A-4147-A177-3AD203B41FA5}">
                      <a16:colId xmlns:a16="http://schemas.microsoft.com/office/drawing/2014/main" val="1818922180"/>
                    </a:ext>
                  </a:extLst>
                </a:gridCol>
                <a:gridCol w="2645813">
                  <a:extLst>
                    <a:ext uri="{9D8B030D-6E8A-4147-A177-3AD203B41FA5}">
                      <a16:colId xmlns:a16="http://schemas.microsoft.com/office/drawing/2014/main" val="2389775518"/>
                    </a:ext>
                  </a:extLst>
                </a:gridCol>
              </a:tblGrid>
              <a:tr h="629070">
                <a:tc>
                  <a:txBody>
                    <a:bodyPr/>
                    <a:lstStyle/>
                    <a:p>
                      <a:pPr algn="ctr" fontAlgn="ctr"/>
                      <a:r>
                        <a:rPr lang="en-US" sz="1200" b="1" i="0" u="none" strike="noStrike" dirty="0">
                          <a:solidFill>
                            <a:srgbClr val="000000"/>
                          </a:solidFill>
                          <a:effectLst/>
                          <a:latin typeface="Bahnschrift Light SemiCondensed" panose="020B0502040204020203" pitchFamily="34" charset="0"/>
                        </a:rPr>
                        <a:t>Model. </a:t>
                      </a:r>
                      <a:br>
                        <a:rPr lang="en-US" sz="1200" b="1" i="0" u="none" strike="noStrike" dirty="0">
                          <a:solidFill>
                            <a:srgbClr val="000000"/>
                          </a:solidFill>
                          <a:effectLst/>
                          <a:latin typeface="Bahnschrift Light SemiCondensed" panose="020B0502040204020203" pitchFamily="34" charset="0"/>
                        </a:rPr>
                      </a:br>
                      <a:r>
                        <a:rPr lang="en-US" sz="1200" b="1" i="0" u="none" strike="noStrike" dirty="0">
                          <a:solidFill>
                            <a:srgbClr val="000000"/>
                          </a:solidFill>
                          <a:effectLst/>
                          <a:latin typeface="Bahnschrift Light SemiCondensed" panose="020B0502040204020203" pitchFamily="34" charset="0"/>
                        </a:rPr>
                        <a:t>No.</a:t>
                      </a:r>
                    </a:p>
                  </a:txBody>
                  <a:tcPr marL="9525" marR="9525" marT="9525" marB="0" anchor="ctr"/>
                </a:tc>
                <a:tc>
                  <a:txBody>
                    <a:bodyPr/>
                    <a:lstStyle/>
                    <a:p>
                      <a:pPr algn="ctr" fontAlgn="ctr"/>
                      <a:r>
                        <a:rPr lang="en-US" sz="1200" b="1" i="0" u="none" strike="noStrike" dirty="0">
                          <a:solidFill>
                            <a:srgbClr val="000000"/>
                          </a:solidFill>
                          <a:effectLst/>
                          <a:latin typeface="Bahnschrift Light SemiCondensed" panose="020B0502040204020203" pitchFamily="34" charset="0"/>
                        </a:rPr>
                        <a:t>Basic Model</a:t>
                      </a:r>
                      <a:br>
                        <a:rPr lang="en-US" sz="1200" b="1" i="0" u="none" strike="noStrike" dirty="0">
                          <a:solidFill>
                            <a:srgbClr val="000000"/>
                          </a:solidFill>
                          <a:effectLst/>
                          <a:latin typeface="Bahnschrift Light SemiCondensed" panose="020B0502040204020203" pitchFamily="34" charset="0"/>
                        </a:rPr>
                      </a:br>
                      <a:r>
                        <a:rPr lang="en-US" sz="1200" b="1" i="0" u="none" strike="noStrike" dirty="0">
                          <a:solidFill>
                            <a:srgbClr val="000000"/>
                          </a:solidFill>
                          <a:effectLst/>
                          <a:latin typeface="Bahnschrift Light SemiCondensed" panose="020B0502040204020203" pitchFamily="34" charset="0"/>
                        </a:rPr>
                        <a:t> Name</a:t>
                      </a:r>
                    </a:p>
                  </a:txBody>
                  <a:tcPr marL="9525" marR="9525" marT="9525" marB="0" anchor="ctr"/>
                </a:tc>
                <a:tc>
                  <a:txBody>
                    <a:bodyPr/>
                    <a:lstStyle/>
                    <a:p>
                      <a:pPr algn="ctr" fontAlgn="ctr"/>
                      <a:r>
                        <a:rPr lang="en-US" sz="1200" b="1" i="0" u="none" strike="noStrike" dirty="0">
                          <a:solidFill>
                            <a:srgbClr val="000000"/>
                          </a:solidFill>
                          <a:effectLst/>
                          <a:latin typeface="Bahnschrift Light SemiCondensed" panose="020B0502040204020203" pitchFamily="34" charset="0"/>
                        </a:rPr>
                        <a:t>No of </a:t>
                      </a:r>
                      <a:br>
                        <a:rPr lang="en-US" sz="1200" b="1" i="0" u="none" strike="noStrike" dirty="0">
                          <a:solidFill>
                            <a:srgbClr val="000000"/>
                          </a:solidFill>
                          <a:effectLst/>
                          <a:latin typeface="Bahnschrift Light SemiCondensed" panose="020B0502040204020203" pitchFamily="34" charset="0"/>
                        </a:rPr>
                      </a:br>
                      <a:r>
                        <a:rPr lang="en-US" sz="1200" b="1" i="0" u="none" strike="noStrike" dirty="0">
                          <a:solidFill>
                            <a:srgbClr val="000000"/>
                          </a:solidFill>
                          <a:effectLst/>
                          <a:latin typeface="Bahnschrift Light SemiCondensed" panose="020B0502040204020203" pitchFamily="34" charset="0"/>
                        </a:rPr>
                        <a:t>Epochs</a:t>
                      </a:r>
                    </a:p>
                  </a:txBody>
                  <a:tcPr marL="9525" marR="9525" marT="9525" marB="0" anchor="ctr"/>
                </a:tc>
                <a:tc>
                  <a:txBody>
                    <a:bodyPr/>
                    <a:lstStyle/>
                    <a:p>
                      <a:pPr algn="ctr" fontAlgn="ctr"/>
                      <a:r>
                        <a:rPr lang="en-US" sz="1200" b="1" i="0" u="none" strike="noStrike" dirty="0">
                          <a:solidFill>
                            <a:srgbClr val="000000"/>
                          </a:solidFill>
                          <a:effectLst/>
                          <a:latin typeface="Bahnschrift Light SemiCondensed" panose="020B0502040204020203" pitchFamily="34" charset="0"/>
                        </a:rPr>
                        <a:t>File_Name</a:t>
                      </a:r>
                    </a:p>
                  </a:txBody>
                  <a:tcPr marL="9525" marR="9525" marT="9525" marB="0" anchor="ctr"/>
                </a:tc>
                <a:tc>
                  <a:txBody>
                    <a:bodyPr/>
                    <a:lstStyle/>
                    <a:p>
                      <a:pPr algn="ctr" fontAlgn="ctr"/>
                      <a:r>
                        <a:rPr lang="en-US" sz="1200" b="1" i="0" u="none" strike="noStrike" dirty="0">
                          <a:solidFill>
                            <a:srgbClr val="000000"/>
                          </a:solidFill>
                          <a:effectLst/>
                          <a:latin typeface="Bahnschrift Light SemiCondensed" panose="020B0502040204020203" pitchFamily="34" charset="0"/>
                        </a:rPr>
                        <a:t>Training Loss</a:t>
                      </a:r>
                    </a:p>
                  </a:txBody>
                  <a:tcPr marL="9525" marR="9525" marT="9525" marB="0" anchor="ctr"/>
                </a:tc>
                <a:tc>
                  <a:txBody>
                    <a:bodyPr/>
                    <a:lstStyle/>
                    <a:p>
                      <a:pPr algn="ctr" fontAlgn="ctr"/>
                      <a:r>
                        <a:rPr lang="en-US" sz="1200" b="1" i="0" u="none" strike="noStrike" dirty="0">
                          <a:solidFill>
                            <a:srgbClr val="000000"/>
                          </a:solidFill>
                          <a:effectLst/>
                          <a:latin typeface="Bahnschrift Light SemiCondensed" panose="020B0502040204020203" pitchFamily="34" charset="0"/>
                        </a:rPr>
                        <a:t>Training</a:t>
                      </a:r>
                      <a:br>
                        <a:rPr lang="en-US" sz="1200" b="1" i="0" u="none" strike="noStrike" dirty="0">
                          <a:solidFill>
                            <a:srgbClr val="000000"/>
                          </a:solidFill>
                          <a:effectLst/>
                          <a:latin typeface="Bahnschrift Light SemiCondensed" panose="020B0502040204020203" pitchFamily="34" charset="0"/>
                        </a:rPr>
                      </a:br>
                      <a:r>
                        <a:rPr lang="en-US" sz="1200" b="1" i="0" u="none" strike="noStrike" dirty="0">
                          <a:solidFill>
                            <a:srgbClr val="000000"/>
                          </a:solidFill>
                          <a:effectLst/>
                          <a:latin typeface="Bahnschrift Light SemiCondensed" panose="020B0502040204020203" pitchFamily="34" charset="0"/>
                        </a:rPr>
                        <a:t>Accuracy</a:t>
                      </a:r>
                    </a:p>
                  </a:txBody>
                  <a:tcPr marL="9525" marR="9525" marT="9525" marB="0" anchor="ctr"/>
                </a:tc>
                <a:tc>
                  <a:txBody>
                    <a:bodyPr/>
                    <a:lstStyle/>
                    <a:p>
                      <a:pPr algn="ctr" fontAlgn="ctr"/>
                      <a:r>
                        <a:rPr lang="en-US" sz="1200" b="1" i="0" u="none" strike="noStrike" dirty="0">
                          <a:solidFill>
                            <a:srgbClr val="000000"/>
                          </a:solidFill>
                          <a:effectLst/>
                          <a:latin typeface="Bahnschrift Light SemiCondensed" panose="020B0502040204020203" pitchFamily="34" charset="0"/>
                        </a:rPr>
                        <a:t>Testing Loss</a:t>
                      </a:r>
                    </a:p>
                  </a:txBody>
                  <a:tcPr marL="9525" marR="9525" marT="9525" marB="0" anchor="ctr"/>
                </a:tc>
                <a:tc>
                  <a:txBody>
                    <a:bodyPr/>
                    <a:lstStyle/>
                    <a:p>
                      <a:pPr algn="ctr" fontAlgn="ctr"/>
                      <a:r>
                        <a:rPr lang="en-US" sz="1200" b="1" i="0" u="none" strike="noStrike" dirty="0">
                          <a:solidFill>
                            <a:srgbClr val="000000"/>
                          </a:solidFill>
                          <a:effectLst/>
                          <a:latin typeface="Bahnschrift Light SemiCondensed" panose="020B0502040204020203" pitchFamily="34" charset="0"/>
                        </a:rPr>
                        <a:t>Testing</a:t>
                      </a:r>
                    </a:p>
                    <a:p>
                      <a:pPr algn="ctr" fontAlgn="ctr"/>
                      <a:r>
                        <a:rPr lang="en-US" sz="1200" b="1" i="0" u="none" strike="noStrike" dirty="0">
                          <a:solidFill>
                            <a:srgbClr val="000000"/>
                          </a:solidFill>
                          <a:effectLst/>
                          <a:latin typeface="Bahnschrift Light SemiCondensed" panose="020B0502040204020203" pitchFamily="34" charset="0"/>
                        </a:rPr>
                        <a:t>Accuracy</a:t>
                      </a:r>
                    </a:p>
                  </a:txBody>
                  <a:tcPr marL="9525" marR="9525" marT="9525" marB="0" anchor="ctr"/>
                </a:tc>
                <a:tc>
                  <a:txBody>
                    <a:bodyPr/>
                    <a:lstStyle/>
                    <a:p>
                      <a:pPr algn="ctr" fontAlgn="ctr"/>
                      <a:r>
                        <a:rPr lang="en-US" sz="1200" b="1" i="0" u="none" strike="noStrike" dirty="0">
                          <a:solidFill>
                            <a:schemeClr val="tx1"/>
                          </a:solidFill>
                          <a:effectLst/>
                          <a:latin typeface="Bahnschrift Light SemiCondensed" panose="020B0502040204020203" pitchFamily="34" charset="0"/>
                        </a:rPr>
                        <a:t>Reference Git Branch for Code</a:t>
                      </a:r>
                    </a:p>
                  </a:txBody>
                  <a:tcPr marL="9525" marR="9525" marT="9525" marB="0" anchor="ctr"/>
                </a:tc>
                <a:extLst>
                  <a:ext uri="{0D108BD9-81ED-4DB2-BD59-A6C34878D82A}">
                    <a16:rowId xmlns:a16="http://schemas.microsoft.com/office/drawing/2014/main" val="876733003"/>
                  </a:ext>
                </a:extLst>
              </a:tr>
              <a:tr h="642535">
                <a:tc>
                  <a:txBody>
                    <a:bodyPr/>
                    <a:lstStyle/>
                    <a:p>
                      <a:pPr algn="ctr" fontAlgn="ctr"/>
                      <a:r>
                        <a:rPr lang="en-US" sz="1100" b="0" i="0" u="none" strike="noStrike" dirty="0">
                          <a:solidFill>
                            <a:srgbClr val="000000"/>
                          </a:solidFill>
                          <a:effectLst/>
                          <a:latin typeface="Bahnschrift Light SemiCondensed" panose="020B0502040204020203" pitchFamily="34" charset="0"/>
                        </a:rPr>
                        <a:t>Model 1</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Basic Model-A</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30</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Model1_history</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0.1909</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0.936</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1.6882</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0.6615</a:t>
                      </a:r>
                    </a:p>
                  </a:txBody>
                  <a:tcPr marL="9525" marR="9525" marT="9525" marB="0" anchor="ctr"/>
                </a:tc>
                <a:tc>
                  <a:txBody>
                    <a:bodyPr/>
                    <a:lstStyle/>
                    <a:p>
                      <a:pPr algn="l" fontAlgn="b"/>
                      <a:r>
                        <a:rPr lang="en-US" sz="1100" b="0" i="0" u="sng" strike="noStrike" dirty="0">
                          <a:solidFill>
                            <a:srgbClr val="0070C0"/>
                          </a:solidFill>
                          <a:effectLst/>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https://github.com/Coachnmomof3/UCB_COVID_Prediction_Model/blob/Bijan_Samimi_ml/COVID_ML_3classes.ipynb</a:t>
                      </a:r>
                      <a:endParaRPr lang="en-US" sz="1100" b="0" i="0" u="sng" strike="noStrike" dirty="0">
                        <a:solidFill>
                          <a:srgbClr val="0070C0"/>
                        </a:solidFill>
                        <a:effectLst/>
                        <a:latin typeface="Bahnschrift Light SemiCondensed" panose="020B0502040204020203" pitchFamily="34" charset="0"/>
                      </a:endParaRPr>
                    </a:p>
                  </a:txBody>
                  <a:tcPr marL="9525" marR="9525" marT="9525" marB="0" anchor="b"/>
                </a:tc>
                <a:extLst>
                  <a:ext uri="{0D108BD9-81ED-4DB2-BD59-A6C34878D82A}">
                    <a16:rowId xmlns:a16="http://schemas.microsoft.com/office/drawing/2014/main" val="3147021260"/>
                  </a:ext>
                </a:extLst>
              </a:tr>
              <a:tr h="642535">
                <a:tc>
                  <a:txBody>
                    <a:bodyPr/>
                    <a:lstStyle/>
                    <a:p>
                      <a:pPr algn="ctr" fontAlgn="ctr"/>
                      <a:r>
                        <a:rPr lang="en-US" sz="1100" b="0" i="0" u="none" strike="noStrike" dirty="0">
                          <a:solidFill>
                            <a:srgbClr val="000000"/>
                          </a:solidFill>
                          <a:effectLst/>
                          <a:latin typeface="Bahnschrift Light SemiCondensed" panose="020B0502040204020203" pitchFamily="34" charset="0"/>
                        </a:rPr>
                        <a:t>Model 2</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Basic Model-B</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30</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Model2_history</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0.1354</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0.9548</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2.6053</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0.6181</a:t>
                      </a:r>
                    </a:p>
                  </a:txBody>
                  <a:tcPr marL="9525" marR="9525" marT="9525" marB="0" anchor="ctr"/>
                </a:tc>
                <a:tc>
                  <a:txBody>
                    <a:bodyPr/>
                    <a:lstStyle/>
                    <a:p>
                      <a:pPr algn="l" fontAlgn="b"/>
                      <a:r>
                        <a:rPr lang="en-US" sz="1100" b="0" i="0" u="sng" strike="noStrike" dirty="0">
                          <a:solidFill>
                            <a:srgbClr val="0070C0"/>
                          </a:solidFill>
                          <a:effectLst/>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https://github.com/Coachnmomof3/UCB_COVID_Prediction_Model/blob/Bijan_Samimi_ml/COVID_ML_3classes.ipynb</a:t>
                      </a:r>
                      <a:endParaRPr lang="en-US" sz="1100" b="0" i="0" u="sng" strike="noStrike" dirty="0">
                        <a:solidFill>
                          <a:srgbClr val="0070C0"/>
                        </a:solidFill>
                        <a:effectLst/>
                        <a:latin typeface="Bahnschrift Light SemiCondensed" panose="020B0502040204020203" pitchFamily="34" charset="0"/>
                      </a:endParaRPr>
                    </a:p>
                  </a:txBody>
                  <a:tcPr marL="9525" marR="9525" marT="9525" marB="0" anchor="b"/>
                </a:tc>
                <a:extLst>
                  <a:ext uri="{0D108BD9-81ED-4DB2-BD59-A6C34878D82A}">
                    <a16:rowId xmlns:a16="http://schemas.microsoft.com/office/drawing/2014/main" val="959649373"/>
                  </a:ext>
                </a:extLst>
              </a:tr>
              <a:tr h="642535">
                <a:tc>
                  <a:txBody>
                    <a:bodyPr/>
                    <a:lstStyle/>
                    <a:p>
                      <a:pPr algn="ctr" fontAlgn="ctr"/>
                      <a:r>
                        <a:rPr lang="en-US" sz="1100" b="0" i="0" u="none" strike="noStrike" dirty="0">
                          <a:solidFill>
                            <a:srgbClr val="000000"/>
                          </a:solidFill>
                          <a:effectLst/>
                          <a:latin typeface="Bahnschrift Light SemiCondensed" panose="020B0502040204020203" pitchFamily="34" charset="0"/>
                        </a:rPr>
                        <a:t>Model 3</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Basic Model-C</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30</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Model3_history</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0.2423</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0.9172</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0.9551</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0.6892</a:t>
                      </a:r>
                    </a:p>
                  </a:txBody>
                  <a:tcPr marL="9525" marR="9525" marT="9525" marB="0" anchor="ctr"/>
                </a:tc>
                <a:tc>
                  <a:txBody>
                    <a:bodyPr/>
                    <a:lstStyle/>
                    <a:p>
                      <a:pPr algn="l" fontAlgn="b"/>
                      <a:r>
                        <a:rPr lang="en-US" sz="1100" b="0" i="0" u="sng" strike="noStrike" dirty="0">
                          <a:solidFill>
                            <a:srgbClr val="0070C0"/>
                          </a:solidFill>
                          <a:effectLst/>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https://github.com/Coachnmomof3/UCB_COVID_Prediction_Model/blob/Bijan_Samimi_ml/COVID_ML_3classes.ipynb</a:t>
                      </a:r>
                      <a:endParaRPr lang="en-US" sz="1100" b="0" i="0" u="sng" strike="noStrike" dirty="0">
                        <a:solidFill>
                          <a:srgbClr val="0070C0"/>
                        </a:solidFill>
                        <a:effectLst/>
                        <a:latin typeface="Bahnschrift Light SemiCondensed" panose="020B0502040204020203" pitchFamily="34" charset="0"/>
                      </a:endParaRPr>
                    </a:p>
                  </a:txBody>
                  <a:tcPr marL="9525" marR="9525" marT="9525" marB="0" anchor="b"/>
                </a:tc>
                <a:extLst>
                  <a:ext uri="{0D108BD9-81ED-4DB2-BD59-A6C34878D82A}">
                    <a16:rowId xmlns:a16="http://schemas.microsoft.com/office/drawing/2014/main" val="3165229616"/>
                  </a:ext>
                </a:extLst>
              </a:tr>
              <a:tr h="642535">
                <a:tc>
                  <a:txBody>
                    <a:bodyPr/>
                    <a:lstStyle/>
                    <a:p>
                      <a:pPr algn="ctr" fontAlgn="ctr"/>
                      <a:r>
                        <a:rPr lang="en-US" sz="1100" b="0" i="0" u="none" strike="noStrike">
                          <a:solidFill>
                            <a:srgbClr val="000000"/>
                          </a:solidFill>
                          <a:effectLst/>
                          <a:latin typeface="Bahnschrift Light SemiCondensed" panose="020B0502040204020203" pitchFamily="34" charset="0"/>
                        </a:rPr>
                        <a:t>Model 4</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Basic Model-D</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50</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Model4_history</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0.198</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0.9278</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0.385</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0.8368</a:t>
                      </a:r>
                    </a:p>
                  </a:txBody>
                  <a:tcPr marL="9525" marR="9525" marT="9525" marB="0" anchor="ctr"/>
                </a:tc>
                <a:tc>
                  <a:txBody>
                    <a:bodyPr/>
                    <a:lstStyle/>
                    <a:p>
                      <a:pPr algn="l" fontAlgn="b"/>
                      <a:r>
                        <a:rPr lang="en-US" sz="1100" b="0" i="0" u="sng" strike="noStrike">
                          <a:solidFill>
                            <a:srgbClr val="0070C0"/>
                          </a:solidFill>
                          <a:effectLst/>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https://github.com/Coachnmomof3/UCB_COVID_Prediction_Model/blob/Gabriel_Cuchacovich/GoogleColab_COVID_ML.ipynb</a:t>
                      </a:r>
                      <a:endParaRPr lang="en-US" sz="1100" b="0" i="0" u="sng" strike="noStrike">
                        <a:solidFill>
                          <a:srgbClr val="0070C0"/>
                        </a:solidFill>
                        <a:effectLst/>
                        <a:latin typeface="Bahnschrift Light SemiCondensed" panose="020B0502040204020203" pitchFamily="34" charset="0"/>
                      </a:endParaRPr>
                    </a:p>
                  </a:txBody>
                  <a:tcPr marL="9525" marR="9525" marT="9525" marB="0" anchor="b"/>
                </a:tc>
                <a:extLst>
                  <a:ext uri="{0D108BD9-81ED-4DB2-BD59-A6C34878D82A}">
                    <a16:rowId xmlns:a16="http://schemas.microsoft.com/office/drawing/2014/main" val="3520809463"/>
                  </a:ext>
                </a:extLst>
              </a:tr>
              <a:tr h="128507">
                <a:tc>
                  <a:txBody>
                    <a:bodyPr/>
                    <a:lstStyle/>
                    <a:p>
                      <a:pPr algn="ctr" fontAlgn="ctr"/>
                      <a:r>
                        <a:rPr lang="en-US" sz="1100" b="0" i="0" u="none" strike="noStrike" dirty="0">
                          <a:solidFill>
                            <a:srgbClr val="000000"/>
                          </a:solidFill>
                          <a:effectLst/>
                          <a:latin typeface="Bahnschrift Light SemiCondensed" panose="020B0502040204020203" pitchFamily="34" charset="0"/>
                        </a:rPr>
                        <a:t>Model 5</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VGG-16-A</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100</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Model5_history</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0.194</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0.9378</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0.3526</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0.8595</a:t>
                      </a:r>
                    </a:p>
                  </a:txBody>
                  <a:tcPr marL="9525" marR="9525" marT="9525" marB="0" anchor="ctr"/>
                </a:tc>
                <a:tc>
                  <a:txBody>
                    <a:bodyPr/>
                    <a:lstStyle/>
                    <a:p>
                      <a:pPr algn="l" fontAlgn="b"/>
                      <a:r>
                        <a:rPr lang="en-US" sz="1100" b="0" i="0" u="sng" strike="noStrike" dirty="0">
                          <a:solidFill>
                            <a:srgbClr val="0070C0"/>
                          </a:solidFill>
                          <a:effectLst/>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https://github.com/Coachnmomof3/UCB_COVID_Prediction_Model/blob/Bijan_Samimi_ml/COVID_ML_3classes.ipynb</a:t>
                      </a:r>
                      <a:endParaRPr lang="en-US" sz="1100" b="0" i="0" u="sng" strike="noStrike" dirty="0">
                        <a:solidFill>
                          <a:srgbClr val="0070C0"/>
                        </a:solidFill>
                        <a:effectLst/>
                        <a:latin typeface="Bahnschrift Light SemiCondensed" panose="020B0502040204020203" pitchFamily="34" charset="0"/>
                      </a:endParaRPr>
                    </a:p>
                  </a:txBody>
                  <a:tcPr marL="9525" marR="9525" marT="9525" marB="0" anchor="b"/>
                </a:tc>
                <a:extLst>
                  <a:ext uri="{0D108BD9-81ED-4DB2-BD59-A6C34878D82A}">
                    <a16:rowId xmlns:a16="http://schemas.microsoft.com/office/drawing/2014/main" val="2635767088"/>
                  </a:ext>
                </a:extLst>
              </a:tr>
              <a:tr h="429658">
                <a:tc>
                  <a:txBody>
                    <a:bodyPr/>
                    <a:lstStyle/>
                    <a:p>
                      <a:pPr algn="ctr" fontAlgn="ctr"/>
                      <a:r>
                        <a:rPr lang="en-US" sz="1100" b="0" i="0" u="none" strike="noStrike" dirty="0">
                          <a:solidFill>
                            <a:srgbClr val="000000"/>
                          </a:solidFill>
                          <a:effectLst/>
                          <a:latin typeface="Bahnschrift Light SemiCondensed" panose="020B0502040204020203" pitchFamily="34" charset="0"/>
                        </a:rPr>
                        <a:t>Model 6 </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VGG-16-B</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200</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Model6_history</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0.1792</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0.9382</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0.3636</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0.8663</a:t>
                      </a:r>
                    </a:p>
                  </a:txBody>
                  <a:tcPr marL="9525" marR="9525" marT="9525" marB="0" anchor="ctr"/>
                </a:tc>
                <a:tc>
                  <a:txBody>
                    <a:bodyPr/>
                    <a:lstStyle/>
                    <a:p>
                      <a:pPr algn="l" fontAlgn="b"/>
                      <a:r>
                        <a:rPr lang="en-US" sz="1100" b="0" i="0" u="sng" strike="noStrike" dirty="0">
                          <a:solidFill>
                            <a:srgbClr val="0070C0"/>
                          </a:solidFill>
                          <a:effectLst/>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https://github.com/Coachnmomof3/UCB_COVID_Prediction_Model/blob/Bijan_Samimi_ml/COVID_ML_3classes.ipynb</a:t>
                      </a:r>
                      <a:endParaRPr lang="en-US" sz="1100" b="0" i="0" u="sng" strike="noStrike" dirty="0">
                        <a:solidFill>
                          <a:srgbClr val="0070C0"/>
                        </a:solidFill>
                        <a:effectLst/>
                        <a:latin typeface="Bahnschrift Light SemiCondensed" panose="020B0502040204020203" pitchFamily="34" charset="0"/>
                      </a:endParaRPr>
                    </a:p>
                  </a:txBody>
                  <a:tcPr marL="9525" marR="9525" marT="9525" marB="0" anchor="b"/>
                </a:tc>
                <a:extLst>
                  <a:ext uri="{0D108BD9-81ED-4DB2-BD59-A6C34878D82A}">
                    <a16:rowId xmlns:a16="http://schemas.microsoft.com/office/drawing/2014/main" val="678143863"/>
                  </a:ext>
                </a:extLst>
              </a:tr>
              <a:tr h="301151">
                <a:tc>
                  <a:txBody>
                    <a:bodyPr/>
                    <a:lstStyle/>
                    <a:p>
                      <a:pPr algn="ctr" fontAlgn="ctr"/>
                      <a:r>
                        <a:rPr lang="en-US" sz="1100" b="0" i="0" u="none" strike="noStrike" dirty="0">
                          <a:solidFill>
                            <a:srgbClr val="000000"/>
                          </a:solidFill>
                          <a:effectLst/>
                          <a:latin typeface="Bahnschrift Light SemiCondensed" panose="020B0502040204020203" pitchFamily="34" charset="0"/>
                        </a:rPr>
                        <a:t>Model 7</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VGG-16-C</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50</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Model7_history</a:t>
                      </a:r>
                    </a:p>
                  </a:txBody>
                  <a:tcPr marL="9525" marR="9525" marT="9525" marB="0" anchor="ctr"/>
                </a:tc>
                <a:tc>
                  <a:txBody>
                    <a:bodyPr/>
                    <a:lstStyle/>
                    <a:p>
                      <a:pPr algn="ctr" fontAlgn="b"/>
                      <a:r>
                        <a:rPr lang="en-US" sz="1100" b="0" i="0" u="none" strike="noStrike" dirty="0">
                          <a:solidFill>
                            <a:srgbClr val="000000"/>
                          </a:solidFill>
                          <a:effectLst/>
                          <a:latin typeface="Bahnschrift Light SemiCondensed" panose="020B0502040204020203" pitchFamily="34" charset="0"/>
                        </a:rPr>
                        <a:t>0.2848</a:t>
                      </a:r>
                    </a:p>
                    <a:p>
                      <a:pPr algn="ctr" fontAlgn="b"/>
                      <a:endParaRPr lang="en-US" sz="1100" b="0" i="0" u="none" strike="noStrike" dirty="0">
                        <a:solidFill>
                          <a:srgbClr val="000000"/>
                        </a:solidFill>
                        <a:effectLst/>
                        <a:latin typeface="Bahnschrift Light SemiCondensed" panose="020B0502040204020203" pitchFamily="34" charset="0"/>
                      </a:endParaRPr>
                    </a:p>
                  </a:txBody>
                  <a:tcPr marL="9525" marR="9525" marT="9525" marB="0" anchor="b"/>
                </a:tc>
                <a:tc>
                  <a:txBody>
                    <a:bodyPr/>
                    <a:lstStyle/>
                    <a:p>
                      <a:pPr algn="ctr" fontAlgn="b"/>
                      <a:r>
                        <a:rPr lang="en-US" sz="1100" b="0" i="0" u="none" strike="noStrike" dirty="0">
                          <a:solidFill>
                            <a:srgbClr val="000000"/>
                          </a:solidFill>
                          <a:effectLst/>
                          <a:latin typeface="Bahnschrift Light SemiCondensed" panose="020B0502040204020203" pitchFamily="34" charset="0"/>
                        </a:rPr>
                        <a:t>0.8965</a:t>
                      </a:r>
                    </a:p>
                    <a:p>
                      <a:pPr algn="ctr" fontAlgn="b"/>
                      <a:endParaRPr lang="en-US" sz="1100" b="0" i="0" u="none" strike="noStrike" dirty="0">
                        <a:solidFill>
                          <a:srgbClr val="000000"/>
                        </a:solidFill>
                        <a:effectLst/>
                        <a:latin typeface="Bahnschrift Light SemiCondensed" panose="020B0502040204020203" pitchFamily="34" charset="0"/>
                      </a:endParaRPr>
                    </a:p>
                  </a:txBody>
                  <a:tcPr marL="9525" marR="9525" marT="9525" marB="0" anchor="b"/>
                </a:tc>
                <a:tc>
                  <a:txBody>
                    <a:bodyPr/>
                    <a:lstStyle/>
                    <a:p>
                      <a:pPr algn="ctr" fontAlgn="b"/>
                      <a:r>
                        <a:rPr lang="en-US" sz="1100" b="0" i="0" u="none" strike="noStrike" dirty="0">
                          <a:solidFill>
                            <a:srgbClr val="000000"/>
                          </a:solidFill>
                          <a:effectLst/>
                          <a:latin typeface="Bahnschrift Light SemiCondensed" panose="020B0502040204020203" pitchFamily="34" charset="0"/>
                        </a:rPr>
                        <a:t>0.3187</a:t>
                      </a:r>
                    </a:p>
                    <a:p>
                      <a:pPr algn="ctr" fontAlgn="b"/>
                      <a:endParaRPr lang="en-US" sz="1100" b="0" i="0" u="none" strike="noStrike" dirty="0">
                        <a:solidFill>
                          <a:srgbClr val="000000"/>
                        </a:solidFill>
                        <a:effectLst/>
                        <a:latin typeface="Bahnschrift Light SemiCondensed" panose="020B0502040204020203" pitchFamily="34" charset="0"/>
                      </a:endParaRPr>
                    </a:p>
                  </a:txBody>
                  <a:tcPr marL="9525" marR="9525" marT="9525" marB="0" anchor="b"/>
                </a:tc>
                <a:tc>
                  <a:txBody>
                    <a:bodyPr/>
                    <a:lstStyle/>
                    <a:p>
                      <a:pPr algn="ctr" fontAlgn="b"/>
                      <a:r>
                        <a:rPr lang="en-US" sz="1100" b="0" i="0" u="none" strike="noStrike" dirty="0">
                          <a:solidFill>
                            <a:srgbClr val="000000"/>
                          </a:solidFill>
                          <a:effectLst/>
                          <a:latin typeface="Bahnschrift Light SemiCondensed" panose="020B0502040204020203" pitchFamily="34" charset="0"/>
                        </a:rPr>
                        <a:t>0.8736</a:t>
                      </a:r>
                    </a:p>
                    <a:p>
                      <a:pPr algn="ctr" fontAlgn="b"/>
                      <a:endParaRPr lang="en-US" sz="1100" b="0" i="0" u="none" strike="noStrike" dirty="0">
                        <a:solidFill>
                          <a:srgbClr val="000000"/>
                        </a:solidFill>
                        <a:effectLst/>
                        <a:latin typeface="Bahnschrift Light SemiCondensed" panose="020B0502040204020203" pitchFamily="34" charset="0"/>
                      </a:endParaRPr>
                    </a:p>
                  </a:txBody>
                  <a:tcPr marL="9525" marR="9525" marT="9525" marB="0" anchor="b"/>
                </a:tc>
                <a:tc>
                  <a:txBody>
                    <a:bodyPr/>
                    <a:lstStyle/>
                    <a:p>
                      <a:pPr algn="l" fontAlgn="b"/>
                      <a:r>
                        <a:rPr lang="en-US" sz="1100" b="0" i="0" u="sng" strike="noStrike" dirty="0">
                          <a:solidFill>
                            <a:srgbClr val="0070C0"/>
                          </a:solidFill>
                          <a:effectLst/>
                          <a:latin typeface="Bahnschrift Light SemiCondensed" panose="020B0502040204020203" pitchFamily="34" charset="0"/>
                        </a:rPr>
                        <a:t>https://github.com/Coachnmomof3/UCB_COVID_Prediction_Model/blob/Bijan_Samimi_ml/optimization_gcl_vgg16_final.ipynb</a:t>
                      </a:r>
                    </a:p>
                  </a:txBody>
                  <a:tcPr marL="9525" marR="9525" marT="9525" marB="0" anchor="b"/>
                </a:tc>
                <a:extLst>
                  <a:ext uri="{0D108BD9-81ED-4DB2-BD59-A6C34878D82A}">
                    <a16:rowId xmlns:a16="http://schemas.microsoft.com/office/drawing/2014/main" val="270561491"/>
                  </a:ext>
                </a:extLst>
              </a:tr>
              <a:tr h="172644">
                <a:tc>
                  <a:txBody>
                    <a:bodyPr/>
                    <a:lstStyle/>
                    <a:p>
                      <a:pPr algn="ctr" fontAlgn="ctr"/>
                      <a:r>
                        <a:rPr lang="en-US" sz="1100" b="0" i="0" u="none" strike="noStrike" dirty="0">
                          <a:solidFill>
                            <a:srgbClr val="000000"/>
                          </a:solidFill>
                          <a:effectLst/>
                          <a:latin typeface="Bahnschrift Light SemiCondensed" panose="020B0502040204020203" pitchFamily="34" charset="0"/>
                        </a:rPr>
                        <a:t>Model 8</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Resnet50-A</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50</a:t>
                      </a:r>
                    </a:p>
                  </a:txBody>
                  <a:tcPr marL="9525" marR="9525" marT="9525" marB="0" anchor="ctr"/>
                </a:tc>
                <a:tc>
                  <a:txBody>
                    <a:bodyPr/>
                    <a:lstStyle/>
                    <a:p>
                      <a:pPr algn="ctr" fontAlgn="ctr"/>
                      <a:r>
                        <a:rPr lang="en-US" sz="1100" b="0" i="0" u="none" strike="noStrike">
                          <a:solidFill>
                            <a:srgbClr val="000000"/>
                          </a:solidFill>
                          <a:effectLst/>
                          <a:latin typeface="Bahnschrift Light SemiCondensed" panose="020B0502040204020203" pitchFamily="34" charset="0"/>
                        </a:rPr>
                        <a:t>Model8_history</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0.3309</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0.8718</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0.3371</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0.8748</a:t>
                      </a:r>
                    </a:p>
                  </a:txBody>
                  <a:tcPr marL="9525" marR="9525" marT="9525" marB="0" anchor="ctr"/>
                </a:tc>
                <a:tc>
                  <a:txBody>
                    <a:bodyPr/>
                    <a:lstStyle/>
                    <a:p>
                      <a:pPr algn="l" fontAlgn="b"/>
                      <a:r>
                        <a:rPr lang="en-US" sz="1100" b="0" i="0" u="sng" strike="noStrike" dirty="0">
                          <a:solidFill>
                            <a:srgbClr val="0070C0"/>
                          </a:solidFill>
                          <a:effectLst/>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https://github.com/Coachnmomof3/UCB_COVID_Prediction_Model/blob/Bijan_Samimi_ml/covid_resnet.ipynb</a:t>
                      </a:r>
                      <a:endParaRPr lang="en-US" sz="1100" b="0" i="0" u="sng" strike="noStrike" dirty="0">
                        <a:solidFill>
                          <a:srgbClr val="0070C0"/>
                        </a:solidFill>
                        <a:effectLst/>
                        <a:latin typeface="Bahnschrift Light SemiCondensed" panose="020B0502040204020203" pitchFamily="34" charset="0"/>
                      </a:endParaRPr>
                    </a:p>
                  </a:txBody>
                  <a:tcPr marL="9525" marR="9525" marT="9525" marB="0" anchor="b"/>
                </a:tc>
                <a:extLst>
                  <a:ext uri="{0D108BD9-81ED-4DB2-BD59-A6C34878D82A}">
                    <a16:rowId xmlns:a16="http://schemas.microsoft.com/office/drawing/2014/main" val="2889714098"/>
                  </a:ext>
                </a:extLst>
              </a:tr>
              <a:tr h="96203">
                <a:tc>
                  <a:txBody>
                    <a:bodyPr/>
                    <a:lstStyle/>
                    <a:p>
                      <a:pPr algn="ctr" fontAlgn="ctr"/>
                      <a:r>
                        <a:rPr lang="en-US" sz="1100" b="0" i="0" u="none" strike="noStrike" dirty="0">
                          <a:solidFill>
                            <a:srgbClr val="000000"/>
                          </a:solidFill>
                          <a:effectLst/>
                          <a:latin typeface="Bahnschrift Light SemiCondensed" panose="020B0502040204020203" pitchFamily="34" charset="0"/>
                        </a:rPr>
                        <a:t>Model 9</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Resnet50-B</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50</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Model9_history</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0.3603</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0.8653</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0.3061</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0.8748</a:t>
                      </a:r>
                    </a:p>
                  </a:txBody>
                  <a:tcPr marL="9525" marR="9525" marT="9525" marB="0" anchor="ctr"/>
                </a:tc>
                <a:tc>
                  <a:txBody>
                    <a:bodyPr/>
                    <a:lstStyle/>
                    <a:p>
                      <a:pPr algn="l" fontAlgn="ctr"/>
                      <a:r>
                        <a:rPr lang="en-US" sz="1100" b="0" i="0" u="sng" strike="noStrike" dirty="0">
                          <a:solidFill>
                            <a:srgbClr val="0070C0"/>
                          </a:solidFill>
                          <a:effectLst/>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https://github.com/Coachnmomof3/UCB_COVID_Prediction_Model/blob/Gabriel_Cuchacovich/GoogleColab_COVID_ML.ipynb</a:t>
                      </a:r>
                      <a:endParaRPr lang="en-US" sz="1100" b="0" i="0" u="sng" strike="noStrike" dirty="0">
                        <a:solidFill>
                          <a:srgbClr val="0070C0"/>
                        </a:solidFill>
                        <a:effectLst/>
                        <a:latin typeface="Bahnschrift Light SemiCondensed" panose="020B0502040204020203" pitchFamily="34" charset="0"/>
                      </a:endParaRPr>
                    </a:p>
                  </a:txBody>
                  <a:tcPr marL="9525" marR="9525" marT="9525" marB="0" anchor="ctr"/>
                </a:tc>
                <a:extLst>
                  <a:ext uri="{0D108BD9-81ED-4DB2-BD59-A6C34878D82A}">
                    <a16:rowId xmlns:a16="http://schemas.microsoft.com/office/drawing/2014/main" val="1655571702"/>
                  </a:ext>
                </a:extLst>
              </a:tr>
              <a:tr h="0">
                <a:tc>
                  <a:txBody>
                    <a:bodyPr/>
                    <a:lstStyle/>
                    <a:p>
                      <a:pPr algn="ctr" fontAlgn="ctr"/>
                      <a:r>
                        <a:rPr lang="en-US" sz="1100" b="0" i="0" u="none" strike="noStrike" dirty="0">
                          <a:solidFill>
                            <a:srgbClr val="000000"/>
                          </a:solidFill>
                          <a:effectLst/>
                          <a:latin typeface="Bahnschrift Light SemiCondensed" panose="020B0502040204020203" pitchFamily="34" charset="0"/>
                        </a:rPr>
                        <a:t>Model 10</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Resnet50 -C</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100</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Model10_history</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0.3564</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0.8614</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0.3382</a:t>
                      </a:r>
                    </a:p>
                  </a:txBody>
                  <a:tcPr marL="9525" marR="9525" marT="9525" marB="0" anchor="ctr"/>
                </a:tc>
                <a:tc>
                  <a:txBody>
                    <a:bodyPr/>
                    <a:lstStyle/>
                    <a:p>
                      <a:pPr algn="ctr" fontAlgn="ctr"/>
                      <a:r>
                        <a:rPr lang="en-US" sz="1100" b="0" i="0" u="none" strike="noStrike" dirty="0">
                          <a:solidFill>
                            <a:srgbClr val="000000"/>
                          </a:solidFill>
                          <a:effectLst/>
                          <a:latin typeface="Bahnschrift Light SemiCondensed" panose="020B0502040204020203" pitchFamily="34" charset="0"/>
                        </a:rPr>
                        <a:t>0.8796</a:t>
                      </a:r>
                    </a:p>
                  </a:txBody>
                  <a:tcPr marL="9525" marR="9525" marT="9525" marB="0" anchor="ct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100" b="0" i="0" u="sng" strike="noStrike" dirty="0">
                          <a:solidFill>
                            <a:srgbClr val="0070C0"/>
                          </a:solidFill>
                          <a:effectLst/>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https://github.com/Coachnmomof3/UCB_COVID_Prediction_Model/blob/Gabriel_Cuchacovich/GoogleColab_COVID_ML.ipynb</a:t>
                      </a:r>
                      <a:endParaRPr lang="en-US" sz="1100" b="0" i="0" u="sng" strike="noStrike" dirty="0">
                        <a:solidFill>
                          <a:srgbClr val="0070C0"/>
                        </a:solidFill>
                        <a:effectLst/>
                        <a:latin typeface="Bahnschrift Light SemiCondensed" panose="020B0502040204020203" pitchFamily="34" charset="0"/>
                      </a:endParaRPr>
                    </a:p>
                  </a:txBody>
                  <a:tcPr marL="9525" marR="9525" marT="9525" marB="0" anchor="ctr"/>
                </a:tc>
                <a:extLst>
                  <a:ext uri="{0D108BD9-81ED-4DB2-BD59-A6C34878D82A}">
                    <a16:rowId xmlns:a16="http://schemas.microsoft.com/office/drawing/2014/main" val="4185271251"/>
                  </a:ext>
                </a:extLst>
              </a:tr>
            </a:tbl>
          </a:graphicData>
        </a:graphic>
      </p:graphicFrame>
    </p:spTree>
    <p:extLst>
      <p:ext uri="{BB962C8B-B14F-4D97-AF65-F5344CB8AC3E}">
        <p14:creationId xmlns:p14="http://schemas.microsoft.com/office/powerpoint/2010/main" val="146423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BD8A8D-1C9D-4F57-BEBC-867E7905C144}"/>
              </a:ext>
            </a:extLst>
          </p:cNvPr>
          <p:cNvSpPr txBox="1"/>
          <p:nvPr/>
        </p:nvSpPr>
        <p:spPr>
          <a:xfrm>
            <a:off x="1694764" y="185431"/>
            <a:ext cx="6096000" cy="400110"/>
          </a:xfrm>
          <a:prstGeom prst="rect">
            <a:avLst/>
          </a:prstGeom>
          <a:noFill/>
        </p:spPr>
        <p:txBody>
          <a:bodyPr wrap="square">
            <a:spAutoFit/>
          </a:bodyPr>
          <a:lstStyle/>
          <a:p>
            <a:r>
              <a:rPr lang="en-US" sz="2000" b="1" dirty="0">
                <a:latin typeface="Bahnschrift Light SemiCondensed" panose="020B0502040204020203" pitchFamily="34" charset="0"/>
              </a:rPr>
              <a:t>TABLEAU REPRESENATION OF LOSS FOR ALL MODELS:</a:t>
            </a:r>
            <a:endParaRPr lang="en-US" sz="2000" dirty="0"/>
          </a:p>
        </p:txBody>
      </p:sp>
      <p:sp>
        <p:nvSpPr>
          <p:cNvPr id="7" name="Title 1">
            <a:extLst>
              <a:ext uri="{FF2B5EF4-FFF2-40B4-BE49-F238E27FC236}">
                <a16:creationId xmlns:a16="http://schemas.microsoft.com/office/drawing/2014/main" id="{77653F62-30C6-406F-A143-EF3A9DB3CBCA}"/>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pic>
        <p:nvPicPr>
          <p:cNvPr id="8" name="Picture 7">
            <a:extLst>
              <a:ext uri="{FF2B5EF4-FFF2-40B4-BE49-F238E27FC236}">
                <a16:creationId xmlns:a16="http://schemas.microsoft.com/office/drawing/2014/main" id="{AA51D689-8FDD-4B24-9469-27C6E3CE59B5}"/>
              </a:ext>
            </a:extLst>
          </p:cNvPr>
          <p:cNvPicPr>
            <a:picLocks noChangeAspect="1"/>
          </p:cNvPicPr>
          <p:nvPr/>
        </p:nvPicPr>
        <p:blipFill>
          <a:blip r:embed="rId4"/>
          <a:stretch>
            <a:fillRect/>
          </a:stretch>
        </p:blipFill>
        <p:spPr>
          <a:xfrm>
            <a:off x="2475689" y="707803"/>
            <a:ext cx="6861660" cy="4671473"/>
          </a:xfrm>
          <a:prstGeom prst="rect">
            <a:avLst/>
          </a:prstGeom>
        </p:spPr>
      </p:pic>
    </p:spTree>
    <p:extLst>
      <p:ext uri="{BB962C8B-B14F-4D97-AF65-F5344CB8AC3E}">
        <p14:creationId xmlns:p14="http://schemas.microsoft.com/office/powerpoint/2010/main" val="23090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BD8A8D-1C9D-4F57-BEBC-867E7905C144}"/>
              </a:ext>
            </a:extLst>
          </p:cNvPr>
          <p:cNvSpPr txBox="1"/>
          <p:nvPr/>
        </p:nvSpPr>
        <p:spPr>
          <a:xfrm>
            <a:off x="1694764" y="185431"/>
            <a:ext cx="6096000" cy="400110"/>
          </a:xfrm>
          <a:prstGeom prst="rect">
            <a:avLst/>
          </a:prstGeom>
          <a:noFill/>
        </p:spPr>
        <p:txBody>
          <a:bodyPr wrap="square">
            <a:spAutoFit/>
          </a:bodyPr>
          <a:lstStyle/>
          <a:p>
            <a:r>
              <a:rPr lang="en-US" sz="2000" b="1" dirty="0">
                <a:latin typeface="Bahnschrift Light SemiCondensed" panose="020B0502040204020203" pitchFamily="34" charset="0"/>
              </a:rPr>
              <a:t>TABLEAU REPRESENATION OF ACCURACY FOR ALL MODELS:</a:t>
            </a:r>
            <a:endParaRPr lang="en-US" sz="2000" dirty="0"/>
          </a:p>
        </p:txBody>
      </p:sp>
      <p:sp>
        <p:nvSpPr>
          <p:cNvPr id="7" name="Title 1">
            <a:extLst>
              <a:ext uri="{FF2B5EF4-FFF2-40B4-BE49-F238E27FC236}">
                <a16:creationId xmlns:a16="http://schemas.microsoft.com/office/drawing/2014/main" id="{77653F62-30C6-406F-A143-EF3A9DB3CBCA}"/>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pic>
        <p:nvPicPr>
          <p:cNvPr id="8" name="Picture 7">
            <a:extLst>
              <a:ext uri="{FF2B5EF4-FFF2-40B4-BE49-F238E27FC236}">
                <a16:creationId xmlns:a16="http://schemas.microsoft.com/office/drawing/2014/main" id="{A99A4529-ECCC-4824-AC5B-6E8A83E9510A}"/>
              </a:ext>
            </a:extLst>
          </p:cNvPr>
          <p:cNvPicPr>
            <a:picLocks noChangeAspect="1"/>
          </p:cNvPicPr>
          <p:nvPr/>
        </p:nvPicPr>
        <p:blipFill>
          <a:blip r:embed="rId4"/>
          <a:stretch>
            <a:fillRect/>
          </a:stretch>
        </p:blipFill>
        <p:spPr>
          <a:xfrm>
            <a:off x="2391994" y="727632"/>
            <a:ext cx="6972581" cy="4721313"/>
          </a:xfrm>
          <a:prstGeom prst="rect">
            <a:avLst/>
          </a:prstGeom>
        </p:spPr>
      </p:pic>
    </p:spTree>
    <p:extLst>
      <p:ext uri="{BB962C8B-B14F-4D97-AF65-F5344CB8AC3E}">
        <p14:creationId xmlns:p14="http://schemas.microsoft.com/office/powerpoint/2010/main" val="323880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1910797" y="348454"/>
            <a:ext cx="9601196" cy="553053"/>
          </a:xfrm>
        </p:spPr>
        <p:txBody>
          <a:bodyPr>
            <a:noAutofit/>
          </a:bodyPr>
          <a:lstStyle/>
          <a:p>
            <a:r>
              <a:rPr lang="en-US" sz="2000" b="1" dirty="0">
                <a:latin typeface="Bahnschrift Light SemiCondensed" panose="020B0502040204020203" pitchFamily="34" charset="0"/>
              </a:rPr>
              <a:t>ANALYSIS AND VISUALIZATION FOR MODEL-1: Accuracy and Loss</a:t>
            </a:r>
            <a:br>
              <a:rPr lang="en-US" sz="2000" b="1" dirty="0">
                <a:latin typeface="Bahnschrift Light SemiCondensed" panose="020B0502040204020203" pitchFamily="34" charset="0"/>
              </a:rPr>
            </a:br>
            <a:r>
              <a:rPr lang="en-US" sz="1600" b="1" dirty="0">
                <a:latin typeface="Bahnschrift Light SemiCondensed" panose="020B0502040204020203" pitchFamily="34" charset="0"/>
              </a:rPr>
              <a:t>MODEL-1: Basic Model-A</a:t>
            </a:r>
            <a:endParaRPr lang="en-US" sz="1600" b="1" dirty="0">
              <a:solidFill>
                <a:srgbClr val="FF0000"/>
              </a:solidFill>
              <a:latin typeface="Bahnschrift Light SemiCondensed" panose="020B0502040204020203" pitchFamily="34" charset="0"/>
            </a:endParaRPr>
          </a:p>
        </p:txBody>
      </p:sp>
      <p:sp>
        <p:nvSpPr>
          <p:cNvPr id="5" name="Title 1">
            <a:extLst>
              <a:ext uri="{FF2B5EF4-FFF2-40B4-BE49-F238E27FC236}">
                <a16:creationId xmlns:a16="http://schemas.microsoft.com/office/drawing/2014/main" id="{7DF5EB31-677B-4711-A95C-4135762E52DA}"/>
              </a:ext>
            </a:extLst>
          </p:cNvPr>
          <p:cNvSpPr txBox="1">
            <a:spLocks/>
          </p:cNvSpPr>
          <p:nvPr/>
        </p:nvSpPr>
        <p:spPr>
          <a:xfrm>
            <a:off x="2045021" y="1358565"/>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pic>
        <p:nvPicPr>
          <p:cNvPr id="14" name="Picture 13">
            <a:extLst>
              <a:ext uri="{FF2B5EF4-FFF2-40B4-BE49-F238E27FC236}">
                <a16:creationId xmlns:a16="http://schemas.microsoft.com/office/drawing/2014/main" id="{C0B718DA-CEE4-4CA4-A2B5-ED3282DB00F6}"/>
              </a:ext>
            </a:extLst>
          </p:cNvPr>
          <p:cNvPicPr>
            <a:picLocks noChangeAspect="1"/>
          </p:cNvPicPr>
          <p:nvPr/>
        </p:nvPicPr>
        <p:blipFill>
          <a:blip r:embed="rId2"/>
          <a:stretch>
            <a:fillRect/>
          </a:stretch>
        </p:blipFill>
        <p:spPr>
          <a:xfrm>
            <a:off x="2120480" y="1727961"/>
            <a:ext cx="4076700" cy="2705100"/>
          </a:xfrm>
          <a:prstGeom prst="rect">
            <a:avLst/>
          </a:prstGeom>
        </p:spPr>
      </p:pic>
      <p:pic>
        <p:nvPicPr>
          <p:cNvPr id="16" name="Picture 15">
            <a:extLst>
              <a:ext uri="{FF2B5EF4-FFF2-40B4-BE49-F238E27FC236}">
                <a16:creationId xmlns:a16="http://schemas.microsoft.com/office/drawing/2014/main" id="{FF562AD2-5B0A-41CC-92F9-69E72193FB46}"/>
              </a:ext>
            </a:extLst>
          </p:cNvPr>
          <p:cNvPicPr>
            <a:picLocks noChangeAspect="1"/>
          </p:cNvPicPr>
          <p:nvPr/>
        </p:nvPicPr>
        <p:blipFill>
          <a:blip r:embed="rId3"/>
          <a:stretch>
            <a:fillRect/>
          </a:stretch>
        </p:blipFill>
        <p:spPr>
          <a:xfrm>
            <a:off x="6992766" y="1737486"/>
            <a:ext cx="4048125" cy="2686050"/>
          </a:xfrm>
          <a:prstGeom prst="rect">
            <a:avLst/>
          </a:prstGeom>
        </p:spPr>
      </p:pic>
      <p:sp>
        <p:nvSpPr>
          <p:cNvPr id="17" name="Title 1">
            <a:extLst>
              <a:ext uri="{FF2B5EF4-FFF2-40B4-BE49-F238E27FC236}">
                <a16:creationId xmlns:a16="http://schemas.microsoft.com/office/drawing/2014/main" id="{D2969728-CF62-4261-82A7-068F9ECCEF07}"/>
              </a:ext>
            </a:extLst>
          </p:cNvPr>
          <p:cNvSpPr txBox="1">
            <a:spLocks/>
          </p:cNvSpPr>
          <p:nvPr/>
        </p:nvSpPr>
        <p:spPr>
          <a:xfrm>
            <a:off x="7274462" y="1358565"/>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loss per Epoch</a:t>
            </a:r>
            <a:r>
              <a:rPr lang="en-US" sz="1600" dirty="0">
                <a:latin typeface="Bahnschrift Light SemiCondensed" panose="020B0502040204020203" pitchFamily="34" charset="0"/>
              </a:rPr>
              <a:t>:</a:t>
            </a:r>
          </a:p>
        </p:txBody>
      </p:sp>
      <p:sp>
        <p:nvSpPr>
          <p:cNvPr id="7" name="Title 1">
            <a:extLst>
              <a:ext uri="{FF2B5EF4-FFF2-40B4-BE49-F238E27FC236}">
                <a16:creationId xmlns:a16="http://schemas.microsoft.com/office/drawing/2014/main" id="{1804CE08-4CC8-4B3E-9164-44AA50D34982}"/>
              </a:ext>
            </a:extLst>
          </p:cNvPr>
          <p:cNvSpPr txBox="1">
            <a:spLocks/>
          </p:cNvSpPr>
          <p:nvPr/>
        </p:nvSpPr>
        <p:spPr>
          <a:xfrm>
            <a:off x="2045021" y="4663324"/>
            <a:ext cx="9601196" cy="16722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latin typeface="Bahnschrift Light SemiCondensed" panose="020B0502040204020203" pitchFamily="34" charset="0"/>
              </a:rPr>
              <a:t>ANALYSIS:</a:t>
            </a:r>
          </a:p>
          <a:p>
            <a:pPr marL="342900" indent="-342900">
              <a:buFont typeface="Arial" panose="020B0604020202020204" pitchFamily="34" charset="0"/>
              <a:buChar char="•"/>
            </a:pPr>
            <a:r>
              <a:rPr lang="en-US" sz="1400" dirty="0">
                <a:latin typeface="Bahnschrift Light SemiCondensed" panose="020B0502040204020203" pitchFamily="34" charset="0"/>
              </a:rPr>
              <a:t>The training curve for accuracy was way above the testing curve implying that the </a:t>
            </a:r>
            <a:r>
              <a:rPr lang="en-US" sz="1400" b="0" i="0" dirty="0">
                <a:solidFill>
                  <a:srgbClr val="1D1C1D"/>
                </a:solidFill>
                <a:effectLst/>
                <a:latin typeface="Bahnschrift Light SemiCondensed" panose="020B0502040204020203" pitchFamily="34" charset="0"/>
              </a:rPr>
              <a:t>model is overfitted with excellent training accuracy just the way we wanted to start our first basic model.</a:t>
            </a:r>
          </a:p>
          <a:p>
            <a:pPr marL="342900" indent="-342900">
              <a:buFont typeface="Arial" panose="020B0604020202020204" pitchFamily="34" charset="0"/>
              <a:buChar char="•"/>
            </a:pPr>
            <a:r>
              <a:rPr lang="en-US" sz="1400" b="0" i="0" dirty="0">
                <a:solidFill>
                  <a:srgbClr val="1D1C1D"/>
                </a:solidFill>
                <a:effectLst/>
                <a:latin typeface="Bahnschrift Light SemiCondensed" panose="020B0502040204020203" pitchFamily="34" charset="0"/>
              </a:rPr>
              <a:t>The next step would be to slightly modify the model so it can generalize better.</a:t>
            </a:r>
          </a:p>
          <a:p>
            <a:r>
              <a:rPr lang="en-US" sz="1400" dirty="0">
                <a:latin typeface="Bahnschrift Light SemiCondensed" panose="020B0502040204020203" pitchFamily="34" charset="0"/>
              </a:rPr>
              <a:t> </a:t>
            </a:r>
          </a:p>
          <a:p>
            <a:r>
              <a:rPr lang="en-US" sz="14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249883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2D14DFD-D6EF-4874-94C1-734D3FB6B6EB}"/>
              </a:ext>
            </a:extLst>
          </p:cNvPr>
          <p:cNvSpPr txBox="1">
            <a:spLocks/>
          </p:cNvSpPr>
          <p:nvPr/>
        </p:nvSpPr>
        <p:spPr>
          <a:xfrm>
            <a:off x="2090057" y="666824"/>
            <a:ext cx="7858135" cy="58820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r>
              <a:rPr lang="en-US" sz="1400" b="1" dirty="0">
                <a:latin typeface="Bahnschrift Light SemiCondensed" panose="020B0502040204020203" pitchFamily="34" charset="0"/>
              </a:rPr>
              <a:t>PURPOSE OF THE PROJECT:</a:t>
            </a:r>
          </a:p>
          <a:p>
            <a:r>
              <a:rPr lang="en-US" sz="1200" dirty="0">
                <a:latin typeface="Bahnschrift Light SemiCondensed" panose="020B0502040204020203" pitchFamily="34" charset="0"/>
              </a:rPr>
              <a:t>Arriving at a Machine Learning prediction model for various COVID-19, Viral Pneumonia or Normal condition from frontal chest X-ray images of the patients. This would give physicians an edge and allow them to act with more confidence while they wait for the analysis of a radiologist by having a digital second opinion confirm their assessment of a patient's condition. Also, these tools can provide quantitative scores to consider and use in studies.</a:t>
            </a:r>
          </a:p>
          <a:p>
            <a:pPr marL="457200" lvl="1" indent="0" algn="just">
              <a:buNone/>
            </a:pPr>
            <a:r>
              <a:rPr lang="en-US" sz="1400" b="1" dirty="0">
                <a:latin typeface="Bahnschrift Light SemiCondensed" panose="020B0502040204020203" pitchFamily="34" charset="0"/>
              </a:rPr>
              <a:t>DATASET:</a:t>
            </a:r>
          </a:p>
          <a:p>
            <a:pPr lvl="2" algn="just"/>
            <a:r>
              <a:rPr lang="en-US" b="1" dirty="0">
                <a:latin typeface="Bahnschrift Light SemiCondensed" panose="020B0502040204020203" pitchFamily="34" charset="0"/>
              </a:rPr>
              <a:t>Type of Data : </a:t>
            </a:r>
            <a:r>
              <a:rPr lang="en-US" dirty="0">
                <a:latin typeface="Bahnschrift Light SemiCondensed" panose="020B0502040204020203" pitchFamily="34" charset="0"/>
              </a:rPr>
              <a:t>Frontal Chest X-ray Images</a:t>
            </a:r>
          </a:p>
          <a:p>
            <a:pPr lvl="2" algn="just"/>
            <a:r>
              <a:rPr lang="en-US" b="1" dirty="0">
                <a:latin typeface="Bahnschrift Light SemiCondensed" panose="020B0502040204020203" pitchFamily="34" charset="0"/>
              </a:rPr>
              <a:t>Size of Data: </a:t>
            </a:r>
            <a:r>
              <a:rPr lang="en-US" dirty="0">
                <a:latin typeface="Bahnschrift Light SemiCondensed" panose="020B0502040204020203" pitchFamily="34" charset="0"/>
              </a:rPr>
              <a:t>4013 Images</a:t>
            </a:r>
          </a:p>
          <a:p>
            <a:pPr lvl="2" algn="just"/>
            <a:r>
              <a:rPr lang="en-US" b="1" dirty="0">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Source: </a:t>
            </a:r>
          </a:p>
          <a:p>
            <a:pPr lvl="3" algn="just"/>
            <a:r>
              <a:rPr lang="en-US" sz="1400" dirty="0">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https://www.kaggle.com/tawsifurrahman/covid19-radiography-database</a:t>
            </a:r>
            <a:endParaRPr lang="en-US" sz="1400" dirty="0">
              <a:latin typeface="Bahnschrift Light SemiCondensed" panose="020B0502040204020203" pitchFamily="34" charset="0"/>
            </a:endParaRPr>
          </a:p>
          <a:p>
            <a:pPr lvl="3" algn="just"/>
            <a:r>
              <a:rPr lang="en-US" sz="1400" dirty="0">
                <a:latin typeface="Bahnschrift Light SemiCondensed" panose="020B0502040204020203" pitchFamily="34" charset="0"/>
              </a:rPr>
              <a:t>Plus 184 COVID-19 image added from </a:t>
            </a:r>
            <a:r>
              <a:rPr lang="en-US" sz="1400" dirty="0">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https://www.kaggle.com/bachrr/covid-chest-xray</a:t>
            </a:r>
            <a:endParaRPr lang="en-US" b="1" dirty="0">
              <a:latin typeface="Bahnschrift Light SemiCondensed" panose="020B0502040204020203" pitchFamily="34" charset="0"/>
              <a:hlinkClick r:id="rId2">
                <a:extLst>
                  <a:ext uri="{A12FA001-AC4F-418D-AE19-62706E023703}">
                    <ahyp:hlinkClr xmlns:ahyp="http://schemas.microsoft.com/office/drawing/2018/hyperlinkcolor" val="tx"/>
                  </a:ext>
                </a:extLst>
              </a:hlinkClick>
            </a:endParaRPr>
          </a:p>
          <a:p>
            <a:pPr lvl="2" algn="just"/>
            <a:r>
              <a:rPr lang="en-US" b="1" dirty="0">
                <a:latin typeface="Bahnschrift Light SemiCondensed" panose="020B0502040204020203" pitchFamily="34" charset="0"/>
              </a:rPr>
              <a:t>ML Models applied : </a:t>
            </a:r>
            <a:r>
              <a:rPr lang="en-US" dirty="0">
                <a:latin typeface="Bahnschrift Light SemiCondensed" panose="020B0502040204020203" pitchFamily="34" charset="0"/>
              </a:rPr>
              <a:t>Basic, VGG_16, RESNET</a:t>
            </a:r>
          </a:p>
          <a:p>
            <a:pPr algn="just"/>
            <a:r>
              <a:rPr lang="en-US" sz="1400" b="1" i="0" dirty="0">
                <a:effectLst/>
                <a:latin typeface="Bahnschrift Light SemiCondensed" panose="020B0502040204020203" pitchFamily="34" charset="0"/>
              </a:rPr>
              <a:t>MACHINE LEARNING STRATEGY:</a:t>
            </a:r>
          </a:p>
          <a:p>
            <a:pPr lvl="1" algn="just"/>
            <a:r>
              <a:rPr lang="en-US" sz="1200" b="0" i="0" dirty="0">
                <a:effectLst/>
                <a:latin typeface="Bahnschrift Light SemiCondensed" panose="020B0502040204020203" pitchFamily="34" charset="0"/>
              </a:rPr>
              <a:t>We started with the basic model that was just a little overfitted with excellent training accuracy. The next step was to slightly modify the model each time, so it can generalize better.</a:t>
            </a:r>
          </a:p>
          <a:p>
            <a:pPr lvl="1" algn="just"/>
            <a:r>
              <a:rPr lang="en-US" sz="1200" b="0" i="0" dirty="0">
                <a:effectLst/>
                <a:latin typeface="Bahnschrift Light SemiCondensed" panose="020B0502040204020203" pitchFamily="34" charset="0"/>
              </a:rPr>
              <a:t>If we got a model with a better testing accuracy than its training accuracy, it would indicate that the model is not learning the most important features . And since it's just that the validation dataset, it is easier to predict. This is feature common with data augmentation.</a:t>
            </a:r>
          </a:p>
          <a:p>
            <a:pPr lvl="1" algn="just"/>
            <a:r>
              <a:rPr lang="en-US" sz="1200" b="0" i="0" dirty="0">
                <a:effectLst/>
                <a:latin typeface="Bahnschrift Light SemiCondensed" panose="020B0502040204020203" pitchFamily="34" charset="0"/>
              </a:rPr>
              <a:t>Base model was a very simple model to compare against. Then we tried different pretrained models like VGG-16 and Resnet-50 and added layers at the end to suit our needs using trial and error.</a:t>
            </a:r>
          </a:p>
          <a:p>
            <a:pPr lvl="2" algn="just"/>
            <a:endParaRPr lang="en-US" dirty="0">
              <a:latin typeface="Bahnschrift Light SemiCondensed" panose="020B0502040204020203" pitchFamily="34" charset="0"/>
            </a:endParaRPr>
          </a:p>
          <a:p>
            <a:pPr lvl="2" algn="just"/>
            <a:endParaRPr lang="en-US" b="1" dirty="0">
              <a:solidFill>
                <a:schemeClr val="tx2"/>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endParaRPr>
          </a:p>
          <a:p>
            <a:pPr lvl="3" algn="just"/>
            <a:endParaRPr lang="en-US" dirty="0">
              <a:solidFill>
                <a:schemeClr val="tx1"/>
              </a:solidFill>
              <a:latin typeface="Bahnschrift Light SemiCondensed" panose="020B0502040204020203" pitchFamily="34" charset="0"/>
            </a:endParaRPr>
          </a:p>
        </p:txBody>
      </p:sp>
      <p:sp>
        <p:nvSpPr>
          <p:cNvPr id="8" name="Title 1">
            <a:extLst>
              <a:ext uri="{FF2B5EF4-FFF2-40B4-BE49-F238E27FC236}">
                <a16:creationId xmlns:a16="http://schemas.microsoft.com/office/drawing/2014/main" id="{B5343F8A-5AC7-46BD-A2C7-998F54AD2163}"/>
              </a:ext>
            </a:extLst>
          </p:cNvPr>
          <p:cNvSpPr txBox="1">
            <a:spLocks/>
          </p:cNvSpPr>
          <p:nvPr/>
        </p:nvSpPr>
        <p:spPr>
          <a:xfrm>
            <a:off x="1782253" y="226983"/>
            <a:ext cx="6680297"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2400" b="1" dirty="0">
                <a:solidFill>
                  <a:schemeClr val="tx1">
                    <a:lumMod val="75000"/>
                    <a:lumOff val="25000"/>
                  </a:schemeClr>
                </a:solidFill>
                <a:latin typeface="Bahnschrift Light SemiCondensed" panose="020B0502040204020203" pitchFamily="34" charset="0"/>
              </a:rPr>
              <a:t>PROJECT OVERVIEW:</a:t>
            </a:r>
            <a:endParaRPr lang="en-US" sz="2400" dirty="0">
              <a:solidFill>
                <a:schemeClr val="tx1">
                  <a:lumMod val="75000"/>
                  <a:lumOff val="25000"/>
                </a:schemeClr>
              </a:solidFill>
              <a:latin typeface="Bahnschrift Light SemiCondensed" panose="020B0502040204020203" pitchFamily="34" charset="0"/>
            </a:endParaRPr>
          </a:p>
        </p:txBody>
      </p:sp>
      <p:pic>
        <p:nvPicPr>
          <p:cNvPr id="12" name="Picture 11">
            <a:extLst>
              <a:ext uri="{FF2B5EF4-FFF2-40B4-BE49-F238E27FC236}">
                <a16:creationId xmlns:a16="http://schemas.microsoft.com/office/drawing/2014/main" id="{5F2D7ACB-61F5-4738-8960-8323B92D8086}"/>
              </a:ext>
            </a:extLst>
          </p:cNvPr>
          <p:cNvPicPr>
            <a:picLocks noChangeAspect="1"/>
          </p:cNvPicPr>
          <p:nvPr/>
        </p:nvPicPr>
        <p:blipFill>
          <a:blip r:embed="rId4"/>
          <a:stretch>
            <a:fillRect/>
          </a:stretch>
        </p:blipFill>
        <p:spPr>
          <a:xfrm>
            <a:off x="6429282" y="1958621"/>
            <a:ext cx="2601506" cy="1296207"/>
          </a:xfrm>
          <a:prstGeom prst="rect">
            <a:avLst/>
          </a:prstGeom>
        </p:spPr>
      </p:pic>
    </p:spTree>
    <p:extLst>
      <p:ext uri="{BB962C8B-B14F-4D97-AF65-F5344CB8AC3E}">
        <p14:creationId xmlns:p14="http://schemas.microsoft.com/office/powerpoint/2010/main" val="2941648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13D9-856D-4C50-905C-2A6065474750}"/>
              </a:ext>
            </a:extLst>
          </p:cNvPr>
          <p:cNvSpPr>
            <a:spLocks noGrp="1"/>
          </p:cNvSpPr>
          <p:nvPr>
            <p:ph type="title"/>
          </p:nvPr>
        </p:nvSpPr>
        <p:spPr>
          <a:xfrm>
            <a:off x="1912689" y="315511"/>
            <a:ext cx="8911687" cy="489073"/>
          </a:xfrm>
        </p:spPr>
        <p:txBody>
          <a:bodyPr>
            <a:normAutofit/>
          </a:bodyPr>
          <a:lstStyle/>
          <a:p>
            <a:r>
              <a:rPr lang="en-US" sz="2000" b="1" dirty="0">
                <a:latin typeface="Bahnschrift Light SemiCondensed" panose="020B0502040204020203" pitchFamily="34" charset="0"/>
              </a:rPr>
              <a:t>TABLEAU REPRESENTATION- Loss Trail per Epoch</a:t>
            </a:r>
          </a:p>
        </p:txBody>
      </p:sp>
      <p:sp>
        <p:nvSpPr>
          <p:cNvPr id="4" name="TextBox 3">
            <a:extLst>
              <a:ext uri="{FF2B5EF4-FFF2-40B4-BE49-F238E27FC236}">
                <a16:creationId xmlns:a16="http://schemas.microsoft.com/office/drawing/2014/main" id="{584D0309-2E81-4945-AD9F-B10B53D8D9A5}"/>
              </a:ext>
            </a:extLst>
          </p:cNvPr>
          <p:cNvSpPr txBox="1"/>
          <p:nvPr/>
        </p:nvSpPr>
        <p:spPr>
          <a:xfrm>
            <a:off x="1912689" y="5977428"/>
            <a:ext cx="10001171" cy="538609"/>
          </a:xfrm>
          <a:prstGeom prst="rect">
            <a:avLst/>
          </a:prstGeom>
          <a:noFill/>
        </p:spPr>
        <p:txBody>
          <a:bodyPr wrap="square">
            <a:spAutoFit/>
          </a:bodyPr>
          <a:lstStyle/>
          <a:p>
            <a:endParaRPr lang="en-US" sz="1100" dirty="0">
              <a:solidFill>
                <a:schemeClr val="tx2">
                  <a:lumMod val="50000"/>
                </a:schemeClr>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endParaRPr>
          </a:p>
          <a:p>
            <a:endParaRPr lang="en-US" dirty="0">
              <a:solidFill>
                <a:srgbClr val="0070C0"/>
              </a:solidFill>
            </a:endParaRPr>
          </a:p>
        </p:txBody>
      </p:sp>
      <p:pic>
        <p:nvPicPr>
          <p:cNvPr id="7" name="Picture 6">
            <a:extLst>
              <a:ext uri="{FF2B5EF4-FFF2-40B4-BE49-F238E27FC236}">
                <a16:creationId xmlns:a16="http://schemas.microsoft.com/office/drawing/2014/main" id="{34DD1744-FA91-48D7-BE71-BA0E10144B29}"/>
              </a:ext>
            </a:extLst>
          </p:cNvPr>
          <p:cNvPicPr>
            <a:picLocks noChangeAspect="1"/>
          </p:cNvPicPr>
          <p:nvPr/>
        </p:nvPicPr>
        <p:blipFill>
          <a:blip r:embed="rId3"/>
          <a:stretch>
            <a:fillRect/>
          </a:stretch>
        </p:blipFill>
        <p:spPr>
          <a:xfrm>
            <a:off x="2494870" y="687223"/>
            <a:ext cx="6890380" cy="4692053"/>
          </a:xfrm>
          <a:prstGeom prst="rect">
            <a:avLst/>
          </a:prstGeom>
        </p:spPr>
      </p:pic>
      <p:sp>
        <p:nvSpPr>
          <p:cNvPr id="10" name="Title 1">
            <a:extLst>
              <a:ext uri="{FF2B5EF4-FFF2-40B4-BE49-F238E27FC236}">
                <a16:creationId xmlns:a16="http://schemas.microsoft.com/office/drawing/2014/main" id="{6DEAC7A2-A9D3-45C1-9785-8B8B58D4C687}"/>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84004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13D9-856D-4C50-905C-2A6065474750}"/>
              </a:ext>
            </a:extLst>
          </p:cNvPr>
          <p:cNvSpPr>
            <a:spLocks noGrp="1"/>
          </p:cNvSpPr>
          <p:nvPr>
            <p:ph type="title"/>
          </p:nvPr>
        </p:nvSpPr>
        <p:spPr>
          <a:xfrm>
            <a:off x="1988190" y="281493"/>
            <a:ext cx="8911687" cy="489073"/>
          </a:xfrm>
        </p:spPr>
        <p:txBody>
          <a:bodyPr>
            <a:normAutofit/>
          </a:bodyPr>
          <a:lstStyle/>
          <a:p>
            <a:r>
              <a:rPr lang="en-US" sz="2000" b="1" dirty="0">
                <a:latin typeface="Bahnschrift Light SemiCondensed" panose="020B0502040204020203" pitchFamily="34" charset="0"/>
              </a:rPr>
              <a:t>TABLEAU REPRESENTATION- Accuracy Trail per Epoch</a:t>
            </a:r>
          </a:p>
        </p:txBody>
      </p:sp>
      <p:pic>
        <p:nvPicPr>
          <p:cNvPr id="4" name="Picture 3">
            <a:extLst>
              <a:ext uri="{FF2B5EF4-FFF2-40B4-BE49-F238E27FC236}">
                <a16:creationId xmlns:a16="http://schemas.microsoft.com/office/drawing/2014/main" id="{4C4B8042-9266-4109-B22C-4C57F6B874BA}"/>
              </a:ext>
            </a:extLst>
          </p:cNvPr>
          <p:cNvPicPr>
            <a:picLocks noChangeAspect="1"/>
          </p:cNvPicPr>
          <p:nvPr/>
        </p:nvPicPr>
        <p:blipFill>
          <a:blip r:embed="rId2"/>
          <a:stretch>
            <a:fillRect/>
          </a:stretch>
        </p:blipFill>
        <p:spPr>
          <a:xfrm>
            <a:off x="2664210" y="752025"/>
            <a:ext cx="6863580" cy="4587217"/>
          </a:xfrm>
          <a:prstGeom prst="rect">
            <a:avLst/>
          </a:prstGeom>
        </p:spPr>
      </p:pic>
      <p:sp>
        <p:nvSpPr>
          <p:cNvPr id="7" name="Title 1">
            <a:extLst>
              <a:ext uri="{FF2B5EF4-FFF2-40B4-BE49-F238E27FC236}">
                <a16:creationId xmlns:a16="http://schemas.microsoft.com/office/drawing/2014/main" id="{4AC65991-37B0-4A1B-A8FC-B178BDAF476D}"/>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1148589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2086924" y="342082"/>
            <a:ext cx="9601196" cy="553053"/>
          </a:xfrm>
        </p:spPr>
        <p:txBody>
          <a:bodyPr>
            <a:noAutofit/>
          </a:bodyPr>
          <a:lstStyle/>
          <a:p>
            <a:r>
              <a:rPr lang="en-US" sz="2000" b="1" dirty="0">
                <a:latin typeface="Bahnschrift Light SemiCondensed" panose="020B0502040204020203" pitchFamily="34" charset="0"/>
              </a:rPr>
              <a:t>ANALYSIS AND VISUALIZATION FOR Model-2: Accuracy and Loss</a:t>
            </a:r>
            <a:br>
              <a:rPr lang="en-US" sz="2000" b="1" dirty="0">
                <a:latin typeface="Bahnschrift Light SemiCondensed" panose="020B0502040204020203" pitchFamily="34" charset="0"/>
              </a:rPr>
            </a:br>
            <a:r>
              <a:rPr lang="en-US" sz="1600" b="1" dirty="0">
                <a:solidFill>
                  <a:schemeClr val="tx2">
                    <a:lumMod val="50000"/>
                  </a:schemeClr>
                </a:solidFill>
                <a:latin typeface="Bahnschrift Light SemiCondensed" panose="020B0502040204020203" pitchFamily="34" charset="0"/>
              </a:rPr>
              <a:t>MODEL-2: Basic Model-B</a:t>
            </a:r>
          </a:p>
        </p:txBody>
      </p:sp>
      <p:pic>
        <p:nvPicPr>
          <p:cNvPr id="8" name="Picture 7">
            <a:extLst>
              <a:ext uri="{FF2B5EF4-FFF2-40B4-BE49-F238E27FC236}">
                <a16:creationId xmlns:a16="http://schemas.microsoft.com/office/drawing/2014/main" id="{BDA7011F-6A79-43A3-9DBE-737BFF086D65}"/>
              </a:ext>
            </a:extLst>
          </p:cNvPr>
          <p:cNvPicPr>
            <a:picLocks noChangeAspect="1"/>
          </p:cNvPicPr>
          <p:nvPr/>
        </p:nvPicPr>
        <p:blipFill>
          <a:blip r:embed="rId2"/>
          <a:stretch>
            <a:fillRect/>
          </a:stretch>
        </p:blipFill>
        <p:spPr>
          <a:xfrm>
            <a:off x="2155624" y="1667148"/>
            <a:ext cx="4343400" cy="2705100"/>
          </a:xfrm>
          <a:prstGeom prst="rect">
            <a:avLst/>
          </a:prstGeom>
        </p:spPr>
      </p:pic>
      <p:pic>
        <p:nvPicPr>
          <p:cNvPr id="10" name="Picture 9">
            <a:extLst>
              <a:ext uri="{FF2B5EF4-FFF2-40B4-BE49-F238E27FC236}">
                <a16:creationId xmlns:a16="http://schemas.microsoft.com/office/drawing/2014/main" id="{F9BAA01E-C699-4689-8BA9-426EE982EFA8}"/>
              </a:ext>
            </a:extLst>
          </p:cNvPr>
          <p:cNvPicPr>
            <a:picLocks noChangeAspect="1"/>
          </p:cNvPicPr>
          <p:nvPr/>
        </p:nvPicPr>
        <p:blipFill>
          <a:blip r:embed="rId3"/>
          <a:stretch>
            <a:fillRect/>
          </a:stretch>
        </p:blipFill>
        <p:spPr>
          <a:xfrm>
            <a:off x="7083489" y="1667148"/>
            <a:ext cx="3981450" cy="2705100"/>
          </a:xfrm>
          <a:prstGeom prst="rect">
            <a:avLst/>
          </a:prstGeom>
        </p:spPr>
      </p:pic>
      <p:sp>
        <p:nvSpPr>
          <p:cNvPr id="11" name="Title 1">
            <a:extLst>
              <a:ext uri="{FF2B5EF4-FFF2-40B4-BE49-F238E27FC236}">
                <a16:creationId xmlns:a16="http://schemas.microsoft.com/office/drawing/2014/main" id="{588DD176-D2DE-407A-8B30-9DAD4D5F008A}"/>
              </a:ext>
            </a:extLst>
          </p:cNvPr>
          <p:cNvSpPr txBox="1">
            <a:spLocks/>
          </p:cNvSpPr>
          <p:nvPr/>
        </p:nvSpPr>
        <p:spPr>
          <a:xfrm>
            <a:off x="2086924" y="1282153"/>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sp>
        <p:nvSpPr>
          <p:cNvPr id="12" name="Title 1">
            <a:extLst>
              <a:ext uri="{FF2B5EF4-FFF2-40B4-BE49-F238E27FC236}">
                <a16:creationId xmlns:a16="http://schemas.microsoft.com/office/drawing/2014/main" id="{0F7DC2F5-86A6-46DB-BAB9-0C77C2EEB92B}"/>
              </a:ext>
            </a:extLst>
          </p:cNvPr>
          <p:cNvSpPr txBox="1">
            <a:spLocks/>
          </p:cNvSpPr>
          <p:nvPr/>
        </p:nvSpPr>
        <p:spPr>
          <a:xfrm>
            <a:off x="7308018" y="1296948"/>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loss per Epoch</a:t>
            </a:r>
            <a:r>
              <a:rPr lang="en-US" sz="1600" dirty="0">
                <a:latin typeface="Bahnschrift Light SemiCondensed" panose="020B0502040204020203" pitchFamily="34" charset="0"/>
              </a:rPr>
              <a:t>:</a:t>
            </a:r>
          </a:p>
        </p:txBody>
      </p:sp>
      <p:sp>
        <p:nvSpPr>
          <p:cNvPr id="7" name="Title 1">
            <a:extLst>
              <a:ext uri="{FF2B5EF4-FFF2-40B4-BE49-F238E27FC236}">
                <a16:creationId xmlns:a16="http://schemas.microsoft.com/office/drawing/2014/main" id="{DBEEA1D4-15AC-4CC7-A07E-FC8C926ABBA6}"/>
              </a:ext>
            </a:extLst>
          </p:cNvPr>
          <p:cNvSpPr txBox="1">
            <a:spLocks/>
          </p:cNvSpPr>
          <p:nvPr/>
        </p:nvSpPr>
        <p:spPr>
          <a:xfrm>
            <a:off x="2155624" y="4732670"/>
            <a:ext cx="9601196" cy="9163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b="1" dirty="0">
              <a:latin typeface="Bahnschrift Light SemiCondensed" panose="020B0502040204020203" pitchFamily="34" charset="0"/>
            </a:endParaRPr>
          </a:p>
          <a:p>
            <a:r>
              <a:rPr lang="en-US" sz="12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2888297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28A15D-B397-4DC9-B201-B8428DE70017}"/>
              </a:ext>
            </a:extLst>
          </p:cNvPr>
          <p:cNvSpPr txBox="1">
            <a:spLocks/>
          </p:cNvSpPr>
          <p:nvPr/>
        </p:nvSpPr>
        <p:spPr>
          <a:xfrm>
            <a:off x="1812021" y="396307"/>
            <a:ext cx="8911687" cy="48907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Bahnschrift Light SemiCondensed" panose="020B0502040204020203" pitchFamily="34" charset="0"/>
              </a:rPr>
              <a:t>TABLEAU REPRESENTATION- Loss Trail per Epoch</a:t>
            </a:r>
          </a:p>
        </p:txBody>
      </p:sp>
      <p:pic>
        <p:nvPicPr>
          <p:cNvPr id="3" name="Picture 2">
            <a:extLst>
              <a:ext uri="{FF2B5EF4-FFF2-40B4-BE49-F238E27FC236}">
                <a16:creationId xmlns:a16="http://schemas.microsoft.com/office/drawing/2014/main" id="{185870C0-849B-49C1-9DE8-AC8F76B34847}"/>
              </a:ext>
            </a:extLst>
          </p:cNvPr>
          <p:cNvPicPr>
            <a:picLocks noChangeAspect="1"/>
          </p:cNvPicPr>
          <p:nvPr/>
        </p:nvPicPr>
        <p:blipFill>
          <a:blip r:embed="rId2"/>
          <a:stretch>
            <a:fillRect/>
          </a:stretch>
        </p:blipFill>
        <p:spPr>
          <a:xfrm>
            <a:off x="2340565" y="800880"/>
            <a:ext cx="6905690" cy="4578396"/>
          </a:xfrm>
          <a:prstGeom prst="rect">
            <a:avLst/>
          </a:prstGeom>
        </p:spPr>
      </p:pic>
      <p:sp>
        <p:nvSpPr>
          <p:cNvPr id="7" name="Title 1">
            <a:extLst>
              <a:ext uri="{FF2B5EF4-FFF2-40B4-BE49-F238E27FC236}">
                <a16:creationId xmlns:a16="http://schemas.microsoft.com/office/drawing/2014/main" id="{CD9EE12D-2BB1-4510-A8AF-E70E9F510302}"/>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712801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28A15D-B397-4DC9-B201-B8428DE70017}"/>
              </a:ext>
            </a:extLst>
          </p:cNvPr>
          <p:cNvSpPr txBox="1">
            <a:spLocks/>
          </p:cNvSpPr>
          <p:nvPr/>
        </p:nvSpPr>
        <p:spPr>
          <a:xfrm>
            <a:off x="1713994" y="379170"/>
            <a:ext cx="8911687" cy="48907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Bahnschrift Light SemiCondensed" panose="020B0502040204020203" pitchFamily="34" charset="0"/>
              </a:rPr>
              <a:t>TABLEAU REPRESENTATION- Accuracy Trail per Epoch</a:t>
            </a:r>
          </a:p>
        </p:txBody>
      </p:sp>
      <p:pic>
        <p:nvPicPr>
          <p:cNvPr id="3" name="Picture 2">
            <a:extLst>
              <a:ext uri="{FF2B5EF4-FFF2-40B4-BE49-F238E27FC236}">
                <a16:creationId xmlns:a16="http://schemas.microsoft.com/office/drawing/2014/main" id="{804C6712-DDAE-4F57-8AE0-D9A3D2DE2A40}"/>
              </a:ext>
            </a:extLst>
          </p:cNvPr>
          <p:cNvPicPr>
            <a:picLocks noChangeAspect="1"/>
          </p:cNvPicPr>
          <p:nvPr/>
        </p:nvPicPr>
        <p:blipFill>
          <a:blip r:embed="rId2"/>
          <a:stretch>
            <a:fillRect/>
          </a:stretch>
        </p:blipFill>
        <p:spPr>
          <a:xfrm>
            <a:off x="2431895" y="868243"/>
            <a:ext cx="6899259" cy="4535177"/>
          </a:xfrm>
          <a:prstGeom prst="rect">
            <a:avLst/>
          </a:prstGeom>
        </p:spPr>
      </p:pic>
      <p:sp>
        <p:nvSpPr>
          <p:cNvPr id="9" name="Title 1">
            <a:extLst>
              <a:ext uri="{FF2B5EF4-FFF2-40B4-BE49-F238E27FC236}">
                <a16:creationId xmlns:a16="http://schemas.microsoft.com/office/drawing/2014/main" id="{94C2E2BE-67A6-43E7-AF68-D7F0E11320E0}"/>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3332922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2086924" y="342082"/>
            <a:ext cx="9601196" cy="553053"/>
          </a:xfrm>
        </p:spPr>
        <p:txBody>
          <a:bodyPr>
            <a:noAutofit/>
          </a:bodyPr>
          <a:lstStyle/>
          <a:p>
            <a:r>
              <a:rPr lang="en-US" sz="2000" b="1" dirty="0">
                <a:latin typeface="Bahnschrift Light SemiCondensed" panose="020B0502040204020203" pitchFamily="34" charset="0"/>
              </a:rPr>
              <a:t>ANALYSIS AND VISUALIZATION FOR Model-3: Accuracy and Loss</a:t>
            </a:r>
            <a:br>
              <a:rPr lang="en-US" sz="2000" b="1" dirty="0">
                <a:latin typeface="Bahnschrift Light SemiCondensed" panose="020B0502040204020203" pitchFamily="34" charset="0"/>
              </a:rPr>
            </a:br>
            <a:r>
              <a:rPr lang="en-US" sz="1600" b="1" dirty="0">
                <a:solidFill>
                  <a:schemeClr val="tx2">
                    <a:lumMod val="50000"/>
                  </a:schemeClr>
                </a:solidFill>
                <a:latin typeface="Bahnschrift Light SemiCondensed" panose="020B0502040204020203" pitchFamily="34" charset="0"/>
              </a:rPr>
              <a:t>MODEL-3: Basic Model-C</a:t>
            </a:r>
            <a:endParaRPr lang="en-US" sz="1600" b="1" dirty="0">
              <a:latin typeface="Bahnschrift Light SemiCondensed" panose="020B0502040204020203" pitchFamily="34" charset="0"/>
            </a:endParaRPr>
          </a:p>
        </p:txBody>
      </p:sp>
      <p:pic>
        <p:nvPicPr>
          <p:cNvPr id="3" name="Picture 2">
            <a:extLst>
              <a:ext uri="{FF2B5EF4-FFF2-40B4-BE49-F238E27FC236}">
                <a16:creationId xmlns:a16="http://schemas.microsoft.com/office/drawing/2014/main" id="{0B67B473-5FED-435B-9249-EDDCCD9AEC12}"/>
              </a:ext>
            </a:extLst>
          </p:cNvPr>
          <p:cNvPicPr>
            <a:picLocks noChangeAspect="1"/>
          </p:cNvPicPr>
          <p:nvPr/>
        </p:nvPicPr>
        <p:blipFill>
          <a:blip r:embed="rId2"/>
          <a:stretch>
            <a:fillRect/>
          </a:stretch>
        </p:blipFill>
        <p:spPr>
          <a:xfrm>
            <a:off x="2279179" y="1744910"/>
            <a:ext cx="4219575" cy="2781951"/>
          </a:xfrm>
          <a:prstGeom prst="rect">
            <a:avLst/>
          </a:prstGeom>
        </p:spPr>
      </p:pic>
      <p:sp>
        <p:nvSpPr>
          <p:cNvPr id="7" name="Title 1">
            <a:extLst>
              <a:ext uri="{FF2B5EF4-FFF2-40B4-BE49-F238E27FC236}">
                <a16:creationId xmlns:a16="http://schemas.microsoft.com/office/drawing/2014/main" id="{F38A5182-642C-4FE7-8677-30721EFB7A38}"/>
              </a:ext>
            </a:extLst>
          </p:cNvPr>
          <p:cNvSpPr txBox="1">
            <a:spLocks/>
          </p:cNvSpPr>
          <p:nvPr/>
        </p:nvSpPr>
        <p:spPr>
          <a:xfrm>
            <a:off x="2155624" y="1417226"/>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sp>
        <p:nvSpPr>
          <p:cNvPr id="8" name="Title 1">
            <a:extLst>
              <a:ext uri="{FF2B5EF4-FFF2-40B4-BE49-F238E27FC236}">
                <a16:creationId xmlns:a16="http://schemas.microsoft.com/office/drawing/2014/main" id="{D5EFEB4E-DBC7-419D-8C07-EA2B46776A03}"/>
              </a:ext>
            </a:extLst>
          </p:cNvPr>
          <p:cNvSpPr txBox="1">
            <a:spLocks/>
          </p:cNvSpPr>
          <p:nvPr/>
        </p:nvSpPr>
        <p:spPr>
          <a:xfrm>
            <a:off x="7417075" y="1417226"/>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loss per Epoch</a:t>
            </a:r>
            <a:r>
              <a:rPr lang="en-US" sz="1600" dirty="0">
                <a:latin typeface="Bahnschrift Light SemiCondensed" panose="020B0502040204020203" pitchFamily="34" charset="0"/>
              </a:rPr>
              <a:t>:</a:t>
            </a:r>
          </a:p>
        </p:txBody>
      </p:sp>
      <p:pic>
        <p:nvPicPr>
          <p:cNvPr id="10" name="Picture 9">
            <a:extLst>
              <a:ext uri="{FF2B5EF4-FFF2-40B4-BE49-F238E27FC236}">
                <a16:creationId xmlns:a16="http://schemas.microsoft.com/office/drawing/2014/main" id="{D933BDB2-7151-4374-BAE2-89E39403B087}"/>
              </a:ext>
            </a:extLst>
          </p:cNvPr>
          <p:cNvPicPr>
            <a:picLocks noChangeAspect="1"/>
          </p:cNvPicPr>
          <p:nvPr/>
        </p:nvPicPr>
        <p:blipFill>
          <a:blip r:embed="rId3"/>
          <a:stretch>
            <a:fillRect/>
          </a:stretch>
        </p:blipFill>
        <p:spPr>
          <a:xfrm>
            <a:off x="7155970" y="1788097"/>
            <a:ext cx="4067175" cy="2695575"/>
          </a:xfrm>
          <a:prstGeom prst="rect">
            <a:avLst/>
          </a:prstGeom>
        </p:spPr>
      </p:pic>
      <p:sp>
        <p:nvSpPr>
          <p:cNvPr id="9" name="Title 1">
            <a:extLst>
              <a:ext uri="{FF2B5EF4-FFF2-40B4-BE49-F238E27FC236}">
                <a16:creationId xmlns:a16="http://schemas.microsoft.com/office/drawing/2014/main" id="{96AD6A9C-D71C-4995-82B3-112A558CC3CB}"/>
              </a:ext>
            </a:extLst>
          </p:cNvPr>
          <p:cNvSpPr txBox="1">
            <a:spLocks/>
          </p:cNvSpPr>
          <p:nvPr/>
        </p:nvSpPr>
        <p:spPr>
          <a:xfrm>
            <a:off x="2355372" y="5250889"/>
            <a:ext cx="9601196" cy="84728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a:latin typeface="Bahnschrift Light SemiCondensed" panose="020B0502040204020203" pitchFamily="34" charset="0"/>
              </a:rPr>
              <a:t> </a:t>
            </a:r>
          </a:p>
          <a:p>
            <a:r>
              <a:rPr lang="en-US" sz="12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107379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723202" y="552214"/>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3" name="Picture 2">
            <a:extLst>
              <a:ext uri="{FF2B5EF4-FFF2-40B4-BE49-F238E27FC236}">
                <a16:creationId xmlns:a16="http://schemas.microsoft.com/office/drawing/2014/main" id="{02A57DC4-CC6A-400E-8F58-DCDED9F30FD0}"/>
              </a:ext>
            </a:extLst>
          </p:cNvPr>
          <p:cNvPicPr>
            <a:picLocks noChangeAspect="1"/>
          </p:cNvPicPr>
          <p:nvPr/>
        </p:nvPicPr>
        <p:blipFill>
          <a:blip r:embed="rId2"/>
          <a:stretch>
            <a:fillRect/>
          </a:stretch>
        </p:blipFill>
        <p:spPr>
          <a:xfrm>
            <a:off x="2180681" y="1002712"/>
            <a:ext cx="6278239" cy="4187598"/>
          </a:xfrm>
          <a:prstGeom prst="rect">
            <a:avLst/>
          </a:prstGeom>
        </p:spPr>
      </p:pic>
      <p:sp>
        <p:nvSpPr>
          <p:cNvPr id="8" name="Title 1">
            <a:extLst>
              <a:ext uri="{FF2B5EF4-FFF2-40B4-BE49-F238E27FC236}">
                <a16:creationId xmlns:a16="http://schemas.microsoft.com/office/drawing/2014/main" id="{877492E5-6209-4379-B77B-9E1B4115AFC8}"/>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1726247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724469" y="535436"/>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8" name="Picture 7">
            <a:extLst>
              <a:ext uri="{FF2B5EF4-FFF2-40B4-BE49-F238E27FC236}">
                <a16:creationId xmlns:a16="http://schemas.microsoft.com/office/drawing/2014/main" id="{F23A6C3A-0735-423E-8CD2-9CD4F56CF2D4}"/>
              </a:ext>
            </a:extLst>
          </p:cNvPr>
          <p:cNvPicPr>
            <a:picLocks noChangeAspect="1"/>
          </p:cNvPicPr>
          <p:nvPr/>
        </p:nvPicPr>
        <p:blipFill>
          <a:blip r:embed="rId2"/>
          <a:stretch>
            <a:fillRect/>
          </a:stretch>
        </p:blipFill>
        <p:spPr>
          <a:xfrm>
            <a:off x="2155372" y="944739"/>
            <a:ext cx="6561909" cy="4392245"/>
          </a:xfrm>
          <a:prstGeom prst="rect">
            <a:avLst/>
          </a:prstGeom>
        </p:spPr>
      </p:pic>
      <p:sp>
        <p:nvSpPr>
          <p:cNvPr id="9" name="Title 1">
            <a:extLst>
              <a:ext uri="{FF2B5EF4-FFF2-40B4-BE49-F238E27FC236}">
                <a16:creationId xmlns:a16="http://schemas.microsoft.com/office/drawing/2014/main" id="{602019D8-3595-417A-B6B3-560A2F2B41F4}"/>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1494843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2086924" y="374990"/>
            <a:ext cx="9601196" cy="553053"/>
          </a:xfrm>
        </p:spPr>
        <p:txBody>
          <a:bodyPr>
            <a:noAutofit/>
          </a:bodyPr>
          <a:lstStyle/>
          <a:p>
            <a:r>
              <a:rPr lang="en-US" sz="2000" b="1" dirty="0">
                <a:latin typeface="Bahnschrift Light SemiCondensed" panose="020B0502040204020203" pitchFamily="34" charset="0"/>
              </a:rPr>
              <a:t>ANALYSIS AND VISUALIZATION FOR Model-4: Accuracy and Loss</a:t>
            </a:r>
            <a:br>
              <a:rPr lang="en-US" sz="2000" b="1" dirty="0">
                <a:latin typeface="Bahnschrift Light SemiCondensed" panose="020B0502040204020203" pitchFamily="34" charset="0"/>
              </a:rPr>
            </a:br>
            <a:r>
              <a:rPr lang="en-US" sz="2000" b="1" dirty="0">
                <a:latin typeface="Bahnschrift Light SemiCondensed" panose="020B0502040204020203" pitchFamily="34" charset="0"/>
              </a:rPr>
              <a:t>MODEL 4 – BASIC MODEL-D</a:t>
            </a:r>
            <a:endParaRPr lang="en-US" sz="1600" b="1" dirty="0">
              <a:latin typeface="Bahnschrift Light SemiCondensed" panose="020B0502040204020203" pitchFamily="34" charset="0"/>
            </a:endParaRPr>
          </a:p>
        </p:txBody>
      </p:sp>
      <p:sp>
        <p:nvSpPr>
          <p:cNvPr id="7" name="Title 1">
            <a:extLst>
              <a:ext uri="{FF2B5EF4-FFF2-40B4-BE49-F238E27FC236}">
                <a16:creationId xmlns:a16="http://schemas.microsoft.com/office/drawing/2014/main" id="{F38A5182-642C-4FE7-8677-30721EFB7A38}"/>
              </a:ext>
            </a:extLst>
          </p:cNvPr>
          <p:cNvSpPr txBox="1">
            <a:spLocks/>
          </p:cNvSpPr>
          <p:nvPr/>
        </p:nvSpPr>
        <p:spPr>
          <a:xfrm>
            <a:off x="4515648" y="1518923"/>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pic>
        <p:nvPicPr>
          <p:cNvPr id="9" name="Picture 8">
            <a:extLst>
              <a:ext uri="{FF2B5EF4-FFF2-40B4-BE49-F238E27FC236}">
                <a16:creationId xmlns:a16="http://schemas.microsoft.com/office/drawing/2014/main" id="{3D890F14-730F-4BD5-BF96-F8E1793D0825}"/>
              </a:ext>
            </a:extLst>
          </p:cNvPr>
          <p:cNvPicPr>
            <a:picLocks noChangeAspect="1"/>
          </p:cNvPicPr>
          <p:nvPr/>
        </p:nvPicPr>
        <p:blipFill>
          <a:blip r:embed="rId2"/>
          <a:stretch>
            <a:fillRect/>
          </a:stretch>
        </p:blipFill>
        <p:spPr>
          <a:xfrm>
            <a:off x="3567381" y="1859652"/>
            <a:ext cx="4295775" cy="2714625"/>
          </a:xfrm>
          <a:prstGeom prst="rect">
            <a:avLst/>
          </a:prstGeom>
        </p:spPr>
      </p:pic>
      <p:sp>
        <p:nvSpPr>
          <p:cNvPr id="6" name="Title 1">
            <a:extLst>
              <a:ext uri="{FF2B5EF4-FFF2-40B4-BE49-F238E27FC236}">
                <a16:creationId xmlns:a16="http://schemas.microsoft.com/office/drawing/2014/main" id="{694F732D-52FD-4429-A527-B8E1D0DA6673}"/>
              </a:ext>
            </a:extLst>
          </p:cNvPr>
          <p:cNvSpPr txBox="1">
            <a:spLocks/>
          </p:cNvSpPr>
          <p:nvPr/>
        </p:nvSpPr>
        <p:spPr>
          <a:xfrm>
            <a:off x="1961131" y="4702683"/>
            <a:ext cx="9601196" cy="16722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latin typeface="Bahnschrift Light SemiCondensed" panose="020B0502040204020203" pitchFamily="34" charset="0"/>
              </a:rPr>
              <a:t>ANALYSIS:</a:t>
            </a:r>
          </a:p>
          <a:p>
            <a:pPr marL="342900" indent="-342900">
              <a:buFont typeface="Arial" panose="020B0604020202020204" pitchFamily="34" charset="0"/>
              <a:buChar char="•"/>
            </a:pPr>
            <a:r>
              <a:rPr lang="en-US" sz="1400" dirty="0">
                <a:latin typeface="Bahnschrift Light SemiCondensed" panose="020B0502040204020203" pitchFamily="34" charset="0"/>
              </a:rPr>
              <a:t>The training and testing curve for accuracy have started to overlap a bit implying out model is learning well now.</a:t>
            </a:r>
            <a:endParaRPr lang="en-US" sz="1400" b="0" i="0" dirty="0">
              <a:solidFill>
                <a:srgbClr val="1D1C1D"/>
              </a:solidFill>
              <a:effectLst/>
              <a:latin typeface="Bahnschrift Light SemiCondensed" panose="020B0502040204020203" pitchFamily="34" charset="0"/>
            </a:endParaRPr>
          </a:p>
          <a:p>
            <a:pPr marL="342900" indent="-342900">
              <a:buFont typeface="Arial" panose="020B0604020202020204" pitchFamily="34" charset="0"/>
              <a:buChar char="•"/>
            </a:pPr>
            <a:r>
              <a:rPr lang="en-US" sz="1400" b="0" i="0" dirty="0">
                <a:solidFill>
                  <a:srgbClr val="1D1C1D"/>
                </a:solidFill>
                <a:effectLst/>
                <a:latin typeface="Bahnschrift Light SemiCondensed" panose="020B0502040204020203" pitchFamily="34" charset="0"/>
              </a:rPr>
              <a:t>The next step would be to apply a pretrained model VGG16 to train our model.</a:t>
            </a:r>
          </a:p>
          <a:p>
            <a:r>
              <a:rPr lang="en-US" sz="1400" dirty="0">
                <a:latin typeface="Bahnschrift Light SemiCondensed" panose="020B0502040204020203" pitchFamily="34" charset="0"/>
              </a:rPr>
              <a:t> </a:t>
            </a:r>
          </a:p>
          <a:p>
            <a:r>
              <a:rPr lang="en-US" sz="12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217181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711353" y="504861"/>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7" name="Picture 6">
            <a:extLst>
              <a:ext uri="{FF2B5EF4-FFF2-40B4-BE49-F238E27FC236}">
                <a16:creationId xmlns:a16="http://schemas.microsoft.com/office/drawing/2014/main" id="{3A4ADAFD-9D38-4865-BF7B-C87056E53B8D}"/>
              </a:ext>
            </a:extLst>
          </p:cNvPr>
          <p:cNvPicPr>
            <a:picLocks noChangeAspect="1"/>
          </p:cNvPicPr>
          <p:nvPr/>
        </p:nvPicPr>
        <p:blipFill>
          <a:blip r:embed="rId2"/>
          <a:stretch>
            <a:fillRect/>
          </a:stretch>
        </p:blipFill>
        <p:spPr>
          <a:xfrm>
            <a:off x="2205990" y="893717"/>
            <a:ext cx="6601642" cy="4401094"/>
          </a:xfrm>
          <a:prstGeom prst="rect">
            <a:avLst/>
          </a:prstGeom>
        </p:spPr>
      </p:pic>
      <p:sp>
        <p:nvSpPr>
          <p:cNvPr id="8" name="Title 1">
            <a:extLst>
              <a:ext uri="{FF2B5EF4-FFF2-40B4-BE49-F238E27FC236}">
                <a16:creationId xmlns:a16="http://schemas.microsoft.com/office/drawing/2014/main" id="{01B70D4D-325E-4F93-BE39-B32830F88BC7}"/>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269992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4CA81-66F8-4167-8DFE-06CF0EB19478}"/>
              </a:ext>
            </a:extLst>
          </p:cNvPr>
          <p:cNvSpPr>
            <a:spLocks noGrp="1"/>
          </p:cNvSpPr>
          <p:nvPr>
            <p:ph idx="1"/>
          </p:nvPr>
        </p:nvSpPr>
        <p:spPr>
          <a:xfrm>
            <a:off x="2112090" y="1132514"/>
            <a:ext cx="9130528" cy="5176008"/>
          </a:xfrm>
        </p:spPr>
        <p:txBody>
          <a:bodyPr>
            <a:noAutofit/>
          </a:bodyPr>
          <a:lstStyle/>
          <a:p>
            <a:pPr marL="0" indent="0" algn="just">
              <a:buNone/>
            </a:pPr>
            <a:r>
              <a:rPr lang="en-US" sz="1400" dirty="0">
                <a:solidFill>
                  <a:schemeClr val="tx1"/>
                </a:solidFill>
                <a:latin typeface="Bahnschrift Light SemiCondensed" panose="020B0502040204020203" pitchFamily="34" charset="0"/>
              </a:rPr>
              <a:t>Our journey so far has been quite interesting and challenging. We, as a team have evolved to following technologies/ tools based on our experience so far.</a:t>
            </a:r>
          </a:p>
          <a:p>
            <a:pPr algn="just"/>
            <a:r>
              <a:rPr lang="en-US" b="1" dirty="0">
                <a:solidFill>
                  <a:schemeClr val="tx1"/>
                </a:solidFill>
                <a:latin typeface="Bahnschrift Light SemiCondensed" panose="020B0502040204020203" pitchFamily="34" charset="0"/>
              </a:rPr>
              <a:t>DATASET: </a:t>
            </a:r>
          </a:p>
          <a:p>
            <a:pPr lvl="1" algn="just"/>
            <a:r>
              <a:rPr lang="en-US" sz="1400" b="1" dirty="0">
                <a:solidFill>
                  <a:schemeClr val="tx1"/>
                </a:solidFill>
                <a:latin typeface="Bahnschrift Light SemiCondensed" panose="020B0502040204020203" pitchFamily="34" charset="0"/>
              </a:rPr>
              <a:t>BEFORE: </a:t>
            </a:r>
          </a:p>
          <a:p>
            <a:pPr lvl="2" algn="just"/>
            <a:r>
              <a:rPr lang="en-US" b="0" i="0" u="sng" dirty="0">
                <a:solidFill>
                  <a:srgbClr val="0070C0"/>
                </a:solidFill>
                <a:effectLst/>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https://www.dropbox.com/s/09b5nutjxotmftm/data_upload_v2.zip?dl=0</a:t>
            </a:r>
            <a:endParaRPr lang="en-US" b="0" i="0" u="sng" dirty="0">
              <a:solidFill>
                <a:srgbClr val="0070C0"/>
              </a:solidFill>
              <a:effectLst/>
              <a:latin typeface="Bahnschrift Light SemiCondensed" panose="020B0502040204020203" pitchFamily="34" charset="0"/>
            </a:endParaRPr>
          </a:p>
          <a:p>
            <a:pPr lvl="2" algn="just"/>
            <a:r>
              <a:rPr lang="en-US" dirty="0">
                <a:solidFill>
                  <a:schemeClr val="tx1"/>
                </a:solidFill>
                <a:latin typeface="Bahnschrift Light SemiCondensed" panose="020B0502040204020203" pitchFamily="34" charset="0"/>
              </a:rPr>
              <a:t>Dataset with 5000 chest X-ray images to  predict one of the 14 medical conditions.</a:t>
            </a:r>
          </a:p>
          <a:p>
            <a:pPr lvl="1" algn="just"/>
            <a:r>
              <a:rPr lang="en-US" sz="1400" b="1" dirty="0">
                <a:solidFill>
                  <a:schemeClr val="tx1"/>
                </a:solidFill>
                <a:latin typeface="Bahnschrift Light SemiCondensed" panose="020B0502040204020203" pitchFamily="34" charset="0"/>
              </a:rPr>
              <a:t>NOW: </a:t>
            </a:r>
          </a:p>
          <a:p>
            <a:pPr lvl="2" algn="just"/>
            <a:r>
              <a:rPr lang="en-US" dirty="0">
                <a:solidFill>
                  <a:srgbClr val="0070C0"/>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https://www.kaggle.com/tawsifurrahman/covid19-radiography-database</a:t>
            </a:r>
            <a:endParaRPr lang="en-US" dirty="0">
              <a:solidFill>
                <a:srgbClr val="0070C0"/>
              </a:solidFill>
              <a:latin typeface="Bahnschrift Light SemiCondensed" panose="020B0502040204020203" pitchFamily="34" charset="0"/>
            </a:endParaRPr>
          </a:p>
          <a:p>
            <a:pPr lvl="2" algn="just"/>
            <a:r>
              <a:rPr lang="en-US" dirty="0">
                <a:solidFill>
                  <a:schemeClr val="tx1"/>
                </a:solidFill>
                <a:latin typeface="Bahnschrift Light SemiCondensed" panose="020B0502040204020203" pitchFamily="34" charset="0"/>
              </a:rPr>
              <a:t>Plus 184 COVID-19 image added from </a:t>
            </a:r>
            <a:r>
              <a:rPr lang="en-US"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https://www.kaggle.com/bachrr/covid-chest-xray</a:t>
            </a:r>
            <a:endParaRPr lang="en-US" dirty="0">
              <a:solidFill>
                <a:srgbClr val="0070C0"/>
              </a:solidFill>
              <a:latin typeface="Bahnschrift Light SemiCondensed" panose="020B0502040204020203" pitchFamily="34" charset="0"/>
            </a:endParaRPr>
          </a:p>
          <a:p>
            <a:pPr lvl="2" algn="just"/>
            <a:r>
              <a:rPr lang="en-US" dirty="0">
                <a:solidFill>
                  <a:schemeClr val="tx1"/>
                </a:solidFill>
                <a:latin typeface="Bahnschrift Light SemiCondensed" panose="020B0502040204020203" pitchFamily="34" charset="0"/>
              </a:rPr>
              <a:t>Dataset with 3829 + 184 chest X-ray images dataset to predict COVID-19, Viral </a:t>
            </a:r>
            <a:r>
              <a:rPr lang="en-US" b="0" i="0" dirty="0">
                <a:solidFill>
                  <a:schemeClr val="tx1"/>
                </a:solidFill>
                <a:effectLst/>
                <a:latin typeface="Bahnschrift Light SemiCondensed" panose="020B0502040204020203" pitchFamily="34" charset="0"/>
              </a:rPr>
              <a:t>Pneumonia or No finding/Normal.</a:t>
            </a:r>
            <a:endParaRPr lang="en-US" dirty="0">
              <a:solidFill>
                <a:schemeClr val="tx1"/>
              </a:solidFill>
              <a:latin typeface="Bahnschrift Light SemiCondensed" panose="020B0502040204020203" pitchFamily="34" charset="0"/>
            </a:endParaRPr>
          </a:p>
          <a:p>
            <a:pPr lvl="1" algn="just"/>
            <a:r>
              <a:rPr lang="en-US" sz="1400" b="1" dirty="0">
                <a:solidFill>
                  <a:schemeClr val="tx1"/>
                </a:solidFill>
                <a:latin typeface="Bahnschrift Light SemiCondensed" panose="020B0502040204020203" pitchFamily="34" charset="0"/>
              </a:rPr>
              <a:t>REASON:</a:t>
            </a:r>
          </a:p>
          <a:p>
            <a:pPr lvl="2" algn="just"/>
            <a:r>
              <a:rPr lang="en-US" dirty="0">
                <a:solidFill>
                  <a:schemeClr val="tx1"/>
                </a:solidFill>
                <a:latin typeface="Bahnschrift Light SemiCondensed" panose="020B0502040204020203" pitchFamily="34" charset="0"/>
              </a:rPr>
              <a:t>The number of chest X-ray images after balancing the data turned out too less for 14 medical conditions that they had to be trained for. This created a model that did not perform well at all.</a:t>
            </a:r>
          </a:p>
          <a:p>
            <a:pPr lvl="2" algn="just"/>
            <a:r>
              <a:rPr lang="en-US" dirty="0">
                <a:solidFill>
                  <a:schemeClr val="tx1"/>
                </a:solidFill>
                <a:latin typeface="Bahnschrift Light SemiCondensed" panose="020B0502040204020203" pitchFamily="34" charset="0"/>
              </a:rPr>
              <a:t>We had a limitation of looking for a dataset with more COVID-19 infected  chest X-rays images.</a:t>
            </a:r>
          </a:p>
          <a:p>
            <a:pPr lvl="2" algn="just"/>
            <a:r>
              <a:rPr lang="en-US" dirty="0">
                <a:solidFill>
                  <a:schemeClr val="tx1"/>
                </a:solidFill>
                <a:latin typeface="Bahnschrift Light SemiCondensed" panose="020B0502040204020203" pitchFamily="34" charset="0"/>
              </a:rPr>
              <a:t>The imbalanced data however performed better giving an accuracy of about 50%, which was due to almost 50% of the images belonging to “No finding” category. This model would have been a biased ML model.</a:t>
            </a:r>
          </a:p>
        </p:txBody>
      </p:sp>
      <p:sp>
        <p:nvSpPr>
          <p:cNvPr id="4" name="Title 1">
            <a:extLst>
              <a:ext uri="{FF2B5EF4-FFF2-40B4-BE49-F238E27FC236}">
                <a16:creationId xmlns:a16="http://schemas.microsoft.com/office/drawing/2014/main" id="{EFF076C2-BF22-4916-8E7D-5BC526C2DD04}"/>
              </a:ext>
            </a:extLst>
          </p:cNvPr>
          <p:cNvSpPr txBox="1">
            <a:spLocks/>
          </p:cNvSpPr>
          <p:nvPr/>
        </p:nvSpPr>
        <p:spPr>
          <a:xfrm>
            <a:off x="2019811" y="474286"/>
            <a:ext cx="9601196"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2400" b="1" dirty="0">
                <a:latin typeface="Bahnschrift Light SemiCondensed" panose="020B0502040204020203" pitchFamily="34" charset="0"/>
              </a:rPr>
              <a:t>EVOLVING OF TOOLS AND TECHNOLOGIES</a:t>
            </a:r>
            <a:r>
              <a:rPr lang="en-US" sz="2400" dirty="0">
                <a:latin typeface="Bahnschrift Light SemiCondensed" panose="020B0502040204020203" pitchFamily="34" charset="0"/>
              </a:rPr>
              <a:t>:</a:t>
            </a:r>
          </a:p>
        </p:txBody>
      </p:sp>
    </p:spTree>
    <p:extLst>
      <p:ext uri="{BB962C8B-B14F-4D97-AF65-F5344CB8AC3E}">
        <p14:creationId xmlns:p14="http://schemas.microsoft.com/office/powerpoint/2010/main" val="37954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749745" y="450556"/>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8" name="Picture 7">
            <a:extLst>
              <a:ext uri="{FF2B5EF4-FFF2-40B4-BE49-F238E27FC236}">
                <a16:creationId xmlns:a16="http://schemas.microsoft.com/office/drawing/2014/main" id="{BC0607D5-DB82-4831-B1A9-9956E9058FC0}"/>
              </a:ext>
            </a:extLst>
          </p:cNvPr>
          <p:cNvPicPr>
            <a:picLocks noChangeAspect="1"/>
          </p:cNvPicPr>
          <p:nvPr/>
        </p:nvPicPr>
        <p:blipFill>
          <a:blip r:embed="rId2"/>
          <a:stretch>
            <a:fillRect/>
          </a:stretch>
        </p:blipFill>
        <p:spPr>
          <a:xfrm>
            <a:off x="2175102" y="828132"/>
            <a:ext cx="6995159" cy="4588600"/>
          </a:xfrm>
          <a:prstGeom prst="rect">
            <a:avLst/>
          </a:prstGeom>
        </p:spPr>
      </p:pic>
      <p:sp>
        <p:nvSpPr>
          <p:cNvPr id="9" name="Title 1">
            <a:extLst>
              <a:ext uri="{FF2B5EF4-FFF2-40B4-BE49-F238E27FC236}">
                <a16:creationId xmlns:a16="http://schemas.microsoft.com/office/drawing/2014/main" id="{4837D5FA-4315-44F1-9AF0-AB411F45CDDC}"/>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1237034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2003034" y="325304"/>
            <a:ext cx="9601196" cy="553053"/>
          </a:xfrm>
        </p:spPr>
        <p:txBody>
          <a:bodyPr>
            <a:noAutofit/>
          </a:bodyPr>
          <a:lstStyle/>
          <a:p>
            <a:r>
              <a:rPr lang="en-US" sz="2000" b="1" dirty="0">
                <a:latin typeface="Bahnschrift Light SemiCondensed" panose="020B0502040204020203" pitchFamily="34" charset="0"/>
              </a:rPr>
              <a:t>ANALYSIS AND VISUALIZATION FOR Model-5: Accuracy and Loss</a:t>
            </a:r>
            <a:br>
              <a:rPr lang="en-US" sz="2000" b="1" dirty="0">
                <a:latin typeface="Bahnschrift Light SemiCondensed" panose="020B0502040204020203" pitchFamily="34" charset="0"/>
              </a:rPr>
            </a:br>
            <a:r>
              <a:rPr lang="en-US" sz="1600" b="1" dirty="0">
                <a:solidFill>
                  <a:schemeClr val="tx2">
                    <a:lumMod val="50000"/>
                  </a:schemeClr>
                </a:solidFill>
                <a:latin typeface="Bahnschrift Light SemiCondensed" panose="020B0502040204020203" pitchFamily="34" charset="0"/>
              </a:rPr>
              <a:t>MODEL-5: VGG-16-A</a:t>
            </a:r>
            <a:endParaRPr lang="en-US" sz="1600" b="1" dirty="0">
              <a:latin typeface="Bahnschrift Light SemiCondensed" panose="020B0502040204020203" pitchFamily="34" charset="0"/>
            </a:endParaRPr>
          </a:p>
        </p:txBody>
      </p:sp>
      <p:sp>
        <p:nvSpPr>
          <p:cNvPr id="7" name="Title 1">
            <a:extLst>
              <a:ext uri="{FF2B5EF4-FFF2-40B4-BE49-F238E27FC236}">
                <a16:creationId xmlns:a16="http://schemas.microsoft.com/office/drawing/2014/main" id="{F38A5182-642C-4FE7-8677-30721EFB7A38}"/>
              </a:ext>
            </a:extLst>
          </p:cNvPr>
          <p:cNvSpPr txBox="1">
            <a:spLocks/>
          </p:cNvSpPr>
          <p:nvPr/>
        </p:nvSpPr>
        <p:spPr>
          <a:xfrm>
            <a:off x="2086924" y="1431319"/>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sp>
        <p:nvSpPr>
          <p:cNvPr id="8" name="Title 1">
            <a:extLst>
              <a:ext uri="{FF2B5EF4-FFF2-40B4-BE49-F238E27FC236}">
                <a16:creationId xmlns:a16="http://schemas.microsoft.com/office/drawing/2014/main" id="{D5EFEB4E-DBC7-419D-8C07-EA2B46776A03}"/>
              </a:ext>
            </a:extLst>
          </p:cNvPr>
          <p:cNvSpPr txBox="1">
            <a:spLocks/>
          </p:cNvSpPr>
          <p:nvPr/>
        </p:nvSpPr>
        <p:spPr>
          <a:xfrm>
            <a:off x="7123460" y="1506820"/>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loss per Epoch</a:t>
            </a:r>
            <a:r>
              <a:rPr lang="en-US" sz="1600" dirty="0">
                <a:latin typeface="Bahnschrift Light SemiCondensed" panose="020B0502040204020203" pitchFamily="34" charset="0"/>
              </a:rPr>
              <a:t>:</a:t>
            </a:r>
          </a:p>
        </p:txBody>
      </p:sp>
      <p:pic>
        <p:nvPicPr>
          <p:cNvPr id="9" name="Picture 8">
            <a:extLst>
              <a:ext uri="{FF2B5EF4-FFF2-40B4-BE49-F238E27FC236}">
                <a16:creationId xmlns:a16="http://schemas.microsoft.com/office/drawing/2014/main" id="{93EAA76A-0413-4878-A4DD-19916E8A6E1E}"/>
              </a:ext>
            </a:extLst>
          </p:cNvPr>
          <p:cNvPicPr>
            <a:picLocks noChangeAspect="1"/>
          </p:cNvPicPr>
          <p:nvPr/>
        </p:nvPicPr>
        <p:blipFill>
          <a:blip r:embed="rId2"/>
          <a:stretch>
            <a:fillRect/>
          </a:stretch>
        </p:blipFill>
        <p:spPr>
          <a:xfrm>
            <a:off x="2086924" y="1812481"/>
            <a:ext cx="4324350" cy="2695575"/>
          </a:xfrm>
          <a:prstGeom prst="rect">
            <a:avLst/>
          </a:prstGeom>
        </p:spPr>
      </p:pic>
      <p:pic>
        <p:nvPicPr>
          <p:cNvPr id="14" name="Picture 13">
            <a:extLst>
              <a:ext uri="{FF2B5EF4-FFF2-40B4-BE49-F238E27FC236}">
                <a16:creationId xmlns:a16="http://schemas.microsoft.com/office/drawing/2014/main" id="{259EA0B1-DD22-431B-B621-303A6BE80DF5}"/>
              </a:ext>
            </a:extLst>
          </p:cNvPr>
          <p:cNvPicPr>
            <a:picLocks noChangeAspect="1"/>
          </p:cNvPicPr>
          <p:nvPr/>
        </p:nvPicPr>
        <p:blipFill>
          <a:blip r:embed="rId3"/>
          <a:stretch>
            <a:fillRect/>
          </a:stretch>
        </p:blipFill>
        <p:spPr>
          <a:xfrm>
            <a:off x="6803632" y="1812481"/>
            <a:ext cx="4152900" cy="2676525"/>
          </a:xfrm>
          <a:prstGeom prst="rect">
            <a:avLst/>
          </a:prstGeom>
        </p:spPr>
      </p:pic>
      <p:sp>
        <p:nvSpPr>
          <p:cNvPr id="10" name="Title 1">
            <a:extLst>
              <a:ext uri="{FF2B5EF4-FFF2-40B4-BE49-F238E27FC236}">
                <a16:creationId xmlns:a16="http://schemas.microsoft.com/office/drawing/2014/main" id="{EA143744-E88A-4EBD-9FF7-2FEC3FFFBB05}"/>
              </a:ext>
            </a:extLst>
          </p:cNvPr>
          <p:cNvSpPr txBox="1">
            <a:spLocks/>
          </p:cNvSpPr>
          <p:nvPr/>
        </p:nvSpPr>
        <p:spPr>
          <a:xfrm>
            <a:off x="2086924" y="5135341"/>
            <a:ext cx="9601196" cy="9163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b="1" dirty="0">
              <a:latin typeface="Bahnschrift Light SemiCondensed" panose="020B0502040204020203" pitchFamily="34" charset="0"/>
            </a:endParaRPr>
          </a:p>
          <a:p>
            <a:r>
              <a:rPr lang="en-US" sz="12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879344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718356" y="413846"/>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3" name="Picture 2">
            <a:extLst>
              <a:ext uri="{FF2B5EF4-FFF2-40B4-BE49-F238E27FC236}">
                <a16:creationId xmlns:a16="http://schemas.microsoft.com/office/drawing/2014/main" id="{9128F9CD-E89B-4876-BE3A-50F2762D8E2E}"/>
              </a:ext>
            </a:extLst>
          </p:cNvPr>
          <p:cNvPicPr>
            <a:picLocks noChangeAspect="1"/>
          </p:cNvPicPr>
          <p:nvPr/>
        </p:nvPicPr>
        <p:blipFill>
          <a:blip r:embed="rId2"/>
          <a:stretch>
            <a:fillRect/>
          </a:stretch>
        </p:blipFill>
        <p:spPr>
          <a:xfrm>
            <a:off x="2157684" y="826498"/>
            <a:ext cx="7074575" cy="4669077"/>
          </a:xfrm>
          <a:prstGeom prst="rect">
            <a:avLst/>
          </a:prstGeom>
        </p:spPr>
      </p:pic>
      <p:sp>
        <p:nvSpPr>
          <p:cNvPr id="7" name="Title 1">
            <a:extLst>
              <a:ext uri="{FF2B5EF4-FFF2-40B4-BE49-F238E27FC236}">
                <a16:creationId xmlns:a16="http://schemas.microsoft.com/office/drawing/2014/main" id="{650F9C33-4F2D-4BBA-BF96-0E84B6CCD6C2}"/>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111854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823869" y="510120"/>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3" name="Picture 2">
            <a:extLst>
              <a:ext uri="{FF2B5EF4-FFF2-40B4-BE49-F238E27FC236}">
                <a16:creationId xmlns:a16="http://schemas.microsoft.com/office/drawing/2014/main" id="{57AF6C40-03E8-49F4-B558-715489F277EF}"/>
              </a:ext>
            </a:extLst>
          </p:cNvPr>
          <p:cNvPicPr>
            <a:picLocks noChangeAspect="1"/>
          </p:cNvPicPr>
          <p:nvPr/>
        </p:nvPicPr>
        <p:blipFill>
          <a:blip r:embed="rId2"/>
          <a:stretch>
            <a:fillRect/>
          </a:stretch>
        </p:blipFill>
        <p:spPr>
          <a:xfrm>
            <a:off x="2238511" y="943739"/>
            <a:ext cx="6564736" cy="4345577"/>
          </a:xfrm>
          <a:prstGeom prst="rect">
            <a:avLst/>
          </a:prstGeom>
        </p:spPr>
      </p:pic>
      <p:sp>
        <p:nvSpPr>
          <p:cNvPr id="8" name="Title 1">
            <a:extLst>
              <a:ext uri="{FF2B5EF4-FFF2-40B4-BE49-F238E27FC236}">
                <a16:creationId xmlns:a16="http://schemas.microsoft.com/office/drawing/2014/main" id="{47ED2C1B-7081-4A09-8C32-D1822A8557CD}"/>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3724124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2086924" y="342082"/>
            <a:ext cx="9601196" cy="553053"/>
          </a:xfrm>
        </p:spPr>
        <p:txBody>
          <a:bodyPr>
            <a:noAutofit/>
          </a:bodyPr>
          <a:lstStyle/>
          <a:p>
            <a:r>
              <a:rPr lang="en-US" sz="2000" b="1" dirty="0">
                <a:latin typeface="Bahnschrift Light SemiCondensed" panose="020B0502040204020203" pitchFamily="34" charset="0"/>
              </a:rPr>
              <a:t>ANALYSIS AND VISUALIZATION FOR Model-6: Accuracy and Loss</a:t>
            </a:r>
            <a:br>
              <a:rPr lang="en-US" sz="2000" b="1" dirty="0">
                <a:latin typeface="Bahnschrift Light SemiCondensed" panose="020B0502040204020203" pitchFamily="34" charset="0"/>
              </a:rPr>
            </a:br>
            <a:r>
              <a:rPr lang="en-US" sz="1600" b="1" dirty="0">
                <a:solidFill>
                  <a:schemeClr val="tx2">
                    <a:lumMod val="50000"/>
                  </a:schemeClr>
                </a:solidFill>
                <a:latin typeface="Bahnschrift Light SemiCondensed" panose="020B0502040204020203" pitchFamily="34" charset="0"/>
              </a:rPr>
              <a:t>MODEL6: VGG-16-B</a:t>
            </a:r>
          </a:p>
        </p:txBody>
      </p:sp>
      <p:sp>
        <p:nvSpPr>
          <p:cNvPr id="7" name="Title 1">
            <a:extLst>
              <a:ext uri="{FF2B5EF4-FFF2-40B4-BE49-F238E27FC236}">
                <a16:creationId xmlns:a16="http://schemas.microsoft.com/office/drawing/2014/main" id="{F38A5182-642C-4FE7-8677-30721EFB7A38}"/>
              </a:ext>
            </a:extLst>
          </p:cNvPr>
          <p:cNvSpPr txBox="1">
            <a:spLocks/>
          </p:cNvSpPr>
          <p:nvPr/>
        </p:nvSpPr>
        <p:spPr>
          <a:xfrm>
            <a:off x="2086924" y="1531987"/>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sp>
        <p:nvSpPr>
          <p:cNvPr id="8" name="Title 1">
            <a:extLst>
              <a:ext uri="{FF2B5EF4-FFF2-40B4-BE49-F238E27FC236}">
                <a16:creationId xmlns:a16="http://schemas.microsoft.com/office/drawing/2014/main" id="{D5EFEB4E-DBC7-419D-8C07-EA2B46776A03}"/>
              </a:ext>
            </a:extLst>
          </p:cNvPr>
          <p:cNvSpPr txBox="1">
            <a:spLocks/>
          </p:cNvSpPr>
          <p:nvPr/>
        </p:nvSpPr>
        <p:spPr>
          <a:xfrm>
            <a:off x="6887522" y="1531987"/>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loss per Epoch</a:t>
            </a:r>
            <a:r>
              <a:rPr lang="en-US" sz="1600" dirty="0">
                <a:latin typeface="Bahnschrift Light SemiCondensed" panose="020B0502040204020203" pitchFamily="34" charset="0"/>
              </a:rPr>
              <a:t>:</a:t>
            </a:r>
          </a:p>
        </p:txBody>
      </p:sp>
      <p:pic>
        <p:nvPicPr>
          <p:cNvPr id="3" name="Picture 2">
            <a:extLst>
              <a:ext uri="{FF2B5EF4-FFF2-40B4-BE49-F238E27FC236}">
                <a16:creationId xmlns:a16="http://schemas.microsoft.com/office/drawing/2014/main" id="{4AFA264B-9344-4FDF-81E7-61A87222C694}"/>
              </a:ext>
            </a:extLst>
          </p:cNvPr>
          <p:cNvPicPr>
            <a:picLocks noChangeAspect="1"/>
          </p:cNvPicPr>
          <p:nvPr/>
        </p:nvPicPr>
        <p:blipFill>
          <a:blip r:embed="rId2"/>
          <a:stretch>
            <a:fillRect/>
          </a:stretch>
        </p:blipFill>
        <p:spPr>
          <a:xfrm>
            <a:off x="2086924" y="1906026"/>
            <a:ext cx="3676795" cy="2302402"/>
          </a:xfrm>
          <a:prstGeom prst="rect">
            <a:avLst/>
          </a:prstGeom>
        </p:spPr>
      </p:pic>
      <p:pic>
        <p:nvPicPr>
          <p:cNvPr id="6" name="Picture 5">
            <a:extLst>
              <a:ext uri="{FF2B5EF4-FFF2-40B4-BE49-F238E27FC236}">
                <a16:creationId xmlns:a16="http://schemas.microsoft.com/office/drawing/2014/main" id="{E39B2E4B-444B-4882-A26E-B94EFC0021E5}"/>
              </a:ext>
            </a:extLst>
          </p:cNvPr>
          <p:cNvPicPr>
            <a:picLocks noChangeAspect="1"/>
          </p:cNvPicPr>
          <p:nvPr/>
        </p:nvPicPr>
        <p:blipFill>
          <a:blip r:embed="rId3"/>
          <a:stretch>
            <a:fillRect/>
          </a:stretch>
        </p:blipFill>
        <p:spPr>
          <a:xfrm>
            <a:off x="6487398" y="1906027"/>
            <a:ext cx="3649306" cy="2302401"/>
          </a:xfrm>
          <a:prstGeom prst="rect">
            <a:avLst/>
          </a:prstGeom>
        </p:spPr>
      </p:pic>
      <p:sp>
        <p:nvSpPr>
          <p:cNvPr id="9" name="Title 1">
            <a:extLst>
              <a:ext uri="{FF2B5EF4-FFF2-40B4-BE49-F238E27FC236}">
                <a16:creationId xmlns:a16="http://schemas.microsoft.com/office/drawing/2014/main" id="{567E2614-FC6F-4336-A210-DA1A685B6A38}"/>
              </a:ext>
            </a:extLst>
          </p:cNvPr>
          <p:cNvSpPr txBox="1">
            <a:spLocks/>
          </p:cNvSpPr>
          <p:nvPr/>
        </p:nvSpPr>
        <p:spPr>
          <a:xfrm>
            <a:off x="2086924" y="4867831"/>
            <a:ext cx="9601196" cy="9163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b="1" dirty="0">
              <a:latin typeface="Bahnschrift Light SemiCondensed" panose="020B0502040204020203" pitchFamily="34" charset="0"/>
            </a:endParaRPr>
          </a:p>
          <a:p>
            <a:r>
              <a:rPr lang="en-US" sz="12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2275387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837325" y="490905"/>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3" name="Picture 2">
            <a:extLst>
              <a:ext uri="{FF2B5EF4-FFF2-40B4-BE49-F238E27FC236}">
                <a16:creationId xmlns:a16="http://schemas.microsoft.com/office/drawing/2014/main" id="{01CD1A61-102C-42D4-9A8C-D35FEFDC2594}"/>
              </a:ext>
            </a:extLst>
          </p:cNvPr>
          <p:cNvPicPr>
            <a:picLocks noChangeAspect="1"/>
          </p:cNvPicPr>
          <p:nvPr/>
        </p:nvPicPr>
        <p:blipFill>
          <a:blip r:embed="rId2"/>
          <a:stretch>
            <a:fillRect/>
          </a:stretch>
        </p:blipFill>
        <p:spPr>
          <a:xfrm>
            <a:off x="2203677" y="864982"/>
            <a:ext cx="6818404" cy="4534135"/>
          </a:xfrm>
          <a:prstGeom prst="rect">
            <a:avLst/>
          </a:prstGeom>
        </p:spPr>
      </p:pic>
      <p:sp>
        <p:nvSpPr>
          <p:cNvPr id="7" name="Title 1">
            <a:extLst>
              <a:ext uri="{FF2B5EF4-FFF2-40B4-BE49-F238E27FC236}">
                <a16:creationId xmlns:a16="http://schemas.microsoft.com/office/drawing/2014/main" id="{63089390-B347-4FC1-B4CE-5EF3ECC364D3}"/>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1791100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928588" y="478973"/>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3" name="Picture 2">
            <a:extLst>
              <a:ext uri="{FF2B5EF4-FFF2-40B4-BE49-F238E27FC236}">
                <a16:creationId xmlns:a16="http://schemas.microsoft.com/office/drawing/2014/main" id="{A84CD627-54E2-4B32-A27F-1F452B3FAF4B}"/>
              </a:ext>
            </a:extLst>
          </p:cNvPr>
          <p:cNvPicPr>
            <a:picLocks noChangeAspect="1"/>
          </p:cNvPicPr>
          <p:nvPr/>
        </p:nvPicPr>
        <p:blipFill>
          <a:blip r:embed="rId2"/>
          <a:stretch>
            <a:fillRect/>
          </a:stretch>
        </p:blipFill>
        <p:spPr>
          <a:xfrm>
            <a:off x="2400027" y="872490"/>
            <a:ext cx="6935813" cy="4567828"/>
          </a:xfrm>
          <a:prstGeom prst="rect">
            <a:avLst/>
          </a:prstGeom>
        </p:spPr>
      </p:pic>
      <p:sp>
        <p:nvSpPr>
          <p:cNvPr id="8" name="Title 1">
            <a:extLst>
              <a:ext uri="{FF2B5EF4-FFF2-40B4-BE49-F238E27FC236}">
                <a16:creationId xmlns:a16="http://schemas.microsoft.com/office/drawing/2014/main" id="{B801E79D-963A-48A9-BC6E-C12F435F7421}"/>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3323130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2086924" y="342082"/>
            <a:ext cx="9601196" cy="553053"/>
          </a:xfrm>
        </p:spPr>
        <p:txBody>
          <a:bodyPr>
            <a:noAutofit/>
          </a:bodyPr>
          <a:lstStyle/>
          <a:p>
            <a:r>
              <a:rPr lang="en-US" sz="2000" b="1" dirty="0">
                <a:latin typeface="Bahnschrift Light SemiCondensed" panose="020B0502040204020203" pitchFamily="34" charset="0"/>
              </a:rPr>
              <a:t>ANALYSIS AND VISUALIZATION FOR Model-7: Accuracy and Loss</a:t>
            </a:r>
            <a:br>
              <a:rPr lang="en-US" sz="2000" b="1" dirty="0">
                <a:latin typeface="Bahnschrift Light SemiCondensed" panose="020B0502040204020203" pitchFamily="34" charset="0"/>
              </a:rPr>
            </a:br>
            <a:r>
              <a:rPr lang="en-US" sz="1600" b="1" dirty="0">
                <a:solidFill>
                  <a:schemeClr val="tx1"/>
                </a:solidFill>
                <a:latin typeface="Bahnschrift Light SemiCondensed" panose="020B0502040204020203" pitchFamily="34" charset="0"/>
              </a:rPr>
              <a:t>MODEL 7: VGG-16-C</a:t>
            </a:r>
          </a:p>
        </p:txBody>
      </p:sp>
      <p:sp>
        <p:nvSpPr>
          <p:cNvPr id="7" name="Title 1">
            <a:extLst>
              <a:ext uri="{FF2B5EF4-FFF2-40B4-BE49-F238E27FC236}">
                <a16:creationId xmlns:a16="http://schemas.microsoft.com/office/drawing/2014/main" id="{F38A5182-642C-4FE7-8677-30721EFB7A38}"/>
              </a:ext>
            </a:extLst>
          </p:cNvPr>
          <p:cNvSpPr txBox="1">
            <a:spLocks/>
          </p:cNvSpPr>
          <p:nvPr/>
        </p:nvSpPr>
        <p:spPr>
          <a:xfrm>
            <a:off x="4096211" y="1827318"/>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pic>
        <p:nvPicPr>
          <p:cNvPr id="9" name="Picture 8">
            <a:extLst>
              <a:ext uri="{FF2B5EF4-FFF2-40B4-BE49-F238E27FC236}">
                <a16:creationId xmlns:a16="http://schemas.microsoft.com/office/drawing/2014/main" id="{8081F785-877E-4673-85FB-49B64C073BE1}"/>
              </a:ext>
            </a:extLst>
          </p:cNvPr>
          <p:cNvPicPr>
            <a:picLocks noChangeAspect="1"/>
          </p:cNvPicPr>
          <p:nvPr/>
        </p:nvPicPr>
        <p:blipFill>
          <a:blip r:embed="rId2"/>
          <a:stretch>
            <a:fillRect/>
          </a:stretch>
        </p:blipFill>
        <p:spPr>
          <a:xfrm>
            <a:off x="3286550" y="2177951"/>
            <a:ext cx="4238625" cy="2733675"/>
          </a:xfrm>
          <a:prstGeom prst="rect">
            <a:avLst/>
          </a:prstGeom>
        </p:spPr>
      </p:pic>
      <p:sp>
        <p:nvSpPr>
          <p:cNvPr id="6" name="Title 1">
            <a:extLst>
              <a:ext uri="{FF2B5EF4-FFF2-40B4-BE49-F238E27FC236}">
                <a16:creationId xmlns:a16="http://schemas.microsoft.com/office/drawing/2014/main" id="{F691E130-DA7A-4DA0-841E-81B57B91DDBF}"/>
              </a:ext>
            </a:extLst>
          </p:cNvPr>
          <p:cNvSpPr txBox="1">
            <a:spLocks/>
          </p:cNvSpPr>
          <p:nvPr/>
        </p:nvSpPr>
        <p:spPr>
          <a:xfrm>
            <a:off x="2180791" y="5059840"/>
            <a:ext cx="9601196" cy="9163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b="1" dirty="0">
              <a:latin typeface="Bahnschrift Light SemiCondensed" panose="020B0502040204020203" pitchFamily="34" charset="0"/>
            </a:endParaRPr>
          </a:p>
          <a:p>
            <a:r>
              <a:rPr lang="en-US" sz="12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488849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793159" y="426381"/>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14" name="Picture 13">
            <a:extLst>
              <a:ext uri="{FF2B5EF4-FFF2-40B4-BE49-F238E27FC236}">
                <a16:creationId xmlns:a16="http://schemas.microsoft.com/office/drawing/2014/main" id="{0302A780-ACF4-4EB8-9D4B-0ED4D4A731AB}"/>
              </a:ext>
            </a:extLst>
          </p:cNvPr>
          <p:cNvPicPr>
            <a:picLocks noChangeAspect="1"/>
          </p:cNvPicPr>
          <p:nvPr/>
        </p:nvPicPr>
        <p:blipFill>
          <a:blip r:embed="rId2"/>
          <a:stretch>
            <a:fillRect/>
          </a:stretch>
        </p:blipFill>
        <p:spPr>
          <a:xfrm>
            <a:off x="2308180" y="810538"/>
            <a:ext cx="7070951" cy="4630724"/>
          </a:xfrm>
          <a:prstGeom prst="rect">
            <a:avLst/>
          </a:prstGeom>
        </p:spPr>
      </p:pic>
      <p:sp>
        <p:nvSpPr>
          <p:cNvPr id="15" name="Title 1">
            <a:extLst>
              <a:ext uri="{FF2B5EF4-FFF2-40B4-BE49-F238E27FC236}">
                <a16:creationId xmlns:a16="http://schemas.microsoft.com/office/drawing/2014/main" id="{3FFED718-C115-4493-9430-7D66F30A65D7}"/>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2031988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916149" y="468324"/>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8" name="Picture 7">
            <a:extLst>
              <a:ext uri="{FF2B5EF4-FFF2-40B4-BE49-F238E27FC236}">
                <a16:creationId xmlns:a16="http://schemas.microsoft.com/office/drawing/2014/main" id="{61A18D80-1F99-470D-9C32-EBDB2B4516F8}"/>
              </a:ext>
            </a:extLst>
          </p:cNvPr>
          <p:cNvPicPr>
            <a:picLocks noChangeAspect="1"/>
          </p:cNvPicPr>
          <p:nvPr/>
        </p:nvPicPr>
        <p:blipFill>
          <a:blip r:embed="rId2"/>
          <a:stretch>
            <a:fillRect/>
          </a:stretch>
        </p:blipFill>
        <p:spPr>
          <a:xfrm>
            <a:off x="2204493" y="808709"/>
            <a:ext cx="6869838" cy="4584523"/>
          </a:xfrm>
          <a:prstGeom prst="rect">
            <a:avLst/>
          </a:prstGeom>
        </p:spPr>
      </p:pic>
      <p:sp>
        <p:nvSpPr>
          <p:cNvPr id="9" name="Title 1">
            <a:extLst>
              <a:ext uri="{FF2B5EF4-FFF2-40B4-BE49-F238E27FC236}">
                <a16:creationId xmlns:a16="http://schemas.microsoft.com/office/drawing/2014/main" id="{9C7BDBDA-9F3B-4F52-AC24-A036CE165BAB}"/>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242993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848A50-B3F2-4223-8CB8-274BB265E7AB}"/>
              </a:ext>
            </a:extLst>
          </p:cNvPr>
          <p:cNvSpPr txBox="1">
            <a:spLocks/>
          </p:cNvSpPr>
          <p:nvPr/>
        </p:nvSpPr>
        <p:spPr>
          <a:xfrm>
            <a:off x="1801697" y="622024"/>
            <a:ext cx="2468299" cy="35622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endParaRPr lang="en-US" sz="2800" dirty="0">
              <a:latin typeface="Bahnschrift Light SemiCondensed" panose="020B0502040204020203" pitchFamily="34" charset="0"/>
            </a:endParaRPr>
          </a:p>
        </p:txBody>
      </p:sp>
      <p:sp>
        <p:nvSpPr>
          <p:cNvPr id="5" name="Title 1">
            <a:extLst>
              <a:ext uri="{FF2B5EF4-FFF2-40B4-BE49-F238E27FC236}">
                <a16:creationId xmlns:a16="http://schemas.microsoft.com/office/drawing/2014/main" id="{53BAAA2C-F23D-4673-83A5-2E9DF39C0F7C}"/>
              </a:ext>
            </a:extLst>
          </p:cNvPr>
          <p:cNvSpPr txBox="1">
            <a:spLocks/>
          </p:cNvSpPr>
          <p:nvPr/>
        </p:nvSpPr>
        <p:spPr>
          <a:xfrm>
            <a:off x="1684251" y="3516214"/>
            <a:ext cx="9601196"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2000" b="1" dirty="0">
                <a:latin typeface="Bahnschrift Light SemiCondensed" panose="020B0502040204020203" pitchFamily="34" charset="0"/>
              </a:rPr>
              <a:t>DATASET NOW</a:t>
            </a:r>
            <a:r>
              <a:rPr lang="en-US" sz="2400" dirty="0">
                <a:latin typeface="Bahnschrift Light SemiCondensed" panose="020B0502040204020203" pitchFamily="34" charset="0"/>
              </a:rPr>
              <a:t>:</a:t>
            </a:r>
          </a:p>
        </p:txBody>
      </p:sp>
      <p:pic>
        <p:nvPicPr>
          <p:cNvPr id="6" name="Picture 5">
            <a:extLst>
              <a:ext uri="{FF2B5EF4-FFF2-40B4-BE49-F238E27FC236}">
                <a16:creationId xmlns:a16="http://schemas.microsoft.com/office/drawing/2014/main" id="{4F18CA9A-9859-4A87-AE43-4A733400D6DF}"/>
              </a:ext>
            </a:extLst>
          </p:cNvPr>
          <p:cNvPicPr>
            <a:picLocks noChangeAspect="1"/>
          </p:cNvPicPr>
          <p:nvPr/>
        </p:nvPicPr>
        <p:blipFill>
          <a:blip r:embed="rId2"/>
          <a:stretch>
            <a:fillRect/>
          </a:stretch>
        </p:blipFill>
        <p:spPr>
          <a:xfrm>
            <a:off x="1801697" y="1142569"/>
            <a:ext cx="4066751" cy="2286431"/>
          </a:xfrm>
          <a:prstGeom prst="rect">
            <a:avLst/>
          </a:prstGeom>
        </p:spPr>
      </p:pic>
      <p:pic>
        <p:nvPicPr>
          <p:cNvPr id="7" name="Picture 6">
            <a:extLst>
              <a:ext uri="{FF2B5EF4-FFF2-40B4-BE49-F238E27FC236}">
                <a16:creationId xmlns:a16="http://schemas.microsoft.com/office/drawing/2014/main" id="{BF12F5C4-B61E-4A68-9885-1387CAA97F3A}"/>
              </a:ext>
            </a:extLst>
          </p:cNvPr>
          <p:cNvPicPr>
            <a:picLocks noChangeAspect="1"/>
          </p:cNvPicPr>
          <p:nvPr/>
        </p:nvPicPr>
        <p:blipFill>
          <a:blip r:embed="rId3"/>
          <a:stretch>
            <a:fillRect/>
          </a:stretch>
        </p:blipFill>
        <p:spPr>
          <a:xfrm>
            <a:off x="6361654" y="1142569"/>
            <a:ext cx="4066751" cy="2286431"/>
          </a:xfrm>
          <a:prstGeom prst="rect">
            <a:avLst/>
          </a:prstGeom>
        </p:spPr>
      </p:pic>
      <p:sp>
        <p:nvSpPr>
          <p:cNvPr id="9" name="Title 1">
            <a:extLst>
              <a:ext uri="{FF2B5EF4-FFF2-40B4-BE49-F238E27FC236}">
                <a16:creationId xmlns:a16="http://schemas.microsoft.com/office/drawing/2014/main" id="{31094E9D-3A93-4313-9B3F-FF43015542A6}"/>
              </a:ext>
            </a:extLst>
          </p:cNvPr>
          <p:cNvSpPr txBox="1">
            <a:spLocks/>
          </p:cNvSpPr>
          <p:nvPr/>
        </p:nvSpPr>
        <p:spPr>
          <a:xfrm>
            <a:off x="1684251" y="450718"/>
            <a:ext cx="9601196"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2000" b="1" dirty="0">
                <a:latin typeface="Bahnschrift Light SemiCondensed" panose="020B0502040204020203" pitchFamily="34" charset="0"/>
              </a:rPr>
              <a:t>DATASET BEFORE</a:t>
            </a:r>
            <a:r>
              <a:rPr lang="en-US" sz="2400" dirty="0">
                <a:latin typeface="Bahnschrift Light SemiCondensed" panose="020B0502040204020203" pitchFamily="34" charset="0"/>
              </a:rPr>
              <a:t>:</a:t>
            </a:r>
          </a:p>
        </p:txBody>
      </p:sp>
      <p:sp>
        <p:nvSpPr>
          <p:cNvPr id="10" name="Title 1">
            <a:extLst>
              <a:ext uri="{FF2B5EF4-FFF2-40B4-BE49-F238E27FC236}">
                <a16:creationId xmlns:a16="http://schemas.microsoft.com/office/drawing/2014/main" id="{765FC26A-A052-4632-9A97-BABEF9EF20FE}"/>
              </a:ext>
            </a:extLst>
          </p:cNvPr>
          <p:cNvSpPr txBox="1">
            <a:spLocks/>
          </p:cNvSpPr>
          <p:nvPr/>
        </p:nvSpPr>
        <p:spPr>
          <a:xfrm>
            <a:off x="1742974" y="832464"/>
            <a:ext cx="4125474" cy="412727"/>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700" b="1" dirty="0">
                <a:latin typeface="Bahnschrift Light SemiCondensed" panose="020B0502040204020203" pitchFamily="34" charset="0"/>
              </a:rPr>
              <a:t>COUNT OF 14 MEDICAL CONDITIONS: BEFORE BALANCING DATA</a:t>
            </a:r>
            <a:r>
              <a:rPr lang="en-US" sz="2800" dirty="0">
                <a:latin typeface="Bahnschrift Light SemiCondensed" panose="020B0502040204020203" pitchFamily="34" charset="0"/>
              </a:rPr>
              <a:t>:</a:t>
            </a:r>
          </a:p>
        </p:txBody>
      </p:sp>
      <p:sp>
        <p:nvSpPr>
          <p:cNvPr id="12" name="Title 1">
            <a:extLst>
              <a:ext uri="{FF2B5EF4-FFF2-40B4-BE49-F238E27FC236}">
                <a16:creationId xmlns:a16="http://schemas.microsoft.com/office/drawing/2014/main" id="{68CA3776-B48A-4251-A18A-06DEA78BE80C}"/>
              </a:ext>
            </a:extLst>
          </p:cNvPr>
          <p:cNvSpPr txBox="1">
            <a:spLocks/>
          </p:cNvSpPr>
          <p:nvPr/>
        </p:nvSpPr>
        <p:spPr>
          <a:xfrm>
            <a:off x="6735821" y="832464"/>
            <a:ext cx="4125474" cy="412727"/>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700" b="1" dirty="0">
                <a:latin typeface="Bahnschrift Light SemiCondensed" panose="020B0502040204020203" pitchFamily="34" charset="0"/>
              </a:rPr>
              <a:t>COUNT OF 14 MEDICAL CONDITIONS: AFTER BALANCING DATA</a:t>
            </a:r>
            <a:r>
              <a:rPr lang="en-US" sz="2800" dirty="0">
                <a:latin typeface="Bahnschrift Light SemiCondensed" panose="020B0502040204020203" pitchFamily="34" charset="0"/>
              </a:rPr>
              <a:t>:</a:t>
            </a:r>
          </a:p>
        </p:txBody>
      </p:sp>
      <p:sp>
        <p:nvSpPr>
          <p:cNvPr id="13" name="Title 1">
            <a:extLst>
              <a:ext uri="{FF2B5EF4-FFF2-40B4-BE49-F238E27FC236}">
                <a16:creationId xmlns:a16="http://schemas.microsoft.com/office/drawing/2014/main" id="{55EA2081-41DB-414E-9F72-17DD1160086A}"/>
              </a:ext>
            </a:extLst>
          </p:cNvPr>
          <p:cNvSpPr txBox="1">
            <a:spLocks/>
          </p:cNvSpPr>
          <p:nvPr/>
        </p:nvSpPr>
        <p:spPr>
          <a:xfrm>
            <a:off x="1673926" y="3950117"/>
            <a:ext cx="4559957" cy="412727"/>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700" b="1" dirty="0">
                <a:latin typeface="Bahnschrift Light SemiCondensed" panose="020B0502040204020203" pitchFamily="34" charset="0"/>
              </a:rPr>
              <a:t>COUNT OF 2 MEDICAL CONDITIONS: ALREADY BALANCED DATA</a:t>
            </a:r>
            <a:endParaRPr lang="en-US" sz="2800" dirty="0">
              <a:latin typeface="Bahnschrift Light SemiCondensed" panose="020B0502040204020203" pitchFamily="34" charset="0"/>
            </a:endParaRPr>
          </a:p>
        </p:txBody>
      </p:sp>
      <p:pic>
        <p:nvPicPr>
          <p:cNvPr id="14" name="Picture 13">
            <a:extLst>
              <a:ext uri="{FF2B5EF4-FFF2-40B4-BE49-F238E27FC236}">
                <a16:creationId xmlns:a16="http://schemas.microsoft.com/office/drawing/2014/main" id="{D5A1400E-FE59-42AF-9393-E5AB63937468}"/>
              </a:ext>
            </a:extLst>
          </p:cNvPr>
          <p:cNvPicPr>
            <a:picLocks noChangeAspect="1"/>
          </p:cNvPicPr>
          <p:nvPr/>
        </p:nvPicPr>
        <p:blipFill>
          <a:blip r:embed="rId4"/>
          <a:stretch>
            <a:fillRect/>
          </a:stretch>
        </p:blipFill>
        <p:spPr>
          <a:xfrm>
            <a:off x="1742974" y="4254891"/>
            <a:ext cx="4435629" cy="2493824"/>
          </a:xfrm>
          <a:prstGeom prst="rect">
            <a:avLst/>
          </a:prstGeom>
        </p:spPr>
      </p:pic>
    </p:spTree>
    <p:extLst>
      <p:ext uri="{BB962C8B-B14F-4D97-AF65-F5344CB8AC3E}">
        <p14:creationId xmlns:p14="http://schemas.microsoft.com/office/powerpoint/2010/main" val="246234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2086924" y="342082"/>
            <a:ext cx="9601196" cy="553053"/>
          </a:xfrm>
        </p:spPr>
        <p:txBody>
          <a:bodyPr>
            <a:noAutofit/>
          </a:bodyPr>
          <a:lstStyle/>
          <a:p>
            <a:r>
              <a:rPr lang="en-US" sz="2000" b="1" dirty="0">
                <a:latin typeface="Bahnschrift Light SemiCondensed" panose="020B0502040204020203" pitchFamily="34" charset="0"/>
              </a:rPr>
              <a:t>ANALYSIS AND VISUALIZATION FOR Model-8: Accuracy and Loss</a:t>
            </a:r>
            <a:br>
              <a:rPr lang="en-US" sz="2000" b="1" dirty="0">
                <a:latin typeface="Bahnschrift Light SemiCondensed" panose="020B0502040204020203" pitchFamily="34" charset="0"/>
              </a:rPr>
            </a:br>
            <a:r>
              <a:rPr lang="en-US" sz="1600" b="1" dirty="0">
                <a:solidFill>
                  <a:schemeClr val="tx2">
                    <a:lumMod val="50000"/>
                  </a:schemeClr>
                </a:solidFill>
                <a:latin typeface="Bahnschrift Light SemiCondensed" panose="020B0502040204020203" pitchFamily="34" charset="0"/>
              </a:rPr>
              <a:t>MODEL 8: Resnet50-A</a:t>
            </a:r>
          </a:p>
        </p:txBody>
      </p:sp>
      <p:sp>
        <p:nvSpPr>
          <p:cNvPr id="7" name="Title 1">
            <a:extLst>
              <a:ext uri="{FF2B5EF4-FFF2-40B4-BE49-F238E27FC236}">
                <a16:creationId xmlns:a16="http://schemas.microsoft.com/office/drawing/2014/main" id="{F38A5182-642C-4FE7-8677-30721EFB7A38}"/>
              </a:ext>
            </a:extLst>
          </p:cNvPr>
          <p:cNvSpPr txBox="1">
            <a:spLocks/>
          </p:cNvSpPr>
          <p:nvPr/>
        </p:nvSpPr>
        <p:spPr>
          <a:xfrm>
            <a:off x="2086924" y="1331594"/>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sp>
        <p:nvSpPr>
          <p:cNvPr id="8" name="Title 1">
            <a:extLst>
              <a:ext uri="{FF2B5EF4-FFF2-40B4-BE49-F238E27FC236}">
                <a16:creationId xmlns:a16="http://schemas.microsoft.com/office/drawing/2014/main" id="{D5EFEB4E-DBC7-419D-8C07-EA2B46776A03}"/>
              </a:ext>
            </a:extLst>
          </p:cNvPr>
          <p:cNvSpPr txBox="1">
            <a:spLocks/>
          </p:cNvSpPr>
          <p:nvPr/>
        </p:nvSpPr>
        <p:spPr>
          <a:xfrm>
            <a:off x="6787901" y="1353885"/>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loss per Epoch</a:t>
            </a:r>
            <a:r>
              <a:rPr lang="en-US" sz="1600" dirty="0">
                <a:latin typeface="Bahnschrift Light SemiCondensed" panose="020B0502040204020203" pitchFamily="34" charset="0"/>
              </a:rPr>
              <a:t>:</a:t>
            </a:r>
          </a:p>
        </p:txBody>
      </p:sp>
      <p:pic>
        <p:nvPicPr>
          <p:cNvPr id="3" name="Picture 2">
            <a:extLst>
              <a:ext uri="{FF2B5EF4-FFF2-40B4-BE49-F238E27FC236}">
                <a16:creationId xmlns:a16="http://schemas.microsoft.com/office/drawing/2014/main" id="{2BEF9176-EC53-43AA-B168-F37786F255E8}"/>
              </a:ext>
            </a:extLst>
          </p:cNvPr>
          <p:cNvPicPr>
            <a:picLocks noChangeAspect="1"/>
          </p:cNvPicPr>
          <p:nvPr/>
        </p:nvPicPr>
        <p:blipFill>
          <a:blip r:embed="rId2"/>
          <a:stretch>
            <a:fillRect/>
          </a:stretch>
        </p:blipFill>
        <p:spPr>
          <a:xfrm>
            <a:off x="2150816" y="1689421"/>
            <a:ext cx="3506538" cy="2370851"/>
          </a:xfrm>
          <a:prstGeom prst="rect">
            <a:avLst/>
          </a:prstGeom>
        </p:spPr>
      </p:pic>
      <p:pic>
        <p:nvPicPr>
          <p:cNvPr id="6" name="Picture 5">
            <a:extLst>
              <a:ext uri="{FF2B5EF4-FFF2-40B4-BE49-F238E27FC236}">
                <a16:creationId xmlns:a16="http://schemas.microsoft.com/office/drawing/2014/main" id="{D7B7B4C8-F50C-4443-AB2D-7A11947F6FF8}"/>
              </a:ext>
            </a:extLst>
          </p:cNvPr>
          <p:cNvPicPr>
            <a:picLocks noChangeAspect="1"/>
          </p:cNvPicPr>
          <p:nvPr/>
        </p:nvPicPr>
        <p:blipFill>
          <a:blip r:embed="rId3"/>
          <a:stretch>
            <a:fillRect/>
          </a:stretch>
        </p:blipFill>
        <p:spPr>
          <a:xfrm>
            <a:off x="6534648" y="1689420"/>
            <a:ext cx="3493886" cy="2370851"/>
          </a:xfrm>
          <a:prstGeom prst="rect">
            <a:avLst/>
          </a:prstGeom>
        </p:spPr>
      </p:pic>
      <p:sp>
        <p:nvSpPr>
          <p:cNvPr id="9" name="Title 1">
            <a:extLst>
              <a:ext uri="{FF2B5EF4-FFF2-40B4-BE49-F238E27FC236}">
                <a16:creationId xmlns:a16="http://schemas.microsoft.com/office/drawing/2014/main" id="{DB3D0D3A-2105-4511-B84E-591527BFBD59}"/>
              </a:ext>
            </a:extLst>
          </p:cNvPr>
          <p:cNvSpPr txBox="1">
            <a:spLocks/>
          </p:cNvSpPr>
          <p:nvPr/>
        </p:nvSpPr>
        <p:spPr>
          <a:xfrm>
            <a:off x="2150816" y="4854556"/>
            <a:ext cx="9601196" cy="9163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b="1" dirty="0">
              <a:latin typeface="Bahnschrift Light SemiCondensed" panose="020B0502040204020203" pitchFamily="34" charset="0"/>
            </a:endParaRPr>
          </a:p>
          <a:p>
            <a:r>
              <a:rPr lang="en-US" sz="12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958308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750567" y="404730"/>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3" name="Picture 2">
            <a:extLst>
              <a:ext uri="{FF2B5EF4-FFF2-40B4-BE49-F238E27FC236}">
                <a16:creationId xmlns:a16="http://schemas.microsoft.com/office/drawing/2014/main" id="{721C261F-CE09-425B-A1FC-226A78B5F2FF}"/>
              </a:ext>
            </a:extLst>
          </p:cNvPr>
          <p:cNvPicPr>
            <a:picLocks noChangeAspect="1"/>
          </p:cNvPicPr>
          <p:nvPr/>
        </p:nvPicPr>
        <p:blipFill>
          <a:blip r:embed="rId2"/>
          <a:stretch>
            <a:fillRect/>
          </a:stretch>
        </p:blipFill>
        <p:spPr>
          <a:xfrm>
            <a:off x="2190207" y="813434"/>
            <a:ext cx="6909520" cy="4576164"/>
          </a:xfrm>
          <a:prstGeom prst="rect">
            <a:avLst/>
          </a:prstGeom>
        </p:spPr>
      </p:pic>
      <p:sp>
        <p:nvSpPr>
          <p:cNvPr id="7" name="Title 1">
            <a:extLst>
              <a:ext uri="{FF2B5EF4-FFF2-40B4-BE49-F238E27FC236}">
                <a16:creationId xmlns:a16="http://schemas.microsoft.com/office/drawing/2014/main" id="{C234489C-FB53-40B5-A41F-7FEBFF3402F3}"/>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4181056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793694" y="425284"/>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7" name="Picture 6">
            <a:extLst>
              <a:ext uri="{FF2B5EF4-FFF2-40B4-BE49-F238E27FC236}">
                <a16:creationId xmlns:a16="http://schemas.microsoft.com/office/drawing/2014/main" id="{A324E9AD-02D5-4DF5-AE4F-405A82764DB7}"/>
              </a:ext>
            </a:extLst>
          </p:cNvPr>
          <p:cNvPicPr>
            <a:picLocks noChangeAspect="1"/>
          </p:cNvPicPr>
          <p:nvPr/>
        </p:nvPicPr>
        <p:blipFill>
          <a:blip r:embed="rId2"/>
          <a:stretch>
            <a:fillRect/>
          </a:stretch>
        </p:blipFill>
        <p:spPr>
          <a:xfrm>
            <a:off x="2258240" y="836023"/>
            <a:ext cx="7017739" cy="4622125"/>
          </a:xfrm>
          <a:prstGeom prst="rect">
            <a:avLst/>
          </a:prstGeom>
        </p:spPr>
      </p:pic>
      <p:sp>
        <p:nvSpPr>
          <p:cNvPr id="9" name="Title 1">
            <a:extLst>
              <a:ext uri="{FF2B5EF4-FFF2-40B4-BE49-F238E27FC236}">
                <a16:creationId xmlns:a16="http://schemas.microsoft.com/office/drawing/2014/main" id="{20F8BA17-4CFC-4266-BE0B-814D8DCFAC72}"/>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3434137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2086924" y="342082"/>
            <a:ext cx="9601196" cy="553053"/>
          </a:xfrm>
        </p:spPr>
        <p:txBody>
          <a:bodyPr>
            <a:noAutofit/>
          </a:bodyPr>
          <a:lstStyle/>
          <a:p>
            <a:r>
              <a:rPr lang="en-US" sz="2000" b="1" dirty="0">
                <a:latin typeface="Bahnschrift Light SemiCondensed" panose="020B0502040204020203" pitchFamily="34" charset="0"/>
              </a:rPr>
              <a:t>ANALYSIS AND VISUALIZATION FOR Model-9: Accuracy and Loss</a:t>
            </a:r>
            <a:br>
              <a:rPr lang="en-US" sz="2000" b="1" dirty="0">
                <a:latin typeface="Bahnschrift Light SemiCondensed" panose="020B0502040204020203" pitchFamily="34" charset="0"/>
              </a:rPr>
            </a:br>
            <a:r>
              <a:rPr lang="en-US" sz="1600" b="1" dirty="0">
                <a:solidFill>
                  <a:schemeClr val="tx1"/>
                </a:solidFill>
                <a:latin typeface="Bahnschrift Light SemiCondensed" panose="020B0502040204020203" pitchFamily="34" charset="0"/>
              </a:rPr>
              <a:t>MODEL-9: Resnet50-B</a:t>
            </a:r>
          </a:p>
        </p:txBody>
      </p:sp>
      <p:sp>
        <p:nvSpPr>
          <p:cNvPr id="7" name="Title 1">
            <a:extLst>
              <a:ext uri="{FF2B5EF4-FFF2-40B4-BE49-F238E27FC236}">
                <a16:creationId xmlns:a16="http://schemas.microsoft.com/office/drawing/2014/main" id="{F38A5182-642C-4FE7-8677-30721EFB7A38}"/>
              </a:ext>
            </a:extLst>
          </p:cNvPr>
          <p:cNvSpPr txBox="1">
            <a:spLocks/>
          </p:cNvSpPr>
          <p:nvPr/>
        </p:nvSpPr>
        <p:spPr>
          <a:xfrm>
            <a:off x="3790208" y="1819881"/>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pic>
        <p:nvPicPr>
          <p:cNvPr id="3" name="Picture 2">
            <a:extLst>
              <a:ext uri="{FF2B5EF4-FFF2-40B4-BE49-F238E27FC236}">
                <a16:creationId xmlns:a16="http://schemas.microsoft.com/office/drawing/2014/main" id="{E5BED333-75C4-4D58-9E2D-2854CA414F61}"/>
              </a:ext>
            </a:extLst>
          </p:cNvPr>
          <p:cNvPicPr>
            <a:picLocks noChangeAspect="1"/>
          </p:cNvPicPr>
          <p:nvPr/>
        </p:nvPicPr>
        <p:blipFill>
          <a:blip r:embed="rId2"/>
          <a:stretch>
            <a:fillRect/>
          </a:stretch>
        </p:blipFill>
        <p:spPr>
          <a:xfrm>
            <a:off x="3051233" y="2251404"/>
            <a:ext cx="4369598" cy="2682601"/>
          </a:xfrm>
          <a:prstGeom prst="rect">
            <a:avLst/>
          </a:prstGeom>
        </p:spPr>
      </p:pic>
      <p:sp>
        <p:nvSpPr>
          <p:cNvPr id="6" name="Title 1">
            <a:extLst>
              <a:ext uri="{FF2B5EF4-FFF2-40B4-BE49-F238E27FC236}">
                <a16:creationId xmlns:a16="http://schemas.microsoft.com/office/drawing/2014/main" id="{72405CD8-481C-4EAB-8660-C028B9747FFB}"/>
              </a:ext>
            </a:extLst>
          </p:cNvPr>
          <p:cNvSpPr txBox="1">
            <a:spLocks/>
          </p:cNvSpPr>
          <p:nvPr/>
        </p:nvSpPr>
        <p:spPr>
          <a:xfrm>
            <a:off x="2086924" y="4934006"/>
            <a:ext cx="9601196" cy="9163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b="1" dirty="0">
              <a:latin typeface="Bahnschrift Light SemiCondensed" panose="020B0502040204020203" pitchFamily="34" charset="0"/>
            </a:endParaRPr>
          </a:p>
          <a:p>
            <a:r>
              <a:rPr lang="en-US" sz="12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3671352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710690" y="428830"/>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3" name="Picture 2">
            <a:extLst>
              <a:ext uri="{FF2B5EF4-FFF2-40B4-BE49-F238E27FC236}">
                <a16:creationId xmlns:a16="http://schemas.microsoft.com/office/drawing/2014/main" id="{A56A254D-D969-4EA0-9BB6-78E7111F565F}"/>
              </a:ext>
            </a:extLst>
          </p:cNvPr>
          <p:cNvPicPr>
            <a:picLocks noChangeAspect="1"/>
          </p:cNvPicPr>
          <p:nvPr/>
        </p:nvPicPr>
        <p:blipFill>
          <a:blip r:embed="rId2"/>
          <a:stretch>
            <a:fillRect/>
          </a:stretch>
        </p:blipFill>
        <p:spPr>
          <a:xfrm>
            <a:off x="2240143" y="797242"/>
            <a:ext cx="7017068" cy="4656717"/>
          </a:xfrm>
          <a:prstGeom prst="rect">
            <a:avLst/>
          </a:prstGeom>
        </p:spPr>
      </p:pic>
      <p:sp>
        <p:nvSpPr>
          <p:cNvPr id="7" name="Title 1">
            <a:extLst>
              <a:ext uri="{FF2B5EF4-FFF2-40B4-BE49-F238E27FC236}">
                <a16:creationId xmlns:a16="http://schemas.microsoft.com/office/drawing/2014/main" id="{37F3A8F1-A3A3-4092-BBFF-22B50E1A35AA}"/>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352860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857425" y="428483"/>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3" name="Picture 2">
            <a:extLst>
              <a:ext uri="{FF2B5EF4-FFF2-40B4-BE49-F238E27FC236}">
                <a16:creationId xmlns:a16="http://schemas.microsoft.com/office/drawing/2014/main" id="{ACAC1B59-FFFD-4139-8E0E-D081F6815D65}"/>
              </a:ext>
            </a:extLst>
          </p:cNvPr>
          <p:cNvPicPr>
            <a:picLocks noChangeAspect="1"/>
          </p:cNvPicPr>
          <p:nvPr/>
        </p:nvPicPr>
        <p:blipFill>
          <a:blip r:embed="rId2"/>
          <a:stretch>
            <a:fillRect/>
          </a:stretch>
        </p:blipFill>
        <p:spPr>
          <a:xfrm>
            <a:off x="2413264" y="789975"/>
            <a:ext cx="6992935" cy="4657267"/>
          </a:xfrm>
          <a:prstGeom prst="rect">
            <a:avLst/>
          </a:prstGeom>
        </p:spPr>
      </p:pic>
      <p:sp>
        <p:nvSpPr>
          <p:cNvPr id="8" name="Title 1">
            <a:extLst>
              <a:ext uri="{FF2B5EF4-FFF2-40B4-BE49-F238E27FC236}">
                <a16:creationId xmlns:a16="http://schemas.microsoft.com/office/drawing/2014/main" id="{13C852DB-75C8-45D4-ABAA-E8FA48807DFB}"/>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4224693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9C4B-CC91-44CD-B51B-F5DD1E469B79}"/>
              </a:ext>
            </a:extLst>
          </p:cNvPr>
          <p:cNvSpPr>
            <a:spLocks noGrp="1"/>
          </p:cNvSpPr>
          <p:nvPr>
            <p:ph type="title"/>
          </p:nvPr>
        </p:nvSpPr>
        <p:spPr>
          <a:xfrm>
            <a:off x="2086924" y="342082"/>
            <a:ext cx="9601196" cy="553053"/>
          </a:xfrm>
        </p:spPr>
        <p:txBody>
          <a:bodyPr>
            <a:noAutofit/>
          </a:bodyPr>
          <a:lstStyle/>
          <a:p>
            <a:r>
              <a:rPr lang="en-US" sz="2000" b="1" dirty="0">
                <a:latin typeface="Bahnschrift Light SemiCondensed" panose="020B0502040204020203" pitchFamily="34" charset="0"/>
              </a:rPr>
              <a:t>ANALYSIS AND VISUALIZATION FOR Model-10: Accuracy and Loss</a:t>
            </a:r>
            <a:br>
              <a:rPr lang="en-US" sz="2000" b="1" dirty="0">
                <a:latin typeface="Bahnschrift Light SemiCondensed" panose="020B0502040204020203" pitchFamily="34" charset="0"/>
              </a:rPr>
            </a:br>
            <a:r>
              <a:rPr lang="en-US" sz="1600" b="1" dirty="0">
                <a:solidFill>
                  <a:schemeClr val="tx1"/>
                </a:solidFill>
                <a:latin typeface="Bahnschrift Light SemiCondensed" panose="020B0502040204020203" pitchFamily="34" charset="0"/>
              </a:rPr>
              <a:t>MODEL-10: Resnet50-C</a:t>
            </a:r>
          </a:p>
        </p:txBody>
      </p:sp>
      <p:sp>
        <p:nvSpPr>
          <p:cNvPr id="7" name="Title 1">
            <a:extLst>
              <a:ext uri="{FF2B5EF4-FFF2-40B4-BE49-F238E27FC236}">
                <a16:creationId xmlns:a16="http://schemas.microsoft.com/office/drawing/2014/main" id="{F38A5182-642C-4FE7-8677-30721EFB7A38}"/>
              </a:ext>
            </a:extLst>
          </p:cNvPr>
          <p:cNvSpPr txBox="1">
            <a:spLocks/>
          </p:cNvSpPr>
          <p:nvPr/>
        </p:nvSpPr>
        <p:spPr>
          <a:xfrm>
            <a:off x="3382159" y="1757211"/>
            <a:ext cx="2619301"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600" b="1" dirty="0">
                <a:latin typeface="Bahnschrift Light SemiCondensed" panose="020B0502040204020203" pitchFamily="34" charset="0"/>
              </a:rPr>
              <a:t>Model accuracy per Epoch</a:t>
            </a:r>
            <a:r>
              <a:rPr lang="en-US" sz="1600" dirty="0">
                <a:latin typeface="Bahnschrift Light SemiCondensed" panose="020B0502040204020203" pitchFamily="34" charset="0"/>
              </a:rPr>
              <a:t>:</a:t>
            </a:r>
          </a:p>
        </p:txBody>
      </p:sp>
      <p:sp>
        <p:nvSpPr>
          <p:cNvPr id="6" name="Title 1">
            <a:extLst>
              <a:ext uri="{FF2B5EF4-FFF2-40B4-BE49-F238E27FC236}">
                <a16:creationId xmlns:a16="http://schemas.microsoft.com/office/drawing/2014/main" id="{72405CD8-481C-4EAB-8660-C028B9747FFB}"/>
              </a:ext>
            </a:extLst>
          </p:cNvPr>
          <p:cNvSpPr txBox="1">
            <a:spLocks/>
          </p:cNvSpPr>
          <p:nvPr/>
        </p:nvSpPr>
        <p:spPr>
          <a:xfrm>
            <a:off x="2086924" y="4934006"/>
            <a:ext cx="9601196" cy="9163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b="1" dirty="0">
              <a:latin typeface="Bahnschrift Light SemiCondensed" panose="020B0502040204020203" pitchFamily="34" charset="0"/>
            </a:endParaRPr>
          </a:p>
          <a:p>
            <a:r>
              <a:rPr lang="en-US" sz="1200" b="0" i="0" dirty="0">
                <a:solidFill>
                  <a:srgbClr val="0070C0"/>
                </a:solidFill>
                <a:effectLst/>
                <a:latin typeface="Bahnschrift Light SemiCondensed" panose="020B0502040204020203" pitchFamily="34" charset="0"/>
              </a:rPr>
              <a:t>Note: </a:t>
            </a:r>
          </a:p>
          <a:p>
            <a:pPr marL="285750" indent="-285750" algn="l">
              <a:buFont typeface="Arial" panose="020B0604020202020204" pitchFamily="34" charset="0"/>
              <a:buChar char="•"/>
            </a:pPr>
            <a:r>
              <a:rPr lang="en-US" sz="1200" b="0" i="0" dirty="0">
                <a:solidFill>
                  <a:srgbClr val="0070C0"/>
                </a:solidFill>
                <a:effectLst/>
                <a:latin typeface="Bahnschrift Light SemiCondensed" panose="020B0502040204020203" pitchFamily="34" charset="0"/>
              </a:rPr>
              <a:t>ML Model details are provided in Annexure_Model_Details.md</a:t>
            </a:r>
          </a:p>
          <a:p>
            <a:endParaRPr lang="en-US" sz="1600" b="1" dirty="0">
              <a:solidFill>
                <a:srgbClr val="FF0000"/>
              </a:solidFill>
              <a:latin typeface="Bahnschrift Light SemiCondensed" panose="020B0502040204020203" pitchFamily="34" charset="0"/>
            </a:endParaRPr>
          </a:p>
        </p:txBody>
      </p:sp>
      <p:pic>
        <p:nvPicPr>
          <p:cNvPr id="3" name="Picture 2">
            <a:extLst>
              <a:ext uri="{FF2B5EF4-FFF2-40B4-BE49-F238E27FC236}">
                <a16:creationId xmlns:a16="http://schemas.microsoft.com/office/drawing/2014/main" id="{206D8683-F379-4B8F-B73A-DC34C79F3BE5}"/>
              </a:ext>
            </a:extLst>
          </p:cNvPr>
          <p:cNvPicPr>
            <a:picLocks noChangeAspect="1"/>
          </p:cNvPicPr>
          <p:nvPr/>
        </p:nvPicPr>
        <p:blipFill>
          <a:blip r:embed="rId2"/>
          <a:stretch>
            <a:fillRect/>
          </a:stretch>
        </p:blipFill>
        <p:spPr>
          <a:xfrm>
            <a:off x="2870563" y="2033738"/>
            <a:ext cx="4343400" cy="3067050"/>
          </a:xfrm>
          <a:prstGeom prst="rect">
            <a:avLst/>
          </a:prstGeom>
        </p:spPr>
      </p:pic>
    </p:spTree>
    <p:extLst>
      <p:ext uri="{BB962C8B-B14F-4D97-AF65-F5344CB8AC3E}">
        <p14:creationId xmlns:p14="http://schemas.microsoft.com/office/powerpoint/2010/main" val="227923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8320496" y="284810"/>
            <a:ext cx="299532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sp>
        <p:nvSpPr>
          <p:cNvPr id="5" name="Title 1">
            <a:extLst>
              <a:ext uri="{FF2B5EF4-FFF2-40B4-BE49-F238E27FC236}">
                <a16:creationId xmlns:a16="http://schemas.microsoft.com/office/drawing/2014/main" id="{DD74B190-0DEA-41D8-BF12-F5D6CE65BBBE}"/>
              </a:ext>
            </a:extLst>
          </p:cNvPr>
          <p:cNvSpPr>
            <a:spLocks noGrp="1"/>
          </p:cNvSpPr>
          <p:nvPr>
            <p:ph type="title"/>
          </p:nvPr>
        </p:nvSpPr>
        <p:spPr>
          <a:xfrm>
            <a:off x="1785256" y="283305"/>
            <a:ext cx="9601196" cy="553053"/>
          </a:xfrm>
        </p:spPr>
        <p:txBody>
          <a:bodyPr>
            <a:noAutofit/>
          </a:bodyPr>
          <a:lstStyle/>
          <a:p>
            <a:r>
              <a:rPr lang="en-US" sz="2000" b="1" dirty="0">
                <a:latin typeface="Bahnschrift Light SemiCondensed" panose="020B0502040204020203" pitchFamily="34" charset="0"/>
              </a:rPr>
              <a:t>ANALYSIS AND VISUALIZATION FOR Model-10: Accuracy and Loss: </a:t>
            </a:r>
            <a:br>
              <a:rPr lang="en-US" sz="2000" b="1" dirty="0">
                <a:latin typeface="Bahnschrift Light SemiCondensed" panose="020B0502040204020203" pitchFamily="34" charset="0"/>
              </a:rPr>
            </a:br>
            <a:r>
              <a:rPr lang="en-US" sz="1600" b="1" dirty="0">
                <a:solidFill>
                  <a:schemeClr val="tx1"/>
                </a:solidFill>
                <a:latin typeface="Bahnschrift Light SemiCondensed" panose="020B0502040204020203" pitchFamily="34" charset="0"/>
              </a:rPr>
              <a:t>MODEL-10: Resnet50-C</a:t>
            </a:r>
          </a:p>
        </p:txBody>
      </p:sp>
      <p:pic>
        <p:nvPicPr>
          <p:cNvPr id="7" name="Picture 6">
            <a:extLst>
              <a:ext uri="{FF2B5EF4-FFF2-40B4-BE49-F238E27FC236}">
                <a16:creationId xmlns:a16="http://schemas.microsoft.com/office/drawing/2014/main" id="{1EFDFEC4-315A-4614-ADD7-F20A49D46063}"/>
              </a:ext>
            </a:extLst>
          </p:cNvPr>
          <p:cNvPicPr>
            <a:picLocks noChangeAspect="1"/>
          </p:cNvPicPr>
          <p:nvPr/>
        </p:nvPicPr>
        <p:blipFill>
          <a:blip r:embed="rId2"/>
          <a:stretch>
            <a:fillRect/>
          </a:stretch>
        </p:blipFill>
        <p:spPr>
          <a:xfrm>
            <a:off x="2360432" y="911943"/>
            <a:ext cx="6844528" cy="4586041"/>
          </a:xfrm>
          <a:prstGeom prst="rect">
            <a:avLst/>
          </a:prstGeom>
        </p:spPr>
      </p:pic>
      <p:sp>
        <p:nvSpPr>
          <p:cNvPr id="8" name="Title 1">
            <a:extLst>
              <a:ext uri="{FF2B5EF4-FFF2-40B4-BE49-F238E27FC236}">
                <a16:creationId xmlns:a16="http://schemas.microsoft.com/office/drawing/2014/main" id="{158023C4-F28D-47DF-8C6F-75E2712104F6}"/>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loss.</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https://public.tableau.com/profile/stuti.budhwar#!/vizhome/Covid_Prediction_Model_Dashboard/Model_Loss</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4292800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6737F9-00A5-4135-87BC-764C3F942831}"/>
              </a:ext>
            </a:extLst>
          </p:cNvPr>
          <p:cNvSpPr>
            <a:spLocks noGrp="1"/>
          </p:cNvSpPr>
          <p:nvPr>
            <p:ph idx="1"/>
          </p:nvPr>
        </p:nvSpPr>
        <p:spPr>
          <a:xfrm>
            <a:off x="1857425" y="428483"/>
            <a:ext cx="8915400" cy="609600"/>
          </a:xfrm>
        </p:spPr>
        <p:txBody>
          <a:bodyPr>
            <a:normAutofit/>
          </a:bodyPr>
          <a:lstStyle/>
          <a:p>
            <a:pPr marL="0" indent="0">
              <a:buNone/>
            </a:pPr>
            <a:r>
              <a:rPr lang="en-US" sz="2000" b="1" dirty="0">
                <a:latin typeface="Bahnschrift Light SemiCondensed" panose="020B0502040204020203" pitchFamily="34" charset="0"/>
              </a:rPr>
              <a:t>TABLEAU REPRESENTATION</a:t>
            </a:r>
          </a:p>
        </p:txBody>
      </p:sp>
      <p:pic>
        <p:nvPicPr>
          <p:cNvPr id="5" name="Picture 4">
            <a:extLst>
              <a:ext uri="{FF2B5EF4-FFF2-40B4-BE49-F238E27FC236}">
                <a16:creationId xmlns:a16="http://schemas.microsoft.com/office/drawing/2014/main" id="{A0900C6A-C2D6-4ABF-B92A-F300F0B066F3}"/>
              </a:ext>
            </a:extLst>
          </p:cNvPr>
          <p:cNvPicPr>
            <a:picLocks noChangeAspect="1"/>
          </p:cNvPicPr>
          <p:nvPr/>
        </p:nvPicPr>
        <p:blipFill>
          <a:blip r:embed="rId2"/>
          <a:stretch>
            <a:fillRect/>
          </a:stretch>
        </p:blipFill>
        <p:spPr>
          <a:xfrm>
            <a:off x="2432377" y="806808"/>
            <a:ext cx="6964172" cy="4640434"/>
          </a:xfrm>
          <a:prstGeom prst="rect">
            <a:avLst/>
          </a:prstGeom>
        </p:spPr>
      </p:pic>
      <p:sp>
        <p:nvSpPr>
          <p:cNvPr id="8" name="Title 1">
            <a:extLst>
              <a:ext uri="{FF2B5EF4-FFF2-40B4-BE49-F238E27FC236}">
                <a16:creationId xmlns:a16="http://schemas.microsoft.com/office/drawing/2014/main" id="{C0156B20-E74A-403E-8767-F7D8E5B879B6}"/>
              </a:ext>
            </a:extLst>
          </p:cNvPr>
          <p:cNvSpPr txBox="1">
            <a:spLocks/>
          </p:cNvSpPr>
          <p:nvPr/>
        </p:nvSpPr>
        <p:spPr>
          <a:xfrm>
            <a:off x="1883506" y="5379276"/>
            <a:ext cx="9563450" cy="13486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Bahnschrift Light SemiCondensed" panose="020B0502040204020203" pitchFamily="34" charset="0"/>
              </a:rPr>
              <a:t>Note:</a:t>
            </a:r>
          </a:p>
          <a:p>
            <a:pPr marL="285750" indent="-285750">
              <a:buFont typeface="Arial" panose="020B0604020202020204" pitchFamily="34" charset="0"/>
              <a:buChar char="•"/>
            </a:pPr>
            <a:r>
              <a:rPr lang="en-US" sz="1600" dirty="0">
                <a:latin typeface="Bahnschrift Light SemiCondensed" panose="020B0502040204020203" pitchFamily="34" charset="0"/>
              </a:rPr>
              <a:t>Please refer tableau public link below to see the animation showing trail of the training and testing accuracy.</a:t>
            </a:r>
          </a:p>
          <a:p>
            <a:pPr marL="285750" indent="-285750">
              <a:buFont typeface="Arial" panose="020B0604020202020204" pitchFamily="34" charset="0"/>
              <a:buChar char="•"/>
            </a:pPr>
            <a:r>
              <a:rPr lang="en-US" sz="1600" dirty="0">
                <a:latin typeface="Bahnschrift Light SemiCondensed" panose="020B0502040204020203" pitchFamily="34" charset="0"/>
              </a:rPr>
              <a:t>Please select the Model No on the screen and click on the play button to see the animated trail.</a:t>
            </a:r>
          </a:p>
          <a:p>
            <a:endParaRPr lang="en-US" sz="1100" dirty="0">
              <a:latin typeface="Bahnschrift Light SemiCondensed" panose="020B0502040204020203" pitchFamily="34" charset="0"/>
            </a:endParaRPr>
          </a:p>
          <a:p>
            <a:r>
              <a:rPr lang="en-US" sz="1200" dirty="0">
                <a:solidFill>
                  <a:schemeClr val="tx2">
                    <a:lumMod val="50000"/>
                  </a:schemeClr>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Tableau Public link:</a:t>
            </a:r>
          </a:p>
          <a:p>
            <a:r>
              <a:rPr lang="en-US" sz="1200" dirty="0">
                <a:solidFill>
                  <a:srgbClr val="0070C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https://public.tableau.com/profile/stuti.budhwar#!/vizhome/Covid_Prediction_Model_Dashboard/Model_Accuracy</a:t>
            </a:r>
            <a:endParaRPr lang="en-US" sz="1200" dirty="0">
              <a:solidFill>
                <a:srgbClr val="0070C0"/>
              </a:solidFill>
              <a:latin typeface="Bahnschrift Light SemiCondensed" panose="020B0502040204020203" pitchFamily="34" charset="0"/>
            </a:endParaRPr>
          </a:p>
          <a:p>
            <a:endParaRPr lang="en-US" sz="1600" dirty="0">
              <a:latin typeface="Bahnschrift Light SemiCondensed" panose="020B0502040204020203" pitchFamily="34" charset="0"/>
            </a:endParaRPr>
          </a:p>
        </p:txBody>
      </p:sp>
    </p:spTree>
    <p:extLst>
      <p:ext uri="{BB962C8B-B14F-4D97-AF65-F5344CB8AC3E}">
        <p14:creationId xmlns:p14="http://schemas.microsoft.com/office/powerpoint/2010/main" val="1155766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82C323-290B-47E8-BEFE-5D0347AD9E1F}"/>
              </a:ext>
            </a:extLst>
          </p:cNvPr>
          <p:cNvSpPr>
            <a:spLocks noGrp="1"/>
          </p:cNvSpPr>
          <p:nvPr>
            <p:ph type="title"/>
          </p:nvPr>
        </p:nvSpPr>
        <p:spPr>
          <a:xfrm>
            <a:off x="1701268" y="171119"/>
            <a:ext cx="9601196" cy="553053"/>
          </a:xfrm>
        </p:spPr>
        <p:txBody>
          <a:bodyPr>
            <a:normAutofit/>
          </a:bodyPr>
          <a:lstStyle/>
          <a:p>
            <a:r>
              <a:rPr lang="en-US" sz="2000" b="1" dirty="0">
                <a:latin typeface="Bahnschrift Light SemiCondensed" panose="020B0502040204020203" pitchFamily="34" charset="0"/>
              </a:rPr>
              <a:t>ANALYSIS AND VISUALIZATION: OVERALL MODEL PERFORMANCE</a:t>
            </a:r>
          </a:p>
        </p:txBody>
      </p:sp>
      <p:sp>
        <p:nvSpPr>
          <p:cNvPr id="3" name="Content Placeholder 2">
            <a:extLst>
              <a:ext uri="{FF2B5EF4-FFF2-40B4-BE49-F238E27FC236}">
                <a16:creationId xmlns:a16="http://schemas.microsoft.com/office/drawing/2014/main" id="{66FB8802-6278-4A78-8A84-8091AA0EC10D}"/>
              </a:ext>
            </a:extLst>
          </p:cNvPr>
          <p:cNvSpPr>
            <a:spLocks noGrp="1"/>
          </p:cNvSpPr>
          <p:nvPr>
            <p:ph idx="1"/>
          </p:nvPr>
        </p:nvSpPr>
        <p:spPr>
          <a:xfrm>
            <a:off x="1802750" y="530352"/>
            <a:ext cx="4768785" cy="360727"/>
          </a:xfrm>
        </p:spPr>
        <p:txBody>
          <a:bodyPr>
            <a:noAutofit/>
          </a:bodyPr>
          <a:lstStyle/>
          <a:p>
            <a:pPr marL="0" indent="0">
              <a:buNone/>
            </a:pPr>
            <a:r>
              <a:rPr lang="en-US" sz="1600" b="1" dirty="0">
                <a:latin typeface="Bahnschrift Light SemiCondensed" panose="020B0502040204020203" pitchFamily="34" charset="0"/>
              </a:rPr>
              <a:t>Testing and training Loss from Model 1 to Model 10</a:t>
            </a:r>
          </a:p>
        </p:txBody>
      </p:sp>
      <p:sp>
        <p:nvSpPr>
          <p:cNvPr id="7" name="TextBox 6">
            <a:extLst>
              <a:ext uri="{FF2B5EF4-FFF2-40B4-BE49-F238E27FC236}">
                <a16:creationId xmlns:a16="http://schemas.microsoft.com/office/drawing/2014/main" id="{703E253C-1A56-4F80-BBBA-7403590A186E}"/>
              </a:ext>
            </a:extLst>
          </p:cNvPr>
          <p:cNvSpPr txBox="1"/>
          <p:nvPr/>
        </p:nvSpPr>
        <p:spPr>
          <a:xfrm>
            <a:off x="1950796" y="5744187"/>
            <a:ext cx="9824275" cy="600164"/>
          </a:xfrm>
          <a:prstGeom prst="rect">
            <a:avLst/>
          </a:prstGeom>
          <a:noFill/>
        </p:spPr>
        <p:txBody>
          <a:bodyPr wrap="square">
            <a:spAutoFit/>
          </a:bodyPr>
          <a:lstStyle/>
          <a:p>
            <a:r>
              <a:rPr lang="en-US" sz="1100" dirty="0">
                <a:solidFill>
                  <a:schemeClr val="tx2">
                    <a:lumMod val="50000"/>
                  </a:schemeClr>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Tableau Public link:</a:t>
            </a:r>
          </a:p>
          <a:p>
            <a:r>
              <a:rPr lang="en-US" sz="1100" dirty="0">
                <a:solidFill>
                  <a:srgbClr val="0070C0"/>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https://public.tableau.com/profile/stuti.budhwar#!/vizhome/Covid_Prediction_Model_Dashboard/AccuracyLoss-Model1to10</a:t>
            </a:r>
            <a:endParaRPr lang="en-US" sz="1100" dirty="0">
              <a:solidFill>
                <a:srgbClr val="0070C0"/>
              </a:solidFill>
              <a:latin typeface="Bahnschrift Light SemiCondensed" panose="020B0502040204020203" pitchFamily="34" charset="0"/>
            </a:endParaRPr>
          </a:p>
          <a:p>
            <a:endParaRPr lang="en-US" sz="1100" dirty="0">
              <a:solidFill>
                <a:schemeClr val="tx2">
                  <a:lumMod val="50000"/>
                </a:schemeClr>
              </a:solidFill>
              <a:latin typeface="Bahnschrift Light SemiCondensed" panose="020B0502040204020203" pitchFamily="34" charset="0"/>
            </a:endParaRPr>
          </a:p>
        </p:txBody>
      </p:sp>
      <p:sp>
        <p:nvSpPr>
          <p:cNvPr id="10" name="TextBox 9">
            <a:extLst>
              <a:ext uri="{FF2B5EF4-FFF2-40B4-BE49-F238E27FC236}">
                <a16:creationId xmlns:a16="http://schemas.microsoft.com/office/drawing/2014/main" id="{BA2BE81E-5F11-447D-A0AE-A742BDB6A871}"/>
              </a:ext>
            </a:extLst>
          </p:cNvPr>
          <p:cNvSpPr txBox="1"/>
          <p:nvPr/>
        </p:nvSpPr>
        <p:spPr>
          <a:xfrm>
            <a:off x="2009520" y="4563987"/>
            <a:ext cx="9824275" cy="1446550"/>
          </a:xfrm>
          <a:prstGeom prst="rect">
            <a:avLst/>
          </a:prstGeom>
          <a:noFill/>
        </p:spPr>
        <p:txBody>
          <a:bodyPr wrap="square">
            <a:spAutoFit/>
          </a:bodyPr>
          <a:lstStyle/>
          <a:p>
            <a:r>
              <a:rPr lang="en-US" sz="1400" dirty="0">
                <a:solidFill>
                  <a:schemeClr val="tx2">
                    <a:lumMod val="50000"/>
                  </a:schemeClr>
                </a:solidFill>
                <a:latin typeface="Bahnschrift Light SemiCondensed" panose="020B0502040204020203" pitchFamily="34" charset="0"/>
              </a:rPr>
              <a:t>NOTE: </a:t>
            </a:r>
          </a:p>
          <a:p>
            <a:pPr marL="285750" indent="-285750">
              <a:buFont typeface="Arial" panose="020B0604020202020204" pitchFamily="34" charset="0"/>
              <a:buChar char="•"/>
            </a:pPr>
            <a:r>
              <a:rPr lang="en-US" sz="1400" dirty="0">
                <a:solidFill>
                  <a:schemeClr val="tx2">
                    <a:lumMod val="50000"/>
                  </a:schemeClr>
                </a:solidFill>
                <a:latin typeface="Bahnschrift Light SemiCondensed" panose="020B0502040204020203" pitchFamily="34" charset="0"/>
              </a:rPr>
              <a:t>To summarize all models, although the models have been run to different Epochs as required, I am plotting the loss at 30-50 Epochs to have a fair performance comparison of all models.</a:t>
            </a:r>
          </a:p>
          <a:p>
            <a:pPr marL="285750" indent="-285750">
              <a:buFont typeface="Arial" panose="020B0604020202020204" pitchFamily="34" charset="0"/>
              <a:buChar char="•"/>
            </a:pPr>
            <a:r>
              <a:rPr lang="en-US" sz="1400" dirty="0">
                <a:solidFill>
                  <a:schemeClr val="tx2">
                    <a:lumMod val="50000"/>
                  </a:schemeClr>
                </a:solidFill>
                <a:latin typeface="Bahnschrift Light SemiCondensed" panose="020B0502040204020203" pitchFamily="34" charset="0"/>
              </a:rPr>
              <a:t>Please refer to the tableau link provided below to see chart interactivity.</a:t>
            </a:r>
          </a:p>
          <a:p>
            <a:pPr marL="285750" indent="-285750">
              <a:buFont typeface="Arial" panose="020B0604020202020204" pitchFamily="34" charset="0"/>
              <a:buChar char="•"/>
            </a:pPr>
            <a:endParaRPr lang="en-US" sz="1400" dirty="0">
              <a:solidFill>
                <a:schemeClr val="tx2">
                  <a:lumMod val="50000"/>
                </a:schemeClr>
              </a:solidFill>
              <a:latin typeface="Bahnschrift Light SemiCondensed" panose="020B0502040204020203" pitchFamily="34" charset="0"/>
            </a:endParaRPr>
          </a:p>
          <a:p>
            <a:endParaRPr lang="en-US" dirty="0"/>
          </a:p>
        </p:txBody>
      </p:sp>
      <p:pic>
        <p:nvPicPr>
          <p:cNvPr id="5" name="Picture 4">
            <a:extLst>
              <a:ext uri="{FF2B5EF4-FFF2-40B4-BE49-F238E27FC236}">
                <a16:creationId xmlns:a16="http://schemas.microsoft.com/office/drawing/2014/main" id="{D6C9751E-B196-45D8-81D6-83F562DE46A7}"/>
              </a:ext>
            </a:extLst>
          </p:cNvPr>
          <p:cNvPicPr>
            <a:picLocks noChangeAspect="1"/>
          </p:cNvPicPr>
          <p:nvPr/>
        </p:nvPicPr>
        <p:blipFill>
          <a:blip r:embed="rId4"/>
          <a:stretch>
            <a:fillRect/>
          </a:stretch>
        </p:blipFill>
        <p:spPr>
          <a:xfrm>
            <a:off x="2482928" y="847463"/>
            <a:ext cx="6892544" cy="3716524"/>
          </a:xfrm>
          <a:prstGeom prst="rect">
            <a:avLst/>
          </a:prstGeom>
        </p:spPr>
      </p:pic>
    </p:spTree>
    <p:extLst>
      <p:ext uri="{BB962C8B-B14F-4D97-AF65-F5344CB8AC3E}">
        <p14:creationId xmlns:p14="http://schemas.microsoft.com/office/powerpoint/2010/main" val="18565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848A50-B3F2-4223-8CB8-274BB265E7AB}"/>
              </a:ext>
            </a:extLst>
          </p:cNvPr>
          <p:cNvSpPr txBox="1">
            <a:spLocks/>
          </p:cNvSpPr>
          <p:nvPr/>
        </p:nvSpPr>
        <p:spPr>
          <a:xfrm>
            <a:off x="1801697" y="622024"/>
            <a:ext cx="2468299" cy="35622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endParaRPr lang="en-US" sz="2800" dirty="0">
              <a:latin typeface="Bahnschrift Light SemiCondensed" panose="020B0502040204020203" pitchFamily="34" charset="0"/>
            </a:endParaRPr>
          </a:p>
        </p:txBody>
      </p:sp>
      <p:sp>
        <p:nvSpPr>
          <p:cNvPr id="5" name="Title 1">
            <a:extLst>
              <a:ext uri="{FF2B5EF4-FFF2-40B4-BE49-F238E27FC236}">
                <a16:creationId xmlns:a16="http://schemas.microsoft.com/office/drawing/2014/main" id="{53BAAA2C-F23D-4673-83A5-2E9DF39C0F7C}"/>
              </a:ext>
            </a:extLst>
          </p:cNvPr>
          <p:cNvSpPr txBox="1">
            <a:spLocks/>
          </p:cNvSpPr>
          <p:nvPr/>
        </p:nvSpPr>
        <p:spPr>
          <a:xfrm>
            <a:off x="1684251" y="3489396"/>
            <a:ext cx="9601196"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2000" b="1" dirty="0">
                <a:latin typeface="Bahnschrift Light SemiCondensed" panose="020B0502040204020203" pitchFamily="34" charset="0"/>
              </a:rPr>
              <a:t>DATASET NOW</a:t>
            </a:r>
            <a:r>
              <a:rPr lang="en-US" sz="2000" dirty="0">
                <a:latin typeface="Bahnschrift Light SemiCondensed" panose="020B0502040204020203" pitchFamily="34" charset="0"/>
              </a:rPr>
              <a:t>:</a:t>
            </a:r>
          </a:p>
        </p:txBody>
      </p:sp>
      <p:sp>
        <p:nvSpPr>
          <p:cNvPr id="9" name="Title 1">
            <a:extLst>
              <a:ext uri="{FF2B5EF4-FFF2-40B4-BE49-F238E27FC236}">
                <a16:creationId xmlns:a16="http://schemas.microsoft.com/office/drawing/2014/main" id="{31094E9D-3A93-4313-9B3F-FF43015542A6}"/>
              </a:ext>
            </a:extLst>
          </p:cNvPr>
          <p:cNvSpPr txBox="1">
            <a:spLocks/>
          </p:cNvSpPr>
          <p:nvPr/>
        </p:nvSpPr>
        <p:spPr>
          <a:xfrm>
            <a:off x="1684251" y="575375"/>
            <a:ext cx="9601196"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2000" b="1" dirty="0">
                <a:latin typeface="Bahnschrift Light SemiCondensed" panose="020B0502040204020203" pitchFamily="34" charset="0"/>
              </a:rPr>
              <a:t>DATASET BEFORE</a:t>
            </a:r>
            <a:r>
              <a:rPr lang="en-US" sz="2000" dirty="0">
                <a:latin typeface="Bahnschrift Light SemiCondensed" panose="020B0502040204020203" pitchFamily="34" charset="0"/>
              </a:rPr>
              <a:t>:</a:t>
            </a:r>
          </a:p>
        </p:txBody>
      </p:sp>
      <p:sp>
        <p:nvSpPr>
          <p:cNvPr id="10" name="Title 1">
            <a:extLst>
              <a:ext uri="{FF2B5EF4-FFF2-40B4-BE49-F238E27FC236}">
                <a16:creationId xmlns:a16="http://schemas.microsoft.com/office/drawing/2014/main" id="{765FC26A-A052-4632-9A97-BABEF9EF20FE}"/>
              </a:ext>
            </a:extLst>
          </p:cNvPr>
          <p:cNvSpPr txBox="1">
            <a:spLocks/>
          </p:cNvSpPr>
          <p:nvPr/>
        </p:nvSpPr>
        <p:spPr>
          <a:xfrm>
            <a:off x="1684251" y="810170"/>
            <a:ext cx="4125474" cy="412727"/>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700" b="1" dirty="0">
                <a:latin typeface="Bahnschrift Light SemiCondensed" panose="020B0502040204020203" pitchFamily="34" charset="0"/>
              </a:rPr>
              <a:t>COVID Vs NON COVID COUNT</a:t>
            </a:r>
            <a:r>
              <a:rPr lang="en-US" sz="2800" dirty="0">
                <a:latin typeface="Bahnschrift Light SemiCondensed" panose="020B0502040204020203" pitchFamily="34" charset="0"/>
              </a:rPr>
              <a:t>:</a:t>
            </a:r>
          </a:p>
        </p:txBody>
      </p:sp>
      <p:sp>
        <p:nvSpPr>
          <p:cNvPr id="11" name="Title 1">
            <a:extLst>
              <a:ext uri="{FF2B5EF4-FFF2-40B4-BE49-F238E27FC236}">
                <a16:creationId xmlns:a16="http://schemas.microsoft.com/office/drawing/2014/main" id="{C5B71C78-BCFB-463A-8149-3E510537C356}"/>
              </a:ext>
            </a:extLst>
          </p:cNvPr>
          <p:cNvSpPr txBox="1">
            <a:spLocks/>
          </p:cNvSpPr>
          <p:nvPr/>
        </p:nvSpPr>
        <p:spPr>
          <a:xfrm>
            <a:off x="1684251" y="3734237"/>
            <a:ext cx="4125474" cy="412727"/>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US" sz="1700" b="1" dirty="0">
                <a:latin typeface="Bahnschrift Light SemiCondensed" panose="020B0502040204020203" pitchFamily="34" charset="0"/>
              </a:rPr>
              <a:t>COVID Vs NON COVID COUNT</a:t>
            </a:r>
            <a:r>
              <a:rPr lang="en-US" sz="2800" dirty="0">
                <a:latin typeface="Bahnschrift Light SemiCondensed" panose="020B0502040204020203" pitchFamily="34" charset="0"/>
              </a:rPr>
              <a:t>:</a:t>
            </a:r>
          </a:p>
        </p:txBody>
      </p:sp>
      <p:pic>
        <p:nvPicPr>
          <p:cNvPr id="14" name="Picture 13">
            <a:extLst>
              <a:ext uri="{FF2B5EF4-FFF2-40B4-BE49-F238E27FC236}">
                <a16:creationId xmlns:a16="http://schemas.microsoft.com/office/drawing/2014/main" id="{B7CA17DB-B965-4DEB-AFCD-08F52B7E4FF7}"/>
              </a:ext>
            </a:extLst>
          </p:cNvPr>
          <p:cNvPicPr>
            <a:picLocks noChangeAspect="1"/>
          </p:cNvPicPr>
          <p:nvPr/>
        </p:nvPicPr>
        <p:blipFill>
          <a:blip r:embed="rId2"/>
          <a:stretch>
            <a:fillRect/>
          </a:stretch>
        </p:blipFill>
        <p:spPr>
          <a:xfrm>
            <a:off x="4257916" y="25361"/>
            <a:ext cx="7939677" cy="4017088"/>
          </a:xfrm>
          <a:prstGeom prst="rect">
            <a:avLst/>
          </a:prstGeom>
        </p:spPr>
      </p:pic>
      <p:pic>
        <p:nvPicPr>
          <p:cNvPr id="3" name="Picture 2">
            <a:extLst>
              <a:ext uri="{FF2B5EF4-FFF2-40B4-BE49-F238E27FC236}">
                <a16:creationId xmlns:a16="http://schemas.microsoft.com/office/drawing/2014/main" id="{D79CDF94-08D8-41E8-84B6-E382FBE93E9B}"/>
              </a:ext>
            </a:extLst>
          </p:cNvPr>
          <p:cNvPicPr>
            <a:picLocks noChangeAspect="1"/>
          </p:cNvPicPr>
          <p:nvPr/>
        </p:nvPicPr>
        <p:blipFill>
          <a:blip r:embed="rId3"/>
          <a:stretch>
            <a:fillRect/>
          </a:stretch>
        </p:blipFill>
        <p:spPr>
          <a:xfrm>
            <a:off x="4257917" y="3263006"/>
            <a:ext cx="7934082" cy="3594994"/>
          </a:xfrm>
          <a:prstGeom prst="rect">
            <a:avLst/>
          </a:prstGeom>
        </p:spPr>
      </p:pic>
    </p:spTree>
    <p:extLst>
      <p:ext uri="{BB962C8B-B14F-4D97-AF65-F5344CB8AC3E}">
        <p14:creationId xmlns:p14="http://schemas.microsoft.com/office/powerpoint/2010/main" val="554082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82C323-290B-47E8-BEFE-5D0347AD9E1F}"/>
              </a:ext>
            </a:extLst>
          </p:cNvPr>
          <p:cNvSpPr>
            <a:spLocks noGrp="1"/>
          </p:cNvSpPr>
          <p:nvPr>
            <p:ph type="title"/>
          </p:nvPr>
        </p:nvSpPr>
        <p:spPr>
          <a:xfrm>
            <a:off x="1810886" y="260678"/>
            <a:ext cx="9601196" cy="553053"/>
          </a:xfrm>
        </p:spPr>
        <p:txBody>
          <a:bodyPr>
            <a:normAutofit/>
          </a:bodyPr>
          <a:lstStyle/>
          <a:p>
            <a:r>
              <a:rPr lang="en-US" sz="2000" b="1" dirty="0">
                <a:latin typeface="Bahnschrift Light SemiCondensed" panose="020B0502040204020203" pitchFamily="34" charset="0"/>
              </a:rPr>
              <a:t>ANALYSIS AND VISUALIZATION: MODEL PERFORMANCE</a:t>
            </a:r>
          </a:p>
        </p:txBody>
      </p:sp>
      <p:sp>
        <p:nvSpPr>
          <p:cNvPr id="3" name="Content Placeholder 2">
            <a:extLst>
              <a:ext uri="{FF2B5EF4-FFF2-40B4-BE49-F238E27FC236}">
                <a16:creationId xmlns:a16="http://schemas.microsoft.com/office/drawing/2014/main" id="{66FB8802-6278-4A78-8A84-8091AA0EC10D}"/>
              </a:ext>
            </a:extLst>
          </p:cNvPr>
          <p:cNvSpPr>
            <a:spLocks noGrp="1"/>
          </p:cNvSpPr>
          <p:nvPr>
            <p:ph idx="1"/>
          </p:nvPr>
        </p:nvSpPr>
        <p:spPr>
          <a:xfrm>
            <a:off x="1918093" y="601210"/>
            <a:ext cx="4876990" cy="425043"/>
          </a:xfrm>
        </p:spPr>
        <p:txBody>
          <a:bodyPr>
            <a:normAutofit/>
          </a:bodyPr>
          <a:lstStyle/>
          <a:p>
            <a:r>
              <a:rPr lang="en-US" sz="1600" b="1" dirty="0">
                <a:latin typeface="Bahnschrift Light SemiCondensed" panose="020B0502040204020203" pitchFamily="34" charset="0"/>
              </a:rPr>
              <a:t>Testing and training Accuracy from Model 1 to Model 10</a:t>
            </a:r>
          </a:p>
        </p:txBody>
      </p:sp>
      <p:sp>
        <p:nvSpPr>
          <p:cNvPr id="5" name="TextBox 4">
            <a:extLst>
              <a:ext uri="{FF2B5EF4-FFF2-40B4-BE49-F238E27FC236}">
                <a16:creationId xmlns:a16="http://schemas.microsoft.com/office/drawing/2014/main" id="{FBCAD91A-1653-46FB-831A-6D54E6D3CE2D}"/>
              </a:ext>
            </a:extLst>
          </p:cNvPr>
          <p:cNvSpPr txBox="1"/>
          <p:nvPr/>
        </p:nvSpPr>
        <p:spPr>
          <a:xfrm>
            <a:off x="2120479" y="5762339"/>
            <a:ext cx="9824275" cy="707886"/>
          </a:xfrm>
          <a:prstGeom prst="rect">
            <a:avLst/>
          </a:prstGeom>
          <a:noFill/>
        </p:spPr>
        <p:txBody>
          <a:bodyPr wrap="square">
            <a:spAutoFit/>
          </a:bodyPr>
          <a:lstStyle/>
          <a:p>
            <a:r>
              <a:rPr lang="en-US" sz="1100" dirty="0">
                <a:solidFill>
                  <a:schemeClr val="tx2">
                    <a:lumMod val="50000"/>
                  </a:schemeClr>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Tableau Public link:</a:t>
            </a:r>
          </a:p>
          <a:p>
            <a:r>
              <a:rPr lang="en-US" sz="1100" dirty="0">
                <a:solidFill>
                  <a:srgbClr val="0070C0"/>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https://public.tableau.com/profile/stuti.budhwar#!/vizhome/Covid_Prediction_Model_Dashboard/AccuracyLoss-Model1to10</a:t>
            </a:r>
            <a:endParaRPr lang="en-US" sz="1100" dirty="0">
              <a:solidFill>
                <a:srgbClr val="0070C0"/>
              </a:solidFill>
              <a:latin typeface="Bahnschrift Light SemiCondensed" panose="020B0502040204020203" pitchFamily="34" charset="0"/>
            </a:endParaRPr>
          </a:p>
          <a:p>
            <a:endParaRPr lang="en-US" dirty="0">
              <a:solidFill>
                <a:srgbClr val="0070C0"/>
              </a:solidFill>
            </a:endParaRPr>
          </a:p>
        </p:txBody>
      </p:sp>
      <p:sp>
        <p:nvSpPr>
          <p:cNvPr id="7" name="TextBox 6">
            <a:extLst>
              <a:ext uri="{FF2B5EF4-FFF2-40B4-BE49-F238E27FC236}">
                <a16:creationId xmlns:a16="http://schemas.microsoft.com/office/drawing/2014/main" id="{5EFD871D-28F4-4039-A529-23196F92B211}"/>
              </a:ext>
            </a:extLst>
          </p:cNvPr>
          <p:cNvSpPr txBox="1"/>
          <p:nvPr/>
        </p:nvSpPr>
        <p:spPr>
          <a:xfrm>
            <a:off x="2120479" y="4486209"/>
            <a:ext cx="9824275" cy="1446550"/>
          </a:xfrm>
          <a:prstGeom prst="rect">
            <a:avLst/>
          </a:prstGeom>
          <a:noFill/>
        </p:spPr>
        <p:txBody>
          <a:bodyPr wrap="square">
            <a:spAutoFit/>
          </a:bodyPr>
          <a:lstStyle/>
          <a:p>
            <a:r>
              <a:rPr lang="en-US" sz="1400" dirty="0">
                <a:solidFill>
                  <a:schemeClr val="tx2">
                    <a:lumMod val="50000"/>
                  </a:schemeClr>
                </a:solidFill>
                <a:latin typeface="Bahnschrift Light SemiCondensed" panose="020B0502040204020203" pitchFamily="34" charset="0"/>
              </a:rPr>
              <a:t>NOTE:</a:t>
            </a:r>
          </a:p>
          <a:p>
            <a:pPr marL="285750" indent="-285750">
              <a:buFont typeface="Arial" panose="020B0604020202020204" pitchFamily="34" charset="0"/>
              <a:buChar char="•"/>
            </a:pPr>
            <a:r>
              <a:rPr lang="en-US" sz="1400" dirty="0">
                <a:solidFill>
                  <a:schemeClr val="tx2">
                    <a:lumMod val="50000"/>
                  </a:schemeClr>
                </a:solidFill>
                <a:latin typeface="Bahnschrift Light SemiCondensed" panose="020B0502040204020203" pitchFamily="34" charset="0"/>
              </a:rPr>
              <a:t> To summarize all models, although the models have been run to different Epochs as required, I am plotting the accuracy at 30-50 Epochs to have a fair performance comparison of all models.</a:t>
            </a:r>
          </a:p>
          <a:p>
            <a:pPr marL="285750" indent="-285750">
              <a:buFont typeface="Arial" panose="020B0604020202020204" pitchFamily="34" charset="0"/>
              <a:buChar char="•"/>
            </a:pPr>
            <a:r>
              <a:rPr lang="en-US" sz="1400" dirty="0">
                <a:solidFill>
                  <a:schemeClr val="tx2">
                    <a:lumMod val="50000"/>
                  </a:schemeClr>
                </a:solidFill>
                <a:latin typeface="Bahnschrift Light SemiCondensed" panose="020B0502040204020203" pitchFamily="34" charset="0"/>
              </a:rPr>
              <a:t>Please refer to the tableau link provided below to see chart interactivity.</a:t>
            </a:r>
          </a:p>
          <a:p>
            <a:pPr marL="285750" indent="-285750">
              <a:buFont typeface="Arial" panose="020B0604020202020204" pitchFamily="34" charset="0"/>
              <a:buChar char="•"/>
            </a:pPr>
            <a:endParaRPr lang="en-US" sz="1400" dirty="0">
              <a:solidFill>
                <a:schemeClr val="tx2">
                  <a:lumMod val="50000"/>
                </a:schemeClr>
              </a:solidFill>
              <a:latin typeface="Bahnschrift Light SemiCondensed" panose="020B0502040204020203" pitchFamily="34" charset="0"/>
            </a:endParaRPr>
          </a:p>
          <a:p>
            <a:endParaRPr lang="en-US" dirty="0"/>
          </a:p>
        </p:txBody>
      </p:sp>
      <p:pic>
        <p:nvPicPr>
          <p:cNvPr id="8" name="Picture 7">
            <a:extLst>
              <a:ext uri="{FF2B5EF4-FFF2-40B4-BE49-F238E27FC236}">
                <a16:creationId xmlns:a16="http://schemas.microsoft.com/office/drawing/2014/main" id="{128D382E-2A9D-4BC2-A4F5-1EEE10BF9DB2}"/>
              </a:ext>
            </a:extLst>
          </p:cNvPr>
          <p:cNvPicPr>
            <a:picLocks noChangeAspect="1"/>
          </p:cNvPicPr>
          <p:nvPr/>
        </p:nvPicPr>
        <p:blipFill>
          <a:blip r:embed="rId4"/>
          <a:stretch>
            <a:fillRect/>
          </a:stretch>
        </p:blipFill>
        <p:spPr>
          <a:xfrm>
            <a:off x="2560320" y="963732"/>
            <a:ext cx="6407662" cy="3460221"/>
          </a:xfrm>
          <a:prstGeom prst="rect">
            <a:avLst/>
          </a:prstGeom>
        </p:spPr>
      </p:pic>
    </p:spTree>
    <p:extLst>
      <p:ext uri="{BB962C8B-B14F-4D97-AF65-F5344CB8AC3E}">
        <p14:creationId xmlns:p14="http://schemas.microsoft.com/office/powerpoint/2010/main" val="1203868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C70BD1-80D4-4DCD-AF85-237517B63DB9}"/>
              </a:ext>
            </a:extLst>
          </p:cNvPr>
          <p:cNvSpPr>
            <a:spLocks noGrp="1"/>
          </p:cNvSpPr>
          <p:nvPr>
            <p:ph type="title"/>
          </p:nvPr>
        </p:nvSpPr>
        <p:spPr>
          <a:xfrm>
            <a:off x="1418432" y="533625"/>
            <a:ext cx="9601196" cy="553053"/>
          </a:xfrm>
        </p:spPr>
        <p:txBody>
          <a:bodyPr>
            <a:normAutofit/>
          </a:bodyPr>
          <a:lstStyle/>
          <a:p>
            <a:r>
              <a:rPr lang="en-US" sz="2000" b="1" dirty="0">
                <a:solidFill>
                  <a:schemeClr val="tx1"/>
                </a:solidFill>
                <a:latin typeface="Bahnschrift Light SemiCondensed" panose="020B0502040204020203" pitchFamily="34" charset="0"/>
              </a:rPr>
              <a:t>OBSERVATIONS AND ANALYSIS OF MODEL PERFORMANCE:</a:t>
            </a:r>
          </a:p>
        </p:txBody>
      </p:sp>
      <p:sp>
        <p:nvSpPr>
          <p:cNvPr id="6" name="TextBox 5">
            <a:extLst>
              <a:ext uri="{FF2B5EF4-FFF2-40B4-BE49-F238E27FC236}">
                <a16:creationId xmlns:a16="http://schemas.microsoft.com/office/drawing/2014/main" id="{F246C855-B8ED-44E4-BF24-9DFA03CAA342}"/>
              </a:ext>
            </a:extLst>
          </p:cNvPr>
          <p:cNvSpPr txBox="1"/>
          <p:nvPr/>
        </p:nvSpPr>
        <p:spPr>
          <a:xfrm>
            <a:off x="1924605" y="739483"/>
            <a:ext cx="8978526" cy="3970318"/>
          </a:xfrm>
          <a:prstGeom prst="rect">
            <a:avLst/>
          </a:prstGeom>
          <a:noFill/>
        </p:spPr>
        <p:txBody>
          <a:bodyPr wrap="square">
            <a:spAutoFit/>
          </a:bodyPr>
          <a:lstStyle/>
          <a:p>
            <a:pPr marL="285750" indent="-285750" algn="just">
              <a:buFont typeface="Arial" panose="020B0604020202020204" pitchFamily="34" charset="0"/>
              <a:buChar char="•"/>
            </a:pPr>
            <a:endParaRPr lang="en-US" sz="1400" b="0" i="0" dirty="0">
              <a:solidFill>
                <a:srgbClr val="1D1C1D"/>
              </a:solidFill>
              <a:effectLst/>
              <a:latin typeface="Bahnschrift Light SemiCondensed" panose="020B0502040204020203" pitchFamily="34" charset="0"/>
            </a:endParaRPr>
          </a:p>
          <a:p>
            <a:pPr marL="285750" indent="-285750" algn="just">
              <a:buFont typeface="Arial" panose="020B0604020202020204" pitchFamily="34" charset="0"/>
              <a:buChar char="•"/>
            </a:pPr>
            <a:r>
              <a:rPr lang="en-US" sz="1400" b="0" i="0" dirty="0">
                <a:solidFill>
                  <a:srgbClr val="1D1C1D"/>
                </a:solidFill>
                <a:effectLst/>
                <a:latin typeface="Bahnschrift Light SemiCondensed" panose="020B0502040204020203" pitchFamily="34" charset="0"/>
              </a:rPr>
              <a:t>The old data</a:t>
            </a:r>
            <a:r>
              <a:rPr lang="en-US" sz="1400" dirty="0">
                <a:solidFill>
                  <a:srgbClr val="1D1C1D"/>
                </a:solidFill>
                <a:latin typeface="Bahnschrift Light SemiCondensed" panose="020B0502040204020203" pitchFamily="34" charset="0"/>
              </a:rPr>
              <a:t>set of 5000 images of chest X-rays with 14 classes of medical condition, </a:t>
            </a:r>
            <a:r>
              <a:rPr lang="en-US" sz="1400" dirty="0">
                <a:latin typeface="Bahnschrift Light SemiCondensed" panose="020B0502040204020203" pitchFamily="34" charset="0"/>
              </a:rPr>
              <a:t>created a model that did not perform well at all. The number of images after balancing the data were too less for 14 medical conditions that they had to be trained for.</a:t>
            </a:r>
          </a:p>
          <a:p>
            <a:pPr marL="285750" indent="-285750" algn="just">
              <a:buFont typeface="Arial" panose="020B0604020202020204" pitchFamily="34" charset="0"/>
              <a:buChar char="•"/>
            </a:pPr>
            <a:r>
              <a:rPr lang="en-US" sz="1400" dirty="0">
                <a:latin typeface="Bahnschrift Light SemiCondensed" panose="020B0502040204020203" pitchFamily="34" charset="0"/>
              </a:rPr>
              <a:t>The imbalanced data however performed better giving an accuracy of about 50%, which was due to almost 50% of the images belonging to “No finding” category. This model would have been a biased ML model.</a:t>
            </a:r>
          </a:p>
          <a:p>
            <a:pPr marL="285750" indent="-285750" algn="just">
              <a:buFont typeface="Arial" panose="020B0604020202020204" pitchFamily="34" charset="0"/>
              <a:buChar char="•"/>
            </a:pPr>
            <a:r>
              <a:rPr lang="en-US" sz="1400" dirty="0">
                <a:latin typeface="Bahnschrift Light SemiCondensed" panose="020B0502040204020203" pitchFamily="34" charset="0"/>
              </a:rPr>
              <a:t>The change in the dataset to with just 3 classes showed great improvement in the performance of our models.</a:t>
            </a:r>
          </a:p>
          <a:p>
            <a:pPr marL="285750" indent="-285750" algn="just">
              <a:buFont typeface="Arial" panose="020B0604020202020204" pitchFamily="34" charset="0"/>
              <a:buChar char="•"/>
            </a:pPr>
            <a:r>
              <a:rPr lang="en-US" sz="1400" b="0" i="0" dirty="0">
                <a:solidFill>
                  <a:srgbClr val="1D1C1D"/>
                </a:solidFill>
                <a:effectLst/>
                <a:latin typeface="Bahnschrift Light SemiCondensed" panose="020B0502040204020203" pitchFamily="34" charset="0"/>
              </a:rPr>
              <a:t>With this new dataset. we started with the basic model that was just a little overfitted with excellent training accuracy. We kept modifying the model slightly so it can generalize better.</a:t>
            </a:r>
          </a:p>
          <a:p>
            <a:pPr marL="285750" indent="-285750" algn="just">
              <a:buFont typeface="Arial" panose="020B0604020202020204" pitchFamily="34" charset="0"/>
              <a:buChar char="•"/>
            </a:pPr>
            <a:r>
              <a:rPr lang="en-US" sz="1400" b="0" i="0" dirty="0">
                <a:solidFill>
                  <a:srgbClr val="1D1C1D"/>
                </a:solidFill>
                <a:effectLst/>
                <a:latin typeface="Bahnschrift Light SemiCondensed" panose="020B0502040204020203" pitchFamily="34" charset="0"/>
              </a:rPr>
              <a:t>VGG16 performed better than the base model. Despite the base model having a slightly better Val accuracy; because the training accuracy of VGG16 is way better, this implies VGG16 has more potential. </a:t>
            </a:r>
          </a:p>
          <a:p>
            <a:pPr marL="285750" indent="-285750" algn="just">
              <a:buFont typeface="Arial" panose="020B0604020202020204" pitchFamily="34" charset="0"/>
              <a:buChar char="•"/>
            </a:pPr>
            <a:r>
              <a:rPr lang="en-US" sz="1400" b="0" i="0" dirty="0">
                <a:solidFill>
                  <a:srgbClr val="1D1C1D"/>
                </a:solidFill>
                <a:effectLst/>
                <a:latin typeface="Bahnschrift Light SemiCondensed" panose="020B0502040204020203" pitchFamily="34" charset="0"/>
              </a:rPr>
              <a:t>VGG16 did seem overfitted initially, so we added a dropout layer in subsequent models to see if it generalizes better.</a:t>
            </a:r>
          </a:p>
          <a:p>
            <a:pPr marL="285750" indent="-285750" algn="just">
              <a:buFont typeface="Arial" panose="020B0604020202020204" pitchFamily="34" charset="0"/>
              <a:buChar char="•"/>
            </a:pPr>
            <a:r>
              <a:rPr lang="en-US" sz="1400" b="0" i="0" dirty="0">
                <a:solidFill>
                  <a:srgbClr val="1D1C1D"/>
                </a:solidFill>
                <a:effectLst/>
                <a:latin typeface="Bahnschrift Light SemiCondensed" panose="020B0502040204020203" pitchFamily="34" charset="0"/>
              </a:rPr>
              <a:t>After running a few basic and pretrained models, we realized that class 1 which is ‘Viral Pneumonia’ is being grossly misinterpreted. </a:t>
            </a:r>
            <a:r>
              <a:rPr lang="en-US" sz="1400" dirty="0">
                <a:solidFill>
                  <a:srgbClr val="1D1C1D"/>
                </a:solidFill>
                <a:latin typeface="Bahnschrift Light SemiCondensed" panose="020B0502040204020203" pitchFamily="34" charset="0"/>
              </a:rPr>
              <a:t>Almost a third of Viral Pneumonia is being predicted as normal.</a:t>
            </a:r>
            <a:r>
              <a:rPr lang="en-US" sz="1400" b="0" i="0" dirty="0">
                <a:solidFill>
                  <a:srgbClr val="1D1C1D"/>
                </a:solidFill>
                <a:effectLst/>
                <a:latin typeface="Bahnschrift Light SemiCondensed" panose="020B0502040204020203" pitchFamily="34" charset="0"/>
              </a:rPr>
              <a:t> </a:t>
            </a:r>
          </a:p>
          <a:p>
            <a:pPr marL="285750" indent="-285750" algn="just">
              <a:buFont typeface="Arial" panose="020B0604020202020204" pitchFamily="34" charset="0"/>
              <a:buChar char="•"/>
            </a:pPr>
            <a:r>
              <a:rPr lang="en-US" sz="1400" b="0" i="0" dirty="0">
                <a:solidFill>
                  <a:srgbClr val="1D1C1D"/>
                </a:solidFill>
                <a:effectLst/>
                <a:latin typeface="Bahnschrift Light SemiCondensed" panose="020B0502040204020203" pitchFamily="34" charset="0"/>
              </a:rPr>
              <a:t>This changed our strategy for the upcoming models. We increased the complexity of the models to improve of feature engineering.</a:t>
            </a:r>
          </a:p>
          <a:p>
            <a:pPr algn="l"/>
            <a:endParaRPr lang="en-US" sz="1400" b="0" i="0" dirty="0">
              <a:solidFill>
                <a:srgbClr val="1D1C1D"/>
              </a:solidFill>
              <a:effectLst/>
              <a:latin typeface="Bahnschrift Light SemiCondensed" panose="020B0502040204020203" pitchFamily="34" charset="0"/>
            </a:endParaRPr>
          </a:p>
          <a:p>
            <a:pPr algn="l"/>
            <a:endParaRPr lang="en-US" sz="1400" b="0" i="0" dirty="0">
              <a:solidFill>
                <a:srgbClr val="1D1C1D"/>
              </a:solidFill>
              <a:effectLst/>
              <a:latin typeface="Bahnschrift Light SemiCondensed" panose="020B0502040204020203" pitchFamily="34" charset="0"/>
            </a:endParaRPr>
          </a:p>
        </p:txBody>
      </p:sp>
      <p:sp>
        <p:nvSpPr>
          <p:cNvPr id="5" name="TextBox 4">
            <a:extLst>
              <a:ext uri="{FF2B5EF4-FFF2-40B4-BE49-F238E27FC236}">
                <a16:creationId xmlns:a16="http://schemas.microsoft.com/office/drawing/2014/main" id="{BFA2A344-E8F1-499B-8DBE-A233D659CC09}"/>
              </a:ext>
            </a:extLst>
          </p:cNvPr>
          <p:cNvSpPr txBox="1"/>
          <p:nvPr/>
        </p:nvSpPr>
        <p:spPr>
          <a:xfrm>
            <a:off x="1888766" y="4721142"/>
            <a:ext cx="9130862" cy="954107"/>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1D1C1D"/>
                </a:solidFill>
                <a:effectLst/>
                <a:latin typeface="Bahnschrift Light SemiCondensed" panose="020B0502040204020203" pitchFamily="34" charset="0"/>
              </a:rPr>
              <a:t>Among all base models, VGG-16, Resnet-50 models, </a:t>
            </a:r>
            <a:r>
              <a:rPr lang="en-US" sz="1400" b="1" i="0" dirty="0">
                <a:solidFill>
                  <a:srgbClr val="1D1C1D"/>
                </a:solidFill>
                <a:effectLst/>
                <a:latin typeface="Bahnschrift Light SemiCondensed" panose="020B0502040204020203" pitchFamily="34" charset="0"/>
              </a:rPr>
              <a:t>Model-7: VGG-16 </a:t>
            </a:r>
            <a:r>
              <a:rPr lang="en-US" sz="1400" b="0" i="0" dirty="0">
                <a:solidFill>
                  <a:srgbClr val="1D1C1D"/>
                </a:solidFill>
                <a:effectLst/>
                <a:latin typeface="Bahnschrift Light SemiCondensed" panose="020B0502040204020203" pitchFamily="34" charset="0"/>
              </a:rPr>
              <a:t>model did th</a:t>
            </a:r>
            <a:r>
              <a:rPr lang="en-US" sz="1400" dirty="0">
                <a:solidFill>
                  <a:srgbClr val="1D1C1D"/>
                </a:solidFill>
                <a:latin typeface="Bahnschrift Light SemiCondensed" panose="020B0502040204020203" pitchFamily="34" charset="0"/>
              </a:rPr>
              <a:t>e best giving maximum accuracy, least loss, with model that’s neither over-fitted not under-fitted like others and performing consistently over multiple runs.</a:t>
            </a:r>
            <a:endParaRPr lang="en-US" sz="1400" b="0" i="0" dirty="0">
              <a:solidFill>
                <a:srgbClr val="1D1C1D"/>
              </a:solidFill>
              <a:effectLst/>
              <a:latin typeface="Bahnschrift Light SemiCondensed" panose="020B0502040204020203" pitchFamily="34" charset="0"/>
            </a:endParaRPr>
          </a:p>
          <a:p>
            <a:pPr marL="285750" indent="-285750">
              <a:buFont typeface="Arial" panose="020B0604020202020204" pitchFamily="34" charset="0"/>
              <a:buChar char="•"/>
            </a:pPr>
            <a:r>
              <a:rPr lang="en-US" sz="1400" dirty="0">
                <a:latin typeface="Bahnschrift Light SemiCondensed" panose="020B0502040204020203" pitchFamily="34" charset="0"/>
              </a:rPr>
              <a:t>It also predicted the correct medical condition of COVID-19, Viral pneumonia or Normal more correctly among all the 10 models that we designed.</a:t>
            </a:r>
          </a:p>
        </p:txBody>
      </p:sp>
      <p:sp>
        <p:nvSpPr>
          <p:cNvPr id="7" name="Title 1">
            <a:extLst>
              <a:ext uri="{FF2B5EF4-FFF2-40B4-BE49-F238E27FC236}">
                <a16:creationId xmlns:a16="http://schemas.microsoft.com/office/drawing/2014/main" id="{D5B71DCD-C18E-4394-B445-F5392C9C3BC5}"/>
              </a:ext>
            </a:extLst>
          </p:cNvPr>
          <p:cNvSpPr txBox="1">
            <a:spLocks/>
          </p:cNvSpPr>
          <p:nvPr/>
        </p:nvSpPr>
        <p:spPr>
          <a:xfrm>
            <a:off x="1394636" y="4277366"/>
            <a:ext cx="9601196"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1"/>
                </a:solidFill>
                <a:latin typeface="Bahnschrift Light SemiCondensed" panose="020B0502040204020203" pitchFamily="34" charset="0"/>
              </a:rPr>
              <a:t>CONCLUSION:</a:t>
            </a:r>
          </a:p>
        </p:txBody>
      </p:sp>
    </p:spTree>
    <p:extLst>
      <p:ext uri="{BB962C8B-B14F-4D97-AF65-F5344CB8AC3E}">
        <p14:creationId xmlns:p14="http://schemas.microsoft.com/office/powerpoint/2010/main" val="375386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99183AE-508E-41FC-93C1-85C28F5DB78B}"/>
              </a:ext>
            </a:extLst>
          </p:cNvPr>
          <p:cNvSpPr>
            <a:spLocks noGrp="1"/>
          </p:cNvSpPr>
          <p:nvPr>
            <p:ph idx="1"/>
          </p:nvPr>
        </p:nvSpPr>
        <p:spPr>
          <a:xfrm>
            <a:off x="1893976" y="498096"/>
            <a:ext cx="9130528" cy="5861808"/>
          </a:xfrm>
        </p:spPr>
        <p:txBody>
          <a:bodyPr>
            <a:noAutofit/>
          </a:bodyPr>
          <a:lstStyle/>
          <a:p>
            <a:pPr algn="just"/>
            <a:r>
              <a:rPr lang="en-US" b="1" dirty="0">
                <a:solidFill>
                  <a:schemeClr val="tx2">
                    <a:lumMod val="50000"/>
                  </a:schemeClr>
                </a:solidFill>
                <a:latin typeface="Bahnschrift Light SemiCondensed" panose="020B0502040204020203" pitchFamily="34" charset="0"/>
              </a:rPr>
              <a:t>DATABASE: </a:t>
            </a:r>
          </a:p>
          <a:p>
            <a:pPr lvl="1" algn="just"/>
            <a:r>
              <a:rPr lang="en-US" b="1" dirty="0">
                <a:solidFill>
                  <a:schemeClr val="tx2">
                    <a:lumMod val="50000"/>
                  </a:schemeClr>
                </a:solidFill>
                <a:latin typeface="Bahnschrift Light SemiCondensed" panose="020B0502040204020203" pitchFamily="34" charset="0"/>
              </a:rPr>
              <a:t>OPTION 1: </a:t>
            </a:r>
          </a:p>
          <a:p>
            <a:pPr lvl="2" algn="just"/>
            <a:r>
              <a:rPr lang="en-US" sz="1600" b="0" i="0" dirty="0">
                <a:solidFill>
                  <a:schemeClr val="tx2">
                    <a:lumMod val="50000"/>
                  </a:schemeClr>
                </a:solidFill>
                <a:effectLst/>
                <a:latin typeface="Bahnschrift Light SemiCondensed" panose="020B0502040204020203" pitchFamily="34" charset="0"/>
              </a:rPr>
              <a:t>We had earlier planned </a:t>
            </a:r>
            <a:r>
              <a:rPr lang="en-US" sz="1600" dirty="0">
                <a:solidFill>
                  <a:schemeClr val="tx2">
                    <a:lumMod val="50000"/>
                  </a:schemeClr>
                </a:solidFill>
                <a:latin typeface="Bahnschrift Light SemiCondensed" panose="020B0502040204020203" pitchFamily="34" charset="0"/>
              </a:rPr>
              <a:t>that</a:t>
            </a:r>
            <a:r>
              <a:rPr lang="en-US" sz="1600" b="0" i="0" dirty="0">
                <a:solidFill>
                  <a:schemeClr val="tx2">
                    <a:lumMod val="50000"/>
                  </a:schemeClr>
                </a:solidFill>
                <a:effectLst/>
                <a:latin typeface="Bahnschrift Light SemiCondensed" panose="020B0502040204020203" pitchFamily="34" charset="0"/>
              </a:rPr>
              <a:t> the </a:t>
            </a:r>
            <a:r>
              <a:rPr lang="en-US" sz="1600" dirty="0">
                <a:solidFill>
                  <a:schemeClr val="tx2">
                    <a:lumMod val="50000"/>
                  </a:schemeClr>
                </a:solidFill>
                <a:latin typeface="Bahnschrift Light SemiCondensed" panose="020B0502040204020203" pitchFamily="34" charset="0"/>
              </a:rPr>
              <a:t>i</a:t>
            </a:r>
            <a:r>
              <a:rPr lang="en-US" sz="1600" b="0" i="0" dirty="0">
                <a:solidFill>
                  <a:schemeClr val="tx2">
                    <a:lumMod val="50000"/>
                  </a:schemeClr>
                </a:solidFill>
                <a:effectLst/>
                <a:latin typeface="Bahnschrift Light SemiCondensed" panose="020B0502040204020203" pitchFamily="34" charset="0"/>
              </a:rPr>
              <a:t>mages would be stored in</a:t>
            </a:r>
            <a:r>
              <a:rPr lang="en-US" sz="1600" dirty="0">
                <a:solidFill>
                  <a:schemeClr val="tx2">
                    <a:lumMod val="50000"/>
                  </a:schemeClr>
                </a:solidFill>
                <a:latin typeface="Bahnschrift Light SemiCondensed" panose="020B0502040204020203" pitchFamily="34" charset="0"/>
              </a:rPr>
              <a:t> Amazon Webservices </a:t>
            </a:r>
            <a:r>
              <a:rPr lang="en-US" sz="1600" b="0" i="0" dirty="0">
                <a:solidFill>
                  <a:schemeClr val="tx2">
                    <a:lumMod val="50000"/>
                  </a:schemeClr>
                </a:solidFill>
                <a:effectLst/>
                <a:latin typeface="Bahnschrift Light SemiCondensed" panose="020B0502040204020203" pitchFamily="34" charset="0"/>
              </a:rPr>
              <a:t>S3 bucket and the labels for the same in AWS RDB with PostgreSQL flavor. We would integrate Flask to display the data.</a:t>
            </a:r>
          </a:p>
          <a:p>
            <a:pPr lvl="1" algn="just"/>
            <a:r>
              <a:rPr lang="en-US" b="1" dirty="0">
                <a:solidFill>
                  <a:schemeClr val="tx2">
                    <a:lumMod val="50000"/>
                  </a:schemeClr>
                </a:solidFill>
                <a:latin typeface="Bahnschrift Light SemiCondensed" panose="020B0502040204020203" pitchFamily="34" charset="0"/>
              </a:rPr>
              <a:t>OPTION 2:</a:t>
            </a:r>
          </a:p>
          <a:p>
            <a:pPr lvl="2" algn="just"/>
            <a:r>
              <a:rPr lang="en-US" sz="1600" dirty="0">
                <a:solidFill>
                  <a:schemeClr val="tx2">
                    <a:lumMod val="50000"/>
                  </a:schemeClr>
                </a:solidFill>
                <a:latin typeface="Bahnschrift Light SemiCondensed" panose="020B0502040204020203" pitchFamily="34" charset="0"/>
              </a:rPr>
              <a:t>Then we started using Amazon SageMaker to save our image data that integrates with Jupyter Notebook to build our ML models. </a:t>
            </a:r>
            <a:r>
              <a:rPr lang="en-US" sz="1600" b="0" i="0" dirty="0">
                <a:solidFill>
                  <a:schemeClr val="tx2">
                    <a:lumMod val="50000"/>
                  </a:schemeClr>
                </a:solidFill>
                <a:effectLst/>
                <a:latin typeface="Bahnschrift Light SemiCondensed" panose="020B0502040204020203" pitchFamily="34" charset="0"/>
              </a:rPr>
              <a:t>We would integrate Flask to </a:t>
            </a:r>
            <a:r>
              <a:rPr lang="en-US" sz="1600" b="0" i="0" dirty="0">
                <a:solidFill>
                  <a:schemeClr val="bg2">
                    <a:lumMod val="25000"/>
                  </a:schemeClr>
                </a:solidFill>
                <a:effectLst/>
                <a:latin typeface="Bahnschrift Light SemiCondensed" panose="020B0502040204020203" pitchFamily="34" charset="0"/>
              </a:rPr>
              <a:t>display the dat</a:t>
            </a:r>
            <a:r>
              <a:rPr lang="en-US" sz="1600" i="0" dirty="0">
                <a:solidFill>
                  <a:schemeClr val="bg2">
                    <a:lumMod val="25000"/>
                  </a:schemeClr>
                </a:solidFill>
                <a:effectLst/>
                <a:latin typeface="Bahnschrift Light SemiCondensed" panose="020B0502040204020203" pitchFamily="34" charset="0"/>
              </a:rPr>
              <a:t>a.</a:t>
            </a:r>
            <a:endParaRPr lang="en-US" sz="1800" b="1" dirty="0">
              <a:solidFill>
                <a:schemeClr val="bg2">
                  <a:lumMod val="25000"/>
                </a:schemeClr>
              </a:solidFill>
              <a:latin typeface="Bahnschrift Light SemiCondensed" panose="020B0502040204020203" pitchFamily="34" charset="0"/>
            </a:endParaRPr>
          </a:p>
          <a:p>
            <a:pPr lvl="1" algn="just"/>
            <a:r>
              <a:rPr lang="en-US" b="1" dirty="0">
                <a:solidFill>
                  <a:schemeClr val="tx2">
                    <a:lumMod val="50000"/>
                  </a:schemeClr>
                </a:solidFill>
                <a:latin typeface="Bahnschrift Light SemiCondensed" panose="020B0502040204020203" pitchFamily="34" charset="0"/>
              </a:rPr>
              <a:t>OPTION 3:</a:t>
            </a:r>
          </a:p>
          <a:p>
            <a:pPr lvl="2" algn="just"/>
            <a:r>
              <a:rPr lang="en-US" sz="1600" dirty="0">
                <a:solidFill>
                  <a:schemeClr val="tx2">
                    <a:lumMod val="50000"/>
                  </a:schemeClr>
                </a:solidFill>
                <a:latin typeface="Bahnschrift Light SemiCondensed" panose="020B0502040204020203" pitchFamily="34" charset="0"/>
              </a:rPr>
              <a:t>Now we are using local Jupiter Notebook and Google Collab as IDE and storing all data on local computers.</a:t>
            </a:r>
          </a:p>
          <a:p>
            <a:pPr lvl="1" algn="just"/>
            <a:r>
              <a:rPr lang="en-US" b="1" dirty="0">
                <a:solidFill>
                  <a:schemeClr val="tx2">
                    <a:lumMod val="50000"/>
                  </a:schemeClr>
                </a:solidFill>
                <a:latin typeface="Bahnschrift Light SemiCondensed" panose="020B0502040204020203" pitchFamily="34" charset="0"/>
              </a:rPr>
              <a:t>OBSERVATIONS:</a:t>
            </a:r>
          </a:p>
          <a:p>
            <a:pPr lvl="2" algn="just"/>
            <a:r>
              <a:rPr lang="en-US" sz="1600" dirty="0">
                <a:solidFill>
                  <a:schemeClr val="tx2">
                    <a:lumMod val="50000"/>
                  </a:schemeClr>
                </a:solidFill>
                <a:latin typeface="Bahnschrift Light SemiCondensed" panose="020B0502040204020203" pitchFamily="34" charset="0"/>
              </a:rPr>
              <a:t>The free tier of Amazon Webservices S3 bucket was getting exhausted. </a:t>
            </a:r>
          </a:p>
          <a:p>
            <a:pPr lvl="2" algn="just"/>
            <a:r>
              <a:rPr lang="en-US" sz="1600" i="0" dirty="0">
                <a:solidFill>
                  <a:srgbClr val="202124"/>
                </a:solidFill>
                <a:effectLst/>
                <a:latin typeface="Bahnschrift Light SemiCondensed" panose="020B0502040204020203" pitchFamily="34" charset="0"/>
              </a:rPr>
              <a:t>Amazon SageMaker is a fully-managed service that enables us to quick and easily build, train, and deploy machine learning models at any scale. Amazon SageMaker includes modules that can be used together or independently to build, train, and deploy your machine learning models. But runs too slow.</a:t>
            </a:r>
          </a:p>
          <a:p>
            <a:pPr lvl="2" algn="just"/>
            <a:r>
              <a:rPr lang="en-US" sz="1600" dirty="0">
                <a:solidFill>
                  <a:srgbClr val="202124"/>
                </a:solidFill>
                <a:latin typeface="Bahnschrift Light SemiCondensed" panose="020B0502040204020203" pitchFamily="34" charset="0"/>
              </a:rPr>
              <a:t>Google Collab and Local Jupiter Notebook are both working good so far with our image dataset.</a:t>
            </a:r>
          </a:p>
          <a:p>
            <a:pPr lvl="2" algn="just"/>
            <a:r>
              <a:rPr lang="en-US" sz="1600" dirty="0">
                <a:solidFill>
                  <a:srgbClr val="202124"/>
                </a:solidFill>
                <a:latin typeface="Bahnschrift Light SemiCondensed" panose="020B0502040204020203" pitchFamily="34" charset="0"/>
              </a:rPr>
              <a:t>All image data is stored in our local machines.</a:t>
            </a:r>
          </a:p>
          <a:p>
            <a:pPr marL="914400" lvl="2" indent="0" algn="just">
              <a:buNone/>
            </a:pPr>
            <a:endParaRPr lang="en-US" sz="1600" dirty="0">
              <a:solidFill>
                <a:srgbClr val="202124"/>
              </a:solidFill>
              <a:latin typeface="Bahnschrift Light SemiCondensed" panose="020B0502040204020203" pitchFamily="34" charset="0"/>
            </a:endParaRPr>
          </a:p>
        </p:txBody>
      </p:sp>
    </p:spTree>
    <p:extLst>
      <p:ext uri="{BB962C8B-B14F-4D97-AF65-F5344CB8AC3E}">
        <p14:creationId xmlns:p14="http://schemas.microsoft.com/office/powerpoint/2010/main" val="72369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389DD-5107-4A77-9CFB-7A52E4E60230}"/>
              </a:ext>
            </a:extLst>
          </p:cNvPr>
          <p:cNvSpPr>
            <a:spLocks noGrp="1"/>
          </p:cNvSpPr>
          <p:nvPr>
            <p:ph idx="1"/>
          </p:nvPr>
        </p:nvSpPr>
        <p:spPr>
          <a:xfrm>
            <a:off x="2260444" y="1132629"/>
            <a:ext cx="8915400" cy="3777622"/>
          </a:xfrm>
        </p:spPr>
        <p:txBody>
          <a:bodyPr/>
          <a:lstStyle/>
          <a:p>
            <a:pPr algn="just"/>
            <a:r>
              <a:rPr lang="en-US" sz="1600" dirty="0">
                <a:latin typeface="Bahnschrift Light SemiCondensed" panose="020B0502040204020203" pitchFamily="34" charset="0"/>
              </a:rPr>
              <a:t>We predominantly used </a:t>
            </a:r>
            <a:r>
              <a:rPr lang="en-US" sz="1600" b="1" dirty="0">
                <a:latin typeface="Bahnschrift Light SemiCondensed" panose="020B0502040204020203" pitchFamily="34" charset="0"/>
              </a:rPr>
              <a:t>Tableau to create the final dashboard along with some other visualizations as required.</a:t>
            </a:r>
            <a:r>
              <a:rPr lang="en-US" sz="1600" dirty="0">
                <a:latin typeface="Bahnschrift Light SemiCondensed" panose="020B0502040204020203" pitchFamily="34" charset="0"/>
              </a:rPr>
              <a:t> </a:t>
            </a:r>
          </a:p>
          <a:p>
            <a:pPr algn="just"/>
            <a:r>
              <a:rPr lang="en-US" sz="1600" b="0" i="0" dirty="0">
                <a:effectLst/>
                <a:latin typeface="Bahnschrift Light SemiCondensed" panose="020B0502040204020203" pitchFamily="34" charset="0"/>
              </a:rPr>
              <a:t>Tableau is one of the </a:t>
            </a:r>
            <a:r>
              <a:rPr lang="en-US" sz="1600" dirty="0">
                <a:latin typeface="Bahnschrift Light SemiCondensed" panose="020B0502040204020203" pitchFamily="34" charset="0"/>
              </a:rPr>
              <a:t>most popular visualization tool in todays time due to being p</a:t>
            </a:r>
            <a:r>
              <a:rPr lang="en-US" sz="1600" b="0" i="0" dirty="0">
                <a:effectLst/>
                <a:latin typeface="Bahnschrift Light SemiCondensed" panose="020B0502040204020203" pitchFamily="34" charset="0"/>
              </a:rPr>
              <a:t>roficient in analyzing large data sets using statistical &amp; analytical knowledge to understand data trends, generate business insights and forecast outcomes.</a:t>
            </a:r>
          </a:p>
          <a:p>
            <a:pPr algn="just"/>
            <a:r>
              <a:rPr lang="en-US" sz="1600" b="0" i="0" dirty="0">
                <a:solidFill>
                  <a:srgbClr val="24292E"/>
                </a:solidFill>
                <a:effectLst/>
                <a:latin typeface="Bahnschrift Light SemiCondensed" panose="020B0502040204020203" pitchFamily="34" charset="0"/>
              </a:rPr>
              <a:t>We integrated </a:t>
            </a:r>
            <a:r>
              <a:rPr lang="en-US" sz="1600" b="1" i="0" dirty="0">
                <a:solidFill>
                  <a:srgbClr val="24292E"/>
                </a:solidFill>
                <a:effectLst/>
                <a:latin typeface="Bahnschrift Light SemiCondensed" panose="020B0502040204020203" pitchFamily="34" charset="0"/>
              </a:rPr>
              <a:t>Tableau</a:t>
            </a:r>
            <a:r>
              <a:rPr lang="en-US" sz="1600" b="0" i="0" dirty="0">
                <a:solidFill>
                  <a:srgbClr val="24292E"/>
                </a:solidFill>
                <a:effectLst/>
                <a:latin typeface="Bahnschrift Light SemiCondensed" panose="020B0502040204020203" pitchFamily="34" charset="0"/>
              </a:rPr>
              <a:t> for developing effective storytelling and fully functional, intuitive and interactive dashboards. </a:t>
            </a:r>
          </a:p>
          <a:p>
            <a:pPr algn="just"/>
            <a:r>
              <a:rPr lang="en-US" sz="1600" b="0" i="0" dirty="0">
                <a:solidFill>
                  <a:srgbClr val="24292E"/>
                </a:solidFill>
                <a:effectLst/>
                <a:latin typeface="Bahnschrift Light SemiCondensed" panose="020B0502040204020203" pitchFamily="34" charset="0"/>
              </a:rPr>
              <a:t>It was published on the </a:t>
            </a:r>
            <a:r>
              <a:rPr lang="en-US" sz="1600" b="1" i="0" dirty="0">
                <a:solidFill>
                  <a:srgbClr val="24292E"/>
                </a:solidFill>
                <a:effectLst/>
                <a:latin typeface="Bahnschrift Light SemiCondensed" panose="020B0502040204020203" pitchFamily="34" charset="0"/>
              </a:rPr>
              <a:t>public tableau server</a:t>
            </a:r>
            <a:r>
              <a:rPr lang="en-US" sz="1600" b="0" i="0" dirty="0">
                <a:solidFill>
                  <a:srgbClr val="24292E"/>
                </a:solidFill>
                <a:effectLst/>
                <a:latin typeface="Bahnschrift Light SemiCondensed" panose="020B0502040204020203" pitchFamily="34" charset="0"/>
              </a:rPr>
              <a:t>.</a:t>
            </a:r>
            <a:endParaRPr lang="en-US" sz="1600" b="0" i="0" dirty="0">
              <a:effectLst/>
              <a:latin typeface="Bahnschrift Light SemiCondensed" panose="020B0502040204020203" pitchFamily="34" charset="0"/>
            </a:endParaRPr>
          </a:p>
          <a:p>
            <a:pPr algn="just"/>
            <a:endParaRPr lang="en-US" sz="1600" dirty="0">
              <a:latin typeface="Bahnschrift Light SemiCondensed" panose="020B0502040204020203" pitchFamily="34" charset="0"/>
            </a:endParaRPr>
          </a:p>
          <a:p>
            <a:pPr algn="just"/>
            <a:endParaRPr lang="en-US" dirty="0">
              <a:latin typeface="Bahnschrift Light SemiCondensed" panose="020B0502040204020203" pitchFamily="34" charset="0"/>
            </a:endParaRPr>
          </a:p>
        </p:txBody>
      </p:sp>
      <p:sp>
        <p:nvSpPr>
          <p:cNvPr id="4" name="Title 1">
            <a:extLst>
              <a:ext uri="{FF2B5EF4-FFF2-40B4-BE49-F238E27FC236}">
                <a16:creationId xmlns:a16="http://schemas.microsoft.com/office/drawing/2014/main" id="{A96C84B5-733F-446A-93EE-29A13CFE4AFC}"/>
              </a:ext>
            </a:extLst>
          </p:cNvPr>
          <p:cNvSpPr txBox="1">
            <a:spLocks/>
          </p:cNvSpPr>
          <p:nvPr/>
        </p:nvSpPr>
        <p:spPr>
          <a:xfrm>
            <a:off x="1792030" y="579576"/>
            <a:ext cx="9601196" cy="5530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Bahnschrift Light SemiCondensed" panose="020B0502040204020203" pitchFamily="34" charset="0"/>
              </a:rPr>
              <a:t>VISUALIZATION TOOLS USED TO CREATE FINAL DASHBOARD:</a:t>
            </a:r>
          </a:p>
        </p:txBody>
      </p:sp>
      <p:pic>
        <p:nvPicPr>
          <p:cNvPr id="5" name="Picture 4">
            <a:extLst>
              <a:ext uri="{FF2B5EF4-FFF2-40B4-BE49-F238E27FC236}">
                <a16:creationId xmlns:a16="http://schemas.microsoft.com/office/drawing/2014/main" id="{DE2A5CAA-EC44-4407-B07F-34EAD45F0F6C}"/>
              </a:ext>
            </a:extLst>
          </p:cNvPr>
          <p:cNvPicPr>
            <a:picLocks noChangeAspect="1"/>
          </p:cNvPicPr>
          <p:nvPr/>
        </p:nvPicPr>
        <p:blipFill>
          <a:blip r:embed="rId2"/>
          <a:stretch>
            <a:fillRect/>
          </a:stretch>
        </p:blipFill>
        <p:spPr>
          <a:xfrm>
            <a:off x="3994614" y="3836560"/>
            <a:ext cx="4202771" cy="2362905"/>
          </a:xfrm>
          <a:prstGeom prst="rect">
            <a:avLst/>
          </a:prstGeom>
        </p:spPr>
      </p:pic>
    </p:spTree>
    <p:extLst>
      <p:ext uri="{BB962C8B-B14F-4D97-AF65-F5344CB8AC3E}">
        <p14:creationId xmlns:p14="http://schemas.microsoft.com/office/powerpoint/2010/main" val="167441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5574D-1F82-407B-9FA6-E9ED709E53F8}"/>
              </a:ext>
            </a:extLst>
          </p:cNvPr>
          <p:cNvSpPr>
            <a:spLocks noGrp="1"/>
          </p:cNvSpPr>
          <p:nvPr>
            <p:ph idx="1"/>
          </p:nvPr>
        </p:nvSpPr>
        <p:spPr>
          <a:xfrm>
            <a:off x="2077483" y="1333849"/>
            <a:ext cx="8915400" cy="6065241"/>
          </a:xfrm>
        </p:spPr>
        <p:txBody>
          <a:bodyPr>
            <a:normAutofit/>
          </a:bodyPr>
          <a:lstStyle/>
          <a:p>
            <a:pPr algn="just"/>
            <a:r>
              <a:rPr lang="en-US" sz="1600" b="1" dirty="0">
                <a:latin typeface="Bahnschrift Light SemiCondensed" panose="020B0502040204020203" pitchFamily="34" charset="0"/>
              </a:rPr>
              <a:t>Visualizing original dataset</a:t>
            </a:r>
          </a:p>
          <a:p>
            <a:pPr lvl="1" algn="just"/>
            <a:r>
              <a:rPr lang="en-US" sz="1400" dirty="0">
                <a:latin typeface="Bahnschrift Light SemiCondensed" panose="020B0502040204020203" pitchFamily="34" charset="0"/>
              </a:rPr>
              <a:t>Total chest X-ray images per medical condition </a:t>
            </a:r>
          </a:p>
          <a:p>
            <a:pPr lvl="1" algn="just"/>
            <a:r>
              <a:rPr lang="en-US" sz="1400" dirty="0">
                <a:latin typeface="Bahnschrift Light SemiCondensed" panose="020B0502040204020203" pitchFamily="34" charset="0"/>
              </a:rPr>
              <a:t>COVID-19 vs Non COVID-19 cases</a:t>
            </a:r>
          </a:p>
          <a:p>
            <a:pPr lvl="1" algn="just"/>
            <a:r>
              <a:rPr lang="en-US" sz="1400" dirty="0">
                <a:latin typeface="Bahnschrift Light SemiCondensed" panose="020B0502040204020203" pitchFamily="34" charset="0"/>
              </a:rPr>
              <a:t>Visualization Tool: </a:t>
            </a:r>
            <a:r>
              <a:rPr lang="en-US" sz="1400" b="1" dirty="0">
                <a:latin typeface="Bahnschrift Light SemiCondensed" panose="020B0502040204020203" pitchFamily="34" charset="0"/>
              </a:rPr>
              <a:t>Tableau</a:t>
            </a:r>
            <a:endParaRPr lang="en-US" sz="1600" b="1" dirty="0">
              <a:latin typeface="Bahnschrift Light SemiCondensed" panose="020B0502040204020203" pitchFamily="34" charset="0"/>
            </a:endParaRPr>
          </a:p>
          <a:p>
            <a:pPr algn="just"/>
            <a:r>
              <a:rPr lang="en-US" sz="1600" b="1" dirty="0">
                <a:latin typeface="Bahnschrift Light SemiCondensed" panose="020B0502040204020203" pitchFamily="34" charset="0"/>
              </a:rPr>
              <a:t>Analysis after every ML model is applied: </a:t>
            </a:r>
            <a:r>
              <a:rPr lang="en-US" sz="1600" dirty="0">
                <a:latin typeface="Bahnschrift Light SemiCondensed" panose="020B0502040204020203" pitchFamily="34" charset="0"/>
              </a:rPr>
              <a:t>(*ML strategy coming ahead subsequently)</a:t>
            </a:r>
          </a:p>
          <a:p>
            <a:pPr lvl="1" algn="just"/>
            <a:r>
              <a:rPr lang="en-US" sz="1400" dirty="0">
                <a:latin typeface="Bahnschrift Light SemiCondensed" panose="020B0502040204020203" pitchFamily="34" charset="0"/>
              </a:rPr>
              <a:t>ML Model* vs model accuracy for the chest X-ray images having one of the 2 medical conditions* or images with no finding/Normal. (using confusion matrix)</a:t>
            </a:r>
          </a:p>
          <a:p>
            <a:pPr lvl="1" algn="just"/>
            <a:r>
              <a:rPr lang="en-US" sz="1400" dirty="0">
                <a:latin typeface="Bahnschrift Light SemiCondensed" panose="020B0502040204020203" pitchFamily="34" charset="0"/>
              </a:rPr>
              <a:t>ML Model* vs loss for the chest X-ray images having one of the for the 2 medical conditions* or images with no finding.</a:t>
            </a:r>
          </a:p>
          <a:p>
            <a:pPr lvl="1" algn="just"/>
            <a:r>
              <a:rPr lang="en-US" sz="1400" dirty="0">
                <a:latin typeface="Bahnschrift Light SemiCondensed" panose="020B0502040204020203" pitchFamily="34" charset="0"/>
              </a:rPr>
              <a:t>Animated visualization showing the performance change of the ML model with every little feature change done for the betterment of model in chronological order to show how each model evolved over different models/feature change of each model.</a:t>
            </a:r>
          </a:p>
          <a:p>
            <a:pPr lvl="1" algn="just"/>
            <a:r>
              <a:rPr lang="en-US" sz="1400" dirty="0">
                <a:latin typeface="Bahnschrift Light SemiCondensed" panose="020B0502040204020203" pitchFamily="34" charset="0"/>
              </a:rPr>
              <a:t>Create an animated plot to show performance of the model over epochs.</a:t>
            </a:r>
          </a:p>
          <a:p>
            <a:pPr lvl="1" algn="just"/>
            <a:r>
              <a:rPr lang="en-US" sz="1400" dirty="0">
                <a:latin typeface="Bahnschrift Light SemiCondensed" panose="020B0502040204020203" pitchFamily="34" charset="0"/>
              </a:rPr>
              <a:t>Visualization Tool: </a:t>
            </a:r>
            <a:r>
              <a:rPr lang="en-US" sz="1400" b="1" dirty="0">
                <a:latin typeface="Bahnschrift Light SemiCondensed" panose="020B0502040204020203" pitchFamily="34" charset="0"/>
              </a:rPr>
              <a:t>Tableau, matplotlib library</a:t>
            </a:r>
            <a:endParaRPr lang="en-US" sz="1600" dirty="0">
              <a:latin typeface="Bahnschrift Light SemiCondensed" panose="020B0502040204020203" pitchFamily="34" charset="0"/>
            </a:endParaRPr>
          </a:p>
          <a:p>
            <a:pPr algn="just"/>
            <a:endParaRPr lang="en-US" sz="1600" dirty="0">
              <a:latin typeface="Bahnschrift Light SemiCondensed" panose="020B0502040204020203" pitchFamily="34" charset="0"/>
            </a:endParaRPr>
          </a:p>
          <a:p>
            <a:pPr algn="just"/>
            <a:endParaRPr lang="en-US" sz="1600" dirty="0">
              <a:latin typeface="Bahnschrift Light SemiCondensed" panose="020B0502040204020203" pitchFamily="34" charset="0"/>
            </a:endParaRPr>
          </a:p>
          <a:p>
            <a:pPr marL="457200" lvl="1" indent="0" algn="just">
              <a:buNone/>
            </a:pPr>
            <a:endParaRPr lang="en-US" dirty="0">
              <a:latin typeface="Bahnschrift Light SemiCondensed" panose="020B0502040204020203" pitchFamily="34" charset="0"/>
            </a:endParaRPr>
          </a:p>
        </p:txBody>
      </p:sp>
      <p:sp>
        <p:nvSpPr>
          <p:cNvPr id="6" name="Title 1">
            <a:extLst>
              <a:ext uri="{FF2B5EF4-FFF2-40B4-BE49-F238E27FC236}">
                <a16:creationId xmlns:a16="http://schemas.microsoft.com/office/drawing/2014/main" id="{7357008C-9D28-4D30-92C3-F2DEAB506C21}"/>
              </a:ext>
            </a:extLst>
          </p:cNvPr>
          <p:cNvSpPr txBox="1">
            <a:spLocks/>
          </p:cNvSpPr>
          <p:nvPr/>
        </p:nvSpPr>
        <p:spPr>
          <a:xfrm>
            <a:off x="1734585" y="365540"/>
            <a:ext cx="9601196" cy="8508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Bahnschrift Light SemiCondensed" panose="020B0502040204020203" pitchFamily="34" charset="0"/>
              </a:rPr>
              <a:t>JOURNEY OF VISUALIZATIONS PLANNED:</a:t>
            </a:r>
          </a:p>
          <a:p>
            <a:r>
              <a:rPr lang="en-US" sz="1600" b="1" dirty="0">
                <a:latin typeface="Bahnschrift Light SemiCondensed" panose="020B0502040204020203" pitchFamily="34" charset="0"/>
              </a:rPr>
              <a:t> FROM BEGINNING TO THE FINAL DASHBOARD</a:t>
            </a:r>
            <a:r>
              <a:rPr lang="en-US" sz="2000" b="1" dirty="0">
                <a:latin typeface="Bahnschrift Light SemiCondensed" panose="020B0502040204020203" pitchFamily="34" charset="0"/>
              </a:rPr>
              <a:t>:</a:t>
            </a:r>
          </a:p>
        </p:txBody>
      </p:sp>
    </p:spTree>
    <p:extLst>
      <p:ext uri="{BB962C8B-B14F-4D97-AF65-F5344CB8AC3E}">
        <p14:creationId xmlns:p14="http://schemas.microsoft.com/office/powerpoint/2010/main" val="131083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9E365-5F71-4933-B71A-2E69ED92F129}"/>
              </a:ext>
            </a:extLst>
          </p:cNvPr>
          <p:cNvSpPr>
            <a:spLocks noGrp="1"/>
          </p:cNvSpPr>
          <p:nvPr>
            <p:ph idx="1"/>
          </p:nvPr>
        </p:nvSpPr>
        <p:spPr>
          <a:xfrm>
            <a:off x="2127817" y="1228288"/>
            <a:ext cx="8915400" cy="5022209"/>
          </a:xfrm>
        </p:spPr>
        <p:txBody>
          <a:bodyPr/>
          <a:lstStyle/>
          <a:p>
            <a:r>
              <a:rPr lang="en-US" sz="1600" b="1" dirty="0">
                <a:latin typeface="Bahnschrift Light SemiCondensed" panose="020B0502040204020203" pitchFamily="34" charset="0"/>
              </a:rPr>
              <a:t>Analysis of accuracy and loss for pretrained models like </a:t>
            </a:r>
            <a:r>
              <a:rPr lang="en-US" sz="1600" b="1" i="0" dirty="0">
                <a:solidFill>
                  <a:srgbClr val="24292E"/>
                </a:solidFill>
                <a:effectLst/>
                <a:latin typeface="Bahnschrift Light SemiCondensed" panose="020B0502040204020203" pitchFamily="34" charset="0"/>
              </a:rPr>
              <a:t>VGG16, VGG19, ResNet18, ResNet50, SqueezeNet, DenseNet-121 vs a regular model.</a:t>
            </a:r>
            <a:endParaRPr lang="en-US" sz="1600" b="1" dirty="0">
              <a:latin typeface="Bahnschrift Light SemiCondensed" panose="020B0502040204020203" pitchFamily="34" charset="0"/>
            </a:endParaRPr>
          </a:p>
          <a:p>
            <a:r>
              <a:rPr lang="en-US" sz="1600" b="1" dirty="0">
                <a:latin typeface="Bahnschrift Light SemiCondensed" panose="020B0502040204020203" pitchFamily="34" charset="0"/>
              </a:rPr>
              <a:t>Final performance analysis of the model</a:t>
            </a:r>
          </a:p>
          <a:p>
            <a:pPr lvl="1"/>
            <a:r>
              <a:rPr lang="en-US" sz="1400" dirty="0">
                <a:latin typeface="Bahnschrift Light SemiCondensed" panose="020B0502040204020203" pitchFamily="34" charset="0"/>
              </a:rPr>
              <a:t>Plot all models vs accuracy to conclude most optimal model. </a:t>
            </a:r>
          </a:p>
          <a:p>
            <a:pPr lvl="1"/>
            <a:r>
              <a:rPr lang="en-US" sz="1400" dirty="0">
                <a:latin typeface="Bahnschrift Light SemiCondensed" panose="020B0502040204020203" pitchFamily="34" charset="0"/>
              </a:rPr>
              <a:t>Plot all models vs loss to conclude most optimal model. </a:t>
            </a:r>
          </a:p>
          <a:p>
            <a:pPr lvl="1"/>
            <a:r>
              <a:rPr lang="en-US" sz="1400" dirty="0">
                <a:latin typeface="Bahnschrift Light SemiCondensed" panose="020B0502040204020203" pitchFamily="34" charset="0"/>
              </a:rPr>
              <a:t>Animated visualization showing the performance change in models in chronological order to show how performance evolved over different models.</a:t>
            </a:r>
          </a:p>
          <a:p>
            <a:pPr lvl="1"/>
            <a:r>
              <a:rPr lang="en-US" sz="1400" dirty="0">
                <a:latin typeface="Bahnschrift Light SemiCondensed" panose="020B0502040204020203" pitchFamily="34" charset="0"/>
              </a:rPr>
              <a:t>Final 3 shortlisted models for visualizing the performance in terms of loss and accuracy.</a:t>
            </a:r>
          </a:p>
          <a:p>
            <a:pPr lvl="1"/>
            <a:r>
              <a:rPr lang="en-US" sz="1400" dirty="0">
                <a:latin typeface="Bahnschrift Light SemiCondensed" panose="020B0502040204020203" pitchFamily="34" charset="0"/>
              </a:rPr>
              <a:t>Best performing model  for visualizing the performance in terms of loss and accuracy.</a:t>
            </a:r>
          </a:p>
          <a:p>
            <a:pPr lvl="1"/>
            <a:r>
              <a:rPr lang="en-US" sz="1400" dirty="0">
                <a:latin typeface="Bahnschrift Light SemiCondensed" panose="020B0502040204020203" pitchFamily="34" charset="0"/>
              </a:rPr>
              <a:t>Final prediction based on the best ML model, showing predicted vs actual value (class it belongs to)</a:t>
            </a:r>
          </a:p>
          <a:p>
            <a:pPr lvl="1"/>
            <a:r>
              <a:rPr lang="en-US" sz="1400" dirty="0">
                <a:latin typeface="Bahnschrift Light SemiCondensed" panose="020B0502040204020203" pitchFamily="34" charset="0"/>
              </a:rPr>
              <a:t>Visualization Tool: </a:t>
            </a:r>
            <a:r>
              <a:rPr lang="en-US" sz="1400" b="1" dirty="0">
                <a:latin typeface="Bahnschrift Light SemiCondensed" panose="020B0502040204020203" pitchFamily="34" charset="0"/>
              </a:rPr>
              <a:t>Tableau</a:t>
            </a:r>
          </a:p>
          <a:p>
            <a:endParaRPr lang="en-US" dirty="0"/>
          </a:p>
        </p:txBody>
      </p:sp>
    </p:spTree>
    <p:extLst>
      <p:ext uri="{BB962C8B-B14F-4D97-AF65-F5344CB8AC3E}">
        <p14:creationId xmlns:p14="http://schemas.microsoft.com/office/powerpoint/2010/main" val="26680211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9327</TotalTime>
  <Words>5018</Words>
  <Application>Microsoft Office PowerPoint</Application>
  <PresentationFormat>Widescreen</PresentationFormat>
  <Paragraphs>474</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Algerian</vt:lpstr>
      <vt:lpstr>Arial</vt:lpstr>
      <vt:lpstr>Bahnschrift Light SemiCondensed</vt:lpstr>
      <vt:lpstr>Calibri</vt:lpstr>
      <vt:lpstr>Century Gothic</vt:lpstr>
      <vt:lpstr>Wingdings 3</vt:lpstr>
      <vt:lpstr>Wisp</vt:lpstr>
      <vt:lpstr>COVID PREDICTION ML MODEL: VISUALIZATION                   - Stuti Budhwar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 OF INTERACTICE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VISUALIZATION FOR MODEL-1: Accuracy and Loss MODEL-1: Basic Model-A</vt:lpstr>
      <vt:lpstr>TABLEAU REPRESENTATION- Loss Trail per Epoch</vt:lpstr>
      <vt:lpstr>TABLEAU REPRESENTATION- Accuracy Trail per Epoch</vt:lpstr>
      <vt:lpstr>ANALYSIS AND VISUALIZATION FOR Model-2: Accuracy and Loss MODEL-2: Basic Model-B</vt:lpstr>
      <vt:lpstr>PowerPoint Presentation</vt:lpstr>
      <vt:lpstr>PowerPoint Presentation</vt:lpstr>
      <vt:lpstr>ANALYSIS AND VISUALIZATION FOR Model-3: Accuracy and Loss MODEL-3: Basic Model-C</vt:lpstr>
      <vt:lpstr>PowerPoint Presentation</vt:lpstr>
      <vt:lpstr>PowerPoint Presentation</vt:lpstr>
      <vt:lpstr>ANALYSIS AND VISUALIZATION FOR Model-4: Accuracy and Loss MODEL 4 – BASIC MODEL-D</vt:lpstr>
      <vt:lpstr>PowerPoint Presentation</vt:lpstr>
      <vt:lpstr>PowerPoint Presentation</vt:lpstr>
      <vt:lpstr>ANALYSIS AND VISUALIZATION FOR Model-5: Accuracy and Loss MODEL-5: VGG-16-A</vt:lpstr>
      <vt:lpstr>PowerPoint Presentation</vt:lpstr>
      <vt:lpstr>PowerPoint Presentation</vt:lpstr>
      <vt:lpstr>ANALYSIS AND VISUALIZATION FOR Model-6: Accuracy and Loss MODEL6: VGG-16-B</vt:lpstr>
      <vt:lpstr>PowerPoint Presentation</vt:lpstr>
      <vt:lpstr>PowerPoint Presentation</vt:lpstr>
      <vt:lpstr>ANALYSIS AND VISUALIZATION FOR Model-7: Accuracy and Loss MODEL 7: VGG-16-C</vt:lpstr>
      <vt:lpstr>PowerPoint Presentation</vt:lpstr>
      <vt:lpstr>PowerPoint Presentation</vt:lpstr>
      <vt:lpstr>ANALYSIS AND VISUALIZATION FOR Model-8: Accuracy and Loss MODEL 8: Resnet50-A</vt:lpstr>
      <vt:lpstr>PowerPoint Presentation</vt:lpstr>
      <vt:lpstr>PowerPoint Presentation</vt:lpstr>
      <vt:lpstr>ANALYSIS AND VISUALIZATION FOR Model-9: Accuracy and Loss MODEL-9: Resnet50-B</vt:lpstr>
      <vt:lpstr>PowerPoint Presentation</vt:lpstr>
      <vt:lpstr>PowerPoint Presentation</vt:lpstr>
      <vt:lpstr>ANALYSIS AND VISUALIZATION FOR Model-10: Accuracy and Loss MODEL-10: Resnet50-C</vt:lpstr>
      <vt:lpstr>ANALYSIS AND VISUALIZATION FOR Model-10: Accuracy and Loss:  MODEL-10: Resnet50-C</vt:lpstr>
      <vt:lpstr>PowerPoint Presentation</vt:lpstr>
      <vt:lpstr>ANALYSIS AND VISUALIZATION: OVERALL MODEL PERFORMANCE</vt:lpstr>
      <vt:lpstr>ANALYSIS AND VISUALIZATION: MODEL PERFORMANCE</vt:lpstr>
      <vt:lpstr>OBSERVATIONS AND ANALYSIS OF MODEL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stuts0699@gmail.com</dc:creator>
  <cp:lastModifiedBy>stuts0699@gmail.com</cp:lastModifiedBy>
  <cp:revision>316</cp:revision>
  <dcterms:created xsi:type="dcterms:W3CDTF">2020-12-12T02:24:26Z</dcterms:created>
  <dcterms:modified xsi:type="dcterms:W3CDTF">2021-01-13T08:18:36Z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