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FEF7E-27AD-4D12-BF49-509B9F7EFD45}" v="383" dt="2024-07-09T01:19:30.066"/>
    <p1510:client id="{3DC91654-49FC-774D-97CF-28582A96B246}" v="1078" dt="2024-07-09T23:39:48"/>
    <p1510:client id="{50EA8884-F9F7-4B60-A56E-52E6254D1793}" v="107" dt="2024-07-09T23:12:12.788"/>
    <p1510:client id="{86884A13-BBCE-440F-9F39-B1C40F3D74F9}" v="12" dt="2024-07-09T22:35:21.532"/>
    <p1510:client id="{93558E31-EBB0-499A-97AC-141801737675}" v="64" dt="2024-07-09T23:19:56.557"/>
    <p1510:client id="{ACBE6373-3842-4647-8D59-E12D163BA8F7}" v="136" dt="2024-07-09T23:03:52.444"/>
    <p1510:client id="{D8B998F1-6590-4139-A8DB-4C9327FAA809}" v="116" dt="2024-07-09T01:52:11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9T22:52:03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10583 14637 16383 0 0,'5'0'0'0'0,"7"0"0"0"0,6 0 0 0 0,5 0 0 0 0,-1-5 0 0 0,0-1 0 0 0,2-1 0 0 0,2 2 0 0 0,1 2 0 0 0,1 0 0 0 0,1 2 0 0 0,0 1 0 0 0,1 0 0 0 0,0 0 0 0 0,-1 0 0 0 0,1 1 0 0 0,0-1 0 0 0,-1 0 0 0 0,0 0 0 0 0,1 0 0 0 0,-1 0 0 0 0,1 0 0 0 0,-1 0 0 0 0,0 0 0 0 0,-4-5 0 0 0,-2-2 0 0 0,0 1 0 0 0,1 1 0 0 0,2 1 0 0 0,1 2 0 0 0,1 1 0 0 0,1 0 0 0 0,0 1 0 0 0,-4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9T22:52:05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10610 15274 16383 0 0,'5'0'0'0'0,"6"0"0"0"0,7 0 0 0 0,1-5 0 0 0,1-2 0 0 0,2 1 0 0 0,3 1 0 0 0,2 1 0 0 0,-3-3 0 0 0,-2-1 0 0 0,2 1 0 0 0,1 2 0 0 0,1 2 0 0 0,1 1 0 0 0,2 1 0 0 0,0 1 0 0 0,0 0 0 0 0,1 0 0 0 0,0 1 0 0 0,-1-1 0 0 0,1 0 0 0 0,0 0 0 0 0,-1 0 0 0 0,1 0 0 0 0,-1-5 0 0 0,0-1 0 0 0,-4-1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9T22:52:07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10583 15901 16383 0 0,'5'0'0'0'0,"7"0"0"0"0,6 0 0 0 0,5 0 0 0 0,4 0 0 0 0,2 0 0 0 0,1 0 0 0 0,1 0 0 0 0,-1 0 0 0 0,1 0 0 0 0,-1 0 0 0 0,0 0 0 0 0,0 0 0 0 0,-1 0 0 0 0,0 0 0 0 0,1 0 0 0 0,-1 0 0 0 0,1 0 0 0 0,-1 0 0 0 0,0 0 0 0 0,1 0 0 0 0,-1 0 0 0 0,0 0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9T22:52:09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10636 16566 16383 0 0,'5'0'0'0'0,"7"-5"0"0"0,6-2 0 0 0,5 1 0 0 0,4 1 0 0 0,2 1 0 0 0,1 2 0 0 0,1 1 0 0 0,-1 0 0 0 0,1 1 0 0 0,-1 1 0 0 0,0-1 0 0 0,-1 0 0 0 0,1 0 0 0 0,-1 0 0 0 0,1 1 0 0 0,-1-1 0 0 0,0 0 0 0 0,1 0 0 0 0,-1 0 0 0 0,1 0 0 0 0,-1 0 0 0 0,0 0 0 0 0,1 0 0 0 0,-1 0 0 0 0,1 0 0 0 0,-6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9T22:52:11.7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10583 17277 16383 0 0,'5'0'0'0'0,"7"0"0"0"0,6 0 0 0 0,5 0 0 0 0,4 0 0 0 0,2 0 0 0 0,1 0 0 0 0,1 0 0 0 0,-1 0 0 0 0,1 0 0 0 0,-1 0 0 0 0,0 0 0 0 0,0 0 0 0 0,-1 0 0 0 0,0 0 0 0 0,1 0 0 0 0,-1 0 0 0 0,1 0 0 0 0,-1 0 0 0 0,0 0 0 0 0,1 0 0 0 0,-1 0 0 0 0,0 0 0 0 0,1 0 0 0 0,-1 0 0 0 0,1 0 0 0 0,-6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4388-EED9-92FC-E278-DF93168D3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F3C74-0D68-BE37-69CD-88076A638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6BDC6-22F7-34D6-F3C6-CA8CCEC1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3C8F-D674-844F-17AE-69E2210B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DE07-49E0-AF7D-2CC3-9C903379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1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82C4-6219-8FDE-CB5B-F9E9740E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D01F6-B7C6-C5C1-0A88-C11A323B8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000B2-F0FD-B852-A2B9-3F8BEA51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9E4F6-6859-A7C2-8450-E20DF639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B0E9-0278-BA5D-D2BC-77A7466A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A1215-53C4-4E49-6448-D8BAD8D0C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4CD66-BB00-8A8D-25DF-FB5516347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32D2-F12A-9C4E-9E79-CBD8A03F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52A-4756-6A08-6EB7-F1053A4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1EED7-976A-E710-F132-CDA2CBB2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20B-0B45-FA96-CD62-221EF75C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5107-3142-84C2-70C8-4FFCFFE5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7DD4-5400-806D-9B27-F559293A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EB36-B506-B48C-175F-7BBB011C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1F7D-9626-DA4B-C976-C9BF54F0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EFC5-C860-B0A8-7DF2-5751703E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1D246-A221-31F3-BA54-E39946C2D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1DFCE-8A91-AECD-EBC0-E13CF062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17EAA-7267-3A26-182B-2E1114F9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A33F-D581-FD49-EEEE-39258B47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6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195B-61C1-15A7-EC23-0E74EAD1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6320-6E1E-E2B1-6839-CC567A918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16099-FA08-0730-7947-4919370DE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20096-264F-BE7E-9CFF-8191F11D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DEBDF-9339-3C27-19DD-60F3063F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881E2-A92D-B14C-C00F-760AAA4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65F7-FF0E-D71E-9982-8814AC11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2EC17-0A33-78FB-6251-74A49ECBC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154C2-A131-EA11-CD51-3FA42EF4B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801AF-4A8C-911D-C4D5-9C580349A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B986A-9B5F-F715-4D05-F47D2EEEE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19046-18B5-1279-012C-D809CC68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6C43F-A4CC-12DA-78F3-E684C4D9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957A2-F374-0FDB-872F-5BD911A5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AC41-7D37-412B-F7CE-D0306C43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7BE1F-F123-2A31-0C0D-5DE04220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C4414-FFC7-6EF4-80C6-33CBCBBA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6721B-BF1C-B7BC-7050-87875EAC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ED0A2-813D-29CD-D1A8-367D3703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42ACE-84FD-AEA9-1706-4E65AEF1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ACCAC-8B95-C290-5685-211A637F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4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C330-F913-5CD4-EB77-F9894D0F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F0BF-BC24-0E67-1EE9-C3A4D4CA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ABE53-46AE-4A60-0A17-67B9A944C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E7BB6-6160-2B77-BB57-A7E8B2A4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BBA9C-90BD-338E-2399-3CAD56DB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20E2A-880B-C334-C833-8ADB3404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A78D-872E-208F-47F4-09B07320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62DE2-78A4-730F-5E79-2212B7B40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B4DFE-96D5-0774-796E-BDD95C609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8BEEE-EA5A-E49D-5080-9F2A6EE2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B7D7-7097-0E42-B4F5-D8094F8ADB3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C3BAF-6A97-FFFB-A6DE-34AE5B5A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17E7F-DFDC-CC5A-A539-E8EBCEFB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AB91C-98C1-0B7C-F4C4-A84EFFA1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0B176-B561-CF0A-E9B5-98BE2A25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21DD-C61A-FBD0-73E1-EA7FE66CB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10B7D7-7097-0E42-B4F5-D8094F8ADB3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29BF-84E0-827D-BC1D-F2A50CDC8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5D1A-517D-3045-8F48-4C0812337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251A0-8493-0947-8D09-2E9545525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ustomXml" Target="../ink/ink3.xml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CD87A-DB06-E028-F082-0C2D84043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85D0-AB6B-46E5-6E32-DE3DA8A91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Blue Men and Woman group</a:t>
            </a:r>
          </a:p>
        </p:txBody>
      </p:sp>
    </p:spTree>
    <p:extLst>
      <p:ext uri="{BB962C8B-B14F-4D97-AF65-F5344CB8AC3E}">
        <p14:creationId xmlns:p14="http://schemas.microsoft.com/office/powerpoint/2010/main" val="247460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3E95-F89E-B474-8415-D5CA04F7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Grouped Bar Graphs</a:t>
            </a:r>
          </a:p>
        </p:txBody>
      </p:sp>
      <p:pic>
        <p:nvPicPr>
          <p:cNvPr id="10" name="Content Placeholder 9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05FD5D55-3018-CBF6-E6B5-E5BDCC1AE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44" y="1711419"/>
            <a:ext cx="5534424" cy="4101885"/>
          </a:xfrm>
        </p:spPr>
      </p:pic>
      <p:pic>
        <p:nvPicPr>
          <p:cNvPr id="11" name="Picture 10" descr="A blue and orange bars&#10;&#10;Description automatically generated">
            <a:extLst>
              <a:ext uri="{FF2B5EF4-FFF2-40B4-BE49-F238E27FC236}">
                <a16:creationId xmlns:a16="http://schemas.microsoft.com/office/drawing/2014/main" id="{5594701E-4C1A-042B-14DE-E0B829A5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68" y="1716840"/>
            <a:ext cx="5561627" cy="409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43DC-9C95-E73E-19A8-76AB0A18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 Chart</a:t>
            </a:r>
          </a:p>
        </p:txBody>
      </p:sp>
      <p:pic>
        <p:nvPicPr>
          <p:cNvPr id="7" name="Content Placeholder 6" descr="A graph with blue lines&#10;&#10;Description automatically generated">
            <a:extLst>
              <a:ext uri="{FF2B5EF4-FFF2-40B4-BE49-F238E27FC236}">
                <a16:creationId xmlns:a16="http://schemas.microsoft.com/office/drawing/2014/main" id="{FE6F1628-1544-E5BC-396D-930EF6109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279" y="1866403"/>
            <a:ext cx="5093035" cy="4114800"/>
          </a:xfrm>
        </p:spPr>
      </p:pic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D7C84026-489E-48F4-61D7-3AA09525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276" y="1862380"/>
            <a:ext cx="496700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8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629D-BBEE-BF26-DB02-4FE78743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100542"/>
            <a:ext cx="10515600" cy="1325563"/>
          </a:xfrm>
        </p:spPr>
        <p:txBody>
          <a:bodyPr/>
          <a:lstStyle/>
          <a:p>
            <a:r>
              <a:rPr lang="en-US"/>
              <a:t>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1D28-0DD4-3849-4E4B-719D8FC2B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950" y="2143125"/>
            <a:ext cx="5181600" cy="22558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Data Engineering Track with Visualization Elements.</a:t>
            </a:r>
          </a:p>
          <a:p>
            <a:pPr lvl="1"/>
            <a:r>
              <a:rPr lang="en-US" sz="1800"/>
              <a:t>ETL Process: Austen and Tyler</a:t>
            </a:r>
          </a:p>
          <a:p>
            <a:pPr lvl="1"/>
            <a:r>
              <a:rPr lang="en-US" sz="1800"/>
              <a:t>Database Schema: Amanuel</a:t>
            </a:r>
          </a:p>
          <a:p>
            <a:pPr lvl="1"/>
            <a:r>
              <a:rPr lang="en-US" sz="1800"/>
              <a:t>Visualization: Rachel</a:t>
            </a:r>
          </a:p>
          <a:p>
            <a:endParaRPr lang="en-US" sz="22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BC1FE-A1BD-B1B8-E180-80AF55607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4783" y="1698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/>
              <a:t>Overview: Medicare vs. Medicaid Spending By Drug</a:t>
            </a:r>
          </a:p>
          <a:p>
            <a:pPr lvl="1"/>
            <a:r>
              <a:rPr lang="en-US" sz="2000"/>
              <a:t>Which manufacturers supplied the greatest number of drugs to each of the federal programs?</a:t>
            </a:r>
          </a:p>
          <a:p>
            <a:pPr lvl="1"/>
            <a:r>
              <a:rPr lang="en-US" sz="2000"/>
              <a:t>How much did Medicaid spend for each manufacturer per year? How much did Medicare spend?</a:t>
            </a:r>
          </a:p>
          <a:p>
            <a:pPr lvl="1"/>
            <a:r>
              <a:rPr lang="en-US" sz="2000"/>
              <a:t>What is the relationship between the number of manufacturers for a single drug and the price of that drug per year?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5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01AF-1A7D-5F4F-D7B2-F62B61A4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" y="-152644"/>
            <a:ext cx="10515600" cy="1325563"/>
          </a:xfrm>
        </p:spPr>
        <p:txBody>
          <a:bodyPr/>
          <a:lstStyle/>
          <a:p>
            <a:r>
              <a:rPr lang="en-US"/>
              <a:t>Medicaid ETL 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E349-6EBF-A7E6-3BA2-4AE561EE0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88" y="1259824"/>
            <a:ext cx="5445370" cy="1664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Dataset Evaluation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"Overall" Row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# of Manufacturers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A1F158-91CC-4AD8-712D-C9BB128BA367}"/>
              </a:ext>
            </a:extLst>
          </p:cNvPr>
          <p:cNvSpPr txBox="1">
            <a:spLocks/>
          </p:cNvSpPr>
          <p:nvPr/>
        </p:nvSpPr>
        <p:spPr>
          <a:xfrm>
            <a:off x="430497" y="3009493"/>
            <a:ext cx="3379993" cy="1684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DF #1 Preparation &amp; Creation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Simplify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0BEEC811-A294-1B37-7CFC-0ECB328E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306" y="4699651"/>
            <a:ext cx="5868623" cy="2077917"/>
          </a:xfrm>
          <a:prstGeom prst="rect">
            <a:avLst/>
          </a:prstGeom>
        </p:spPr>
      </p:pic>
      <p:pic>
        <p:nvPicPr>
          <p:cNvPr id="15" name="Picture 1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6446248-1F3E-9F60-DFCC-172643AFA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01" y="3673475"/>
            <a:ext cx="7517911" cy="854321"/>
          </a:xfrm>
          <a:prstGeom prst="rect">
            <a:avLst/>
          </a:prstGeom>
        </p:spPr>
      </p:pic>
      <p:pic>
        <p:nvPicPr>
          <p:cNvPr id="4" name="Picture 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888EA1FD-EA26-D51D-98D8-0F52D07B7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0" y="1175280"/>
            <a:ext cx="6362700" cy="1628775"/>
          </a:xfrm>
          <a:prstGeom prst="rect">
            <a:avLst/>
          </a:prstGeom>
        </p:spPr>
      </p:pic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5598D391-85C4-7D13-9ABD-54BA6993E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99" y="5047722"/>
            <a:ext cx="5202767" cy="13874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8C8497-C330-ECB1-AF61-781FF3AD5E9C}"/>
              </a:ext>
            </a:extLst>
          </p:cNvPr>
          <p:cNvCxnSpPr/>
          <p:nvPr/>
        </p:nvCxnSpPr>
        <p:spPr>
          <a:xfrm flipV="1">
            <a:off x="-2116" y="859367"/>
            <a:ext cx="12196233" cy="10159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2F194E-3EB1-B29D-D6CA-584567CAB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533" y="3099858"/>
            <a:ext cx="6134100" cy="17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FE8CD2-5A5A-A8B8-525F-A9E0E9CA3E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2591" y="3431646"/>
            <a:ext cx="6153150" cy="142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B63D384-8B93-46E3-44C5-355660CC99C5}"/>
                  </a:ext>
                </a:extLst>
              </p14:cNvPr>
              <p14:cNvContentPartPr/>
              <p14:nvPr/>
            </p14:nvContentPartPr>
            <p14:xfrm>
              <a:off x="1545166" y="5259455"/>
              <a:ext cx="315937" cy="2162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B63D384-8B93-46E3-44C5-355660CC99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1252" y="5153088"/>
                <a:ext cx="423406" cy="234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980240-10D0-89F4-E3CA-2B87B7B12226}"/>
                  </a:ext>
                </a:extLst>
              </p14:cNvPr>
              <p14:cNvContentPartPr/>
              <p14:nvPr/>
            </p14:nvContentPartPr>
            <p14:xfrm>
              <a:off x="1555749" y="5507459"/>
              <a:ext cx="242255" cy="27624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980240-10D0-89F4-E3CA-2B87B7B122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1835" y="5401213"/>
                <a:ext cx="349724" cy="239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FB0F37-FA9C-F156-7988-3BCB782649D9}"/>
                  </a:ext>
                </a:extLst>
              </p14:cNvPr>
              <p14:cNvContentPartPr/>
              <p14:nvPr/>
            </p14:nvContentPartPr>
            <p14:xfrm>
              <a:off x="1545167" y="5789083"/>
              <a:ext cx="231652" cy="10583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FB0F37-FA9C-F156-7988-3BCB782649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91294" y="2614183"/>
                <a:ext cx="339038" cy="63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C1ADB9-558B-5CC0-C01D-0C0E8D4C1980}"/>
                  </a:ext>
                </a:extLst>
              </p14:cNvPr>
              <p14:cNvContentPartPr/>
              <p14:nvPr/>
            </p14:nvContentPartPr>
            <p14:xfrm>
              <a:off x="1566333" y="6042622"/>
              <a:ext cx="263404" cy="1104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C1ADB9-558B-5CC0-C01D-0C0E8D4C19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2430" y="5939084"/>
                <a:ext cx="370850" cy="217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CED720-A7A6-34B7-8FD0-29FE96DD3BD5}"/>
                  </a:ext>
                </a:extLst>
              </p14:cNvPr>
              <p14:cNvContentPartPr/>
              <p14:nvPr/>
            </p14:nvContentPartPr>
            <p14:xfrm>
              <a:off x="1545167" y="6339416"/>
              <a:ext cx="263404" cy="10583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CED720-A7A6-34B7-8FD0-29FE96DD3B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91264" y="3164516"/>
                <a:ext cx="370850" cy="63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5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5CCB-D744-2773-DBF7-947AC11B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" y="-141246"/>
            <a:ext cx="10515600" cy="1325563"/>
          </a:xfrm>
        </p:spPr>
        <p:txBody>
          <a:bodyPr/>
          <a:lstStyle/>
          <a:p>
            <a:r>
              <a:rPr lang="en-US"/>
              <a:t>Medicaid ETL Process 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CAD2EC-7332-DBE6-22AD-EAAAA633EF9D}"/>
              </a:ext>
            </a:extLst>
          </p:cNvPr>
          <p:cNvSpPr txBox="1">
            <a:spLocks/>
          </p:cNvSpPr>
          <p:nvPr/>
        </p:nvSpPr>
        <p:spPr>
          <a:xfrm>
            <a:off x="156960" y="1322673"/>
            <a:ext cx="3931140" cy="1889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DF #2 Preparation &amp; Creation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Manufacturer Comparison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Brand Name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18A130A-D4B7-8094-587C-81878D28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06" y="1110640"/>
            <a:ext cx="6792791" cy="3415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B9CC5E-5C85-A963-41BD-69BB4485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4631714"/>
            <a:ext cx="9686925" cy="199072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E702F5-FDB4-3E1A-94EA-502A444A49D1}"/>
              </a:ext>
            </a:extLst>
          </p:cNvPr>
          <p:cNvCxnSpPr/>
          <p:nvPr/>
        </p:nvCxnSpPr>
        <p:spPr>
          <a:xfrm flipV="1">
            <a:off x="-2116" y="827618"/>
            <a:ext cx="12196232" cy="2751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73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06E4C-A8AB-3ADE-A8B9-BEED4E64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Medicare ETL Process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8277B1B-596C-ED91-4C81-C87BF43AB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99" y="2442427"/>
            <a:ext cx="3729704" cy="3513825"/>
          </a:xfrm>
          <a:prstGeom prst="rect">
            <a:avLst/>
          </a:prstGeom>
        </p:spPr>
      </p:pic>
      <p:pic>
        <p:nvPicPr>
          <p:cNvPr id="9" name="Picture 8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C6D4B2B5-DEA9-5C4B-5E6E-7D4DCC154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66" y="1582094"/>
            <a:ext cx="7772400" cy="184690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9EB544-FC8E-DCD7-E69D-1FF4C955C21D}"/>
              </a:ext>
            </a:extLst>
          </p:cNvPr>
          <p:cNvCxnSpPr>
            <a:cxnSpLocks/>
          </p:cNvCxnSpPr>
          <p:nvPr/>
        </p:nvCxnSpPr>
        <p:spPr>
          <a:xfrm>
            <a:off x="3437466" y="2830286"/>
            <a:ext cx="844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078BB936-C774-2AE5-A5F4-09C456680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818" y="3717097"/>
            <a:ext cx="5340047" cy="27502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BB70CF-D1B6-726B-0353-23FF7EEF5DB4}"/>
              </a:ext>
            </a:extLst>
          </p:cNvPr>
          <p:cNvSpPr txBox="1"/>
          <p:nvPr/>
        </p:nvSpPr>
        <p:spPr>
          <a:xfrm>
            <a:off x="6161994" y="3830008"/>
            <a:ext cx="237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Checking Data Types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E9BB5-1E37-ABDB-42DD-87D5FD56F916}"/>
              </a:ext>
            </a:extLst>
          </p:cNvPr>
          <p:cNvSpPr txBox="1"/>
          <p:nvPr/>
        </p:nvSpPr>
        <p:spPr>
          <a:xfrm>
            <a:off x="372532" y="179609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Importing Libraries, Dataset, and Formatting</a:t>
            </a:r>
          </a:p>
        </p:txBody>
      </p:sp>
    </p:spTree>
    <p:extLst>
      <p:ext uri="{BB962C8B-B14F-4D97-AF65-F5344CB8AC3E}">
        <p14:creationId xmlns:p14="http://schemas.microsoft.com/office/powerpoint/2010/main" val="52179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3C13-5F16-9D4A-FC4C-2C83AE0B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Medicare ETL Process cont.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B06E58-B5C8-1F71-2A26-C2DB14EA9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33" y="1481779"/>
            <a:ext cx="4783667" cy="3720904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6DD87A4-7E98-B2C1-A288-3B63FD74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481779"/>
            <a:ext cx="4783667" cy="264995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00AEF47-D92C-5B41-AB2E-F0D71A830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2" y="4873268"/>
            <a:ext cx="7772400" cy="16196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ABC39C-C8EC-0A57-2CBB-5EECA0610648}"/>
              </a:ext>
            </a:extLst>
          </p:cNvPr>
          <p:cNvSpPr txBox="1"/>
          <p:nvPr/>
        </p:nvSpPr>
        <p:spPr>
          <a:xfrm>
            <a:off x="3111502" y="2667668"/>
            <a:ext cx="201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Finding Unique Manufacturers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61467-3E32-3ACF-A321-765B22350561}"/>
              </a:ext>
            </a:extLst>
          </p:cNvPr>
          <p:cNvSpPr txBox="1"/>
          <p:nvPr/>
        </p:nvSpPr>
        <p:spPr>
          <a:xfrm>
            <a:off x="7315200" y="1044357"/>
            <a:ext cx="460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Finding Total Spent and Total Units Produced per Year by Manufacturer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3ED79-9660-DB64-6D9B-3CBA212A12BC}"/>
              </a:ext>
            </a:extLst>
          </p:cNvPr>
          <p:cNvSpPr txBox="1"/>
          <p:nvPr/>
        </p:nvSpPr>
        <p:spPr>
          <a:xfrm>
            <a:off x="5918198" y="4664359"/>
            <a:ext cx="279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Creating The Summary</a:t>
            </a:r>
          </a:p>
        </p:txBody>
      </p:sp>
    </p:spTree>
    <p:extLst>
      <p:ext uri="{BB962C8B-B14F-4D97-AF65-F5344CB8AC3E}">
        <p14:creationId xmlns:p14="http://schemas.microsoft.com/office/powerpoint/2010/main" val="156140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7A904-C89D-E203-F9AB-40A144FC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Database 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8863-B8BE-C49A-8AA4-5A136666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37" y="2509862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/>
              <a:t>Technology</a:t>
            </a:r>
            <a:r>
              <a:rPr lang="en-US" sz="2000"/>
              <a:t>: PostgreSQl  (PGAdmin)</a:t>
            </a:r>
          </a:p>
          <a:p>
            <a:r>
              <a:rPr lang="en-US" sz="2000" b="1"/>
              <a:t>Normalization : 3NF</a:t>
            </a:r>
          </a:p>
          <a:p>
            <a:r>
              <a:rPr lang="en-US" sz="2000" b="1"/>
              <a:t>Data types and size</a:t>
            </a:r>
          </a:p>
          <a:p>
            <a:r>
              <a:rPr lang="en-US" sz="2000" b="1">
                <a:ea typeface="+mn-lt"/>
                <a:cs typeface="+mn-lt"/>
              </a:rPr>
              <a:t>Relationships and Foreign Keys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4" name="Picture 3" descr="A diagram of a stage&#10;&#10;Description automatically generated">
            <a:extLst>
              <a:ext uri="{FF2B5EF4-FFF2-40B4-BE49-F238E27FC236}">
                <a16:creationId xmlns:a16="http://schemas.microsoft.com/office/drawing/2014/main" id="{DF8DD786-1F73-85B9-82EA-F8568A1B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298" y="3177818"/>
            <a:ext cx="5979511" cy="26969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3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98F66DA9-C50C-AA42-0C4C-D79F493EF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12">
            <a:extLst>
              <a:ext uri="{FF2B5EF4-FFF2-40B4-BE49-F238E27FC236}">
                <a16:creationId xmlns:a16="http://schemas.microsoft.com/office/drawing/2014/main" id="{522A94E1-AEBD-4286-BFF8-0711E4CD3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622650" y="5181600"/>
            <a:ext cx="9165010" cy="1174750"/>
          </a:xfrm>
          <a:custGeom>
            <a:avLst/>
            <a:gdLst>
              <a:gd name="connsiteX0" fmla="*/ 0 w 9165010"/>
              <a:gd name="connsiteY0" fmla="*/ 1073384 h 1073384"/>
              <a:gd name="connsiteX1" fmla="*/ 9165010 w 9165010"/>
              <a:gd name="connsiteY1" fmla="*/ 1073384 h 1073384"/>
              <a:gd name="connsiteX2" fmla="*/ 9165010 w 9165010"/>
              <a:gd name="connsiteY2" fmla="*/ 266817 h 1073384"/>
              <a:gd name="connsiteX3" fmla="*/ 4757604 w 9165010"/>
              <a:gd name="connsiteY3" fmla="*/ 266817 h 1073384"/>
              <a:gd name="connsiteX4" fmla="*/ 4582505 w 9165010"/>
              <a:gd name="connsiteY4" fmla="*/ 0 h 1073384"/>
              <a:gd name="connsiteX5" fmla="*/ 4407407 w 9165010"/>
              <a:gd name="connsiteY5" fmla="*/ 266817 h 1073384"/>
              <a:gd name="connsiteX6" fmla="*/ 0 w 9165010"/>
              <a:gd name="connsiteY6" fmla="*/ 266817 h 10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5010" h="1073384">
                <a:moveTo>
                  <a:pt x="0" y="1073384"/>
                </a:moveTo>
                <a:lnTo>
                  <a:pt x="9165010" y="1073384"/>
                </a:lnTo>
                <a:lnTo>
                  <a:pt x="9165010" y="266817"/>
                </a:lnTo>
                <a:lnTo>
                  <a:pt x="4757604" y="266817"/>
                </a:lnTo>
                <a:lnTo>
                  <a:pt x="4582505" y="0"/>
                </a:lnTo>
                <a:lnTo>
                  <a:pt x="4407407" y="266817"/>
                </a:lnTo>
                <a:lnTo>
                  <a:pt x="0" y="266817"/>
                </a:lnTo>
                <a:close/>
              </a:path>
            </a:pathLst>
          </a:custGeom>
          <a:solidFill>
            <a:srgbClr val="40404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CACF6-9590-8731-E609-3D0C2A21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5254391"/>
            <a:ext cx="8867012" cy="77493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27599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5B1A-E243-1263-300A-DE250024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Visualizations: Nail It or Fail It</a:t>
            </a:r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8E2D546-2B55-6187-2171-89250DA87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068" y="2185111"/>
            <a:ext cx="6096000" cy="3155740"/>
          </a:xfr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3522042-B58A-8F34-476D-09EFB7F5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08" y="1952786"/>
            <a:ext cx="452282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0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3</vt:lpstr>
      <vt:lpstr>Breakdown</vt:lpstr>
      <vt:lpstr>Medicaid ETL Process</vt:lpstr>
      <vt:lpstr>Medicaid ETL Process cont.</vt:lpstr>
      <vt:lpstr>Medicare ETL Process</vt:lpstr>
      <vt:lpstr>Medicare ETL Process cont.</vt:lpstr>
      <vt:lpstr>Database Design</vt:lpstr>
      <vt:lpstr>ERD</vt:lpstr>
      <vt:lpstr>Visualizations: Nail It or Fail It</vt:lpstr>
      <vt:lpstr>Grouped Bar Graphs</vt:lpstr>
      <vt:lpstr>Line 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Tyler Coad</dc:creator>
  <cp:revision>2</cp:revision>
  <dcterms:created xsi:type="dcterms:W3CDTF">2024-07-08T23:44:34Z</dcterms:created>
  <dcterms:modified xsi:type="dcterms:W3CDTF">2024-07-11T22:38:06Z</dcterms:modified>
</cp:coreProperties>
</file>