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1"/>
  </p:notesMasterIdLst>
  <p:sldIdLst>
    <p:sldId id="306" r:id="rId5"/>
    <p:sldId id="305" r:id="rId6"/>
    <p:sldId id="258" r:id="rId7"/>
    <p:sldId id="307" r:id="rId8"/>
    <p:sldId id="269" r:id="rId9"/>
    <p:sldId id="293" r:id="rId10"/>
  </p:sldIdLst>
  <p:sldSz cx="18288000" cy="10287000"/>
  <p:notesSz cx="6858000" cy="9144000"/>
  <p:defaultTextStyle>
    <a:defPPr marL="0" marR="0" indent="0" algn="l" defTabSz="685800" rtl="0" fontAlgn="auto" latinLnBrk="1" hangingPunct="0">
      <a:lnSpc>
        <a:spcPct val="100000"/>
      </a:lnSpc>
      <a:spcBef>
        <a:spcPts val="0"/>
      </a:spcBef>
      <a:spcAft>
        <a:spcPts val="0"/>
      </a:spcAft>
      <a:buClrTx/>
      <a:buSzTx/>
      <a:buFontTx/>
      <a:buNone/>
      <a:tabLst/>
      <a:defRPr kumimoji="0" sz="1350" b="0" i="0" u="none" strike="noStrike" cap="none" spc="0" normalizeH="0" baseline="0">
        <a:ln>
          <a:noFill/>
        </a:ln>
        <a:solidFill>
          <a:srgbClr val="000000"/>
        </a:solidFill>
        <a:effectLst/>
        <a:uFillTx/>
      </a:defRPr>
    </a:defPPr>
    <a:lvl1pPr marL="0" marR="0" indent="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1pPr>
    <a:lvl2pPr marL="0" marR="0" indent="17145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2pPr>
    <a:lvl3pPr marL="0" marR="0" indent="34290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3pPr>
    <a:lvl4pPr marL="0" marR="0" indent="51435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4pPr>
    <a:lvl5pPr marL="0" marR="0" indent="68580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5pPr>
    <a:lvl6pPr marL="0" marR="0" indent="85725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6pPr>
    <a:lvl7pPr marL="0" marR="0" indent="102870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7pPr>
    <a:lvl8pPr marL="0" marR="0" indent="120015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8pPr>
    <a:lvl9pPr marL="0" marR="0" indent="1371600" algn="l" defTabSz="619125"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Asap SemiBold"/>
        <a:ea typeface="Asap SemiBold"/>
        <a:cs typeface="Asap SemiBold"/>
        <a:sym typeface="Asap SemiBold"/>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A72F7"/>
    <a:srgbClr val="D687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p:restoredTop sz="94694"/>
  </p:normalViewPr>
  <p:slideViewPr>
    <p:cSldViewPr snapToGrid="0" snapToObjects="1">
      <p:cViewPr varScale="1">
        <p:scale>
          <a:sx n="102" d="100"/>
          <a:sy n="102" d="100"/>
        </p:scale>
        <p:origin x="1028" y="92"/>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342900" latinLnBrk="0">
      <a:lnSpc>
        <a:spcPct val="117999"/>
      </a:lnSpc>
      <a:defRPr sz="1650">
        <a:latin typeface="Helvetica Neue"/>
        <a:ea typeface="Helvetica Neue"/>
        <a:cs typeface="Helvetica Neue"/>
        <a:sym typeface="Helvetica Neue"/>
      </a:defRPr>
    </a:lvl1pPr>
    <a:lvl2pPr indent="171450" defTabSz="342900" latinLnBrk="0">
      <a:lnSpc>
        <a:spcPct val="117999"/>
      </a:lnSpc>
      <a:defRPr sz="1650">
        <a:latin typeface="Helvetica Neue"/>
        <a:ea typeface="Helvetica Neue"/>
        <a:cs typeface="Helvetica Neue"/>
        <a:sym typeface="Helvetica Neue"/>
      </a:defRPr>
    </a:lvl2pPr>
    <a:lvl3pPr indent="342900" defTabSz="342900" latinLnBrk="0">
      <a:lnSpc>
        <a:spcPct val="117999"/>
      </a:lnSpc>
      <a:defRPr sz="1650">
        <a:latin typeface="Helvetica Neue"/>
        <a:ea typeface="Helvetica Neue"/>
        <a:cs typeface="Helvetica Neue"/>
        <a:sym typeface="Helvetica Neue"/>
      </a:defRPr>
    </a:lvl3pPr>
    <a:lvl4pPr indent="514350" defTabSz="342900" latinLnBrk="0">
      <a:lnSpc>
        <a:spcPct val="117999"/>
      </a:lnSpc>
      <a:defRPr sz="1650">
        <a:latin typeface="Helvetica Neue"/>
        <a:ea typeface="Helvetica Neue"/>
        <a:cs typeface="Helvetica Neue"/>
        <a:sym typeface="Helvetica Neue"/>
      </a:defRPr>
    </a:lvl4pPr>
    <a:lvl5pPr indent="685800" defTabSz="342900" latinLnBrk="0">
      <a:lnSpc>
        <a:spcPct val="117999"/>
      </a:lnSpc>
      <a:defRPr sz="1650">
        <a:latin typeface="Helvetica Neue"/>
        <a:ea typeface="Helvetica Neue"/>
        <a:cs typeface="Helvetica Neue"/>
        <a:sym typeface="Helvetica Neue"/>
      </a:defRPr>
    </a:lvl5pPr>
    <a:lvl6pPr indent="857250" defTabSz="342900" latinLnBrk="0">
      <a:lnSpc>
        <a:spcPct val="117999"/>
      </a:lnSpc>
      <a:defRPr sz="1650">
        <a:latin typeface="Helvetica Neue"/>
        <a:ea typeface="Helvetica Neue"/>
        <a:cs typeface="Helvetica Neue"/>
        <a:sym typeface="Helvetica Neue"/>
      </a:defRPr>
    </a:lvl6pPr>
    <a:lvl7pPr indent="1028700" defTabSz="342900" latinLnBrk="0">
      <a:lnSpc>
        <a:spcPct val="117999"/>
      </a:lnSpc>
      <a:defRPr sz="1650">
        <a:latin typeface="Helvetica Neue"/>
        <a:ea typeface="Helvetica Neue"/>
        <a:cs typeface="Helvetica Neue"/>
        <a:sym typeface="Helvetica Neue"/>
      </a:defRPr>
    </a:lvl7pPr>
    <a:lvl8pPr indent="1200150" defTabSz="342900" latinLnBrk="0">
      <a:lnSpc>
        <a:spcPct val="117999"/>
      </a:lnSpc>
      <a:defRPr sz="1650">
        <a:latin typeface="Helvetica Neue"/>
        <a:ea typeface="Helvetica Neue"/>
        <a:cs typeface="Helvetica Neue"/>
        <a:sym typeface="Helvetica Neue"/>
      </a:defRPr>
    </a:lvl8pPr>
    <a:lvl9pPr indent="1371600" defTabSz="342900" latinLnBrk="0">
      <a:lnSpc>
        <a:spcPct val="117999"/>
      </a:lnSpc>
      <a:defRPr sz="165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Black Hat Sound Bytes</a:t>
            </a:r>
          </a:p>
        </p:txBody>
      </p:sp>
    </p:spTree>
    <p:extLst>
      <p:ext uri="{BB962C8B-B14F-4D97-AF65-F5344CB8AC3E}">
        <p14:creationId xmlns:p14="http://schemas.microsoft.com/office/powerpoint/2010/main" val="3583790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numbers do not mean one vendor better than another. Just shows vulns do exist.</a:t>
            </a:r>
          </a:p>
        </p:txBody>
      </p:sp>
    </p:spTree>
    <p:extLst>
      <p:ext uri="{BB962C8B-B14F-4D97-AF65-F5344CB8AC3E}">
        <p14:creationId xmlns:p14="http://schemas.microsoft.com/office/powerpoint/2010/main" val="4070824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2C7585-42F3-ED4D-AEF7-C9421F159358}"/>
              </a:ext>
            </a:extLst>
          </p:cNvPr>
          <p:cNvSpPr/>
          <p:nvPr userDrawn="1"/>
        </p:nvSpPr>
        <p:spPr>
          <a:xfrm>
            <a:off x="15333544" y="9842793"/>
            <a:ext cx="2606804" cy="284693"/>
          </a:xfrm>
          <a:prstGeom prst="rect">
            <a:avLst/>
          </a:prstGeom>
        </p:spPr>
        <p:txBody>
          <a:bodyPr wrap="none">
            <a:spAutoFit/>
          </a:bodyPr>
          <a:lstStyle/>
          <a:p>
            <a:pPr marL="0" marR="0" lvl="0" indent="0" algn="r" defTabSz="619125" rtl="0" eaLnBrk="1" fontAlgn="auto" latinLnBrk="0" hangingPunct="0">
              <a:lnSpc>
                <a:spcPct val="100000"/>
              </a:lnSpc>
              <a:spcBef>
                <a:spcPts val="0"/>
              </a:spcBef>
              <a:spcAft>
                <a:spcPts val="0"/>
              </a:spcAft>
              <a:buClrTx/>
              <a:buSzTx/>
              <a:buFontTx/>
              <a:buNone/>
              <a:tabLst/>
              <a:defRPr/>
            </a:pPr>
            <a:r>
              <a:rPr kumimoji="0" lang="en-US" sz="1250" b="0" i="0" u="none" strike="noStrike" kern="0" cap="none" spc="0" normalizeH="0" baseline="0" noProof="0" dirty="0">
                <a:ln>
                  <a:noFill/>
                </a:ln>
                <a:solidFill>
                  <a:schemeClr val="bg1"/>
                </a:solidFill>
                <a:effectLst/>
                <a:uLnTx/>
                <a:uFillTx/>
                <a:latin typeface="Arial Black" panose="020B0A04020102020204"/>
                <a:sym typeface="Asap SemiBold"/>
              </a:rPr>
              <a:t>#BHUSA   @BlackHatEvents</a:t>
            </a:r>
          </a:p>
        </p:txBody>
      </p:sp>
      <p:pic>
        <p:nvPicPr>
          <p:cNvPr id="7" name="Picture 6">
            <a:extLst>
              <a:ext uri="{FF2B5EF4-FFF2-40B4-BE49-F238E27FC236}">
                <a16:creationId xmlns:a16="http://schemas.microsoft.com/office/drawing/2014/main" id="{01384502-DFB9-BB47-92B0-57207B95C6E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836827" y="960138"/>
            <a:ext cx="5003623" cy="2160655"/>
          </a:xfrm>
          <a:prstGeom prst="rect">
            <a:avLst/>
          </a:prstGeom>
        </p:spPr>
      </p:pic>
    </p:spTree>
    <p:extLst>
      <p:ext uri="{BB962C8B-B14F-4D97-AF65-F5344CB8AC3E}">
        <p14:creationId xmlns:p14="http://schemas.microsoft.com/office/powerpoint/2010/main" val="107071916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Title Text">
            <a:extLst>
              <a:ext uri="{FF2B5EF4-FFF2-40B4-BE49-F238E27FC236}">
                <a16:creationId xmlns:a16="http://schemas.microsoft.com/office/drawing/2014/main" id="{488D7C78-60DE-F149-8354-104FAEBB004F}"/>
              </a:ext>
            </a:extLst>
          </p:cNvPr>
          <p:cNvSpPr txBox="1">
            <a:spLocks noGrp="1"/>
          </p:cNvSpPr>
          <p:nvPr>
            <p:ph type="title"/>
          </p:nvPr>
        </p:nvSpPr>
        <p:spPr>
          <a:xfrm>
            <a:off x="1333500" y="3400426"/>
            <a:ext cx="15621000" cy="2388589"/>
          </a:xfrm>
          <a:prstGeom prst="rect">
            <a:avLst/>
          </a:prstGeom>
        </p:spPr>
        <p:txBody>
          <a:bodyPr>
            <a:normAutofit/>
          </a:bodyPr>
          <a:lstStyle>
            <a:lvl1pPr algn="ctr">
              <a:defRPr sz="4500" baseline="0">
                <a:solidFill>
                  <a:srgbClr val="1A72F7"/>
                </a:solidFill>
                <a:latin typeface="Arial Black" panose="020B0604020202020204" pitchFamily="34" charset="0"/>
              </a:defRPr>
            </a:lvl1pPr>
          </a:lstStyle>
          <a:p>
            <a:r>
              <a:rPr dirty="0"/>
              <a:t>Title Text</a:t>
            </a:r>
          </a:p>
        </p:txBody>
      </p:sp>
      <p:sp>
        <p:nvSpPr>
          <p:cNvPr id="7" name="Body Level One…">
            <a:extLst>
              <a:ext uri="{FF2B5EF4-FFF2-40B4-BE49-F238E27FC236}">
                <a16:creationId xmlns:a16="http://schemas.microsoft.com/office/drawing/2014/main" id="{33D8FF27-A2E4-6345-BB51-FCA368E526BC}"/>
              </a:ext>
            </a:extLst>
          </p:cNvPr>
          <p:cNvSpPr txBox="1">
            <a:spLocks noGrp="1"/>
          </p:cNvSpPr>
          <p:nvPr>
            <p:ph type="body" sz="quarter" idx="1" hasCustomPrompt="1"/>
          </p:nvPr>
        </p:nvSpPr>
        <p:spPr>
          <a:xfrm>
            <a:off x="1333500" y="5789014"/>
            <a:ext cx="15621000" cy="3486149"/>
          </a:xfrm>
          <a:prstGeom prst="rect">
            <a:avLst/>
          </a:prstGeom>
        </p:spPr>
        <p:txBody>
          <a:bodyPr anchor="t"/>
          <a:lstStyle>
            <a:lvl1pPr marL="0" indent="0" algn="ctr">
              <a:lnSpc>
                <a:spcPct val="100000"/>
              </a:lnSpc>
              <a:spcBef>
                <a:spcPts val="750"/>
              </a:spcBef>
              <a:spcAft>
                <a:spcPts val="750"/>
              </a:spcAft>
              <a:buSzTx/>
              <a:buNone/>
              <a:defRPr sz="3000" baseline="0">
                <a:solidFill>
                  <a:schemeClr val="tx2"/>
                </a:solidFill>
                <a:latin typeface="Arial" panose="020B0604020202020204" pitchFamily="34" charset="0"/>
                <a:ea typeface="Helvetica Neue"/>
                <a:cs typeface="Helvetica Neue"/>
                <a:sym typeface="Helvetica Neue"/>
              </a:defRPr>
            </a:lvl1pPr>
            <a:lvl2pPr marL="0" indent="0" algn="ctr">
              <a:lnSpc>
                <a:spcPct val="100000"/>
              </a:lnSpc>
              <a:spcBef>
                <a:spcPts val="750"/>
              </a:spcBef>
              <a:spcAft>
                <a:spcPts val="750"/>
              </a:spcAft>
              <a:buSzTx/>
              <a:buNone/>
              <a:defRPr sz="2500" baseline="0">
                <a:solidFill>
                  <a:schemeClr val="tx2"/>
                </a:solidFill>
                <a:latin typeface="Arial" panose="020B0604020202020204" pitchFamily="34" charset="0"/>
                <a:ea typeface="Helvetica Neue"/>
                <a:cs typeface="Helvetica Neue"/>
                <a:sym typeface="Helvetica Neue"/>
              </a:defRPr>
            </a:lvl2pPr>
            <a:lvl3pPr marL="0" indent="0" algn="ctr">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3pPr>
            <a:lvl4pPr marL="0" indent="0" algn="ctr">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4pPr>
            <a:lvl5pPr marL="0" indent="0" algn="ctr">
              <a:lnSpc>
                <a:spcPct val="100000"/>
              </a:lnSpc>
              <a:spcBef>
                <a:spcPts val="750"/>
              </a:spcBef>
              <a:spcAft>
                <a:spcPts val="750"/>
              </a:spcAft>
              <a:buSzTx/>
              <a:buNone/>
              <a:defRPr sz="175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hoto">
    <p:spTree>
      <p:nvGrpSpPr>
        <p:cNvPr id="1" name=""/>
        <p:cNvGrpSpPr/>
        <p:nvPr/>
      </p:nvGrpSpPr>
      <p:grpSpPr>
        <a:xfrm>
          <a:off x="0" y="0"/>
          <a:ext cx="0" cy="0"/>
          <a:chOff x="0" y="0"/>
          <a:chExt cx="0" cy="0"/>
        </a:xfrm>
      </p:grpSpPr>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90716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33500" y="1724025"/>
            <a:ext cx="15621000" cy="3486150"/>
          </a:xfrm>
          <a:prstGeom prst="rect">
            <a:avLst/>
          </a:prstGeom>
        </p:spPr>
        <p:txBody>
          <a:bodyPr anchor="b">
            <a:normAutofit/>
          </a:bodyPr>
          <a:lstStyle>
            <a:lvl1pPr>
              <a:defRPr sz="5750" baseline="0">
                <a:solidFill>
                  <a:srgbClr val="1A72F7"/>
                </a:solidFill>
                <a:latin typeface="Arial Black" panose="020B0604020202020204" pitchFamily="34" charset="0"/>
              </a:defRPr>
            </a:lvl1pPr>
          </a:lstStyle>
          <a:p>
            <a:r>
              <a:rPr dirty="0"/>
              <a:t>Title Text</a:t>
            </a:r>
          </a:p>
        </p:txBody>
      </p:sp>
      <p:sp>
        <p:nvSpPr>
          <p:cNvPr id="12" name="Body Level One…"/>
          <p:cNvSpPr txBox="1">
            <a:spLocks noGrp="1"/>
          </p:cNvSpPr>
          <p:nvPr>
            <p:ph type="body" sz="quarter" idx="1" hasCustomPrompt="1"/>
          </p:nvPr>
        </p:nvSpPr>
        <p:spPr>
          <a:xfrm>
            <a:off x="1333500" y="5305424"/>
            <a:ext cx="15621000" cy="3969739"/>
          </a:xfrm>
          <a:prstGeom prst="rect">
            <a:avLst/>
          </a:prstGeom>
        </p:spPr>
        <p:txBody>
          <a:bodyPr anchor="t"/>
          <a:lstStyle>
            <a:lvl1pPr marL="0" indent="0" algn="l">
              <a:lnSpc>
                <a:spcPct val="100000"/>
              </a:lnSpc>
              <a:spcBef>
                <a:spcPts val="750"/>
              </a:spcBef>
              <a:spcAft>
                <a:spcPts val="750"/>
              </a:spcAft>
              <a:buSzTx/>
              <a:buNone/>
              <a:defRPr sz="30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750"/>
              </a:spcBef>
              <a:spcAft>
                <a:spcPts val="750"/>
              </a:spcAft>
              <a:buSzTx/>
              <a:buNone/>
              <a:defRPr sz="25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750"/>
              </a:spcBef>
              <a:spcAft>
                <a:spcPts val="750"/>
              </a:spcAft>
              <a:buSzTx/>
              <a:buNone/>
              <a:defRPr sz="175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overrideClrMapping bg1="dk1" tx1="lt1" bg2="dk2" tx2="lt2" accent1="accent1" accent2="accent2" accent3="accent3" accent4="accent4" accent5="accent5" accent6="accent6" hlink="hlink" folHlink="folHlink"/>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 Centre">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33500" y="3400425"/>
            <a:ext cx="15621000" cy="3486150"/>
          </a:xfrm>
          <a:prstGeom prst="rect">
            <a:avLst/>
          </a:prstGeom>
        </p:spPr>
        <p:txBody>
          <a:bodyPr>
            <a:normAutofit/>
          </a:bodyPr>
          <a:lstStyle>
            <a:lvl1pPr>
              <a:defRPr sz="4500" baseline="0">
                <a:solidFill>
                  <a:srgbClr val="1A72F7"/>
                </a:solidFill>
                <a:latin typeface="Arial Black" panose="020B0604020202020204" pitchFamily="34" charset="0"/>
              </a:defRPr>
            </a:lvl1pPr>
          </a:lstStyle>
          <a:p>
            <a:r>
              <a:rPr dirty="0"/>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9144001" y="1964531"/>
            <a:ext cx="9763126" cy="7227095"/>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238250" y="1964531"/>
            <a:ext cx="7667625" cy="2912269"/>
          </a:xfrm>
          <a:prstGeom prst="rect">
            <a:avLst/>
          </a:prstGeom>
        </p:spPr>
        <p:txBody>
          <a:bodyPr anchor="b">
            <a:normAutofit/>
          </a:bodyPr>
          <a:lstStyle>
            <a:lvl1pPr algn="l" defTabSz="619125">
              <a:lnSpc>
                <a:spcPct val="100000"/>
              </a:lnSpc>
              <a:defRPr sz="4500" spc="0" baseline="0">
                <a:solidFill>
                  <a:srgbClr val="1A72F7"/>
                </a:solidFill>
                <a:latin typeface="Arial Black" panose="020B0604020202020204" pitchFamily="34" charset="0"/>
                <a:ea typeface="Helvetica Neue Medium"/>
                <a:cs typeface="Helvetica Neue Medium"/>
                <a:sym typeface="Helvetica Neue Medium"/>
              </a:defRPr>
            </a:lvl1pPr>
          </a:lstStyle>
          <a:p>
            <a:r>
              <a:rPr dirty="0"/>
              <a:t>Title Text</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Body Level One…">
            <a:extLst>
              <a:ext uri="{FF2B5EF4-FFF2-40B4-BE49-F238E27FC236}">
                <a16:creationId xmlns:a16="http://schemas.microsoft.com/office/drawing/2014/main" id="{7F067B9A-F252-2F48-8085-27E80128FA5C}"/>
              </a:ext>
            </a:extLst>
          </p:cNvPr>
          <p:cNvSpPr txBox="1">
            <a:spLocks noGrp="1"/>
          </p:cNvSpPr>
          <p:nvPr>
            <p:ph type="body" sz="quarter" idx="1" hasCustomPrompt="1"/>
          </p:nvPr>
        </p:nvSpPr>
        <p:spPr>
          <a:xfrm>
            <a:off x="1238250" y="4876799"/>
            <a:ext cx="7667625" cy="4398364"/>
          </a:xfrm>
          <a:prstGeom prst="rect">
            <a:avLst/>
          </a:prstGeom>
        </p:spPr>
        <p:txBody>
          <a:bodyPr anchor="t"/>
          <a:lstStyle>
            <a:lvl1pPr marL="0" indent="0" algn="l">
              <a:lnSpc>
                <a:spcPct val="100000"/>
              </a:lnSpc>
              <a:spcBef>
                <a:spcPts val="750"/>
              </a:spcBef>
              <a:spcAft>
                <a:spcPts val="750"/>
              </a:spcAft>
              <a:buSzTx/>
              <a:buNone/>
              <a:defRPr sz="30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750"/>
              </a:spcBef>
              <a:spcAft>
                <a:spcPts val="750"/>
              </a:spcAft>
              <a:buSzTx/>
              <a:buNone/>
              <a:defRPr sz="25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750"/>
              </a:spcBef>
              <a:spcAft>
                <a:spcPts val="750"/>
              </a:spcAft>
              <a:buSzTx/>
              <a:buNone/>
              <a:defRPr sz="175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 Top">
    <p:spTree>
      <p:nvGrpSpPr>
        <p:cNvPr id="1" name=""/>
        <p:cNvGrpSpPr/>
        <p:nvPr/>
      </p:nvGrpSpPr>
      <p:grpSpPr>
        <a:xfrm>
          <a:off x="0" y="0"/>
          <a:ext cx="0" cy="0"/>
          <a:chOff x="0" y="0"/>
          <a:chExt cx="0" cy="0"/>
        </a:xfrm>
      </p:grpSpPr>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Bullets">
    <p:spTree>
      <p:nvGrpSpPr>
        <p:cNvPr id="1" name=""/>
        <p:cNvGrpSpPr/>
        <p:nvPr/>
      </p:nvGrpSpPr>
      <p:grpSpPr>
        <a:xfrm>
          <a:off x="0" y="0"/>
          <a:ext cx="0" cy="0"/>
          <a:chOff x="0" y="0"/>
          <a:chExt cx="0" cy="0"/>
        </a:xfrm>
      </p:grpSpPr>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Body Level One…">
            <a:extLst>
              <a:ext uri="{FF2B5EF4-FFF2-40B4-BE49-F238E27FC236}">
                <a16:creationId xmlns:a16="http://schemas.microsoft.com/office/drawing/2014/main" id="{D4881A15-A1B4-4740-A02C-A2AA4E11E752}"/>
              </a:ext>
            </a:extLst>
          </p:cNvPr>
          <p:cNvSpPr txBox="1">
            <a:spLocks noGrp="1"/>
          </p:cNvSpPr>
          <p:nvPr>
            <p:ph type="body" sz="quarter" idx="1" hasCustomPrompt="1"/>
          </p:nvPr>
        </p:nvSpPr>
        <p:spPr>
          <a:xfrm>
            <a:off x="1333500" y="2286001"/>
            <a:ext cx="15621000" cy="6989164"/>
          </a:xfrm>
          <a:prstGeom prst="rect">
            <a:avLst/>
          </a:prstGeom>
        </p:spPr>
        <p:txBody>
          <a:bodyPr anchor="t"/>
          <a:lstStyle>
            <a:lvl1pPr marL="428625" indent="-428625" algn="l">
              <a:lnSpc>
                <a:spcPct val="100000"/>
              </a:lnSpc>
              <a:spcBef>
                <a:spcPts val="750"/>
              </a:spcBef>
              <a:spcAft>
                <a:spcPts val="750"/>
              </a:spcAft>
              <a:buSzTx/>
              <a:buFont typeface="Arial" panose="020B0604020202020204" pitchFamily="34" charset="0"/>
              <a:buChar char="•"/>
              <a:defRPr sz="3000" baseline="0">
                <a:solidFill>
                  <a:schemeClr val="tx2"/>
                </a:solidFill>
                <a:latin typeface="Arial" panose="020B0604020202020204" pitchFamily="34" charset="0"/>
                <a:ea typeface="Helvetica Neue"/>
                <a:cs typeface="Helvetica Neue"/>
                <a:sym typeface="Helvetica Neue"/>
              </a:defRPr>
            </a:lvl1pPr>
            <a:lvl2pPr marL="428625" indent="-428625" algn="l">
              <a:lnSpc>
                <a:spcPct val="100000"/>
              </a:lnSpc>
              <a:spcBef>
                <a:spcPts val="750"/>
              </a:spcBef>
              <a:spcAft>
                <a:spcPts val="750"/>
              </a:spcAft>
              <a:buSzTx/>
              <a:buFont typeface="Arial" panose="020B0604020202020204" pitchFamily="34" charset="0"/>
              <a:buChar char="•"/>
              <a:defRPr sz="2500" baseline="0">
                <a:solidFill>
                  <a:schemeClr val="tx2"/>
                </a:solidFill>
                <a:latin typeface="Arial" panose="020B0604020202020204" pitchFamily="34" charset="0"/>
                <a:ea typeface="Helvetica Neue"/>
                <a:cs typeface="Helvetica Neue"/>
                <a:sym typeface="Helvetica Neue"/>
              </a:defRPr>
            </a:lvl2pPr>
            <a:lvl3pPr marL="357188" indent="-357188" algn="l">
              <a:lnSpc>
                <a:spcPct val="100000"/>
              </a:lnSpc>
              <a:spcBef>
                <a:spcPts val="750"/>
              </a:spcBef>
              <a:spcAft>
                <a:spcPts val="750"/>
              </a:spcAft>
              <a:buSzTx/>
              <a:buFont typeface="Arial" panose="020B0604020202020204" pitchFamily="34" charset="0"/>
              <a:buChar char="•"/>
              <a:defRPr sz="2250" baseline="0">
                <a:solidFill>
                  <a:schemeClr val="tx2"/>
                </a:solidFill>
                <a:latin typeface="Arial" panose="020B0604020202020204" pitchFamily="34" charset="0"/>
                <a:ea typeface="Helvetica Neue"/>
                <a:cs typeface="Helvetica Neue"/>
                <a:sym typeface="Helvetica Neue"/>
              </a:defRPr>
            </a:lvl3pPr>
            <a:lvl4pPr marL="357188" indent="-357188" algn="l">
              <a:lnSpc>
                <a:spcPct val="100000"/>
              </a:lnSpc>
              <a:spcBef>
                <a:spcPts val="750"/>
              </a:spcBef>
              <a:spcAft>
                <a:spcPts val="750"/>
              </a:spcAft>
              <a:buSzTx/>
              <a:buFont typeface="Arial" panose="020B0604020202020204" pitchFamily="34" charset="0"/>
              <a:buChar char="•"/>
              <a:defRPr sz="2250" baseline="0">
                <a:solidFill>
                  <a:schemeClr val="tx2"/>
                </a:solidFill>
                <a:latin typeface="Arial" panose="020B0604020202020204" pitchFamily="34" charset="0"/>
                <a:ea typeface="Helvetica Neue"/>
                <a:cs typeface="Helvetica Neue"/>
                <a:sym typeface="Helvetica Neue"/>
              </a:defRPr>
            </a:lvl4pPr>
            <a:lvl5pPr marL="357188" indent="-357188" algn="l">
              <a:lnSpc>
                <a:spcPct val="100000"/>
              </a:lnSpc>
              <a:spcBef>
                <a:spcPts val="750"/>
              </a:spcBef>
              <a:spcAft>
                <a:spcPts val="750"/>
              </a:spcAft>
              <a:buSzTx/>
              <a:buFont typeface="Arial" panose="020B0604020202020204" pitchFamily="34" charset="0"/>
              <a:buChar char="•"/>
              <a:defRPr sz="175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8220075" y="2362200"/>
            <a:ext cx="10458450" cy="6972300"/>
          </a:xfrm>
          <a:prstGeom prst="rect">
            <a:avLst/>
          </a:prstGeom>
        </p:spPr>
        <p:txBody>
          <a:bodyPr lIns="91439" tIns="45719" rIns="91439" bIns="45719" anchor="t">
            <a:noAutofit/>
          </a:bodyPr>
          <a:lstStyle/>
          <a:p>
            <a:endParaRPr dirty="0"/>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7" name="Body Level One…">
            <a:extLst>
              <a:ext uri="{FF2B5EF4-FFF2-40B4-BE49-F238E27FC236}">
                <a16:creationId xmlns:a16="http://schemas.microsoft.com/office/drawing/2014/main" id="{7E468714-A3F6-4C41-9C31-9FA46845A44C}"/>
              </a:ext>
            </a:extLst>
          </p:cNvPr>
          <p:cNvSpPr txBox="1">
            <a:spLocks noGrp="1"/>
          </p:cNvSpPr>
          <p:nvPr>
            <p:ph type="body" sz="quarter" idx="1" hasCustomPrompt="1"/>
          </p:nvPr>
        </p:nvSpPr>
        <p:spPr>
          <a:xfrm>
            <a:off x="1333500" y="2362201"/>
            <a:ext cx="6685360" cy="6972299"/>
          </a:xfrm>
          <a:prstGeom prst="rect">
            <a:avLst/>
          </a:prstGeom>
        </p:spPr>
        <p:txBody>
          <a:bodyPr anchor="t"/>
          <a:lstStyle>
            <a:lvl1pPr marL="0" indent="0" algn="l">
              <a:lnSpc>
                <a:spcPct val="100000"/>
              </a:lnSpc>
              <a:spcBef>
                <a:spcPts val="750"/>
              </a:spcBef>
              <a:spcAft>
                <a:spcPts val="750"/>
              </a:spcAft>
              <a:buSzTx/>
              <a:buNone/>
              <a:defRPr sz="3000" baseline="0">
                <a:solidFill>
                  <a:schemeClr val="tx2"/>
                </a:solidFill>
                <a:latin typeface="HelveticaNeueLT Std" panose="020B0604020202020204" pitchFamily="34" charset="0"/>
                <a:ea typeface="Helvetica Neue"/>
                <a:cs typeface="Helvetica Neue"/>
                <a:sym typeface="Helvetica Neue"/>
              </a:defRPr>
            </a:lvl1pPr>
            <a:lvl2pPr marL="0" indent="0" algn="l">
              <a:lnSpc>
                <a:spcPct val="100000"/>
              </a:lnSpc>
              <a:spcBef>
                <a:spcPts val="750"/>
              </a:spcBef>
              <a:spcAft>
                <a:spcPts val="750"/>
              </a:spcAft>
              <a:buSzTx/>
              <a:buNone/>
              <a:defRPr sz="2500" baseline="0">
                <a:solidFill>
                  <a:schemeClr val="tx2"/>
                </a:solidFill>
                <a:latin typeface="HelveticaNeueLT Std" panose="020B0604020202020204" pitchFamily="34" charset="0"/>
                <a:ea typeface="Helvetica Neue"/>
                <a:cs typeface="Helvetica Neue"/>
                <a:sym typeface="Helvetica Neue"/>
              </a:defRPr>
            </a:lvl2pPr>
            <a:lvl3pPr marL="0" indent="0" algn="l">
              <a:lnSpc>
                <a:spcPct val="100000"/>
              </a:lnSpc>
              <a:spcBef>
                <a:spcPts val="750"/>
              </a:spcBef>
              <a:spcAft>
                <a:spcPts val="750"/>
              </a:spcAft>
              <a:buSzTx/>
              <a:buNone/>
              <a:defRPr sz="2250" baseline="0">
                <a:solidFill>
                  <a:schemeClr val="tx2"/>
                </a:solidFill>
                <a:latin typeface="HelveticaNeueLT Std" panose="020B0604020202020204" pitchFamily="34" charset="0"/>
                <a:ea typeface="Helvetica Neue"/>
                <a:cs typeface="Helvetica Neue"/>
                <a:sym typeface="Helvetica Neue"/>
              </a:defRPr>
            </a:lvl3pPr>
            <a:lvl4pPr marL="0" indent="0" algn="l">
              <a:lnSpc>
                <a:spcPct val="100000"/>
              </a:lnSpc>
              <a:spcBef>
                <a:spcPts val="750"/>
              </a:spcBef>
              <a:spcAft>
                <a:spcPts val="750"/>
              </a:spcAft>
              <a:buSzTx/>
              <a:buNone/>
              <a:defRPr sz="2250" baseline="0">
                <a:solidFill>
                  <a:schemeClr val="tx2"/>
                </a:solidFill>
                <a:latin typeface="HelveticaNeueLT Std" panose="020B0604020202020204" pitchFamily="34" charset="0"/>
                <a:ea typeface="Helvetica Neue"/>
                <a:cs typeface="Helvetica Neue"/>
                <a:sym typeface="Helvetica Neue"/>
              </a:defRPr>
            </a:lvl4pPr>
            <a:lvl5pPr marL="0" indent="0" algn="l">
              <a:lnSpc>
                <a:spcPct val="100000"/>
              </a:lnSpc>
              <a:spcBef>
                <a:spcPts val="750"/>
              </a:spcBef>
              <a:spcAft>
                <a:spcPts val="750"/>
              </a:spcAft>
              <a:buSzTx/>
              <a:buNone/>
              <a:defRPr sz="1750" baseline="0">
                <a:solidFill>
                  <a:schemeClr val="tx2"/>
                </a:solidFill>
                <a:latin typeface="HelveticaNeueLT Std"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ullets">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Body Level One…">
            <a:extLst>
              <a:ext uri="{FF2B5EF4-FFF2-40B4-BE49-F238E27FC236}">
                <a16:creationId xmlns:a16="http://schemas.microsoft.com/office/drawing/2014/main" id="{85366B32-9C51-F34D-AD59-E1B59AEF1508}"/>
              </a:ext>
            </a:extLst>
          </p:cNvPr>
          <p:cNvSpPr txBox="1">
            <a:spLocks noGrp="1"/>
          </p:cNvSpPr>
          <p:nvPr>
            <p:ph type="body" sz="quarter" idx="1" hasCustomPrompt="1"/>
          </p:nvPr>
        </p:nvSpPr>
        <p:spPr>
          <a:xfrm>
            <a:off x="1333500" y="2214564"/>
            <a:ext cx="15621000" cy="7060600"/>
          </a:xfrm>
          <a:prstGeom prst="rect">
            <a:avLst/>
          </a:prstGeom>
        </p:spPr>
        <p:txBody>
          <a:bodyPr anchor="t"/>
          <a:lstStyle>
            <a:lvl1pPr marL="0" indent="0" algn="l">
              <a:lnSpc>
                <a:spcPct val="100000"/>
              </a:lnSpc>
              <a:spcBef>
                <a:spcPts val="750"/>
              </a:spcBef>
              <a:spcAft>
                <a:spcPts val="750"/>
              </a:spcAft>
              <a:buSzTx/>
              <a:buNone/>
              <a:defRPr sz="3000" baseline="0">
                <a:solidFill>
                  <a:schemeClr val="tx2"/>
                </a:solidFill>
                <a:latin typeface="Arial" panose="020B0604020202020204" pitchFamily="34" charset="0"/>
                <a:ea typeface="Helvetica Neue"/>
                <a:cs typeface="Helvetica Neue"/>
                <a:sym typeface="Helvetica Neue"/>
              </a:defRPr>
            </a:lvl1pPr>
            <a:lvl2pPr marL="0" indent="0" algn="l">
              <a:lnSpc>
                <a:spcPct val="100000"/>
              </a:lnSpc>
              <a:spcBef>
                <a:spcPts val="750"/>
              </a:spcBef>
              <a:spcAft>
                <a:spcPts val="750"/>
              </a:spcAft>
              <a:buSzTx/>
              <a:buNone/>
              <a:defRPr sz="2500" baseline="0">
                <a:solidFill>
                  <a:schemeClr val="tx2"/>
                </a:solidFill>
                <a:latin typeface="Arial" panose="020B0604020202020204" pitchFamily="34" charset="0"/>
                <a:ea typeface="Helvetica Neue"/>
                <a:cs typeface="Helvetica Neue"/>
                <a:sym typeface="Helvetica Neue"/>
              </a:defRPr>
            </a:lvl2pPr>
            <a:lvl3pPr marL="0" indent="0" algn="l">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3pPr>
            <a:lvl4pPr marL="0" indent="0" algn="l">
              <a:lnSpc>
                <a:spcPct val="100000"/>
              </a:lnSpc>
              <a:spcBef>
                <a:spcPts val="750"/>
              </a:spcBef>
              <a:spcAft>
                <a:spcPts val="750"/>
              </a:spcAft>
              <a:buSzTx/>
              <a:buNone/>
              <a:defRPr sz="2250" baseline="0">
                <a:solidFill>
                  <a:schemeClr val="tx2"/>
                </a:solidFill>
                <a:latin typeface="Arial" panose="020B0604020202020204" pitchFamily="34" charset="0"/>
                <a:ea typeface="Helvetica Neue"/>
                <a:cs typeface="Helvetica Neue"/>
                <a:sym typeface="Helvetica Neue"/>
              </a:defRPr>
            </a:lvl4pPr>
            <a:lvl5pPr marL="0" indent="0" algn="l">
              <a:lnSpc>
                <a:spcPct val="100000"/>
              </a:lnSpc>
              <a:spcBef>
                <a:spcPts val="750"/>
              </a:spcBef>
              <a:spcAft>
                <a:spcPts val="750"/>
              </a:spcAft>
              <a:buSzTx/>
              <a:buNone/>
              <a:defRPr sz="1750" baseline="0">
                <a:solidFill>
                  <a:schemeClr val="tx2"/>
                </a:solidFill>
                <a:latin typeface="Arial" panose="020B0604020202020204" pitchFamily="34" charset="0"/>
                <a:ea typeface="Helvetica Neue"/>
                <a:cs typeface="Helvetica Neue"/>
                <a:sym typeface="Helvetica Neue"/>
              </a:defRPr>
            </a:lvl5pPr>
          </a:lstStyle>
          <a:p>
            <a:r>
              <a:rPr dirty="0"/>
              <a:t>Body Level One</a:t>
            </a:r>
          </a:p>
          <a:p>
            <a:pPr lvl="1"/>
            <a:r>
              <a:rPr dirty="0"/>
              <a:t>Body Level Two</a:t>
            </a:r>
          </a:p>
          <a:p>
            <a:pPr lvl="2"/>
            <a:r>
              <a:rPr lang="en-US" dirty="0"/>
              <a:t>Body Level Three</a:t>
            </a:r>
          </a:p>
          <a:p>
            <a:pPr lvl="3"/>
            <a:r>
              <a:rPr dirty="0"/>
              <a:t>Body Level Four</a:t>
            </a:r>
          </a:p>
          <a:p>
            <a:pPr lvl="4"/>
            <a:r>
              <a:rPr dirty="0"/>
              <a:t>Body Level Five</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11761006" y="5762623"/>
            <a:ext cx="5955495" cy="3714751"/>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1761005" y="1839515"/>
            <a:ext cx="5955495" cy="3714751"/>
          </a:xfrm>
          <a:prstGeom prst="rect">
            <a:avLst/>
          </a:prstGeom>
        </p:spPr>
        <p:txBody>
          <a:bodyPr lIns="91439" tIns="45719" rIns="91439" bIns="45719" anchor="t">
            <a:noAutofit/>
          </a:bodyPr>
          <a:lstStyle/>
          <a:p>
            <a:endParaRPr/>
          </a:p>
        </p:txBody>
      </p:sp>
      <p:sp>
        <p:nvSpPr>
          <p:cNvPr id="85" name="Image"/>
          <p:cNvSpPr>
            <a:spLocks noGrp="1"/>
          </p:cNvSpPr>
          <p:nvPr>
            <p:ph type="pic" idx="15"/>
          </p:nvPr>
        </p:nvSpPr>
        <p:spPr>
          <a:xfrm>
            <a:off x="-228600" y="1839516"/>
            <a:ext cx="11696700" cy="7609284"/>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5CEA1A-547F-7447-93CF-9EB9290AED0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0" y="0"/>
            <a:ext cx="18288000" cy="1539875"/>
          </a:xfrm>
          <a:prstGeom prst="rect">
            <a:avLst/>
          </a:prstGeom>
        </p:spPr>
      </p:pic>
      <p:pic>
        <p:nvPicPr>
          <p:cNvPr id="5" name="Picture 4">
            <a:extLst>
              <a:ext uri="{FF2B5EF4-FFF2-40B4-BE49-F238E27FC236}">
                <a16:creationId xmlns:a16="http://schemas.microsoft.com/office/drawing/2014/main" id="{25F2B9A0-5FAB-196E-0C32-6964830A80C1}"/>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p:blipFill>
        <p:spPr>
          <a:xfrm>
            <a:off x="140776" y="147052"/>
            <a:ext cx="2911916" cy="1257418"/>
          </a:xfrm>
          <a:prstGeom prst="rect">
            <a:avLst/>
          </a:prstGeom>
        </p:spPr>
      </p:pic>
      <p:sp>
        <p:nvSpPr>
          <p:cNvPr id="4" name="Slide Number"/>
          <p:cNvSpPr txBox="1">
            <a:spLocks noGrp="1"/>
          </p:cNvSpPr>
          <p:nvPr>
            <p:ph type="sldNum" sz="quarter" idx="2"/>
          </p:nvPr>
        </p:nvSpPr>
        <p:spPr>
          <a:xfrm>
            <a:off x="8943672" y="9810752"/>
            <a:ext cx="391134" cy="379591"/>
          </a:xfrm>
          <a:prstGeom prst="rect">
            <a:avLst/>
          </a:prstGeom>
          <a:ln w="12700">
            <a:miter lim="400000"/>
          </a:ln>
        </p:spPr>
        <p:txBody>
          <a:bodyPr wrap="none" lIns="50800" tIns="50800" rIns="50800" bIns="50800">
            <a:spAutoFit/>
          </a:bodyPr>
          <a:lstStyle>
            <a:lvl1pPr algn="ctr">
              <a:defRPr sz="18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
        <p:nvSpPr>
          <p:cNvPr id="8" name="Rectangle 7">
            <a:extLst>
              <a:ext uri="{FF2B5EF4-FFF2-40B4-BE49-F238E27FC236}">
                <a16:creationId xmlns:a16="http://schemas.microsoft.com/office/drawing/2014/main" id="{BA03509A-451A-E94C-8E14-84597E33BA1E}"/>
              </a:ext>
            </a:extLst>
          </p:cNvPr>
          <p:cNvSpPr/>
          <p:nvPr userDrawn="1"/>
        </p:nvSpPr>
        <p:spPr>
          <a:xfrm>
            <a:off x="15333544" y="9842793"/>
            <a:ext cx="2606804" cy="284693"/>
          </a:xfrm>
          <a:prstGeom prst="rect">
            <a:avLst/>
          </a:prstGeom>
        </p:spPr>
        <p:txBody>
          <a:bodyPr wrap="none">
            <a:spAutoFit/>
          </a:bodyPr>
          <a:lstStyle/>
          <a:p>
            <a:pPr marL="0" marR="0" lvl="0" indent="0" algn="r" defTabSz="619125" rtl="0" eaLnBrk="1" fontAlgn="auto" latinLnBrk="0" hangingPunct="0">
              <a:lnSpc>
                <a:spcPct val="100000"/>
              </a:lnSpc>
              <a:spcBef>
                <a:spcPts val="0"/>
              </a:spcBef>
              <a:spcAft>
                <a:spcPts val="0"/>
              </a:spcAft>
              <a:buClrTx/>
              <a:buSzTx/>
              <a:buFontTx/>
              <a:buNone/>
              <a:tabLst/>
              <a:defRPr/>
            </a:pPr>
            <a:r>
              <a:rPr kumimoji="0" lang="en-US" sz="1250" b="0" i="0" u="none" strike="noStrike" kern="0" cap="none" spc="0" normalizeH="0" baseline="0" noProof="0">
                <a:ln>
                  <a:noFill/>
                </a:ln>
                <a:solidFill>
                  <a:srgbClr val="B1AFB1"/>
                </a:solidFill>
                <a:effectLst/>
                <a:uLnTx/>
                <a:uFillTx/>
                <a:latin typeface="Arial Black" panose="020B0A04020102020204"/>
                <a:sym typeface="Asap SemiBold"/>
              </a:rPr>
              <a:t>#BHUSA   </a:t>
            </a:r>
            <a:r>
              <a:rPr kumimoji="0" lang="en-US" sz="1250" b="0" i="0" u="none" strike="noStrike" kern="0" cap="none" spc="0" normalizeH="0" baseline="0" noProof="0" dirty="0">
                <a:ln>
                  <a:noFill/>
                </a:ln>
                <a:solidFill>
                  <a:srgbClr val="B1AFB1"/>
                </a:solidFill>
                <a:effectLst/>
                <a:uLnTx/>
                <a:uFillTx/>
                <a:latin typeface="Arial Black" panose="020B0A04020102020204"/>
                <a:sym typeface="Asap SemiBold"/>
              </a:rPr>
              <a:t>@BlackHatEvents</a:t>
            </a:r>
          </a:p>
        </p:txBody>
      </p:sp>
      <p:sp>
        <p:nvSpPr>
          <p:cNvPr id="2" name="MSIPCMContentMarking" descr="{&quot;HashCode&quot;:-1348403003,&quot;Placement&quot;:&quot;Footer&quot;,&quot;Top&quot;:629.10614,&quot;Left&quot;:0.0,&quot;SlideWidth&quot;:1152,&quot;SlideHeight&quot;:648}">
            <a:extLst>
              <a:ext uri="{FF2B5EF4-FFF2-40B4-BE49-F238E27FC236}">
                <a16:creationId xmlns:a16="http://schemas.microsoft.com/office/drawing/2014/main" id="{A66674E8-FE6F-59D4-21BD-96D84118B289}"/>
              </a:ext>
            </a:extLst>
          </p:cNvPr>
          <p:cNvSpPr txBox="1"/>
          <p:nvPr userDrawn="1"/>
        </p:nvSpPr>
        <p:spPr>
          <a:xfrm>
            <a:off x="0" y="10050469"/>
            <a:ext cx="2663005" cy="1731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chorCtr="1">
            <a:spAutoFit/>
          </a:bodyPr>
          <a:lstStyle/>
          <a:p>
            <a:pPr marL="0" marR="0" indent="0" algn="l" defTabSz="1031875" rtl="0" fontAlgn="auto" latinLnBrk="0" hangingPunct="0">
              <a:lnSpc>
                <a:spcPct val="100000"/>
              </a:lnSpc>
              <a:spcBef>
                <a:spcPts val="0"/>
              </a:spcBef>
              <a:spcAft>
                <a:spcPts val="0"/>
              </a:spcAft>
              <a:buClrTx/>
              <a:buSzTx/>
              <a:buFontTx/>
              <a:buNone/>
              <a:tabLst/>
            </a:pPr>
            <a:r>
              <a:rPr kumimoji="0" lang="en-US" sz="1125" b="0" i="0" u="none" strike="noStrike" cap="none" spc="0" normalizeH="0" baseline="0">
                <a:ln>
                  <a:noFill/>
                </a:ln>
                <a:solidFill>
                  <a:srgbClr val="0078D7"/>
                </a:solidFill>
                <a:effectLst/>
                <a:uFillTx/>
                <a:latin typeface="Rockwell" panose="02060603020205020403" pitchFamily="18" charset="0"/>
                <a:ea typeface="Asap SemiBold"/>
                <a:cs typeface="Asap SemiBold"/>
                <a:sym typeface="Asap SemiBold"/>
              </a:rPr>
              <a:t>Information Classification: General</a:t>
            </a:r>
          </a:p>
        </p:txBody>
      </p:sp>
    </p:spTree>
  </p:cSld>
  <p:clrMap bg1="dk1" tx1="lt1" bg2="dk2" tx2="lt2" accent1="accent1" accent2="accent2" accent3="accent3" accent4="accent4" accent5="accent5" accent6="accent6" hlink="hlink" folHlink="folHlink"/>
  <p:sldLayoutIdLst>
    <p:sldLayoutId id="2147483661"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1pPr>
      <a:lvl2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2pPr>
      <a:lvl3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3pPr>
      <a:lvl4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4pPr>
      <a:lvl5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5pPr>
      <a:lvl6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6pPr>
      <a:lvl7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7pPr>
      <a:lvl8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8pPr>
      <a:lvl9pPr marL="0" marR="0" indent="0" algn="l" defTabSz="685800" rtl="0" latinLnBrk="0">
        <a:lnSpc>
          <a:spcPct val="85000"/>
        </a:lnSpc>
        <a:spcBef>
          <a:spcPts val="0"/>
        </a:spcBef>
        <a:spcAft>
          <a:spcPts val="0"/>
        </a:spcAft>
        <a:buClrTx/>
        <a:buSzTx/>
        <a:buFontTx/>
        <a:buNone/>
        <a:tabLst/>
        <a:defRPr sz="5325" b="0" i="0" u="none" strike="noStrike" cap="none" spc="-99" baseline="0">
          <a:solidFill>
            <a:srgbClr val="01CF89"/>
          </a:solidFill>
          <a:uFillTx/>
          <a:latin typeface="+mn-lt"/>
          <a:ea typeface="+mn-ea"/>
          <a:cs typeface="+mn-cs"/>
          <a:sym typeface="Spartan Bold"/>
        </a:defRPr>
      </a:lvl9pPr>
    </p:titleStyle>
    <p:bodyStyle>
      <a:lvl1pPr marL="47625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1pPr>
      <a:lvl2pPr marL="95250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2pPr>
      <a:lvl3pPr marL="142875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3pPr>
      <a:lvl4pPr marL="190500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4pPr>
      <a:lvl5pPr marL="238125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5pPr>
      <a:lvl6pPr marL="285750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6pPr>
      <a:lvl7pPr marL="333375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7pPr>
      <a:lvl8pPr marL="381000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8pPr>
      <a:lvl9pPr marL="4286250" marR="0" indent="-476250" algn="l" defTabSz="619125" latinLnBrk="0">
        <a:lnSpc>
          <a:spcPct val="120000"/>
        </a:lnSpc>
        <a:spcBef>
          <a:spcPts val="4425"/>
        </a:spcBef>
        <a:spcAft>
          <a:spcPts val="0"/>
        </a:spcAft>
        <a:buClrTx/>
        <a:buSzPct val="125000"/>
        <a:buFontTx/>
        <a:buChar char="•"/>
        <a:tabLst/>
        <a:defRPr sz="3900" b="0" i="0" u="none" strike="noStrike" cap="none" spc="0" baseline="0">
          <a:solidFill>
            <a:srgbClr val="000000"/>
          </a:solidFill>
          <a:uFillTx/>
          <a:latin typeface="Asap Regular"/>
          <a:ea typeface="Asap Regular"/>
          <a:cs typeface="Asap Regular"/>
          <a:sym typeface="Asap Regular"/>
        </a:defRPr>
      </a:lvl9pPr>
    </p:bodyStyle>
    <p:otherStyle>
      <a:lvl1pPr marL="0" marR="0" indent="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1pPr>
      <a:lvl2pPr marL="0" marR="0" indent="17145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2pPr>
      <a:lvl3pPr marL="0" marR="0" indent="34290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3pPr>
      <a:lvl4pPr marL="0" marR="0" indent="51435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4pPr>
      <a:lvl5pPr marL="0" marR="0" indent="68580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5pPr>
      <a:lvl6pPr marL="0" marR="0" indent="85725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6pPr>
      <a:lvl7pPr marL="0" marR="0" indent="102870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7pPr>
      <a:lvl8pPr marL="0" marR="0" indent="120015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8pPr>
      <a:lvl9pPr marL="0" marR="0" indent="1371600" algn="ctr" defTabSz="619125"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oalfire-Research/caz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zdnet.com/article/google-cloud-here-are-the-six-best-vulnerabilities-security-researchers-found-last-year/" TargetMode="External"/><Relationship Id="rId7" Type="http://schemas.openxmlformats.org/officeDocument/2006/relationships/hyperlink" Target="https://aws.amazon.com/security/security-bulleti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loud.google.com/support/bulletins" TargetMode="External"/><Relationship Id="rId5" Type="http://schemas.openxmlformats.org/officeDocument/2006/relationships/hyperlink" Target="https://cve.mitre.org/cgi-bin/cvekey.cgi?keyword=azure" TargetMode="External"/><Relationship Id="rId4" Type="http://schemas.openxmlformats.org/officeDocument/2006/relationships/hyperlink" Target="https://github.com/hashishrajan/cloud-security-vulnerabilities"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rodneybeede.com/curriculum%20vitae/bio.html"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hodology">
            <a:extLst>
              <a:ext uri="{FF2B5EF4-FFF2-40B4-BE49-F238E27FC236}">
                <a16:creationId xmlns:a16="http://schemas.microsoft.com/office/drawing/2014/main" id="{C929F2CE-E97B-F04D-A615-BF11E9ACB8D3}"/>
              </a:ext>
            </a:extLst>
          </p:cNvPr>
          <p:cNvSpPr txBox="1"/>
          <p:nvPr/>
        </p:nvSpPr>
        <p:spPr>
          <a:xfrm>
            <a:off x="32971" y="4532805"/>
            <a:ext cx="18288003" cy="236218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algn="ctr" defTabSz="685800">
              <a:lnSpc>
                <a:spcPct val="90000"/>
              </a:lnSpc>
              <a:defRPr sz="16000" spc="-296">
                <a:solidFill>
                  <a:srgbClr val="01CF89"/>
                </a:solidFill>
                <a:latin typeface="+mn-lt"/>
                <a:ea typeface="+mn-ea"/>
                <a:cs typeface="+mn-cs"/>
                <a:sym typeface="Spartan Bold"/>
              </a:defRPr>
            </a:pPr>
            <a:r>
              <a:rPr lang="en-US" sz="8250" b="1" dirty="0">
                <a:solidFill>
                  <a:schemeClr val="accent1">
                    <a:lumMod val="75000"/>
                  </a:schemeClr>
                </a:solidFill>
                <a:latin typeface="+mj-lt"/>
              </a:rPr>
              <a:t>C</a:t>
            </a:r>
            <a:r>
              <a:rPr lang="en-US" sz="8250" b="1" dirty="0">
                <a:solidFill>
                  <a:schemeClr val="bg1"/>
                </a:solidFill>
                <a:latin typeface="+mj-lt"/>
              </a:rPr>
              <a:t>loud </a:t>
            </a:r>
            <a:r>
              <a:rPr lang="en-US" sz="8250" b="1" dirty="0" err="1">
                <a:solidFill>
                  <a:schemeClr val="accent1">
                    <a:lumMod val="75000"/>
                  </a:schemeClr>
                </a:solidFill>
                <a:latin typeface="+mj-lt"/>
              </a:rPr>
              <a:t>A</a:t>
            </a:r>
            <a:r>
              <a:rPr lang="en-US" sz="8250" b="1" dirty="0" err="1">
                <a:solidFill>
                  <a:schemeClr val="bg1"/>
                </a:solidFill>
                <a:latin typeface="+mj-lt"/>
              </a:rPr>
              <a:t>uthori</a:t>
            </a:r>
            <a:r>
              <a:rPr lang="en-US" sz="8250" b="1" dirty="0" err="1">
                <a:solidFill>
                  <a:schemeClr val="accent1">
                    <a:lumMod val="75000"/>
                  </a:schemeClr>
                </a:solidFill>
                <a:latin typeface="+mj-lt"/>
              </a:rPr>
              <a:t>Z</a:t>
            </a:r>
            <a:r>
              <a:rPr lang="en-US" sz="8250" b="1" dirty="0" err="1">
                <a:solidFill>
                  <a:schemeClr val="bg1"/>
                </a:solidFill>
                <a:latin typeface="+mj-lt"/>
              </a:rPr>
              <a:t>ation</a:t>
            </a:r>
            <a:r>
              <a:rPr lang="en-US" sz="8250" b="1" dirty="0">
                <a:solidFill>
                  <a:schemeClr val="bg1"/>
                </a:solidFill>
                <a:latin typeface="+mj-lt"/>
              </a:rPr>
              <a:t> </a:t>
            </a:r>
            <a:r>
              <a:rPr lang="en-US" sz="8250" b="1" dirty="0">
                <a:solidFill>
                  <a:schemeClr val="accent1">
                    <a:lumMod val="75000"/>
                  </a:schemeClr>
                </a:solidFill>
                <a:latin typeface="+mj-lt"/>
              </a:rPr>
              <a:t>T</a:t>
            </a:r>
            <a:r>
              <a:rPr lang="en-US" sz="8250" b="1" dirty="0">
                <a:solidFill>
                  <a:schemeClr val="bg1"/>
                </a:solidFill>
                <a:latin typeface="+mj-lt"/>
              </a:rPr>
              <a:t>rainer</a:t>
            </a:r>
            <a:br>
              <a:rPr lang="en-US" sz="8250" b="1" dirty="0">
                <a:solidFill>
                  <a:schemeClr val="bg1"/>
                </a:solidFill>
                <a:latin typeface="+mj-lt"/>
              </a:rPr>
            </a:br>
            <a:r>
              <a:rPr lang="en-US" sz="8250" b="1" dirty="0">
                <a:solidFill>
                  <a:schemeClr val="bg1"/>
                </a:solidFill>
                <a:latin typeface="+mj-lt"/>
              </a:rPr>
              <a:t>(CAZT)</a:t>
            </a:r>
            <a:r>
              <a:rPr sz="8250" b="1" dirty="0">
                <a:solidFill>
                  <a:schemeClr val="bg1"/>
                </a:solidFill>
                <a:latin typeface="+mj-lt"/>
              </a:rPr>
              <a:t> </a:t>
            </a:r>
          </a:p>
        </p:txBody>
      </p:sp>
      <p:sp>
        <p:nvSpPr>
          <p:cNvPr id="7" name="Body Level One…">
            <a:extLst>
              <a:ext uri="{FF2B5EF4-FFF2-40B4-BE49-F238E27FC236}">
                <a16:creationId xmlns:a16="http://schemas.microsoft.com/office/drawing/2014/main" id="{90463464-C0B3-4F4E-8ED3-C37C87F02DF2}"/>
              </a:ext>
            </a:extLst>
          </p:cNvPr>
          <p:cNvSpPr txBox="1">
            <a:spLocks/>
          </p:cNvSpPr>
          <p:nvPr/>
        </p:nvSpPr>
        <p:spPr>
          <a:xfrm>
            <a:off x="1333500" y="7251915"/>
            <a:ext cx="15621000" cy="2079121"/>
          </a:xfrm>
          <a:prstGeom prst="rect">
            <a:avLst/>
          </a:prstGeom>
        </p:spPr>
        <p:txBody>
          <a:bodyPr anchor="t"/>
          <a:lstStyle>
            <a:lvl1pPr marL="0" marR="0" indent="0" algn="ctr" defTabSz="495300" latinLnBrk="0">
              <a:lnSpc>
                <a:spcPct val="100000"/>
              </a:lnSpc>
              <a:spcBef>
                <a:spcPts val="600"/>
              </a:spcBef>
              <a:spcAft>
                <a:spcPts val="600"/>
              </a:spcAft>
              <a:buClrTx/>
              <a:buSzTx/>
              <a:buFontTx/>
              <a:buNone/>
              <a:tabLst/>
              <a:defRPr sz="2400" b="0" i="0" u="none" strike="noStrike" cap="none" spc="0" baseline="0">
                <a:solidFill>
                  <a:srgbClr val="000000"/>
                </a:solidFill>
                <a:uFillTx/>
                <a:latin typeface="Arial" panose="020B0604020202020204" pitchFamily="34" charset="0"/>
                <a:ea typeface="Helvetica Neue"/>
                <a:cs typeface="Helvetica Neue"/>
                <a:sym typeface="Helvetica Neue"/>
              </a:defRPr>
            </a:lvl1pPr>
            <a:lvl2pPr marL="0" marR="0" indent="0" algn="ctr" defTabSz="495300" latinLnBrk="0">
              <a:lnSpc>
                <a:spcPct val="100000"/>
              </a:lnSpc>
              <a:spcBef>
                <a:spcPts val="600"/>
              </a:spcBef>
              <a:spcAft>
                <a:spcPts val="600"/>
              </a:spcAft>
              <a:buClrTx/>
              <a:buSzTx/>
              <a:buFontTx/>
              <a:buNone/>
              <a:tabLst/>
              <a:defRPr sz="2000" b="0" i="0" u="none" strike="noStrike" cap="none" spc="0" baseline="0">
                <a:solidFill>
                  <a:srgbClr val="000000"/>
                </a:solidFill>
                <a:uFillTx/>
                <a:latin typeface="Arial" panose="020B0604020202020204" pitchFamily="34" charset="0"/>
                <a:ea typeface="Helvetica Neue"/>
                <a:cs typeface="Helvetica Neue"/>
                <a:sym typeface="Helvetica Neue"/>
              </a:defRPr>
            </a:lvl2pPr>
            <a:lvl3pPr marL="0" marR="0" indent="0" algn="ctr" defTabSz="495300" latinLnBrk="0">
              <a:lnSpc>
                <a:spcPct val="100000"/>
              </a:lnSpc>
              <a:spcBef>
                <a:spcPts val="600"/>
              </a:spcBef>
              <a:spcAft>
                <a:spcPts val="600"/>
              </a:spcAft>
              <a:buClrTx/>
              <a:buSzTx/>
              <a:buFontTx/>
              <a:buNone/>
              <a:tabLst/>
              <a:defRPr sz="1800" b="0" i="0" u="none" strike="noStrike" cap="none" spc="0" baseline="0">
                <a:solidFill>
                  <a:srgbClr val="000000"/>
                </a:solidFill>
                <a:uFillTx/>
                <a:latin typeface="Arial" panose="020B0604020202020204" pitchFamily="34" charset="0"/>
                <a:ea typeface="Helvetica Neue"/>
                <a:cs typeface="Helvetica Neue"/>
                <a:sym typeface="Helvetica Neue"/>
              </a:defRPr>
            </a:lvl3pPr>
            <a:lvl4pPr marL="0" marR="0" indent="0" algn="ctr" defTabSz="495300" latinLnBrk="0">
              <a:lnSpc>
                <a:spcPct val="100000"/>
              </a:lnSpc>
              <a:spcBef>
                <a:spcPts val="600"/>
              </a:spcBef>
              <a:spcAft>
                <a:spcPts val="600"/>
              </a:spcAft>
              <a:buClrTx/>
              <a:buSzTx/>
              <a:buFontTx/>
              <a:buNone/>
              <a:tabLst/>
              <a:defRPr sz="1800" b="0" i="0" u="none" strike="noStrike" cap="none" spc="0" baseline="0">
                <a:solidFill>
                  <a:srgbClr val="000000"/>
                </a:solidFill>
                <a:uFillTx/>
                <a:latin typeface="Arial" panose="020B0604020202020204" pitchFamily="34" charset="0"/>
                <a:ea typeface="Helvetica Neue"/>
                <a:cs typeface="Helvetica Neue"/>
                <a:sym typeface="Helvetica Neue"/>
              </a:defRPr>
            </a:lvl4pPr>
            <a:lvl5pPr marL="0" marR="0" indent="0" algn="ctr" defTabSz="495300" latinLnBrk="0">
              <a:lnSpc>
                <a:spcPct val="100000"/>
              </a:lnSpc>
              <a:spcBef>
                <a:spcPts val="600"/>
              </a:spcBef>
              <a:spcAft>
                <a:spcPts val="600"/>
              </a:spcAft>
              <a:buClrTx/>
              <a:buSzTx/>
              <a:buFontTx/>
              <a:buNone/>
              <a:tabLst/>
              <a:defRPr sz="1400" b="0" i="0" u="none" strike="noStrike" cap="none" spc="0" baseline="0">
                <a:solidFill>
                  <a:srgbClr val="000000"/>
                </a:solidFill>
                <a:uFillTx/>
                <a:latin typeface="Arial" panose="020B0604020202020204" pitchFamily="34" charset="0"/>
                <a:ea typeface="Helvetica Neue"/>
                <a:cs typeface="Helvetica Neue"/>
                <a:sym typeface="Helvetica Neue"/>
              </a:defRPr>
            </a:lvl5pPr>
            <a:lvl6pPr marL="2286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6pPr>
            <a:lvl7pPr marL="2667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7pPr>
            <a:lvl8pPr marL="3048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8pPr>
            <a:lvl9pPr marL="3429000" marR="0" indent="-381000" algn="l" defTabSz="495300" latinLnBrk="0">
              <a:lnSpc>
                <a:spcPct val="120000"/>
              </a:lnSpc>
              <a:spcBef>
                <a:spcPts val="3540"/>
              </a:spcBef>
              <a:spcAft>
                <a:spcPts val="0"/>
              </a:spcAft>
              <a:buClrTx/>
              <a:buSzPct val="125000"/>
              <a:buFontTx/>
              <a:buChar char="•"/>
              <a:tabLst/>
              <a:defRPr sz="3120" b="0" i="0" u="none" strike="noStrike" cap="none" spc="0" baseline="0">
                <a:solidFill>
                  <a:srgbClr val="000000"/>
                </a:solidFill>
                <a:uFillTx/>
                <a:latin typeface="Asap Regular"/>
                <a:ea typeface="Asap Regular"/>
                <a:cs typeface="Asap Regular"/>
                <a:sym typeface="Asap Regular"/>
              </a:defRPr>
            </a:lvl9pPr>
          </a:lstStyle>
          <a:p>
            <a:pPr hangingPunct="1"/>
            <a:r>
              <a:rPr lang="en-US" sz="4000" dirty="0">
                <a:solidFill>
                  <a:schemeClr val="bg1"/>
                </a:solidFill>
                <a:hlinkClick r:id="rId2"/>
              </a:rPr>
              <a:t>https://github.com/Coalfire-Research/cazt</a:t>
            </a:r>
            <a:br>
              <a:rPr lang="en-US" sz="4000" dirty="0">
                <a:solidFill>
                  <a:schemeClr val="bg1"/>
                </a:solidFill>
              </a:rPr>
            </a:br>
            <a:br>
              <a:rPr lang="en-US" sz="4000" dirty="0">
                <a:solidFill>
                  <a:schemeClr val="bg1"/>
                </a:solidFill>
              </a:rPr>
            </a:br>
            <a:r>
              <a:rPr lang="en-US" sz="4000" dirty="0">
                <a:solidFill>
                  <a:schemeClr val="bg1"/>
                </a:solidFill>
              </a:rPr>
              <a:t>Rodney Beede</a:t>
            </a:r>
            <a:endParaRPr lang="en-US" sz="3000" dirty="0">
              <a:solidFill>
                <a:schemeClr val="bg1"/>
              </a:solidFill>
            </a:endParaRPr>
          </a:p>
        </p:txBody>
      </p:sp>
    </p:spTree>
    <p:extLst>
      <p:ext uri="{BB962C8B-B14F-4D97-AF65-F5344CB8AC3E}">
        <p14:creationId xmlns:p14="http://schemas.microsoft.com/office/powerpoint/2010/main" val="2897059675"/>
      </p:ext>
    </p:extLst>
  </p:cSld>
  <p:clrMapOvr>
    <a:masterClrMapping/>
  </p:clrMapOvr>
  <p:transition spd="med" advClick="0" advTm="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C0F7C4A-6795-7642-8F57-2FB15F906083}"/>
              </a:ext>
            </a:extLst>
          </p:cNvPr>
          <p:cNvGrpSpPr/>
          <p:nvPr/>
        </p:nvGrpSpPr>
        <p:grpSpPr>
          <a:xfrm>
            <a:off x="618395" y="1933326"/>
            <a:ext cx="17051210" cy="7858419"/>
            <a:chOff x="812918" y="1546660"/>
            <a:chExt cx="13640968" cy="6286735"/>
          </a:xfrm>
        </p:grpSpPr>
        <p:sp>
          <p:nvSpPr>
            <p:cNvPr id="450" name="Rectangle"/>
            <p:cNvSpPr>
              <a:spLocks noChangeAspect="1"/>
            </p:cNvSpPr>
            <p:nvPr/>
          </p:nvSpPr>
          <p:spPr>
            <a:xfrm>
              <a:off x="812918" y="1546660"/>
              <a:ext cx="3983782" cy="6268979"/>
            </a:xfrm>
            <a:prstGeom prst="rect">
              <a:avLst/>
            </a:prstGeom>
            <a:solidFill>
              <a:schemeClr val="tx1"/>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440" dirty="0"/>
            </a:p>
          </p:txBody>
        </p:sp>
        <p:sp>
          <p:nvSpPr>
            <p:cNvPr id="453" name="Rectangle"/>
            <p:cNvSpPr>
              <a:spLocks noChangeAspect="1"/>
            </p:cNvSpPr>
            <p:nvPr/>
          </p:nvSpPr>
          <p:spPr>
            <a:xfrm>
              <a:off x="5640012" y="1560611"/>
              <a:ext cx="3986784" cy="6272784"/>
            </a:xfrm>
            <a:prstGeom prst="rect">
              <a:avLst/>
            </a:prstGeom>
            <a:solidFill>
              <a:schemeClr val="tx1"/>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440"/>
            </a:p>
          </p:txBody>
        </p:sp>
        <p:sp>
          <p:nvSpPr>
            <p:cNvPr id="456" name="Rectangle"/>
            <p:cNvSpPr>
              <a:spLocks noChangeAspect="1"/>
            </p:cNvSpPr>
            <p:nvPr/>
          </p:nvSpPr>
          <p:spPr>
            <a:xfrm>
              <a:off x="10467102" y="1546660"/>
              <a:ext cx="3986784" cy="6272784"/>
            </a:xfrm>
            <a:prstGeom prst="rect">
              <a:avLst/>
            </a:prstGeom>
            <a:solidFill>
              <a:schemeClr val="tx1"/>
            </a:solidFill>
            <a:ln w="12700">
              <a:miter lim="400000"/>
            </a:ln>
          </p:spPr>
          <p:txBody>
            <a:bodyPr lIns="0" tIns="0" rIns="0" bIns="0" anchor="ctr"/>
            <a:lstStyle/>
            <a:p>
              <a:pPr algn="ctr">
                <a:defRPr>
                  <a:latin typeface="Helvetica Neue Medium"/>
                  <a:ea typeface="Helvetica Neue Medium"/>
                  <a:cs typeface="Helvetica Neue Medium"/>
                  <a:sym typeface="Helvetica Neue Medium"/>
                </a:defRPr>
              </a:pPr>
              <a:endParaRPr sz="1440"/>
            </a:p>
          </p:txBody>
        </p:sp>
      </p:grpSp>
      <p:sp>
        <p:nvSpPr>
          <p:cNvPr id="452" name="Fictum, deserunt mollit anim laborum astutumque! Ullamco laboris nisi ut aliquid ex ea commodi consequat. Mercedem aut nummos unde unde extricat, amaras. Sed haec quis possit intrepidus aestimare tellus."/>
          <p:cNvSpPr txBox="1"/>
          <p:nvPr/>
        </p:nvSpPr>
        <p:spPr>
          <a:xfrm>
            <a:off x="1122611" y="3258460"/>
            <a:ext cx="3977640" cy="19700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defTabSz="914400">
              <a:defRPr sz="2400" spc="-44">
                <a:solidFill>
                  <a:srgbClr val="01CF89"/>
                </a:solidFill>
                <a:latin typeface="Spartan Thin Medium"/>
                <a:ea typeface="Spartan Thin Medium"/>
                <a:cs typeface="Spartan Thin Medium"/>
                <a:sym typeface="Spartan Thin Medium"/>
              </a:defRPr>
            </a:lvl1pPr>
          </a:lstStyle>
          <a:p>
            <a:pPr algn="ctr"/>
            <a:r>
              <a:rPr lang="en-US" sz="2250" dirty="0">
                <a:solidFill>
                  <a:schemeClr val="bg1"/>
                </a:solidFill>
                <a:latin typeface="+mn-lt"/>
              </a:rPr>
              <a:t>Verify your cloud provider’s security.</a:t>
            </a:r>
          </a:p>
          <a:p>
            <a:pPr algn="ctr"/>
            <a:endParaRPr lang="en-US" sz="2250" dirty="0">
              <a:solidFill>
                <a:schemeClr val="bg1"/>
              </a:solidFill>
              <a:latin typeface="+mn-lt"/>
            </a:endParaRPr>
          </a:p>
          <a:p>
            <a:pPr algn="ctr"/>
            <a:r>
              <a:rPr lang="en-US" sz="2250" dirty="0">
                <a:solidFill>
                  <a:schemeClr val="bg1"/>
                </a:solidFill>
                <a:latin typeface="+mn-lt"/>
              </a:rPr>
              <a:t>Are they secure?</a:t>
            </a:r>
          </a:p>
        </p:txBody>
      </p:sp>
      <p:sp>
        <p:nvSpPr>
          <p:cNvPr id="455" name="Fictum, deserunt mollit anim laborum astutumque! Ullamco laboris nisi ut aliquid ex ea commodi consequat. Mercedem aut nummos unde unde extricat, amaras. Sed haec quis possit intrepidus aestimare tellus."/>
          <p:cNvSpPr txBox="1"/>
          <p:nvPr/>
        </p:nvSpPr>
        <p:spPr>
          <a:xfrm>
            <a:off x="7157678" y="3304618"/>
            <a:ext cx="3972645" cy="1801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defTabSz="914400">
              <a:defRPr sz="2400" spc="-44">
                <a:solidFill>
                  <a:srgbClr val="01CF89"/>
                </a:solidFill>
                <a:latin typeface="Spartan Thin Medium"/>
                <a:ea typeface="Spartan Thin Medium"/>
                <a:cs typeface="Spartan Thin Medium"/>
                <a:sym typeface="Spartan Thin Medium"/>
              </a:defRPr>
            </a:lvl1pPr>
          </a:lstStyle>
          <a:p>
            <a:pPr algn="ctr"/>
            <a:r>
              <a:rPr lang="en-US" sz="2250" dirty="0">
                <a:solidFill>
                  <a:schemeClr val="bg1"/>
                </a:solidFill>
                <a:latin typeface="+mn-lt"/>
              </a:rPr>
              <a:t>CAZT simulates cloud-vendor APIs.</a:t>
            </a:r>
          </a:p>
          <a:p>
            <a:pPr algn="ctr"/>
            <a:endParaRPr lang="en-US" sz="2250" dirty="0">
              <a:solidFill>
                <a:schemeClr val="bg1"/>
              </a:solidFill>
              <a:latin typeface="+mn-lt"/>
            </a:endParaRPr>
          </a:p>
          <a:p>
            <a:pPr algn="ctr"/>
            <a:r>
              <a:rPr lang="en-US" sz="2250" dirty="0">
                <a:solidFill>
                  <a:schemeClr val="bg1"/>
                </a:solidFill>
                <a:latin typeface="+mn-lt"/>
              </a:rPr>
              <a:t>Practice cloud vulnerabilities.</a:t>
            </a:r>
          </a:p>
          <a:p>
            <a:pPr algn="ctr"/>
            <a:endParaRPr lang="en-US" sz="2250" dirty="0">
              <a:solidFill>
                <a:schemeClr val="bg1"/>
              </a:solidFill>
              <a:latin typeface="+mn-lt"/>
            </a:endParaRPr>
          </a:p>
          <a:p>
            <a:pPr algn="ctr"/>
            <a:endParaRPr sz="2250" dirty="0">
              <a:solidFill>
                <a:schemeClr val="bg1"/>
              </a:solidFill>
              <a:latin typeface="+mn-lt"/>
            </a:endParaRPr>
          </a:p>
        </p:txBody>
      </p:sp>
      <p:sp>
        <p:nvSpPr>
          <p:cNvPr id="457" name="Finding #2"/>
          <p:cNvSpPr txBox="1"/>
          <p:nvPr/>
        </p:nvSpPr>
        <p:spPr>
          <a:xfrm>
            <a:off x="12985997" y="2178102"/>
            <a:ext cx="4429674" cy="561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defTabSz="914400">
              <a:lnSpc>
                <a:spcPct val="90000"/>
              </a:lnSpc>
              <a:defRPr sz="4000" spc="-74">
                <a:solidFill>
                  <a:srgbClr val="01CF89"/>
                </a:solidFill>
                <a:latin typeface="+mn-lt"/>
                <a:ea typeface="+mn-ea"/>
                <a:cs typeface="+mn-cs"/>
                <a:sym typeface="Spartan Bold"/>
              </a:defRPr>
            </a:lvl1pPr>
          </a:lstStyle>
          <a:p>
            <a:r>
              <a:rPr lang="en-US" sz="3500" b="1" dirty="0">
                <a:solidFill>
                  <a:srgbClr val="1A72F7"/>
                </a:solidFill>
                <a:latin typeface="+mj-lt"/>
              </a:rPr>
              <a:t>Hands-on Practice</a:t>
            </a:r>
            <a:endParaRPr sz="3500" b="1" dirty="0">
              <a:solidFill>
                <a:srgbClr val="1A72F7"/>
              </a:solidFill>
              <a:latin typeface="+mj-lt"/>
            </a:endParaRPr>
          </a:p>
        </p:txBody>
      </p:sp>
      <p:sp>
        <p:nvSpPr>
          <p:cNvPr id="458" name="Fictum, deserunt mollit anim laborum astutumque! Ullamco laboris nisi ut aliquid ex ea commodi consequat. Mercedem aut nummos unde unde extricat, amaras. Sed haec quis possit intrepidus aestimare tellus."/>
          <p:cNvSpPr txBox="1"/>
          <p:nvPr/>
        </p:nvSpPr>
        <p:spPr>
          <a:xfrm>
            <a:off x="13104661" y="3338067"/>
            <a:ext cx="4115873" cy="1570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lstStyle>
            <a:lvl1pPr defTabSz="914400">
              <a:defRPr sz="2400" spc="-44">
                <a:solidFill>
                  <a:srgbClr val="01CF89"/>
                </a:solidFill>
                <a:latin typeface="Spartan Thin Medium"/>
                <a:ea typeface="Spartan Thin Medium"/>
                <a:cs typeface="Spartan Thin Medium"/>
                <a:sym typeface="Spartan Thin Medium"/>
              </a:defRPr>
            </a:lvl1pPr>
          </a:lstStyle>
          <a:p>
            <a:pPr algn="ctr"/>
            <a:r>
              <a:rPr lang="en-US" sz="2250" dirty="0">
                <a:solidFill>
                  <a:schemeClr val="bg1"/>
                </a:solidFill>
                <a:latin typeface="+mn-lt"/>
              </a:rPr>
              <a:t>See the vulnerability impact.</a:t>
            </a:r>
          </a:p>
          <a:p>
            <a:pPr algn="ctr"/>
            <a:endParaRPr lang="en-US" sz="2250" dirty="0">
              <a:solidFill>
                <a:schemeClr val="bg1"/>
              </a:solidFill>
              <a:latin typeface="+mn-lt"/>
            </a:endParaRPr>
          </a:p>
          <a:p>
            <a:pPr algn="ctr"/>
            <a:endParaRPr lang="en-US" sz="2250" dirty="0">
              <a:solidFill>
                <a:schemeClr val="bg1"/>
              </a:solidFill>
              <a:latin typeface="+mn-lt"/>
            </a:endParaRPr>
          </a:p>
          <a:p>
            <a:pPr algn="ctr"/>
            <a:r>
              <a:rPr lang="en-US" sz="2250" dirty="0">
                <a:solidFill>
                  <a:schemeClr val="bg1"/>
                </a:solidFill>
                <a:latin typeface="+mn-lt"/>
              </a:rPr>
              <a:t>Understand security tooling.</a:t>
            </a:r>
            <a:endParaRPr sz="2250" dirty="0">
              <a:solidFill>
                <a:schemeClr val="bg1"/>
              </a:solidFill>
              <a:latin typeface="+mn-lt"/>
            </a:endParaRPr>
          </a:p>
        </p:txBody>
      </p:sp>
      <p:pic>
        <p:nvPicPr>
          <p:cNvPr id="2" name="Picture 1" descr="beige and black chalkboard with test">
            <a:extLst>
              <a:ext uri="{FF2B5EF4-FFF2-40B4-BE49-F238E27FC236}">
                <a16:creationId xmlns:a16="http://schemas.microsoft.com/office/drawing/2014/main" id="{C97762C5-9A65-4673-9550-CD7DACBE78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2611" y="5871254"/>
            <a:ext cx="3977640" cy="28794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grey wizard minifig">
            <a:extLst>
              <a:ext uri="{FF2B5EF4-FFF2-40B4-BE49-F238E27FC236}">
                <a16:creationId xmlns:a16="http://schemas.microsoft.com/office/drawing/2014/main" id="{6B0C354A-538B-AE3C-0497-8D76EE9FB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7678" y="5781508"/>
            <a:ext cx="3972645" cy="297948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Man working on laptop computer">
            <a:extLst>
              <a:ext uri="{FF2B5EF4-FFF2-40B4-BE49-F238E27FC236}">
                <a16:creationId xmlns:a16="http://schemas.microsoft.com/office/drawing/2014/main" id="{070C7825-7A4E-B569-59B8-934D9D2EDE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04661" y="5776593"/>
            <a:ext cx="4115873" cy="29794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B9A1BF-FA28-60BA-54D3-E0D175398D2C}"/>
              </a:ext>
            </a:extLst>
          </p:cNvPr>
          <p:cNvSpPr txBox="1"/>
          <p:nvPr/>
        </p:nvSpPr>
        <p:spPr>
          <a:xfrm>
            <a:off x="10744200" y="9776470"/>
            <a:ext cx="4350328"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defTabSz="1031875"/>
            <a:r>
              <a:rPr lang="en-US" sz="1000" dirty="0">
                <a:solidFill>
                  <a:srgbClr val="000000"/>
                </a:solidFill>
              </a:rPr>
              <a:t>Images care of pickpik.com</a:t>
            </a:r>
          </a:p>
        </p:txBody>
      </p:sp>
      <p:sp>
        <p:nvSpPr>
          <p:cNvPr id="451" name="Finding #1"/>
          <p:cNvSpPr txBox="1"/>
          <p:nvPr/>
        </p:nvSpPr>
        <p:spPr>
          <a:xfrm>
            <a:off x="671134" y="2107593"/>
            <a:ext cx="4968027" cy="700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defTabSz="914400">
              <a:lnSpc>
                <a:spcPct val="90000"/>
              </a:lnSpc>
              <a:defRPr sz="4000" spc="-74">
                <a:solidFill>
                  <a:srgbClr val="01CF89"/>
                </a:solidFill>
                <a:latin typeface="+mn-lt"/>
                <a:ea typeface="+mn-ea"/>
                <a:cs typeface="+mn-cs"/>
                <a:sym typeface="Spartan Bold"/>
              </a:defRPr>
            </a:lvl1pPr>
          </a:lstStyle>
          <a:p>
            <a:r>
              <a:rPr lang="en-US" sz="4500" b="1" dirty="0">
                <a:solidFill>
                  <a:srgbClr val="1A72F7"/>
                </a:solidFill>
                <a:latin typeface="+mj-lt"/>
              </a:rPr>
              <a:t>Test Cloud APIs</a:t>
            </a:r>
            <a:endParaRPr sz="4500" b="1" dirty="0">
              <a:solidFill>
                <a:srgbClr val="1A72F7"/>
              </a:solidFill>
              <a:latin typeface="+mj-lt"/>
            </a:endParaRPr>
          </a:p>
        </p:txBody>
      </p:sp>
      <p:sp>
        <p:nvSpPr>
          <p:cNvPr id="454" name="Finding #2"/>
          <p:cNvSpPr txBox="1"/>
          <p:nvPr/>
        </p:nvSpPr>
        <p:spPr>
          <a:xfrm>
            <a:off x="6878363" y="2107593"/>
            <a:ext cx="4560736" cy="700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defTabSz="914400">
              <a:lnSpc>
                <a:spcPct val="90000"/>
              </a:lnSpc>
              <a:defRPr sz="4000" spc="-74">
                <a:solidFill>
                  <a:srgbClr val="01CF89"/>
                </a:solidFill>
                <a:latin typeface="+mn-lt"/>
                <a:ea typeface="+mn-ea"/>
                <a:cs typeface="+mn-cs"/>
                <a:sym typeface="Spartan Bold"/>
              </a:defRPr>
            </a:lvl1pPr>
          </a:lstStyle>
          <a:p>
            <a:r>
              <a:rPr lang="en-US" sz="4500" b="1" dirty="0">
                <a:solidFill>
                  <a:srgbClr val="1A72F7"/>
                </a:solidFill>
                <a:latin typeface="+mj-lt"/>
              </a:rPr>
              <a:t>Simulator Tool</a:t>
            </a:r>
            <a:endParaRPr sz="4500" b="1" dirty="0">
              <a:solidFill>
                <a:srgbClr val="1A72F7"/>
              </a:solidFill>
              <a:latin typeface="+mj-lt"/>
            </a:endParaRPr>
          </a:p>
        </p:txBody>
      </p:sp>
    </p:spTree>
  </p:cSld>
  <p:clrMapOvr>
    <a:masterClrMapping/>
  </p:clrMapOvr>
  <p:transition spd="med" advClick="0" advTm="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Fictum, deserunt mollit anim laborum astutumque! Ullamco laboris nisi ut aliquid ex ea commodi consequat. Mercedem aut nummos unde unde extricat, amaras. Sed haec quis possit intrepidus aestimare tellus.…"/>
          <p:cNvSpPr txBox="1"/>
          <p:nvPr/>
        </p:nvSpPr>
        <p:spPr>
          <a:xfrm>
            <a:off x="952499" y="4752109"/>
            <a:ext cx="9522009" cy="48421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numCol="2" spcCol="634800"/>
          <a:lstStyle/>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API1: Broken Object Level Authorization</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API2: Broken Authentication</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API3: Broken Object Property Level Authorization</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API4: Unrestricted Resource Consumption</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API5: Broken Function Level Authorization</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API6: Unrestricted Access to Sensitive Business Flows</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API7: Server Side Request Forgery</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API8: Security Misconfiguration</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API9: Improper Inventory Management</a:t>
            </a:r>
            <a:br>
              <a:rPr lang="en-US" sz="2250" dirty="0">
                <a:solidFill>
                  <a:schemeClr val="tx2"/>
                </a:solidFill>
                <a:latin typeface="+mn-lt"/>
              </a:rPr>
            </a:b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2250" dirty="0">
                <a:solidFill>
                  <a:schemeClr val="tx2"/>
                </a:solidFill>
                <a:latin typeface="+mn-lt"/>
              </a:rPr>
              <a:t>API10: Unsafe Consumption of APIs</a:t>
            </a:r>
          </a:p>
          <a:p>
            <a:pPr defTabSz="685800">
              <a:lnSpc>
                <a:spcPct val="85000"/>
              </a:lnSpc>
              <a:defRPr sz="2400" spc="-44">
                <a:solidFill>
                  <a:srgbClr val="01CF89"/>
                </a:solidFill>
                <a:latin typeface="Spartan Thin Medium"/>
                <a:ea typeface="Spartan Thin Medium"/>
                <a:cs typeface="Spartan Thin Medium"/>
                <a:sym typeface="Spartan Thin Medium"/>
              </a:defRPr>
            </a:pPr>
            <a:endParaRPr lang="en-US" sz="22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1250" dirty="0">
                <a:solidFill>
                  <a:schemeClr val="tx2"/>
                </a:solidFill>
                <a:latin typeface="+mn-lt"/>
              </a:rPr>
              <a:t>https://owasp.org/www-project-api-security/</a:t>
            </a:r>
            <a:endParaRPr lang="en-US" sz="750" dirty="0">
              <a:solidFill>
                <a:schemeClr val="tx2"/>
              </a:solidFill>
              <a:latin typeface="+mn-lt"/>
            </a:endParaRPr>
          </a:p>
          <a:p>
            <a:pPr defTabSz="685800">
              <a:lnSpc>
                <a:spcPct val="85000"/>
              </a:lnSpc>
              <a:defRPr sz="2400" spc="-44">
                <a:solidFill>
                  <a:srgbClr val="01CF89"/>
                </a:solidFill>
                <a:latin typeface="Spartan Thin Medium"/>
                <a:ea typeface="Spartan Thin Medium"/>
                <a:cs typeface="Spartan Thin Medium"/>
                <a:sym typeface="Spartan Thin Medium"/>
              </a:defRPr>
            </a:pPr>
            <a:endParaRPr sz="2250" dirty="0">
              <a:solidFill>
                <a:schemeClr val="tx2"/>
              </a:solidFill>
              <a:latin typeface="+mn-lt"/>
            </a:endParaRPr>
          </a:p>
        </p:txBody>
      </p:sp>
      <p:sp>
        <p:nvSpPr>
          <p:cNvPr id="137" name="About"/>
          <p:cNvSpPr txBox="1"/>
          <p:nvPr/>
        </p:nvSpPr>
        <p:spPr>
          <a:xfrm>
            <a:off x="952501" y="1674026"/>
            <a:ext cx="10602191" cy="19236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914400">
              <a:defRPr sz="8000" spc="-148">
                <a:solidFill>
                  <a:srgbClr val="01CF89"/>
                </a:solidFill>
                <a:latin typeface="+mn-lt"/>
                <a:ea typeface="+mn-ea"/>
                <a:cs typeface="+mn-cs"/>
                <a:sym typeface="Spartan Bold"/>
              </a:defRPr>
            </a:lvl1pPr>
          </a:lstStyle>
          <a:p>
            <a:r>
              <a:rPr lang="en-US" sz="6000" b="1">
                <a:solidFill>
                  <a:srgbClr val="1A72F7"/>
                </a:solidFill>
                <a:latin typeface="+mj-lt"/>
              </a:rPr>
              <a:t>Security Pitfalls of Cloud </a:t>
            </a:r>
            <a:r>
              <a:rPr lang="en-US" sz="6000" b="1" dirty="0">
                <a:solidFill>
                  <a:srgbClr val="1A72F7"/>
                </a:solidFill>
                <a:latin typeface="+mj-lt"/>
              </a:rPr>
              <a:t>APIs</a:t>
            </a:r>
            <a:endParaRPr sz="6000" b="1" dirty="0">
              <a:solidFill>
                <a:srgbClr val="1A72F7"/>
              </a:solidFill>
              <a:latin typeface="+mj-lt"/>
            </a:endParaRPr>
          </a:p>
        </p:txBody>
      </p:sp>
      <p:pic>
        <p:nvPicPr>
          <p:cNvPr id="5" name="Image">
            <a:extLst>
              <a:ext uri="{FF2B5EF4-FFF2-40B4-BE49-F238E27FC236}">
                <a16:creationId xmlns:a16="http://schemas.microsoft.com/office/drawing/2014/main" id="{9499E47B-7A31-7F46-9CCA-479F39108BD5}"/>
              </a:ext>
            </a:extLst>
          </p:cNvPr>
          <p:cNvPicPr>
            <a:picLocks/>
          </p:cNvPicPr>
          <p:nvPr/>
        </p:nvPicPr>
        <p:blipFill>
          <a:blip r:embed="rId2">
            <a:extLst>
              <a:ext uri="{28A0092B-C50C-407E-A947-70E740481C1C}">
                <a14:useLocalDpi xmlns:a14="http://schemas.microsoft.com/office/drawing/2010/main" val="0"/>
              </a:ext>
            </a:extLst>
          </a:blip>
          <a:srcRect/>
          <a:stretch/>
        </p:blipFill>
        <p:spPr>
          <a:xfrm>
            <a:off x="11620500" y="2135261"/>
            <a:ext cx="5715000" cy="7194176"/>
          </a:xfrm>
          <a:prstGeom prst="rect">
            <a:avLst/>
          </a:prstGeom>
          <a:solidFill>
            <a:schemeClr val="tx2">
              <a:lumMod val="20000"/>
              <a:lumOff val="80000"/>
            </a:schemeClr>
          </a:solidFill>
          <a:ln w="12700">
            <a:miter lim="400000"/>
          </a:ln>
          <a:effectLst>
            <a:outerShdw blurRad="50800" dist="38100" dir="2700000" algn="tl" rotWithShape="0">
              <a:prstClr val="black">
                <a:alpha val="40000"/>
              </a:prstClr>
            </a:outerShdw>
          </a:effectLst>
        </p:spPr>
      </p:pic>
      <p:sp>
        <p:nvSpPr>
          <p:cNvPr id="2" name="TextBox 1">
            <a:extLst>
              <a:ext uri="{FF2B5EF4-FFF2-40B4-BE49-F238E27FC236}">
                <a16:creationId xmlns:a16="http://schemas.microsoft.com/office/drawing/2014/main" id="{86CFA57E-8EE9-CD52-9FE1-1C821B0440B0}"/>
              </a:ext>
            </a:extLst>
          </p:cNvPr>
          <p:cNvSpPr txBox="1"/>
          <p:nvPr/>
        </p:nvSpPr>
        <p:spPr>
          <a:xfrm>
            <a:off x="952501" y="4014207"/>
            <a:ext cx="9522009" cy="65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defTabSz="685800">
              <a:lnSpc>
                <a:spcPct val="85000"/>
              </a:lnSpc>
              <a:defRPr sz="2400" spc="-44">
                <a:solidFill>
                  <a:srgbClr val="01CF89"/>
                </a:solidFill>
                <a:latin typeface="Spartan Thin Medium"/>
                <a:ea typeface="Spartan Thin Medium"/>
                <a:cs typeface="Spartan Thin Medium"/>
                <a:sym typeface="Spartan Thin Medium"/>
              </a:defRPr>
            </a:pPr>
            <a:r>
              <a:rPr lang="en-US" sz="4000" b="1" dirty="0">
                <a:solidFill>
                  <a:schemeClr val="tx2"/>
                </a:solidFill>
                <a:latin typeface="+mn-lt"/>
              </a:rPr>
              <a:t>OWASP API Security Top 10 2023</a:t>
            </a:r>
          </a:p>
        </p:txBody>
      </p:sp>
    </p:spTree>
  </p:cSld>
  <p:clrMapOvr>
    <a:masterClrMapping/>
  </p:clrMapOvr>
  <p:transition spd="med" advClick="0" advTm="5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About"/>
          <p:cNvSpPr txBox="1"/>
          <p:nvPr/>
        </p:nvSpPr>
        <p:spPr>
          <a:xfrm>
            <a:off x="952501" y="2135692"/>
            <a:ext cx="10602191" cy="1000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defTabSz="914400">
              <a:defRPr sz="8000" spc="-148">
                <a:solidFill>
                  <a:srgbClr val="01CF89"/>
                </a:solidFill>
                <a:latin typeface="+mn-lt"/>
                <a:ea typeface="+mn-ea"/>
                <a:cs typeface="+mn-cs"/>
                <a:sym typeface="Spartan Bold"/>
              </a:defRPr>
            </a:lvl1pPr>
          </a:lstStyle>
          <a:p>
            <a:r>
              <a:rPr lang="en-US" sz="6000" b="1" dirty="0">
                <a:solidFill>
                  <a:srgbClr val="1A72F7"/>
                </a:solidFill>
                <a:latin typeface="+mj-lt"/>
              </a:rPr>
              <a:t>Cloud Vendor Vulns</a:t>
            </a:r>
            <a:endParaRPr sz="6000" b="1" dirty="0">
              <a:solidFill>
                <a:srgbClr val="1A72F7"/>
              </a:solidFill>
              <a:latin typeface="+mj-lt"/>
            </a:endParaRPr>
          </a:p>
        </p:txBody>
      </p:sp>
      <p:sp>
        <p:nvSpPr>
          <p:cNvPr id="3" name="TextBox 2">
            <a:extLst>
              <a:ext uri="{FF2B5EF4-FFF2-40B4-BE49-F238E27FC236}">
                <a16:creationId xmlns:a16="http://schemas.microsoft.com/office/drawing/2014/main" id="{A8B27749-D6C8-7A38-C3E7-5CDD15A883EE}"/>
              </a:ext>
            </a:extLst>
          </p:cNvPr>
          <p:cNvSpPr txBox="1"/>
          <p:nvPr/>
        </p:nvSpPr>
        <p:spPr>
          <a:xfrm>
            <a:off x="1046019" y="3067382"/>
            <a:ext cx="14406184" cy="74379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lvl="1" indent="0"/>
            <a:r>
              <a:rPr lang="en-US" sz="3500" dirty="0">
                <a:solidFill>
                  <a:srgbClr val="000000"/>
                </a:solidFill>
              </a:rPr>
              <a:t>No </a:t>
            </a:r>
            <a:r>
              <a:rPr lang="en-US" sz="3500" i="1" dirty="0">
                <a:solidFill>
                  <a:srgbClr val="000000"/>
                </a:solidFill>
              </a:rPr>
              <a:t>exact</a:t>
            </a:r>
            <a:r>
              <a:rPr lang="en-US" sz="3500" dirty="0">
                <a:solidFill>
                  <a:srgbClr val="000000"/>
                </a:solidFill>
              </a:rPr>
              <a:t> number</a:t>
            </a:r>
          </a:p>
          <a:p>
            <a:pPr marL="428625" lvl="3" indent="-428625">
              <a:buFont typeface="Arial" panose="020B0604020202020204" pitchFamily="34" charset="0"/>
              <a:buChar char="•"/>
            </a:pPr>
            <a:r>
              <a:rPr lang="en-US" sz="3500" dirty="0">
                <a:solidFill>
                  <a:srgbClr val="000000"/>
                </a:solidFill>
                <a:sym typeface="Wingdings" panose="05000000000000000000" pitchFamily="2" charset="2"/>
              </a:rPr>
              <a:t>Internally discovered vulns not published</a:t>
            </a:r>
          </a:p>
          <a:p>
            <a:pPr lvl="1" indent="0"/>
            <a:r>
              <a:rPr lang="en-US" sz="3500" dirty="0">
                <a:solidFill>
                  <a:srgbClr val="000000"/>
                </a:solidFill>
                <a:sym typeface="Wingdings" panose="05000000000000000000" pitchFamily="2" charset="2"/>
              </a:rPr>
              <a:t>Some publicly known sources:</a:t>
            </a:r>
          </a:p>
          <a:p>
            <a:pPr marL="428625" lvl="2" indent="-428625">
              <a:buFont typeface="Arial" panose="020B0604020202020204" pitchFamily="34" charset="0"/>
              <a:buChar char="•"/>
            </a:pPr>
            <a:r>
              <a:rPr lang="en-US" sz="3500" dirty="0">
                <a:solidFill>
                  <a:srgbClr val="000000"/>
                </a:solidFill>
              </a:rPr>
              <a:t>“Google Cloud: Here are the six 'best' vulnerabilities security researchers found last year”</a:t>
            </a:r>
            <a:r>
              <a:rPr lang="en-US" sz="3500" dirty="0">
                <a:solidFill>
                  <a:srgbClr val="000000"/>
                </a:solidFill>
                <a:sym typeface="Wingdings" panose="05000000000000000000" pitchFamily="2" charset="2"/>
              </a:rPr>
              <a:t> (</a:t>
            </a:r>
            <a:r>
              <a:rPr lang="en-US" sz="3500" dirty="0">
                <a:solidFill>
                  <a:srgbClr val="000000"/>
                </a:solidFill>
                <a:sym typeface="Wingdings" panose="05000000000000000000" pitchFamily="2" charset="2"/>
                <a:hlinkClick r:id="rId3">
                  <a:extLst>
                    <a:ext uri="{A12FA001-AC4F-418D-AE19-62706E023703}">
                      <ahyp:hlinkClr xmlns:ahyp="http://schemas.microsoft.com/office/drawing/2018/hyperlinkcolor" val="tx"/>
                    </a:ext>
                  </a:extLst>
                </a:hlinkClick>
              </a:rPr>
              <a:t>link</a:t>
            </a:r>
            <a:r>
              <a:rPr lang="en-US" sz="3500" dirty="0">
                <a:solidFill>
                  <a:srgbClr val="000000"/>
                </a:solidFill>
                <a:sym typeface="Wingdings" panose="05000000000000000000" pitchFamily="2" charset="2"/>
              </a:rPr>
              <a:t> – zdnet.com)</a:t>
            </a:r>
          </a:p>
          <a:p>
            <a:pPr marL="428625" lvl="2" indent="-428625">
              <a:buFont typeface="Arial" panose="020B0604020202020204" pitchFamily="34" charset="0"/>
              <a:buChar char="•"/>
            </a:pPr>
            <a:r>
              <a:rPr lang="en-US" sz="3500" dirty="0">
                <a:solidFill>
                  <a:srgbClr val="000000"/>
                </a:solidFill>
              </a:rPr>
              <a:t>Blogs (</a:t>
            </a:r>
            <a:r>
              <a:rPr lang="en-US" sz="3500" dirty="0">
                <a:solidFill>
                  <a:srgbClr val="000000"/>
                </a:solidFill>
                <a:hlinkClick r:id="rId4"/>
              </a:rPr>
              <a:t>https://github.com/hashishrajan/cloud-security-vulnerabilities</a:t>
            </a:r>
            <a:r>
              <a:rPr lang="en-US" sz="3500" dirty="0">
                <a:solidFill>
                  <a:srgbClr val="000000"/>
                </a:solidFill>
              </a:rPr>
              <a:t>)</a:t>
            </a:r>
          </a:p>
          <a:p>
            <a:pPr marL="861219" lvl="1" indent="-428625">
              <a:buFontTx/>
              <a:buChar char="‒"/>
            </a:pPr>
            <a:r>
              <a:rPr lang="en-US" sz="3500" dirty="0">
                <a:solidFill>
                  <a:srgbClr val="000000"/>
                </a:solidFill>
              </a:rPr>
              <a:t>10 in AWS</a:t>
            </a:r>
          </a:p>
          <a:p>
            <a:pPr marL="861219" lvl="7" indent="-428625">
              <a:buFontTx/>
              <a:buChar char="‒"/>
            </a:pPr>
            <a:r>
              <a:rPr lang="en-US" sz="3500" dirty="0">
                <a:solidFill>
                  <a:srgbClr val="000000"/>
                </a:solidFill>
              </a:rPr>
              <a:t>19 in Azure</a:t>
            </a:r>
          </a:p>
          <a:p>
            <a:pPr marL="861219" lvl="7" indent="-428625">
              <a:buFontTx/>
              <a:buChar char="‒"/>
            </a:pPr>
            <a:r>
              <a:rPr lang="en-US" sz="3500" dirty="0">
                <a:solidFill>
                  <a:srgbClr val="000000"/>
                </a:solidFill>
              </a:rPr>
              <a:t>1 in Google and 1 in Oracle</a:t>
            </a:r>
          </a:p>
          <a:p>
            <a:pPr marL="428625" lvl="2" indent="-428625">
              <a:buFont typeface="Arial" panose="020B0604020202020204" pitchFamily="34" charset="0"/>
              <a:buChar char="•"/>
            </a:pPr>
            <a:r>
              <a:rPr lang="en-US" sz="3500" dirty="0">
                <a:solidFill>
                  <a:srgbClr val="000000"/>
                </a:solidFill>
              </a:rPr>
              <a:t>Azure – ~284 CVEs (</a:t>
            </a:r>
            <a:r>
              <a:rPr lang="en-US" sz="3500" dirty="0">
                <a:solidFill>
                  <a:srgbClr val="000000"/>
                </a:solidFill>
                <a:hlinkClick r:id="rId5">
                  <a:extLst>
                    <a:ext uri="{A12FA001-AC4F-418D-AE19-62706E023703}">
                      <ahyp:hlinkClr xmlns:ahyp="http://schemas.microsoft.com/office/drawing/2018/hyperlinkcolor" val="tx"/>
                    </a:ext>
                  </a:extLst>
                </a:hlinkClick>
              </a:rPr>
              <a:t>link</a:t>
            </a:r>
            <a:r>
              <a:rPr lang="en-US" sz="3500" dirty="0">
                <a:solidFill>
                  <a:srgbClr val="000000"/>
                </a:solidFill>
              </a:rPr>
              <a:t> – mitre.org)</a:t>
            </a:r>
          </a:p>
          <a:p>
            <a:pPr marL="428625" lvl="2" indent="-428625">
              <a:buFont typeface="Arial" panose="020B0604020202020204" pitchFamily="34" charset="0"/>
              <a:buChar char="•"/>
            </a:pPr>
            <a:r>
              <a:rPr lang="en-US" sz="3500" dirty="0">
                <a:solidFill>
                  <a:srgbClr val="000000"/>
                </a:solidFill>
              </a:rPr>
              <a:t>Google Cloud – 66+ (</a:t>
            </a:r>
            <a:r>
              <a:rPr lang="en-US" sz="3500" dirty="0">
                <a:solidFill>
                  <a:srgbClr val="000000"/>
                </a:solidFill>
                <a:hlinkClick r:id="rId6">
                  <a:extLst>
                    <a:ext uri="{A12FA001-AC4F-418D-AE19-62706E023703}">
                      <ahyp:hlinkClr xmlns:ahyp="http://schemas.microsoft.com/office/drawing/2018/hyperlinkcolor" val="tx"/>
                    </a:ext>
                  </a:extLst>
                </a:hlinkClick>
              </a:rPr>
              <a:t>link</a:t>
            </a:r>
            <a:r>
              <a:rPr lang="en-US" sz="3500" dirty="0">
                <a:solidFill>
                  <a:srgbClr val="000000"/>
                </a:solidFill>
              </a:rPr>
              <a:t> – published by google.com)</a:t>
            </a:r>
          </a:p>
          <a:p>
            <a:pPr marL="428625" lvl="2" indent="-428625">
              <a:buFont typeface="Arial" panose="020B0604020202020204" pitchFamily="34" charset="0"/>
              <a:buChar char="•"/>
            </a:pPr>
            <a:r>
              <a:rPr lang="en-US" sz="3500" dirty="0">
                <a:solidFill>
                  <a:srgbClr val="000000"/>
                </a:solidFill>
              </a:rPr>
              <a:t>AWS Security Bulletins – 48+ (</a:t>
            </a:r>
            <a:r>
              <a:rPr lang="en-US" sz="3500" dirty="0">
                <a:solidFill>
                  <a:srgbClr val="000000"/>
                </a:solidFill>
                <a:hlinkClick r:id="rId7">
                  <a:extLst>
                    <a:ext uri="{A12FA001-AC4F-418D-AE19-62706E023703}">
                      <ahyp:hlinkClr xmlns:ahyp="http://schemas.microsoft.com/office/drawing/2018/hyperlinkcolor" val="tx"/>
                    </a:ext>
                  </a:extLst>
                </a:hlinkClick>
              </a:rPr>
              <a:t>link</a:t>
            </a:r>
            <a:r>
              <a:rPr lang="en-US" sz="3500" dirty="0">
                <a:solidFill>
                  <a:srgbClr val="000000"/>
                </a:solidFill>
              </a:rPr>
              <a:t> – published by amazon.com)</a:t>
            </a:r>
          </a:p>
          <a:p>
            <a:pPr defTabSz="1031875"/>
            <a:endParaRPr lang="en-US" sz="5500" dirty="0">
              <a:solidFill>
                <a:srgbClr val="000000"/>
              </a:solidFill>
            </a:endParaRPr>
          </a:p>
        </p:txBody>
      </p:sp>
    </p:spTree>
    <p:extLst>
      <p:ext uri="{BB962C8B-B14F-4D97-AF65-F5344CB8AC3E}">
        <p14:creationId xmlns:p14="http://schemas.microsoft.com/office/powerpoint/2010/main" val="55271093"/>
      </p:ext>
    </p:extLst>
  </p:cSld>
  <p:clrMapOvr>
    <a:masterClrMapping/>
  </p:clrMapOvr>
  <p:transition spd="med" advClick="0" advTm="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21BEDB-5D52-057D-DCBF-2A2C9BC1FEC0}"/>
              </a:ext>
            </a:extLst>
          </p:cNvPr>
          <p:cNvPicPr>
            <a:picLocks noChangeAspect="1"/>
          </p:cNvPicPr>
          <p:nvPr/>
        </p:nvPicPr>
        <p:blipFill>
          <a:blip r:embed="rId2"/>
          <a:stretch>
            <a:fillRect/>
          </a:stretch>
        </p:blipFill>
        <p:spPr>
          <a:xfrm>
            <a:off x="0" y="2093474"/>
            <a:ext cx="18274483" cy="7079463"/>
          </a:xfrm>
          <a:prstGeom prst="rect">
            <a:avLst/>
          </a:prstGeom>
        </p:spPr>
      </p:pic>
    </p:spTree>
  </p:cSld>
  <p:clrMapOvr>
    <a:masterClrMapping/>
  </p:clrMapOvr>
  <p:transition spd="med" advClick="0" advTm="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roject…"/>
          <p:cNvSpPr txBox="1"/>
          <p:nvPr/>
        </p:nvSpPr>
        <p:spPr>
          <a:xfrm>
            <a:off x="952500" y="3117004"/>
            <a:ext cx="15706573" cy="7001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defTabSz="685800">
              <a:lnSpc>
                <a:spcPct val="90000"/>
              </a:lnSpc>
              <a:defRPr sz="8000" spc="-148">
                <a:solidFill>
                  <a:srgbClr val="01CF89"/>
                </a:solidFill>
                <a:latin typeface="+mn-lt"/>
                <a:ea typeface="+mn-ea"/>
                <a:cs typeface="+mn-cs"/>
                <a:sym typeface="Spartan Bold"/>
              </a:defRPr>
            </a:pPr>
            <a:r>
              <a:rPr lang="en-US" sz="4500" b="1" dirty="0">
                <a:solidFill>
                  <a:srgbClr val="1A72F7"/>
                </a:solidFill>
                <a:latin typeface="+mj-lt"/>
              </a:rPr>
              <a:t>Rodney Beede</a:t>
            </a:r>
            <a:endParaRPr sz="4500" b="1" dirty="0">
              <a:solidFill>
                <a:srgbClr val="1A72F7"/>
              </a:solidFill>
              <a:latin typeface="+mj-lt"/>
            </a:endParaRPr>
          </a:p>
        </p:txBody>
      </p:sp>
      <p:pic>
        <p:nvPicPr>
          <p:cNvPr id="386" name="Image"/>
          <p:cNvPicPr>
            <a:picLocks/>
          </p:cNvPicPr>
          <p:nvPr/>
        </p:nvPicPr>
        <p:blipFill>
          <a:blip r:embed="rId2">
            <a:extLst>
              <a:ext uri="{28A0092B-C50C-407E-A947-70E740481C1C}">
                <a14:useLocalDpi xmlns:a14="http://schemas.microsoft.com/office/drawing/2010/main" val="0"/>
              </a:ext>
            </a:extLst>
          </a:blip>
          <a:srcRect/>
          <a:stretch/>
        </p:blipFill>
        <p:spPr>
          <a:xfrm>
            <a:off x="1017610" y="3917212"/>
            <a:ext cx="4039256" cy="4039256"/>
          </a:xfrm>
          <a:prstGeom prst="rect">
            <a:avLst/>
          </a:prstGeom>
          <a:ln w="12700">
            <a:miter lim="400000"/>
          </a:ln>
          <a:effectLst>
            <a:outerShdw blurRad="50800" dist="38100" dir="2700000" algn="tl" rotWithShape="0">
              <a:prstClr val="black">
                <a:alpha val="40000"/>
              </a:prstClr>
            </a:outerShdw>
          </a:effectLst>
        </p:spPr>
      </p:pic>
      <p:sp>
        <p:nvSpPr>
          <p:cNvPr id="2" name="Text Placeholder 4">
            <a:extLst>
              <a:ext uri="{FF2B5EF4-FFF2-40B4-BE49-F238E27FC236}">
                <a16:creationId xmlns:a16="http://schemas.microsoft.com/office/drawing/2014/main" id="{68F5746C-9452-3C44-8944-1BCB22644EE0}"/>
              </a:ext>
            </a:extLst>
          </p:cNvPr>
          <p:cNvSpPr>
            <a:spLocks noGrp="1"/>
          </p:cNvSpPr>
          <p:nvPr/>
        </p:nvSpPr>
        <p:spPr>
          <a:xfrm>
            <a:off x="6916359" y="3785893"/>
            <a:ext cx="9742714" cy="356836"/>
          </a:xfrm>
          <a:prstGeom prst="rect">
            <a:avLst/>
          </a:prstGeom>
        </p:spPr>
        <p:txBody>
          <a:bodyPr vert="horz" lIns="0" tIns="0" rIns="0" bIns="0" rtlCol="0" anchor="t">
            <a:normAutofit/>
          </a:bodyPr>
          <a:lstStyle>
            <a:lvl1pPr marL="0" marR="0" indent="0" algn="l" defTabSz="457200" rtl="0" eaLnBrk="1" fontAlgn="auto" latinLnBrk="0" hangingPunct="1">
              <a:lnSpc>
                <a:spcPts val="2400"/>
              </a:lnSpc>
              <a:spcBef>
                <a:spcPts val="400"/>
              </a:spcBef>
              <a:spcAft>
                <a:spcPts val="600"/>
              </a:spcAft>
              <a:buClrTx/>
              <a:buSzTx/>
              <a:buFont typeface="Arial"/>
              <a:buNone/>
              <a:tabLst/>
              <a:defRPr lang="en-US" sz="1300" b="1" i="0" u="none" strike="noStrike" kern="1200" spc="20" baseline="0">
                <a:solidFill>
                  <a:schemeClr val="tx1"/>
                </a:solidFill>
                <a:latin typeface="Arial"/>
                <a:ea typeface="+mn-ea"/>
                <a:cs typeface="+mn-cs"/>
              </a:defRPr>
            </a:lvl1pPr>
            <a:lvl2pPr marL="293688" indent="-236538" algn="l" defTabSz="457200" rtl="0" eaLnBrk="1" latinLnBrk="0" hangingPunct="1">
              <a:spcBef>
                <a:spcPts val="600"/>
              </a:spcBef>
              <a:spcAft>
                <a:spcPts val="600"/>
              </a:spcAft>
              <a:buClr>
                <a:schemeClr val="tx2"/>
              </a:buClr>
              <a:buFont typeface="Arial" charset="0"/>
              <a:buChar char="•"/>
              <a:tabLst/>
              <a:defRPr sz="1600" b="0" kern="1200" spc="20" baseline="0">
                <a:solidFill>
                  <a:schemeClr val="tx1"/>
                </a:solidFill>
                <a:latin typeface="Arial"/>
                <a:ea typeface="+mn-ea"/>
                <a:cs typeface="+mn-cs"/>
              </a:defRPr>
            </a:lvl2pPr>
            <a:lvl3pPr marL="573088" indent="-230188" algn="l" defTabSz="457200" rtl="0" eaLnBrk="1" latinLnBrk="0" hangingPunct="1">
              <a:spcBef>
                <a:spcPts val="400"/>
              </a:spcBef>
              <a:spcAft>
                <a:spcPts val="400"/>
              </a:spcAft>
              <a:buClr>
                <a:schemeClr val="tx2"/>
              </a:buClr>
              <a:buFont typeface="Lucida Grande"/>
              <a:buChar char="–"/>
              <a:tabLst/>
              <a:defRPr sz="1600" b="0" kern="1200" spc="20" baseline="0">
                <a:solidFill>
                  <a:schemeClr val="tx1"/>
                </a:solidFill>
                <a:latin typeface="Arial"/>
                <a:ea typeface="+mn-ea"/>
                <a:cs typeface="+mn-cs"/>
              </a:defRPr>
            </a:lvl3pPr>
            <a:lvl4pPr marL="803275" indent="-173038" algn="l" defTabSz="457200" rtl="0" eaLnBrk="1" latinLnBrk="0" hangingPunct="1">
              <a:spcBef>
                <a:spcPts val="400"/>
              </a:spcBef>
              <a:spcAft>
                <a:spcPts val="200"/>
              </a:spcAft>
              <a:buClr>
                <a:schemeClr val="tx2"/>
              </a:buClr>
              <a:buFont typeface="Arial" charset="0"/>
              <a:buChar char="•"/>
              <a:tabLst/>
              <a:defRPr sz="1600" kern="1200" spc="20" baseline="0">
                <a:solidFill>
                  <a:schemeClr val="tx1"/>
                </a:solidFill>
                <a:latin typeface="Arial"/>
                <a:ea typeface="+mn-ea"/>
                <a:cs typeface="+mn-cs"/>
              </a:defRPr>
            </a:lvl4pPr>
            <a:lvl5pPr marL="1031875" indent="-171450" algn="l" defTabSz="457200" rtl="0" eaLnBrk="1" latinLnBrk="0" hangingPunct="1">
              <a:spcBef>
                <a:spcPct val="20000"/>
              </a:spcBef>
              <a:buClr>
                <a:schemeClr val="tx2"/>
              </a:buClr>
              <a:buFont typeface=".AppleSystemUIFont"/>
              <a:buChar char="-"/>
              <a:tabLst/>
              <a:defRPr sz="1600" kern="1200" spc="2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25" dirty="0"/>
              <a:t>Education/certification</a:t>
            </a:r>
          </a:p>
        </p:txBody>
      </p:sp>
      <p:sp>
        <p:nvSpPr>
          <p:cNvPr id="3" name="Text Placeholder 6">
            <a:extLst>
              <a:ext uri="{FF2B5EF4-FFF2-40B4-BE49-F238E27FC236}">
                <a16:creationId xmlns:a16="http://schemas.microsoft.com/office/drawing/2014/main" id="{75D69B5A-0DF7-E847-A3BF-0D4652219294}"/>
              </a:ext>
            </a:extLst>
          </p:cNvPr>
          <p:cNvSpPr>
            <a:spLocks noGrp="1"/>
          </p:cNvSpPr>
          <p:nvPr/>
        </p:nvSpPr>
        <p:spPr>
          <a:xfrm>
            <a:off x="6909353" y="5989195"/>
            <a:ext cx="9742714" cy="3432796"/>
          </a:xfrm>
          <a:prstGeom prst="rect">
            <a:avLst/>
          </a:prstGeom>
        </p:spPr>
        <p:txBody>
          <a:bodyPr vert="horz" lIns="0" tIns="0" rIns="0" bIns="0" rtlCol="0">
            <a:normAutofit/>
          </a:bodyPr>
          <a:lstStyle>
            <a:lvl1pPr marL="0" marR="0" indent="0" algn="l" defTabSz="457200" rtl="0" eaLnBrk="1" fontAlgn="auto" latinLnBrk="0" hangingPunct="1">
              <a:lnSpc>
                <a:spcPct val="120000"/>
              </a:lnSpc>
              <a:spcBef>
                <a:spcPts val="0"/>
              </a:spcBef>
              <a:spcAft>
                <a:spcPts val="300"/>
              </a:spcAft>
              <a:buClrTx/>
              <a:buSzTx/>
              <a:buFont typeface="Arial"/>
              <a:buNone/>
              <a:tabLst/>
              <a:defRPr lang="en-US" sz="1300" b="0" i="0" u="none" strike="noStrike" kern="1200" spc="20" baseline="0">
                <a:solidFill>
                  <a:schemeClr val="tx2"/>
                </a:solidFill>
                <a:latin typeface="Arial"/>
                <a:ea typeface="+mn-ea"/>
                <a:cs typeface="+mn-cs"/>
              </a:defRPr>
            </a:lvl1pPr>
            <a:lvl2pPr marL="293688" indent="-236538" algn="l" defTabSz="457200" rtl="0" eaLnBrk="1" latinLnBrk="0" hangingPunct="1">
              <a:lnSpc>
                <a:spcPct val="120000"/>
              </a:lnSpc>
              <a:spcBef>
                <a:spcPts val="0"/>
              </a:spcBef>
              <a:spcAft>
                <a:spcPts val="200"/>
              </a:spcAft>
              <a:buClr>
                <a:schemeClr val="tx2"/>
              </a:buClr>
              <a:buFont typeface="Arial" charset="0"/>
              <a:buChar char="•"/>
              <a:tabLst/>
              <a:defRPr sz="1300" b="0" kern="1200" spc="20" baseline="0">
                <a:solidFill>
                  <a:schemeClr val="tx2"/>
                </a:solidFill>
                <a:latin typeface="Arial"/>
                <a:ea typeface="+mn-ea"/>
                <a:cs typeface="+mn-cs"/>
              </a:defRPr>
            </a:lvl2pPr>
            <a:lvl3pPr marL="573088" indent="-230188" algn="l" defTabSz="457200" rtl="0" eaLnBrk="1" latinLnBrk="0" hangingPunct="1">
              <a:lnSpc>
                <a:spcPct val="120000"/>
              </a:lnSpc>
              <a:spcBef>
                <a:spcPts val="0"/>
              </a:spcBef>
              <a:spcAft>
                <a:spcPts val="200"/>
              </a:spcAft>
              <a:buClr>
                <a:schemeClr val="tx2"/>
              </a:buClr>
              <a:buFont typeface="Lucida Grande"/>
              <a:buChar char="–"/>
              <a:tabLst/>
              <a:defRPr sz="1200" b="0" kern="1200" spc="20" baseline="0">
                <a:solidFill>
                  <a:schemeClr val="tx2"/>
                </a:solidFill>
                <a:latin typeface="Arial"/>
                <a:ea typeface="+mn-ea"/>
                <a:cs typeface="+mn-cs"/>
              </a:defRPr>
            </a:lvl3pPr>
            <a:lvl4pPr marL="803275" indent="-173038" algn="l" defTabSz="457200" rtl="0" eaLnBrk="1" latinLnBrk="0" hangingPunct="1">
              <a:spcBef>
                <a:spcPts val="400"/>
              </a:spcBef>
              <a:spcAft>
                <a:spcPts val="200"/>
              </a:spcAft>
              <a:buClr>
                <a:schemeClr val="tx2"/>
              </a:buClr>
              <a:buFont typeface="Arial" charset="0"/>
              <a:buChar char="•"/>
              <a:tabLst/>
              <a:defRPr sz="1600" kern="1200" spc="20" baseline="0">
                <a:solidFill>
                  <a:schemeClr val="tx2"/>
                </a:solidFill>
                <a:latin typeface="Arial"/>
                <a:ea typeface="+mn-ea"/>
                <a:cs typeface="+mn-cs"/>
              </a:defRPr>
            </a:lvl4pPr>
            <a:lvl5pPr marL="1031875" indent="-171450" algn="l" defTabSz="457200" rtl="0" eaLnBrk="1" latinLnBrk="0" hangingPunct="1">
              <a:spcBef>
                <a:spcPct val="20000"/>
              </a:spcBef>
              <a:buClr>
                <a:schemeClr val="tx2"/>
              </a:buClr>
              <a:buFont typeface=".AppleSystemUIFont"/>
              <a:buChar char="-"/>
              <a:tabLst/>
              <a:defRPr sz="1600" kern="1200" spc="20">
                <a:solidFill>
                  <a:schemeClr val="tx2"/>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25" dirty="0"/>
              <a:t>Rodney is a principal consultant for Coalfire and has specialized in cloud security for over 10 years. He has spoken at multiple conferences on topics from cloud security engineering to IoT device hacking. He has multiple CVEs for discovering web application security vulnerabilities. He started his career in enterprise web application software development but shifted to the security industry with this master's thesis research project "A Framework for Benevolent Computer Worms" 2012. He has held positions at </a:t>
            </a:r>
            <a:r>
              <a:rPr lang="en-US" sz="1625" dirty="0" err="1"/>
              <a:t>RiskMetrics</a:t>
            </a:r>
            <a:r>
              <a:rPr lang="en-US" sz="1625" dirty="0"/>
              <a:t> (MSCI), Cisco, HP, Seagate, Rackspace, and Coalfire.</a:t>
            </a:r>
          </a:p>
          <a:p>
            <a:endParaRPr lang="en-US" sz="1625" dirty="0"/>
          </a:p>
          <a:p>
            <a:r>
              <a:rPr lang="en-US" sz="1625" dirty="0">
                <a:hlinkClick r:id="rId3"/>
              </a:rPr>
              <a:t>https://www.rodneybeede.com/curriculum%20vitae/bio.html</a:t>
            </a:r>
            <a:endParaRPr lang="en-US" sz="1625" dirty="0"/>
          </a:p>
        </p:txBody>
      </p:sp>
      <p:sp>
        <p:nvSpPr>
          <p:cNvPr id="4" name="Text Placeholder 7">
            <a:extLst>
              <a:ext uri="{FF2B5EF4-FFF2-40B4-BE49-F238E27FC236}">
                <a16:creationId xmlns:a16="http://schemas.microsoft.com/office/drawing/2014/main" id="{F2665BAB-7464-B447-A1CB-2A1466F2C270}"/>
              </a:ext>
            </a:extLst>
          </p:cNvPr>
          <p:cNvSpPr>
            <a:spLocks noGrp="1"/>
          </p:cNvSpPr>
          <p:nvPr/>
        </p:nvSpPr>
        <p:spPr>
          <a:xfrm>
            <a:off x="6916359" y="5569668"/>
            <a:ext cx="9742714" cy="356836"/>
          </a:xfrm>
          <a:prstGeom prst="rect">
            <a:avLst/>
          </a:prstGeom>
        </p:spPr>
        <p:txBody>
          <a:bodyPr vert="horz" lIns="0" tIns="0" rIns="0" bIns="0" rtlCol="0" anchor="t">
            <a:normAutofit/>
          </a:bodyPr>
          <a:lstStyle>
            <a:lvl1pPr marL="0" marR="0" indent="0" algn="l" defTabSz="457200" rtl="0" eaLnBrk="1" fontAlgn="auto" latinLnBrk="0" hangingPunct="1">
              <a:lnSpc>
                <a:spcPts val="2400"/>
              </a:lnSpc>
              <a:spcBef>
                <a:spcPts val="400"/>
              </a:spcBef>
              <a:spcAft>
                <a:spcPts val="600"/>
              </a:spcAft>
              <a:buClrTx/>
              <a:buSzTx/>
              <a:buFont typeface="Arial"/>
              <a:buNone/>
              <a:tabLst/>
              <a:defRPr lang="en-US" sz="1300" b="1" i="0" u="none" strike="noStrike" kern="1200" spc="20" baseline="0">
                <a:solidFill>
                  <a:schemeClr val="tx1"/>
                </a:solidFill>
                <a:latin typeface="Arial"/>
                <a:ea typeface="+mn-ea"/>
                <a:cs typeface="+mn-cs"/>
              </a:defRPr>
            </a:lvl1pPr>
            <a:lvl2pPr marL="293688" indent="-236538" algn="l" defTabSz="457200" rtl="0" eaLnBrk="1" latinLnBrk="0" hangingPunct="1">
              <a:spcBef>
                <a:spcPts val="600"/>
              </a:spcBef>
              <a:spcAft>
                <a:spcPts val="600"/>
              </a:spcAft>
              <a:buClr>
                <a:schemeClr val="tx2"/>
              </a:buClr>
              <a:buFont typeface="Arial" charset="0"/>
              <a:buChar char="•"/>
              <a:tabLst/>
              <a:defRPr sz="1600" b="0" kern="1200" spc="20" baseline="0">
                <a:solidFill>
                  <a:schemeClr val="tx1"/>
                </a:solidFill>
                <a:latin typeface="Arial"/>
                <a:ea typeface="+mn-ea"/>
                <a:cs typeface="+mn-cs"/>
              </a:defRPr>
            </a:lvl2pPr>
            <a:lvl3pPr marL="573088" indent="-230188" algn="l" defTabSz="457200" rtl="0" eaLnBrk="1" latinLnBrk="0" hangingPunct="1">
              <a:spcBef>
                <a:spcPts val="400"/>
              </a:spcBef>
              <a:spcAft>
                <a:spcPts val="400"/>
              </a:spcAft>
              <a:buClr>
                <a:schemeClr val="tx2"/>
              </a:buClr>
              <a:buFont typeface="Lucida Grande"/>
              <a:buChar char="–"/>
              <a:tabLst/>
              <a:defRPr sz="1600" b="0" kern="1200" spc="20" baseline="0">
                <a:solidFill>
                  <a:schemeClr val="tx1"/>
                </a:solidFill>
                <a:latin typeface="Arial"/>
                <a:ea typeface="+mn-ea"/>
                <a:cs typeface="+mn-cs"/>
              </a:defRPr>
            </a:lvl3pPr>
            <a:lvl4pPr marL="803275" indent="-173038" algn="l" defTabSz="457200" rtl="0" eaLnBrk="1" latinLnBrk="0" hangingPunct="1">
              <a:spcBef>
                <a:spcPts val="400"/>
              </a:spcBef>
              <a:spcAft>
                <a:spcPts val="200"/>
              </a:spcAft>
              <a:buClr>
                <a:schemeClr val="tx2"/>
              </a:buClr>
              <a:buFont typeface="Arial" charset="0"/>
              <a:buChar char="•"/>
              <a:tabLst/>
              <a:defRPr sz="1600" kern="1200" spc="20" baseline="0">
                <a:solidFill>
                  <a:schemeClr val="tx1"/>
                </a:solidFill>
                <a:latin typeface="Arial"/>
                <a:ea typeface="+mn-ea"/>
                <a:cs typeface="+mn-cs"/>
              </a:defRPr>
            </a:lvl4pPr>
            <a:lvl5pPr marL="1031875" indent="-171450" algn="l" defTabSz="457200" rtl="0" eaLnBrk="1" latinLnBrk="0" hangingPunct="1">
              <a:spcBef>
                <a:spcPct val="20000"/>
              </a:spcBef>
              <a:buClr>
                <a:schemeClr val="tx2"/>
              </a:buClr>
              <a:buFont typeface=".AppleSystemUIFont"/>
              <a:buChar char="-"/>
              <a:tabLst/>
              <a:defRPr sz="1600" kern="1200" spc="20">
                <a:solidFill>
                  <a:schemeClr val="tx1"/>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625" dirty="0"/>
              <a:t>Biography</a:t>
            </a:r>
          </a:p>
        </p:txBody>
      </p:sp>
      <p:sp>
        <p:nvSpPr>
          <p:cNvPr id="5" name="Text Placeholder 8">
            <a:extLst>
              <a:ext uri="{FF2B5EF4-FFF2-40B4-BE49-F238E27FC236}">
                <a16:creationId xmlns:a16="http://schemas.microsoft.com/office/drawing/2014/main" id="{5ACF8090-A6B1-5547-BEED-F6EFCE7EAF03}"/>
              </a:ext>
            </a:extLst>
          </p:cNvPr>
          <p:cNvSpPr>
            <a:spLocks noGrp="1"/>
          </p:cNvSpPr>
          <p:nvPr/>
        </p:nvSpPr>
        <p:spPr>
          <a:xfrm>
            <a:off x="6909353" y="4206757"/>
            <a:ext cx="9749719" cy="1185981"/>
          </a:xfrm>
          <a:prstGeom prst="rect">
            <a:avLst/>
          </a:prstGeom>
        </p:spPr>
        <p:txBody>
          <a:bodyPr vert="horz" lIns="0" tIns="0" rIns="0" bIns="0" numCol="2" rtlCol="0">
            <a:normAutofit/>
          </a:bodyPr>
          <a:lstStyle>
            <a:lvl1pPr marL="0" marR="0" indent="0" algn="l" defTabSz="457200" rtl="0" eaLnBrk="1" fontAlgn="auto" latinLnBrk="0" hangingPunct="1">
              <a:lnSpc>
                <a:spcPct val="110000"/>
              </a:lnSpc>
              <a:spcBef>
                <a:spcPts val="0"/>
              </a:spcBef>
              <a:spcAft>
                <a:spcPts val="200"/>
              </a:spcAft>
              <a:buClrTx/>
              <a:buSzTx/>
              <a:buFont typeface="Arial"/>
              <a:buNone/>
              <a:tabLst/>
              <a:defRPr lang="en-US" sz="1100" b="0" i="0" u="none" strike="noStrike" kern="1200" spc="20" baseline="0">
                <a:solidFill>
                  <a:schemeClr val="tx2"/>
                </a:solidFill>
                <a:latin typeface="Arial"/>
                <a:ea typeface="+mn-ea"/>
                <a:cs typeface="+mn-cs"/>
              </a:defRPr>
            </a:lvl1pPr>
            <a:lvl2pPr marL="233363" marR="0" indent="-169863" algn="l" defTabSz="457200" rtl="0" eaLnBrk="1" fontAlgn="auto" latinLnBrk="0" hangingPunct="1">
              <a:lnSpc>
                <a:spcPct val="110000"/>
              </a:lnSpc>
              <a:spcBef>
                <a:spcPts val="0"/>
              </a:spcBef>
              <a:spcAft>
                <a:spcPts val="200"/>
              </a:spcAft>
              <a:buClr>
                <a:schemeClr val="tx2"/>
              </a:buClr>
              <a:buSzTx/>
              <a:buFont typeface="Arial" charset="0"/>
              <a:buChar char="•"/>
              <a:tabLst/>
              <a:defRPr sz="1100" b="0" kern="1200" spc="20" baseline="0">
                <a:solidFill>
                  <a:schemeClr val="tx2"/>
                </a:solidFill>
                <a:latin typeface="Arial"/>
                <a:ea typeface="+mn-ea"/>
                <a:cs typeface="+mn-cs"/>
              </a:defRPr>
            </a:lvl2pPr>
            <a:lvl3pPr marL="573088" indent="-230188" algn="l" defTabSz="457200" rtl="0" eaLnBrk="1" latinLnBrk="0" hangingPunct="1">
              <a:lnSpc>
                <a:spcPct val="110000"/>
              </a:lnSpc>
              <a:spcBef>
                <a:spcPts val="0"/>
              </a:spcBef>
              <a:spcAft>
                <a:spcPts val="200"/>
              </a:spcAft>
              <a:buClr>
                <a:schemeClr val="tx2"/>
              </a:buClr>
              <a:buFont typeface="Lucida Grande"/>
              <a:buChar char="–"/>
              <a:tabLst/>
              <a:defRPr sz="1100" b="0" kern="1200" spc="20" baseline="0">
                <a:solidFill>
                  <a:schemeClr val="tx2"/>
                </a:solidFill>
                <a:latin typeface="Arial"/>
                <a:ea typeface="+mn-ea"/>
                <a:cs typeface="+mn-cs"/>
              </a:defRPr>
            </a:lvl3pPr>
            <a:lvl4pPr marL="803275" indent="-173038" algn="l" defTabSz="457200" rtl="0" eaLnBrk="1" latinLnBrk="0" hangingPunct="1">
              <a:spcBef>
                <a:spcPts val="400"/>
              </a:spcBef>
              <a:spcAft>
                <a:spcPts val="200"/>
              </a:spcAft>
              <a:buClr>
                <a:schemeClr val="tx2"/>
              </a:buClr>
              <a:buFont typeface="Arial" charset="0"/>
              <a:buChar char="•"/>
              <a:tabLst/>
              <a:defRPr sz="1400" kern="1200" spc="20" baseline="0">
                <a:solidFill>
                  <a:schemeClr val="tx2"/>
                </a:solidFill>
                <a:latin typeface="Arial"/>
                <a:ea typeface="+mn-ea"/>
                <a:cs typeface="+mn-cs"/>
              </a:defRPr>
            </a:lvl4pPr>
            <a:lvl5pPr marL="1031875" indent="-171450" algn="l" defTabSz="457200" rtl="0" eaLnBrk="1" latinLnBrk="0" hangingPunct="1">
              <a:spcBef>
                <a:spcPct val="20000"/>
              </a:spcBef>
              <a:buClr>
                <a:schemeClr val="tx2"/>
              </a:buClr>
              <a:buFont typeface=".AppleSystemUIFont"/>
              <a:buChar char="-"/>
              <a:tabLst/>
              <a:defRPr sz="1400" kern="1200" spc="20">
                <a:solidFill>
                  <a:schemeClr val="tx2"/>
                </a:solidFill>
                <a:latin typeface="Arial"/>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1375" dirty="0"/>
              <a:t>M.S. in Computer Science, University of Colorado</a:t>
            </a:r>
          </a:p>
          <a:p>
            <a:pPr lvl="1"/>
            <a:r>
              <a:rPr lang="en-US" sz="1375" dirty="0"/>
              <a:t>CISSP</a:t>
            </a:r>
          </a:p>
          <a:p>
            <a:pPr lvl="1"/>
            <a:r>
              <a:rPr lang="en-US" sz="1375" dirty="0"/>
              <a:t>AWS Security Specialty</a:t>
            </a:r>
          </a:p>
          <a:p>
            <a:pPr lvl="1"/>
            <a:r>
              <a:rPr lang="en-US" sz="1375" dirty="0"/>
              <a:t>OSCP</a:t>
            </a:r>
          </a:p>
        </p:txBody>
      </p:sp>
    </p:spTree>
  </p:cSld>
  <p:clrMapOvr>
    <a:masterClrMapping/>
  </p:clrMapOvr>
  <p:transition spd="med" advClick="0" advTm="5000"/>
</p:sld>
</file>

<file path=ppt/theme/theme1.xml><?xml version="1.0" encoding="utf-8"?>
<a:theme xmlns:a="http://schemas.openxmlformats.org/drawingml/2006/main" name="White">
  <a:themeElements>
    <a:clrScheme name="BH22">
      <a:dk1>
        <a:srgbClr val="FFFFFF"/>
      </a:dk1>
      <a:lt1>
        <a:srgbClr val="000000"/>
      </a:lt1>
      <a:dk2>
        <a:srgbClr val="B1AFB1"/>
      </a:dk2>
      <a:lt2>
        <a:srgbClr val="243746"/>
      </a:lt2>
      <a:accent1>
        <a:srgbClr val="5BC2E7"/>
      </a:accent1>
      <a:accent2>
        <a:srgbClr val="1A658F"/>
      </a:accent2>
      <a:accent3>
        <a:srgbClr val="D0DF00"/>
      </a:accent3>
      <a:accent4>
        <a:srgbClr val="8E3A80"/>
      </a:accent4>
      <a:accent5>
        <a:srgbClr val="00A376"/>
      </a:accent5>
      <a:accent6>
        <a:srgbClr val="ED8B00"/>
      </a:accent6>
      <a:hlink>
        <a:srgbClr val="5BC2E7"/>
      </a:hlink>
      <a:folHlink>
        <a:srgbClr val="8E3A8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sap SemiBold"/>
            <a:ea typeface="Asap SemiBold"/>
            <a:cs typeface="Asap SemiBold"/>
            <a:sym typeface="Asap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partan Bold"/>
        <a:ea typeface="Spartan Bold"/>
        <a:cs typeface="Spartan Bold"/>
      </a:majorFont>
      <a:minorFont>
        <a:latin typeface="Spartan Bold"/>
        <a:ea typeface="Spartan Bold"/>
        <a:cs typeface="Spartan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sap SemiBold"/>
            <a:ea typeface="Asap SemiBold"/>
            <a:cs typeface="Asap SemiBold"/>
            <a:sym typeface="Asap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2E7756C3890541B25F222B995FAFBC" ma:contentTypeVersion="17" ma:contentTypeDescription="Create a new document." ma:contentTypeScope="" ma:versionID="cbf96eb4ab63158f6e337d87192fc2fa">
  <xsd:schema xmlns:xsd="http://www.w3.org/2001/XMLSchema" xmlns:xs="http://www.w3.org/2001/XMLSchema" xmlns:p="http://schemas.microsoft.com/office/2006/metadata/properties" xmlns:ns2="e6fa26e8-7807-46c3-9e5c-9f5d6b61bc32" xmlns:ns3="94ba11f4-2931-4fcd-a6e3-8f471cfc29c0" targetNamespace="http://schemas.microsoft.com/office/2006/metadata/properties" ma:root="true" ma:fieldsID="5b4ab1aeaef49e61fa71cb1145f47220" ns2:_="" ns3:_="">
    <xsd:import namespace="e6fa26e8-7807-46c3-9e5c-9f5d6b61bc32"/>
    <xsd:import namespace="94ba11f4-2931-4fcd-a6e3-8f471cfc29c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26e8-7807-46c3-9e5c-9f5d6b61bc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dc0606b-8e5a-4aee-a68c-f4efcab0e830"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ba11f4-2931-4fcd-a6e3-8f471cfc29c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4be18278-8dd5-4698-b7b8-573452de3c69}" ma:internalName="TaxCatchAll" ma:showField="CatchAllData" ma:web="94ba11f4-2931-4fcd-a6e3-8f471cfc2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4ba11f4-2931-4fcd-a6e3-8f471cfc29c0" xsi:nil="true"/>
    <lcf76f155ced4ddcb4097134ff3c332f xmlns="e6fa26e8-7807-46c3-9e5c-9f5d6b61bc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942019F-8FA7-462C-903B-A20615AF1E9D}">
  <ds:schemaRefs>
    <ds:schemaRef ds:uri="http://schemas.microsoft.com/sharepoint/v3/contenttype/forms"/>
  </ds:schemaRefs>
</ds:datastoreItem>
</file>

<file path=customXml/itemProps2.xml><?xml version="1.0" encoding="utf-8"?>
<ds:datastoreItem xmlns:ds="http://schemas.openxmlformats.org/officeDocument/2006/customXml" ds:itemID="{C3ACEEBC-2C55-4150-BE83-6E5BEF113B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26e8-7807-46c3-9e5c-9f5d6b61bc32"/>
    <ds:schemaRef ds:uri="94ba11f4-2931-4fcd-a6e3-8f471cfc2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830E46-579E-4485-B9E1-5BA99AAED4D3}">
  <ds:schemaRefs>
    <ds:schemaRef ds:uri="http://schemas.microsoft.com/office/2006/metadata/properties"/>
    <ds:schemaRef ds:uri="http://purl.org/dc/dcmitype/"/>
    <ds:schemaRef ds:uri="94ba11f4-2931-4fcd-a6e3-8f471cfc29c0"/>
    <ds:schemaRef ds:uri="http://purl.org/dc/term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e6fa26e8-7807-46c3-9e5c-9f5d6b61bc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3876</TotalTime>
  <Words>408</Words>
  <Application>Microsoft Office PowerPoint</Application>
  <PresentationFormat>Custom</PresentationFormat>
  <Paragraphs>54</Paragraphs>
  <Slides>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Arial</vt:lpstr>
      <vt:lpstr>Arial Black</vt:lpstr>
      <vt:lpstr>Asap Regular</vt:lpstr>
      <vt:lpstr>Asap SemiBold</vt:lpstr>
      <vt:lpstr>Helvetica Neue</vt:lpstr>
      <vt:lpstr>Helvetica Neue Light</vt:lpstr>
      <vt:lpstr>Helvetica Neue Medium</vt:lpstr>
      <vt:lpstr>HelveticaNeueLT Std</vt:lpstr>
      <vt:lpstr>Rockwell</vt:lpstr>
      <vt:lpstr>White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Nasr, Lisa</dc:creator>
  <cp:lastModifiedBy>Rodney Beede</cp:lastModifiedBy>
  <cp:revision>62</cp:revision>
  <dcterms:modified xsi:type="dcterms:W3CDTF">2023-07-12T02:53:12Z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0x0101002E2E7756C3890541B25F222B995FAFBC</vt:lpwstr>
  </property>
  <property fmtid="{D5CDD505-2E9C-101B-9397-08002B2CF9AE}" pid="3" name="Order">
    <vt:r8>2400</vt:r8>
  </property>
  <property fmtid="{D5CDD505-2E9C-101B-9397-08002B2CF9AE}" pid="4" name="MediaServiceImageTags">
    <vt:lpwstr/>
  </property>
  <property fmtid="{D5CDD505-2E9C-101B-9397-08002B2CF9AE}" pid="5" name="MSIP_Label_2bbab825-a111-45e4-86a1-18cee0005896_Enabled">
    <vt:lpwstr>true</vt:lpwstr>
  </property>
  <property fmtid="{D5CDD505-2E9C-101B-9397-08002B2CF9AE}" pid="6" name="MSIP_Label_2bbab825-a111-45e4-86a1-18cee0005896_SetDate">
    <vt:lpwstr>2023-06-22T21:53:17Z</vt:lpwstr>
  </property>
  <property fmtid="{D5CDD505-2E9C-101B-9397-08002B2CF9AE}" pid="7" name="MSIP_Label_2bbab825-a111-45e4-86a1-18cee0005896_Method">
    <vt:lpwstr>Standard</vt:lpwstr>
  </property>
  <property fmtid="{D5CDD505-2E9C-101B-9397-08002B2CF9AE}" pid="8" name="MSIP_Label_2bbab825-a111-45e4-86a1-18cee0005896_Name">
    <vt:lpwstr>2bbab825-a111-45e4-86a1-18cee0005896</vt:lpwstr>
  </property>
  <property fmtid="{D5CDD505-2E9C-101B-9397-08002B2CF9AE}" pid="9" name="MSIP_Label_2bbab825-a111-45e4-86a1-18cee0005896_SiteId">
    <vt:lpwstr>2567d566-604c-408a-8a60-55d0dc9d9d6b</vt:lpwstr>
  </property>
  <property fmtid="{D5CDD505-2E9C-101B-9397-08002B2CF9AE}" pid="10" name="MSIP_Label_2bbab825-a111-45e4-86a1-18cee0005896_ActionId">
    <vt:lpwstr>a1c8d0e8-1565-40be-ae39-3975333449bd</vt:lpwstr>
  </property>
  <property fmtid="{D5CDD505-2E9C-101B-9397-08002B2CF9AE}" pid="11" name="MSIP_Label_2bbab825-a111-45e4-86a1-18cee0005896_ContentBits">
    <vt:lpwstr>2</vt:lpwstr>
  </property>
</Properties>
</file>