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A1F83-40B9-4876-FFB3-6EDBA9ECB4CB}" v="134" dt="2023-04-13T13:27:39.568"/>
    <p1510:client id="{4C79CBB0-CD10-33D3-0308-D4F12BB5ABC8}" v="538" dt="2023-04-10T16:05:01.168"/>
    <p1510:client id="{6666D49D-30D7-38CC-42E0-C211253A7A73}" v="1" dt="2023-04-10T16:24:12.791"/>
    <p1510:client id="{859B69E8-62F8-4E15-879F-BFFBA7B6B732}" v="186" dt="2023-04-10T15:41:17.876"/>
    <p1510:client id="{98A5E973-9238-271A-3FCF-8A764DC6C464}" v="326" dt="2023-04-10T16:22:40.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D3FE5-41A7-4F4D-AA92-A308BB1D567A}" type="datetimeFigureOut">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BADA-D552-4733-8027-F6994D726CAF}" type="slidenum">
              <a:t>‹#›</a:t>
            </a:fld>
            <a:endParaRPr lang="en-US"/>
          </a:p>
        </p:txBody>
      </p:sp>
    </p:spTree>
    <p:extLst>
      <p:ext uri="{BB962C8B-B14F-4D97-AF65-F5344CB8AC3E}">
        <p14:creationId xmlns:p14="http://schemas.microsoft.com/office/powerpoint/2010/main" val="161156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BCA6BADA-D552-4733-8027-F6994D726CAF}" type="slidenum">
              <a:t>2</a:t>
            </a:fld>
            <a:endParaRPr lang="en-US"/>
          </a:p>
        </p:txBody>
      </p:sp>
    </p:spTree>
    <p:extLst>
      <p:ext uri="{BB962C8B-B14F-4D97-AF65-F5344CB8AC3E}">
        <p14:creationId xmlns:p14="http://schemas.microsoft.com/office/powerpoint/2010/main" val="126625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CA6BADA-D552-4733-8027-F6994D726CAF}" type="slidenum">
              <a:t>3</a:t>
            </a:fld>
            <a:endParaRPr lang="en-US"/>
          </a:p>
        </p:txBody>
      </p:sp>
    </p:spTree>
    <p:extLst>
      <p:ext uri="{BB962C8B-B14F-4D97-AF65-F5344CB8AC3E}">
        <p14:creationId xmlns:p14="http://schemas.microsoft.com/office/powerpoint/2010/main" val="38732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4/13/2023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2936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4/13/2023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6765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4/13/2023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748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4/13/2023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3724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4/13/2023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217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4/13/2023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3086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4/13/2023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52135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4/13/2023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8554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4/13/2023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1227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4/13/2023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488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4/13/2023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66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4/13/2023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6568625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530352" y="885557"/>
            <a:ext cx="4114800" cy="2215152"/>
          </a:xfrm>
        </p:spPr>
        <p:txBody>
          <a:bodyPr>
            <a:normAutofit/>
          </a:bodyPr>
          <a:lstStyle/>
          <a:p>
            <a:r>
              <a:rPr lang="en-US" err="1">
                <a:cs typeface="Calibri Light"/>
              </a:rPr>
              <a:t>Harmonystate</a:t>
            </a:r>
            <a:r>
              <a:rPr lang="en-US">
                <a:cs typeface="Calibri Light"/>
              </a:rPr>
              <a:t> plan for happiness</a:t>
            </a:r>
            <a:endParaRPr lang="en-US"/>
          </a:p>
        </p:txBody>
      </p:sp>
      <p:sp>
        <p:nvSpPr>
          <p:cNvPr id="3" name="Subtitle 2"/>
          <p:cNvSpPr>
            <a:spLocks noGrp="1"/>
          </p:cNvSpPr>
          <p:nvPr>
            <p:ph type="subTitle" idx="1"/>
          </p:nvPr>
        </p:nvSpPr>
        <p:spPr>
          <a:xfrm>
            <a:off x="530352" y="3509963"/>
            <a:ext cx="4114800" cy="2215152"/>
          </a:xfrm>
        </p:spPr>
        <p:txBody>
          <a:bodyPr vert="horz" lIns="91440" tIns="45720" rIns="91440" bIns="45720" rtlCol="0" anchor="t">
            <a:normAutofit/>
          </a:bodyPr>
          <a:lstStyle/>
          <a:p>
            <a:r>
              <a:rPr lang="en-US"/>
              <a:t>Param Dave</a:t>
            </a:r>
            <a:br>
              <a:rPr lang="en-US"/>
            </a:br>
            <a:r>
              <a:rPr lang="en-US"/>
              <a:t>Pierre </a:t>
            </a:r>
            <a:r>
              <a:rPr lang="en-US" err="1"/>
              <a:t>Litoux</a:t>
            </a:r>
            <a:br>
              <a:rPr lang="en-US"/>
            </a:br>
            <a:r>
              <a:rPr lang="en-US"/>
              <a:t>Hugo </a:t>
            </a:r>
            <a:r>
              <a:rPr lang="en-US" err="1"/>
              <a:t>Deplagne</a:t>
            </a:r>
            <a:endParaRPr lang="en-US"/>
          </a:p>
        </p:txBody>
      </p:sp>
      <p:sp>
        <p:nvSpPr>
          <p:cNvPr id="29"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Picture 3" descr="Complex maths formulae on a blackboard">
            <a:extLst>
              <a:ext uri="{FF2B5EF4-FFF2-40B4-BE49-F238E27FC236}">
                <a16:creationId xmlns:a16="http://schemas.microsoft.com/office/drawing/2014/main" id="{46E2A886-A2BF-C2A5-CBE0-60810829EDC4}"/>
              </a:ext>
            </a:extLst>
          </p:cNvPr>
          <p:cNvPicPr>
            <a:picLocks noChangeAspect="1"/>
          </p:cNvPicPr>
          <p:nvPr/>
        </p:nvPicPr>
        <p:blipFill rotWithShape="1">
          <a:blip r:embed="rId2"/>
          <a:srcRect l="7400" r="19676" b="3"/>
          <a:stretch/>
        </p:blipFill>
        <p:spPr>
          <a:xfrm>
            <a:off x="5334000" y="10"/>
            <a:ext cx="6858000" cy="6855654"/>
          </a:xfrm>
          <a:prstGeom prst="rect">
            <a:avLst/>
          </a:prstGeom>
        </p:spPr>
      </p:pic>
      <p:sp>
        <p:nvSpPr>
          <p:cNvPr id="31"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2"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9C79-F606-7467-2EB3-2C896D7D37CE}"/>
              </a:ext>
            </a:extLst>
          </p:cNvPr>
          <p:cNvSpPr>
            <a:spLocks noGrp="1"/>
          </p:cNvSpPr>
          <p:nvPr>
            <p:ph type="title"/>
          </p:nvPr>
        </p:nvSpPr>
        <p:spPr>
          <a:xfrm>
            <a:off x="1014675" y="849164"/>
            <a:ext cx="10077557" cy="1325563"/>
          </a:xfrm>
        </p:spPr>
        <p:txBody>
          <a:bodyPr>
            <a:normAutofit fontScale="90000"/>
          </a:bodyPr>
          <a:lstStyle/>
          <a:p>
            <a:r>
              <a:rPr lang="en-US" sz="1800" i="0">
                <a:ea typeface="+mj-lt"/>
                <a:cs typeface="+mj-lt"/>
              </a:rPr>
              <a:t>1) What technical/business constraints should the data storage component of the</a:t>
            </a:r>
            <a:br>
              <a:rPr lang="en-US" sz="1800" i="0">
                <a:ea typeface="+mj-lt"/>
                <a:cs typeface="+mj-lt"/>
              </a:rPr>
            </a:br>
            <a:r>
              <a:rPr lang="en-US" sz="1800" i="0">
                <a:ea typeface="+mj-lt"/>
                <a:cs typeface="+mj-lt"/>
              </a:rPr>
              <a:t>program architecture meet to fulfill the requirement described by the customer in</a:t>
            </a:r>
            <a:br>
              <a:rPr lang="en-US" sz="1800" i="0">
                <a:ea typeface="+mj-lt"/>
                <a:cs typeface="+mj-lt"/>
              </a:rPr>
            </a:br>
            <a:r>
              <a:rPr lang="en-US" sz="1800" i="0">
                <a:ea typeface="+mj-lt"/>
                <a:cs typeface="+mj-lt"/>
              </a:rPr>
              <a:t>paragraph «Statistics» ?</a:t>
            </a:r>
            <a:br>
              <a:rPr lang="en-US" sz="1800" i="0">
                <a:ea typeface="+mj-lt"/>
                <a:cs typeface="+mj-lt"/>
              </a:rPr>
            </a:br>
            <a:br>
              <a:rPr lang="en-US" sz="1800" i="0">
                <a:ea typeface="+mj-lt"/>
                <a:cs typeface="+mj-lt"/>
              </a:rPr>
            </a:br>
            <a:r>
              <a:rPr lang="en-US" sz="1800" i="0">
                <a:ea typeface="+mj-lt"/>
                <a:cs typeface="+mj-lt"/>
              </a:rPr>
              <a:t>So what kind of component(s) (listed in the lecture) will the architecture need ?</a:t>
            </a:r>
            <a:endParaRPr lang="en-US" sz="1800"/>
          </a:p>
        </p:txBody>
      </p:sp>
      <p:sp>
        <p:nvSpPr>
          <p:cNvPr id="3" name="Content Placeholder 2">
            <a:extLst>
              <a:ext uri="{FF2B5EF4-FFF2-40B4-BE49-F238E27FC236}">
                <a16:creationId xmlns:a16="http://schemas.microsoft.com/office/drawing/2014/main" id="{5944EEFD-7ABD-9839-2741-66ABED561392}"/>
              </a:ext>
            </a:extLst>
          </p:cNvPr>
          <p:cNvSpPr>
            <a:spLocks noGrp="1"/>
          </p:cNvSpPr>
          <p:nvPr>
            <p:ph idx="1"/>
          </p:nvPr>
        </p:nvSpPr>
        <p:spPr>
          <a:xfrm>
            <a:off x="537623" y="2390916"/>
            <a:ext cx="10077557" cy="3951351"/>
          </a:xfrm>
        </p:spPr>
        <p:txBody>
          <a:bodyPr vert="horz" lIns="91440" tIns="45720" rIns="91440" bIns="45720" rtlCol="0" anchor="t">
            <a:normAutofit lnSpcReduction="10000"/>
          </a:bodyPr>
          <a:lstStyle/>
          <a:p>
            <a:pPr marL="342900" indent="-342900">
              <a:buChar char="•"/>
            </a:pPr>
            <a:r>
              <a:rPr lang="en-US">
                <a:ea typeface="+mn-lt"/>
                <a:cs typeface="+mn-lt"/>
              </a:rPr>
              <a:t>200Gb of data daily</a:t>
            </a:r>
          </a:p>
          <a:p>
            <a:pPr marL="342900" indent="-342900">
              <a:buChar char="•"/>
            </a:pPr>
            <a:r>
              <a:rPr lang="en-US"/>
              <a:t>Scalable &amp; </a:t>
            </a:r>
            <a:r>
              <a:rPr lang="en-US">
                <a:ea typeface="+mn-lt"/>
                <a:cs typeface="+mn-lt"/>
              </a:rPr>
              <a:t>Long-term storage</a:t>
            </a:r>
          </a:p>
          <a:p>
            <a:endParaRPr lang="en-US"/>
          </a:p>
          <a:p>
            <a:r>
              <a:rPr lang="en-US"/>
              <a:t>Component needed :  </a:t>
            </a:r>
            <a:r>
              <a:rPr lang="en-US">
                <a:ea typeface="+mn-lt"/>
                <a:cs typeface="+mn-lt"/>
              </a:rPr>
              <a:t>Data warehouse (</a:t>
            </a:r>
            <a:r>
              <a:rPr lang="en-US" b="1">
                <a:ea typeface="+mn-lt"/>
                <a:cs typeface="+mn-lt"/>
              </a:rPr>
              <a:t>Apache Hive</a:t>
            </a:r>
            <a:r>
              <a:rPr lang="en-US">
                <a:ea typeface="+mn-lt"/>
                <a:cs typeface="+mn-lt"/>
              </a:rPr>
              <a:t> on premise)</a:t>
            </a:r>
            <a:r>
              <a:rPr lang="en-US"/>
              <a:t> </a:t>
            </a:r>
          </a:p>
          <a:p>
            <a:pPr marL="342900" indent="-342900">
              <a:buChar char="•"/>
            </a:pPr>
            <a:r>
              <a:rPr lang="en-US">
                <a:ea typeface="+mn-lt"/>
                <a:cs typeface="+mn-lt"/>
              </a:rPr>
              <a:t>Centralized data storage:  store large amount of data</a:t>
            </a:r>
            <a:endParaRPr lang="en-US"/>
          </a:p>
          <a:p>
            <a:pPr marL="342900" indent="-342900">
              <a:buChar char="•"/>
            </a:pPr>
            <a:r>
              <a:rPr lang="en-US">
                <a:ea typeface="+mn-lt"/>
                <a:cs typeface="+mn-lt"/>
              </a:rPr>
              <a:t>Faster data analysis: Data warehouses are optimized for data analysis</a:t>
            </a:r>
            <a:endParaRPr lang="en-US"/>
          </a:p>
          <a:p>
            <a:pPr marL="342900" indent="-342900">
              <a:buChar char="•"/>
            </a:pPr>
            <a:r>
              <a:rPr lang="en-US">
                <a:ea typeface="+mn-lt"/>
                <a:cs typeface="+mn-lt"/>
              </a:rPr>
              <a:t>Data integration: Data warehouses can integrate data from multiple sources</a:t>
            </a:r>
            <a:endParaRPr lang="en-US"/>
          </a:p>
          <a:p>
            <a:pPr marL="342900" indent="-342900">
              <a:buChar char="•"/>
            </a:pPr>
            <a:r>
              <a:rPr lang="en-US">
                <a:ea typeface="+mn-lt"/>
                <a:cs typeface="+mn-lt"/>
              </a:rPr>
              <a:t>Redundant storage: Ensure that data is not lost in the event of a hardware failure.</a:t>
            </a:r>
            <a:endParaRPr lang="en-US"/>
          </a:p>
          <a:p>
            <a:pPr marL="342900" indent="-342900">
              <a:buChar char="•"/>
            </a:pPr>
            <a:r>
              <a:rPr lang="en-US"/>
              <a:t>It can be AP (CAP theorem)</a:t>
            </a:r>
          </a:p>
          <a:p>
            <a:pPr marL="342900" indent="-342900">
              <a:buChar char="•"/>
            </a:pPr>
            <a:endParaRPr lang="en-US"/>
          </a:p>
          <a:p>
            <a:endParaRPr lang="en-US"/>
          </a:p>
          <a:p>
            <a:endParaRPr lang="en-US"/>
          </a:p>
        </p:txBody>
      </p:sp>
    </p:spTree>
    <p:extLst>
      <p:ext uri="{BB962C8B-B14F-4D97-AF65-F5344CB8AC3E}">
        <p14:creationId xmlns:p14="http://schemas.microsoft.com/office/powerpoint/2010/main" val="382619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72A6-0231-4719-DC3B-72E33CAF9132}"/>
              </a:ext>
            </a:extLst>
          </p:cNvPr>
          <p:cNvSpPr>
            <a:spLocks noGrp="1"/>
          </p:cNvSpPr>
          <p:nvPr>
            <p:ph type="title"/>
          </p:nvPr>
        </p:nvSpPr>
        <p:spPr/>
        <p:txBody>
          <a:bodyPr>
            <a:normAutofit/>
          </a:bodyPr>
          <a:lstStyle/>
          <a:p>
            <a:r>
              <a:rPr lang="en-US" sz="1800" i="0">
                <a:ea typeface="+mj-lt"/>
                <a:cs typeface="+mj-lt"/>
              </a:rPr>
              <a:t>2) What business constraint should the architecture meet to fulfill the requirement</a:t>
            </a:r>
            <a:br>
              <a:rPr lang="en-US" sz="1800" i="0">
                <a:ea typeface="+mj-lt"/>
                <a:cs typeface="+mj-lt"/>
              </a:rPr>
            </a:br>
            <a:r>
              <a:rPr lang="en-US" sz="1800" i="0">
                <a:ea typeface="+mj-lt"/>
                <a:cs typeface="+mj-lt"/>
              </a:rPr>
              <a:t>describe in the paragraph «Alert» ?</a:t>
            </a:r>
            <a:br>
              <a:rPr lang="en-US" sz="1800" i="0">
                <a:ea typeface="+mj-lt"/>
                <a:cs typeface="+mj-lt"/>
              </a:rPr>
            </a:br>
            <a:br>
              <a:rPr lang="en-US" sz="1800" i="0">
                <a:ea typeface="+mj-lt"/>
                <a:cs typeface="+mj-lt"/>
              </a:rPr>
            </a:br>
            <a:r>
              <a:rPr lang="en-US" sz="1800" i="0">
                <a:ea typeface="+mj-lt"/>
                <a:cs typeface="+mj-lt"/>
              </a:rPr>
              <a:t>Which component to choose?</a:t>
            </a:r>
            <a:endParaRPr lang="en-US" sz="1800"/>
          </a:p>
        </p:txBody>
      </p:sp>
      <p:sp>
        <p:nvSpPr>
          <p:cNvPr id="3" name="Content Placeholder 2">
            <a:extLst>
              <a:ext uri="{FF2B5EF4-FFF2-40B4-BE49-F238E27FC236}">
                <a16:creationId xmlns:a16="http://schemas.microsoft.com/office/drawing/2014/main" id="{54AE8B91-A9EB-E36D-E070-47FC66BA5900}"/>
              </a:ext>
            </a:extLst>
          </p:cNvPr>
          <p:cNvSpPr>
            <a:spLocks noGrp="1"/>
          </p:cNvSpPr>
          <p:nvPr>
            <p:ph idx="1"/>
          </p:nvPr>
        </p:nvSpPr>
        <p:spPr>
          <a:xfrm>
            <a:off x="525717" y="2433962"/>
            <a:ext cx="10077557" cy="3988660"/>
          </a:xfrm>
        </p:spPr>
        <p:txBody>
          <a:bodyPr vert="horz" lIns="91440" tIns="45720" rIns="91440" bIns="45720" rtlCol="0" anchor="t">
            <a:normAutofit fontScale="92500" lnSpcReduction="10000"/>
          </a:bodyPr>
          <a:lstStyle/>
          <a:p>
            <a:r>
              <a:rPr lang="en-US" sz="1800" dirty="0">
                <a:ea typeface="+mn-lt"/>
                <a:cs typeface="+mn-lt"/>
              </a:rPr>
              <a:t>The alert should be triggered as quickly as possible to allow </a:t>
            </a:r>
            <a:r>
              <a:rPr lang="en-US" sz="1800" dirty="0" err="1">
                <a:ea typeface="+mn-lt"/>
                <a:cs typeface="+mn-lt"/>
              </a:rPr>
              <a:t>harmonymakers</a:t>
            </a:r>
            <a:endParaRPr lang="en-US" sz="1800" dirty="0"/>
          </a:p>
          <a:p>
            <a:r>
              <a:rPr lang="en-US" sz="1800" dirty="0">
                <a:ea typeface="+mn-lt"/>
                <a:cs typeface="+mn-lt"/>
              </a:rPr>
              <a:t>to take action and prevent the spread of disharmony.</a:t>
            </a:r>
            <a:endParaRPr lang="en-US" sz="1800" dirty="0"/>
          </a:p>
          <a:p>
            <a:pPr marL="342900" indent="-342900">
              <a:buChar char="•"/>
            </a:pPr>
            <a:r>
              <a:rPr lang="en-US" sz="1800" dirty="0"/>
              <a:t>Low latency</a:t>
            </a:r>
          </a:p>
          <a:p>
            <a:endParaRPr lang="en-US" sz="1800" dirty="0"/>
          </a:p>
          <a:p>
            <a:r>
              <a:rPr lang="en-US" sz="1800" dirty="0">
                <a:ea typeface="+mn-lt"/>
                <a:cs typeface="+mn-lt"/>
              </a:rPr>
              <a:t>Need real-time process of data from </a:t>
            </a:r>
            <a:r>
              <a:rPr lang="en-US" sz="1800" dirty="0" err="1">
                <a:ea typeface="+mn-lt"/>
                <a:cs typeface="+mn-lt"/>
              </a:rPr>
              <a:t>harmonywatchers</a:t>
            </a:r>
            <a:endParaRPr lang="en-US" sz="1800" dirty="0">
              <a:ea typeface="+mn-lt"/>
              <a:cs typeface="+mn-lt"/>
            </a:endParaRPr>
          </a:p>
          <a:p>
            <a:pPr marL="342900" indent="-342900">
              <a:buChar char="•"/>
            </a:pPr>
            <a:r>
              <a:rPr lang="en-US" sz="1800" b="1" dirty="0">
                <a:ea typeface="+mn-lt"/>
                <a:cs typeface="+mn-lt"/>
              </a:rPr>
              <a:t>Apache Kafka</a:t>
            </a:r>
            <a:r>
              <a:rPr lang="en-US" sz="1800" dirty="0">
                <a:ea typeface="+mn-lt"/>
                <a:cs typeface="+mn-lt"/>
              </a:rPr>
              <a:t> stream processing</a:t>
            </a:r>
          </a:p>
          <a:p>
            <a:pPr marL="342900" indent="-342900">
              <a:buChar char="•"/>
            </a:pPr>
            <a:r>
              <a:rPr lang="en-US" sz="1800" b="1" dirty="0">
                <a:ea typeface="+mn-lt"/>
                <a:cs typeface="+mn-lt"/>
              </a:rPr>
              <a:t>Kafka Consumers</a:t>
            </a:r>
            <a:r>
              <a:rPr lang="en-US" sz="1800" dirty="0">
                <a:ea typeface="+mn-lt"/>
                <a:cs typeface="+mn-lt"/>
              </a:rPr>
              <a:t> subscribed to the topic</a:t>
            </a:r>
          </a:p>
          <a:p>
            <a:endParaRPr lang="en-US" sz="1800" dirty="0">
              <a:ea typeface="+mn-lt"/>
              <a:cs typeface="+mn-lt"/>
            </a:endParaRPr>
          </a:p>
          <a:p>
            <a:r>
              <a:rPr lang="en-US" sz="1800" dirty="0">
                <a:ea typeface="+mn-lt"/>
                <a:cs typeface="+mn-lt"/>
              </a:rPr>
              <a:t>Dispatch service</a:t>
            </a:r>
          </a:p>
          <a:p>
            <a:pPr marL="342900" indent="-342900">
              <a:buChar char="•"/>
            </a:pPr>
            <a:r>
              <a:rPr lang="en-US" sz="1800" b="1" dirty="0">
                <a:ea typeface="+mn-lt"/>
                <a:cs typeface="+mn-lt"/>
              </a:rPr>
              <a:t>RabbitMQ</a:t>
            </a:r>
          </a:p>
        </p:txBody>
      </p:sp>
      <p:pic>
        <p:nvPicPr>
          <p:cNvPr id="5" name="Picture 5" descr="Text, letter&#10;&#10;Description automatically generated">
            <a:extLst>
              <a:ext uri="{FF2B5EF4-FFF2-40B4-BE49-F238E27FC236}">
                <a16:creationId xmlns:a16="http://schemas.microsoft.com/office/drawing/2014/main" id="{CC2C31F3-7DE3-FF2E-BD94-2773B9A2242C}"/>
              </a:ext>
            </a:extLst>
          </p:cNvPr>
          <p:cNvPicPr>
            <a:picLocks noChangeAspect="1"/>
          </p:cNvPicPr>
          <p:nvPr/>
        </p:nvPicPr>
        <p:blipFill>
          <a:blip r:embed="rId3"/>
          <a:stretch>
            <a:fillRect/>
          </a:stretch>
        </p:blipFill>
        <p:spPr>
          <a:xfrm>
            <a:off x="8453432" y="1450926"/>
            <a:ext cx="2477635" cy="4114800"/>
          </a:xfrm>
          <a:prstGeom prst="rect">
            <a:avLst/>
          </a:prstGeom>
        </p:spPr>
      </p:pic>
    </p:spTree>
    <p:extLst>
      <p:ext uri="{BB962C8B-B14F-4D97-AF65-F5344CB8AC3E}">
        <p14:creationId xmlns:p14="http://schemas.microsoft.com/office/powerpoint/2010/main" val="67244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C155-668A-57CF-1D29-0309191B26DC}"/>
              </a:ext>
            </a:extLst>
          </p:cNvPr>
          <p:cNvSpPr>
            <a:spLocks noGrp="1"/>
          </p:cNvSpPr>
          <p:nvPr>
            <p:ph type="title"/>
          </p:nvPr>
        </p:nvSpPr>
        <p:spPr/>
        <p:txBody>
          <a:bodyPr/>
          <a:lstStyle/>
          <a:p>
            <a:r>
              <a:rPr lang="en-US" sz="1800" i="0">
                <a:ea typeface="+mj-lt"/>
                <a:cs typeface="+mj-lt"/>
              </a:rPr>
              <a:t>3) What mistake(s) from HarmonyState can explain the failed attempt ?</a:t>
            </a:r>
            <a:br>
              <a:rPr lang="en-US" sz="1800" i="0">
                <a:ea typeface="+mj-lt"/>
                <a:cs typeface="+mj-lt"/>
              </a:rPr>
            </a:br>
            <a:endParaRPr lang="en-US" sz="1800"/>
          </a:p>
        </p:txBody>
      </p:sp>
      <p:sp>
        <p:nvSpPr>
          <p:cNvPr id="3" name="Content Placeholder 2">
            <a:extLst>
              <a:ext uri="{FF2B5EF4-FFF2-40B4-BE49-F238E27FC236}">
                <a16:creationId xmlns:a16="http://schemas.microsoft.com/office/drawing/2014/main" id="{E068670E-45D9-B2EB-57A1-250BFF15B031}"/>
              </a:ext>
            </a:extLst>
          </p:cNvPr>
          <p:cNvSpPr>
            <a:spLocks noGrp="1"/>
          </p:cNvSpPr>
          <p:nvPr>
            <p:ph idx="1"/>
          </p:nvPr>
        </p:nvSpPr>
        <p:spPr>
          <a:xfrm>
            <a:off x="239967" y="2536710"/>
            <a:ext cx="10077557" cy="2284063"/>
          </a:xfrm>
        </p:spPr>
        <p:txBody>
          <a:bodyPr vert="horz" lIns="91440" tIns="45720" rIns="91440" bIns="45720" rtlCol="0" anchor="t">
            <a:normAutofit fontScale="25000" lnSpcReduction="20000"/>
          </a:bodyPr>
          <a:lstStyle/>
          <a:p>
            <a:pPr marL="342900" indent="-342900">
              <a:buChar char="•"/>
            </a:pPr>
            <a:r>
              <a:rPr lang="en-US" sz="6400">
                <a:ea typeface="+mn-lt"/>
                <a:cs typeface="+mn-lt"/>
              </a:rPr>
              <a:t>The data scientist of </a:t>
            </a:r>
            <a:r>
              <a:rPr lang="en-US" sz="6400" err="1">
                <a:ea typeface="+mn-lt"/>
                <a:cs typeface="+mn-lt"/>
              </a:rPr>
              <a:t>HarmonyState</a:t>
            </a:r>
            <a:r>
              <a:rPr lang="en-US" sz="6400">
                <a:ea typeface="+mn-lt"/>
                <a:cs typeface="+mn-lt"/>
              </a:rPr>
              <a:t> could have tested in intern a non-scalable model which passed the test on a small scale but failed on a large deployment.</a:t>
            </a:r>
            <a:endParaRPr lang="fr-FR" sz="6400">
              <a:ea typeface="+mn-lt"/>
              <a:cs typeface="+mn-lt"/>
            </a:endParaRPr>
          </a:p>
          <a:p>
            <a:pPr marL="342900" indent="-342900">
              <a:buChar char="•"/>
            </a:pPr>
            <a:r>
              <a:rPr lang="en-US" sz="6400"/>
              <a:t>It's the data engineering's job to </a:t>
            </a:r>
            <a:r>
              <a:rPr lang="en-US" sz="6400">
                <a:ea typeface="+mn-lt"/>
                <a:cs typeface="+mn-lt"/>
              </a:rPr>
              <a:t>write reliable and maintainable distributed software, possibly deploy them.</a:t>
            </a:r>
          </a:p>
          <a:p>
            <a:pPr marL="342900" indent="-342900">
              <a:buChar char="•"/>
            </a:pPr>
            <a:r>
              <a:rPr lang="en-US" sz="6400"/>
              <a:t>It’s the data analyst's job to </a:t>
            </a:r>
            <a:r>
              <a:rPr lang="en-US" sz="6400">
                <a:ea typeface="+mn-lt"/>
                <a:cs typeface="+mn-lt"/>
              </a:rPr>
              <a:t>extract domain information out of data. </a:t>
            </a:r>
            <a:endParaRPr lang="en-US" sz="6400"/>
          </a:p>
          <a:p>
            <a:pPr marL="342900" indent="-342900">
              <a:buChar char="•"/>
            </a:pPr>
            <a:r>
              <a:rPr lang="en-US" sz="6400"/>
              <a:t>It's the data </a:t>
            </a:r>
            <a:r>
              <a:rPr lang="en-US" sz="6400" err="1"/>
              <a:t>devops</a:t>
            </a:r>
            <a:r>
              <a:rPr lang="en-US" sz="6400"/>
              <a:t>' job </a:t>
            </a:r>
            <a:r>
              <a:rPr lang="en-US" sz="6400">
                <a:ea typeface="+mn-lt"/>
                <a:cs typeface="+mn-lt"/>
              </a:rPr>
              <a:t>Run and possibly deploy software, run and deploy the component required by it. </a:t>
            </a:r>
            <a:endParaRPr lang="en-US" sz="6400"/>
          </a:p>
          <a:p>
            <a:pPr marL="342900" indent="-342900">
              <a:buChar char="•"/>
            </a:pPr>
            <a:endParaRPr lang="en-US"/>
          </a:p>
          <a:p>
            <a:pPr marL="342900" indent="-342900">
              <a:buChar char="•"/>
            </a:pPr>
            <a:endParaRPr lang="en-US"/>
          </a:p>
          <a:p>
            <a:pPr marL="342900" indent="-342900">
              <a:buChar char="•"/>
            </a:pPr>
            <a:endParaRPr lang="en-US"/>
          </a:p>
          <a:p>
            <a:endParaRPr lang="en-US"/>
          </a:p>
          <a:p>
            <a:endParaRPr lang="en-US"/>
          </a:p>
          <a:p>
            <a:br>
              <a:rPr lang="en-US"/>
            </a:br>
            <a:endParaRPr lang="en-US"/>
          </a:p>
        </p:txBody>
      </p:sp>
      <p:sp>
        <p:nvSpPr>
          <p:cNvPr id="4" name="TextBox 3">
            <a:extLst>
              <a:ext uri="{FF2B5EF4-FFF2-40B4-BE49-F238E27FC236}">
                <a16:creationId xmlns:a16="http://schemas.microsoft.com/office/drawing/2014/main" id="{7E9B1CE2-2D76-663A-67C4-7EA2D616BC73}"/>
              </a:ext>
            </a:extLst>
          </p:cNvPr>
          <p:cNvSpPr txBox="1"/>
          <p:nvPr/>
        </p:nvSpPr>
        <p:spPr>
          <a:xfrm>
            <a:off x="607218" y="4810125"/>
            <a:ext cx="96797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a:t>Data scientists can't do everything !</a:t>
            </a:r>
            <a:endParaRPr lang="en-US" sz="3200"/>
          </a:p>
        </p:txBody>
      </p:sp>
    </p:spTree>
    <p:extLst>
      <p:ext uri="{BB962C8B-B14F-4D97-AF65-F5344CB8AC3E}">
        <p14:creationId xmlns:p14="http://schemas.microsoft.com/office/powerpoint/2010/main" val="278852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6A28-FE9D-DBE9-7CD1-41F6157A8D5A}"/>
              </a:ext>
            </a:extLst>
          </p:cNvPr>
          <p:cNvSpPr>
            <a:spLocks noGrp="1"/>
          </p:cNvSpPr>
          <p:nvPr>
            <p:ph type="title"/>
          </p:nvPr>
        </p:nvSpPr>
        <p:spPr/>
        <p:txBody>
          <a:bodyPr>
            <a:normAutofit/>
          </a:bodyPr>
          <a:lstStyle/>
          <a:p>
            <a:r>
              <a:rPr lang="en-US" sz="1800" i="0">
                <a:ea typeface="+mj-lt"/>
                <a:cs typeface="+mj-lt"/>
              </a:rPr>
              <a:t>4) </a:t>
            </a:r>
            <a:r>
              <a:rPr lang="en-US" sz="1800" i="0" err="1">
                <a:ea typeface="+mj-lt"/>
                <a:cs typeface="+mj-lt"/>
              </a:rPr>
              <a:t>Harmonystate</a:t>
            </a:r>
            <a:r>
              <a:rPr lang="en-US" sz="1800" i="0">
                <a:ea typeface="+mj-lt"/>
                <a:cs typeface="+mj-lt"/>
              </a:rPr>
              <a:t> has likely forgotten some technical information in the report sent by</a:t>
            </a:r>
            <a:br>
              <a:rPr lang="en-US" sz="1800" i="0">
                <a:ea typeface="+mj-lt"/>
                <a:cs typeface="+mj-lt"/>
              </a:rPr>
            </a:br>
            <a:r>
              <a:rPr lang="en-US" sz="1800" i="0">
                <a:ea typeface="+mj-lt"/>
                <a:cs typeface="+mj-lt"/>
              </a:rPr>
              <a:t>the drone. In the future, this information could help </a:t>
            </a:r>
            <a:r>
              <a:rPr lang="en-US" sz="1800" i="0" err="1">
                <a:ea typeface="+mj-lt"/>
                <a:cs typeface="+mj-lt"/>
              </a:rPr>
              <a:t>Harmonystate</a:t>
            </a:r>
            <a:r>
              <a:rPr lang="en-US" sz="1800" i="0">
                <a:ea typeface="+mj-lt"/>
                <a:cs typeface="+mj-lt"/>
              </a:rPr>
              <a:t> make its</a:t>
            </a:r>
            <a:br>
              <a:rPr lang="en-US" sz="1800" i="0">
                <a:ea typeface="+mj-lt"/>
                <a:cs typeface="+mj-lt"/>
              </a:rPr>
            </a:br>
            <a:r>
              <a:rPr lang="en-US" sz="1800" i="0" err="1">
                <a:ea typeface="+mj-lt"/>
                <a:cs typeface="+mj-lt"/>
              </a:rPr>
              <a:t>harmonywatchers</a:t>
            </a:r>
            <a:r>
              <a:rPr lang="en-US" sz="1800" i="0">
                <a:ea typeface="+mj-lt"/>
                <a:cs typeface="+mj-lt"/>
              </a:rPr>
              <a:t> much more efficient. Which information ?</a:t>
            </a:r>
            <a:endParaRPr lang="en-US" sz="1800"/>
          </a:p>
        </p:txBody>
      </p:sp>
      <p:sp>
        <p:nvSpPr>
          <p:cNvPr id="3" name="Content Placeholder 2">
            <a:extLst>
              <a:ext uri="{FF2B5EF4-FFF2-40B4-BE49-F238E27FC236}">
                <a16:creationId xmlns:a16="http://schemas.microsoft.com/office/drawing/2014/main" id="{DD2D6FC8-DDF2-7BF5-CE3D-50D4AC41BA95}"/>
              </a:ext>
            </a:extLst>
          </p:cNvPr>
          <p:cNvSpPr>
            <a:spLocks noGrp="1"/>
          </p:cNvSpPr>
          <p:nvPr>
            <p:ph idx="1"/>
          </p:nvPr>
        </p:nvSpPr>
        <p:spPr/>
        <p:txBody>
          <a:bodyPr vert="horz" lIns="91440" tIns="45720" rIns="91440" bIns="45720" rtlCol="0" anchor="t">
            <a:normAutofit/>
          </a:bodyPr>
          <a:lstStyle/>
          <a:p>
            <a:pPr marL="342900" indent="-342900">
              <a:buChar char="•"/>
            </a:pPr>
            <a:r>
              <a:rPr lang="en-US" err="1">
                <a:ea typeface="+mn-lt"/>
                <a:cs typeface="+mn-lt"/>
              </a:rPr>
              <a:t>Harmonystate</a:t>
            </a:r>
            <a:r>
              <a:rPr lang="en-US">
                <a:ea typeface="+mn-lt"/>
                <a:cs typeface="+mn-lt"/>
              </a:rPr>
              <a:t> should consider collecting additional information from the </a:t>
            </a:r>
            <a:r>
              <a:rPr lang="en-US" err="1">
                <a:ea typeface="+mn-lt"/>
                <a:cs typeface="+mn-lt"/>
              </a:rPr>
              <a:t>harmonywatchers</a:t>
            </a:r>
            <a:r>
              <a:rPr lang="en-US">
                <a:ea typeface="+mn-lt"/>
                <a:cs typeface="+mn-lt"/>
              </a:rPr>
              <a:t> such as audio recordings or video feeds to provide more context and improve the accuracy of the data. This information could be used to develop more sophisticated algorithms for detecting agitated citizens and triggering alerts.</a:t>
            </a:r>
            <a:endParaRPr lang="en-US"/>
          </a:p>
          <a:p>
            <a:pPr marL="342900" indent="-342900">
              <a:buChar char="•"/>
            </a:pPr>
            <a:r>
              <a:rPr lang="en-US">
                <a:ea typeface="+mn-lt"/>
                <a:cs typeface="+mn-lt"/>
              </a:rPr>
              <a:t>Adding a timestamp to the report could also help the </a:t>
            </a:r>
            <a:r>
              <a:rPr lang="en-US" err="1">
                <a:ea typeface="+mn-lt"/>
                <a:cs typeface="+mn-lt"/>
              </a:rPr>
              <a:t>harmonywatchers</a:t>
            </a:r>
            <a:r>
              <a:rPr lang="en-US">
                <a:ea typeface="+mn-lt"/>
                <a:cs typeface="+mn-lt"/>
              </a:rPr>
              <a:t> to do more precise statistics on certain range of time.</a:t>
            </a:r>
          </a:p>
        </p:txBody>
      </p:sp>
    </p:spTree>
    <p:extLst>
      <p:ext uri="{BB962C8B-B14F-4D97-AF65-F5344CB8AC3E}">
        <p14:creationId xmlns:p14="http://schemas.microsoft.com/office/powerpoint/2010/main" val="152839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61A8B-CBDA-A356-43BA-5B1AC3F346DD}"/>
              </a:ext>
            </a:extLst>
          </p:cNvPr>
          <p:cNvSpPr>
            <a:spLocks noGrp="1"/>
          </p:cNvSpPr>
          <p:nvPr>
            <p:ph type="title"/>
          </p:nvPr>
        </p:nvSpPr>
        <p:spPr/>
        <p:txBody>
          <a:bodyPr/>
          <a:lstStyle/>
          <a:p>
            <a:r>
              <a:rPr lang="fr-FR"/>
              <a:t>Scheme</a:t>
            </a:r>
          </a:p>
        </p:txBody>
      </p:sp>
      <p:pic>
        <p:nvPicPr>
          <p:cNvPr id="3" name="Picture 3" descr="Diagram&#10;&#10;Description automatically generated">
            <a:extLst>
              <a:ext uri="{FF2B5EF4-FFF2-40B4-BE49-F238E27FC236}">
                <a16:creationId xmlns:a16="http://schemas.microsoft.com/office/drawing/2014/main" id="{FF6BDDB6-001A-7708-5B86-A41F018A49D5}"/>
              </a:ext>
            </a:extLst>
          </p:cNvPr>
          <p:cNvPicPr>
            <a:picLocks noChangeAspect="1"/>
          </p:cNvPicPr>
          <p:nvPr/>
        </p:nvPicPr>
        <p:blipFill>
          <a:blip r:embed="rId2"/>
          <a:stretch>
            <a:fillRect/>
          </a:stretch>
        </p:blipFill>
        <p:spPr>
          <a:xfrm>
            <a:off x="2806262" y="5686"/>
            <a:ext cx="6999888" cy="6846626"/>
          </a:xfrm>
          <a:prstGeom prst="rect">
            <a:avLst/>
          </a:prstGeom>
        </p:spPr>
      </p:pic>
    </p:spTree>
    <p:extLst>
      <p:ext uri="{BB962C8B-B14F-4D97-AF65-F5344CB8AC3E}">
        <p14:creationId xmlns:p14="http://schemas.microsoft.com/office/powerpoint/2010/main" val="178406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71361A8B-CBDA-A356-43BA-5B1AC3F346DD}"/>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a:t>Conclusion</a:t>
            </a:r>
          </a:p>
        </p:txBody>
      </p:sp>
      <p:grpSp>
        <p:nvGrpSpPr>
          <p:cNvPr id="42"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3"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6498386"/>
      </p:ext>
    </p:extLst>
  </p:cSld>
  <p:clrMapOvr>
    <a:masterClrMapping/>
  </p:clrMapOvr>
</p:sld>
</file>

<file path=ppt/theme/theme1.xml><?xml version="1.0" encoding="utf-8"?>
<a:theme xmlns:a="http://schemas.openxmlformats.org/drawingml/2006/main" name="Roc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RocaVTI</vt:lpstr>
      <vt:lpstr>Harmonystate plan for happiness</vt:lpstr>
      <vt:lpstr>1) What technical/business constraints should the data storage component of the program architecture meet to fulfill the requirement described by the customer in paragraph «Statistics» ?  So what kind of component(s) (listed in the lecture) will the architecture need ?</vt:lpstr>
      <vt:lpstr>2) What business constraint should the architecture meet to fulfill the requirement describe in the paragraph «Alert» ?  Which component to choose?</vt:lpstr>
      <vt:lpstr>3) What mistake(s) from HarmonyState can explain the failed attempt ? </vt:lpstr>
      <vt:lpstr>4) Harmonystate has likely forgotten some technical information in the report sent by the drone. In the future, this information could help Harmonystate make its harmonywatchers much more efficient. Which information ?</vt:lpstr>
      <vt:lpstr>Scheme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55</cp:revision>
  <dcterms:created xsi:type="dcterms:W3CDTF">2023-04-10T15:02:09Z</dcterms:created>
  <dcterms:modified xsi:type="dcterms:W3CDTF">2023-04-13T13:30:40Z</dcterms:modified>
</cp:coreProperties>
</file>