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0" r:id="rId3"/>
    <p:sldId id="257" r:id="rId4"/>
    <p:sldId id="258" r:id="rId5"/>
    <p:sldId id="256" r:id="rId6"/>
    <p:sldId id="261" r:id="rId7"/>
    <p:sldId id="259" r:id="rId8"/>
    <p:sldId id="262" r:id="rId9"/>
    <p:sldId id="269" r:id="rId10"/>
    <p:sldId id="265" r:id="rId11"/>
    <p:sldId id="264" r:id="rId12"/>
    <p:sldId id="289" r:id="rId13"/>
    <p:sldId id="270" r:id="rId14"/>
    <p:sldId id="271" r:id="rId15"/>
    <p:sldId id="273" r:id="rId16"/>
    <p:sldId id="276" r:id="rId17"/>
    <p:sldId id="290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21" autoAdjust="0"/>
    <p:restoredTop sz="94612" autoAdjust="0"/>
  </p:normalViewPr>
  <p:slideViewPr>
    <p:cSldViewPr>
      <p:cViewPr varScale="1">
        <p:scale>
          <a:sx n="59" d="100"/>
          <a:sy n="59" d="100"/>
        </p:scale>
        <p:origin x="-900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7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D601-3328-47DA-BD22-C26E0D3CC9B1}" type="datetimeFigureOut">
              <a:rPr lang="en-US" smtClean="0"/>
              <a:t>8/6/2017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8EE2-5866-4CF3-9B2D-D1B1ED58A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34716" y="968100"/>
            <a:ext cx="4770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Neural prelude to a movement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7000" y="28194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Reza Shadmehr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Biomedical Engineering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Johns Hopkins University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5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reza\Documents\Book_effort\3\Segraves_2003&amp;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39" b="53427"/>
          <a:stretch/>
        </p:blipFill>
        <p:spPr bwMode="auto">
          <a:xfrm>
            <a:off x="379207" y="1847567"/>
            <a:ext cx="3049793" cy="326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6400800"/>
            <a:ext cx="1545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Ratcliff </a:t>
            </a:r>
            <a:r>
              <a:rPr lang="en-US" sz="1400" dirty="0"/>
              <a:t>et al., 2007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Latency is shorter when activity in buildup neurons rises faster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05200" y="1792292"/>
            <a:ext cx="4038600" cy="3604085"/>
            <a:chOff x="3505200" y="1792292"/>
            <a:chExt cx="4038600" cy="3604085"/>
          </a:xfrm>
        </p:grpSpPr>
        <p:pic>
          <p:nvPicPr>
            <p:cNvPr id="6" name="Picture 3" descr="C:\Users\reza\Documents\Book_effort\3\Segraves_2003&amp;7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17" t="1" r="33952" b="57259"/>
            <a:stretch/>
          </p:blipFill>
          <p:spPr bwMode="auto">
            <a:xfrm>
              <a:off x="3505200" y="1792292"/>
              <a:ext cx="4038600" cy="3234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419600" y="5027045"/>
              <a:ext cx="3041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Time from stimulus onset (</a:t>
              </a:r>
              <a:r>
                <a:rPr lang="en-US" dirty="0" err="1" smtClean="0"/>
                <a:t>ms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63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cuments\Book_effort\3\Hikosaka_SC_rew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399761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6096000"/>
            <a:ext cx="20837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Ikeda and </a:t>
            </a:r>
            <a:r>
              <a:rPr lang="en-US" sz="1400" dirty="0" err="1"/>
              <a:t>Hikosaka</a:t>
            </a:r>
            <a:r>
              <a:rPr lang="en-US" sz="1400" dirty="0"/>
              <a:t>, </a:t>
            </a:r>
            <a:r>
              <a:rPr lang="en-US" sz="1400" dirty="0" smtClean="0"/>
              <a:t>2007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Reward increases the background activity in the visuomotor neurons, making them respond more strongly to the visual stimulus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981200"/>
            <a:ext cx="2362200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10200" y="2096845"/>
            <a:ext cx="3228123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3461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990600"/>
            <a:ext cx="7924800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 SC, cells respond to visual stimulus onset at 80ms, but it takes another 80ms or more to start a movement.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During the reaction time, two events occur: activity of the fixation-related neurons decline, while activity in the movement-related neurons increase.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Utility of the action during holding appears to influence the rate of decline in the fixation-related neurons.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Utility of the action that evokes the saccade appears to influence the rate of increase in the movement-related neurons.</a:t>
            </a:r>
          </a:p>
        </p:txBody>
      </p:sp>
    </p:spTree>
    <p:extLst>
      <p:ext uri="{BB962C8B-B14F-4D97-AF65-F5344CB8AC3E}">
        <p14:creationId xmlns:p14="http://schemas.microsoft.com/office/powerpoint/2010/main" val="264321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cuments\Book_effort\3\Munoz_express saccad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74" y="990600"/>
            <a:ext cx="8318113" cy="484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6400800"/>
            <a:ext cx="1822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Pare and Munoz, 1996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Reducing the reaction time by half: express saccades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57600" y="914400"/>
            <a:ext cx="48006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73506" y="2961041"/>
            <a:ext cx="5589494" cy="287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874" y="3352800"/>
            <a:ext cx="2785601" cy="2112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2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cuments\Book_effort\3\Schillar_SC les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43" y="1143000"/>
            <a:ext cx="8402257" cy="49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6324600"/>
            <a:ext cx="15670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Schiller et al., 1987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Superior colliculus is required for express saccades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4600" y="990600"/>
            <a:ext cx="3810000" cy="51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0" y="2133600"/>
            <a:ext cx="24384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2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1599"/>
            <a:ext cx="4572000" cy="4047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3987254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" y="6359457"/>
            <a:ext cx="14741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Chan</a:t>
            </a:r>
            <a:r>
              <a:rPr lang="en-US" sz="1400" dirty="0"/>
              <a:t> </a:t>
            </a:r>
            <a:r>
              <a:rPr lang="en-US" sz="1400" dirty="0" smtClean="0"/>
              <a:t>et al. </a:t>
            </a:r>
            <a:r>
              <a:rPr lang="en-US" sz="1400" dirty="0"/>
              <a:t>(2005)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346106"/>
            <a:ext cx="825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Pro- and Anti-saccade task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PD patients exhibit a reduced ability to inhibit reflexive saccades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0587"/>
            <a:ext cx="38957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1676400"/>
            <a:ext cx="40862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97034" y="1401255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FEF damage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1401255"/>
            <a:ext cx="126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LIP damage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6477000"/>
            <a:ext cx="1994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Machado and </a:t>
            </a:r>
            <a:r>
              <a:rPr lang="en-US" sz="1400" dirty="0" err="1"/>
              <a:t>Rafal</a:t>
            </a:r>
            <a:r>
              <a:rPr lang="en-US" sz="1400" dirty="0"/>
              <a:t> 2004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Anti-saccade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911025"/>
            <a:ext cx="4086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FEF patients make more errors when the target is contralateral to the side of the lesion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1" y="3911025"/>
            <a:ext cx="4124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Parietal patients make more errors when the target is ipsilateral to the side of the lesion</a:t>
            </a:r>
          </a:p>
        </p:txBody>
      </p:sp>
    </p:spTree>
    <p:extLst>
      <p:ext uri="{BB962C8B-B14F-4D97-AF65-F5344CB8AC3E}">
        <p14:creationId xmlns:p14="http://schemas.microsoft.com/office/powerpoint/2010/main" val="236612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1" y="34610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Summary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798761"/>
            <a:ext cx="7924800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 SC, cells respond to visual stimulus onset at 80ms, but normally it takes another 80ms or more to start a movement.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During the reaction time, two events occur: activity of the fixation-related neurons decline, while activity in the movement-related neurons increase.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Utility of the stimulus holding the eyes, and the stimulus beckoning it, affect the reaction time.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It is possible to half the reaction time so that a saccade is made at 100ms or less following the stimulus.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In this case, the colliculus is primed for the movement by two factors: removal of the stimulus at fixation prior to target onset, and presentation of the target at one of finite and predictable locations.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Damage to the basal ganglia, FEF, and LIP suggest that the utility of the action may be computed elsewhere, and imposed on the 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1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6106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Q</a:t>
            </a:r>
            <a:r>
              <a:rPr lang="en-US" b="1" dirty="0" smtClean="0">
                <a:solidFill>
                  <a:schemeClr val="tx2"/>
                </a:solidFill>
              </a:rPr>
              <a:t>uestions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798761"/>
            <a:ext cx="79248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Is in fact reaction time related to utility?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What neural structure sets the “threshold”?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How is a utility optimized to produce a feedback control system that results in a movement?</a:t>
            </a:r>
          </a:p>
          <a:p>
            <a:pPr marL="285750" indent="-28575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 smtClean="0"/>
              <a:t>Does this view of reaction time in eye movements have parallels for skeletal movements?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9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cuments\Book_effort\3\SC_input and outpu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99897"/>
            <a:ext cx="7806553" cy="353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46106"/>
            <a:ext cx="825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Why does it take so long to start a movement?</a:t>
            </a:r>
          </a:p>
          <a:p>
            <a:pPr algn="ctr"/>
            <a:r>
              <a:rPr lang="en-US" b="1" dirty="0" smtClean="0">
                <a:solidFill>
                  <a:schemeClr val="tx2"/>
                </a:solidFill>
              </a:rPr>
              <a:t>Neural basis of movement latency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eza\Documents\Book_effort\3\Sparks_SC_1978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7065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5209" y="6400800"/>
            <a:ext cx="1111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Sparks, 1978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Visual and motor responses in the superior colliculus</a:t>
            </a:r>
            <a:endParaRPr lang="en-US" b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86200" y="4191000"/>
            <a:ext cx="7611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81800" y="4191000"/>
            <a:ext cx="76112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3962400"/>
            <a:ext cx="6504723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502920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5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4" y="1676400"/>
            <a:ext cx="8474908" cy="2819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400" y="6248400"/>
            <a:ext cx="1728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Sparks </a:t>
            </a:r>
            <a:r>
              <a:rPr lang="en-US" sz="1400" dirty="0"/>
              <a:t>and Hu, 1999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A burst in the visuomotor neuron always coincides with a saccade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ocuments\Book_effort\3\Sparks_SC_197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" y="1524000"/>
            <a:ext cx="9060107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209" y="6400800"/>
            <a:ext cx="1111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Sparks, 1978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There is buildup of activity in the visuomotor neurons, but only sometimes it becomes large enough to produce a burst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76600" y="1524000"/>
            <a:ext cx="3048000" cy="4213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24600" y="1676400"/>
            <a:ext cx="2819400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za\Documents\Book_effort\3\Munoz_Wurtz_1993_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78552" y="1676400"/>
            <a:ext cx="7462218" cy="31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6347784"/>
            <a:ext cx="19403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Munoz and </a:t>
            </a:r>
            <a:r>
              <a:rPr lang="en-US" sz="1400" dirty="0" err="1"/>
              <a:t>Wurtz</a:t>
            </a:r>
            <a:r>
              <a:rPr lang="en-US" sz="1400" dirty="0"/>
              <a:t>, </a:t>
            </a:r>
            <a:r>
              <a:rPr lang="en-US" sz="1400" dirty="0" smtClean="0"/>
              <a:t>1993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Fixation-related cells pause during saccades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reza\Documents\Book_effort\3\Wurtz_Munoz_1995_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7" b="44644"/>
          <a:stretch/>
        </p:blipFill>
        <p:spPr bwMode="auto">
          <a:xfrm>
            <a:off x="1515946" y="1524000"/>
            <a:ext cx="600742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6474023"/>
            <a:ext cx="19948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Munoz </a:t>
            </a:r>
            <a:r>
              <a:rPr lang="en-US" sz="1400" dirty="0"/>
              <a:t>and </a:t>
            </a:r>
            <a:r>
              <a:rPr lang="en-US" sz="1400" dirty="0" err="1"/>
              <a:t>Wurtz</a:t>
            </a:r>
            <a:r>
              <a:rPr lang="en-US" sz="1400" dirty="0"/>
              <a:t>, 1993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9364" y="346106"/>
            <a:ext cx="464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Activity falls in the fixation-related neurons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2"/>
                </a:solidFill>
              </a:rPr>
              <a:t>Activity rises in the buildup and burst neurons 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453827"/>
            <a:ext cx="396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Two events occur during reaction time: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6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eza\Documents\Book_effort\3\Dorris_Munoz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76" y="1066801"/>
            <a:ext cx="8809821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4106" y="6397823"/>
            <a:ext cx="19391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Dorris</a:t>
            </a:r>
            <a:r>
              <a:rPr lang="en-US" sz="1400" dirty="0"/>
              <a:t> and Munoz, 1995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Reaction time tracks changes in the activity of fixation-related and build-up neurons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371600"/>
            <a:ext cx="28956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1371600"/>
            <a:ext cx="28956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381501"/>
            <a:ext cx="6553200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6400800"/>
            <a:ext cx="1617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Everling</a:t>
            </a:r>
            <a:r>
              <a:rPr lang="en-US" sz="1400" dirty="0"/>
              <a:t> et al., 1999</a:t>
            </a:r>
          </a:p>
        </p:txBody>
      </p:sp>
      <p:pic>
        <p:nvPicPr>
          <p:cNvPr id="1026" name="Picture 2" descr="C:\Users\reza\Documents\Book_effort\3\Munoz_gap and overlap 19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91831"/>
            <a:ext cx="7713081" cy="530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46106"/>
            <a:ext cx="825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Latency is shorter when activity in fixation-related neurons declines earlier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964567"/>
            <a:ext cx="4648200" cy="28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3886200"/>
            <a:ext cx="33528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00600" y="3886200"/>
            <a:ext cx="3569751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577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113</cp:revision>
  <dcterms:created xsi:type="dcterms:W3CDTF">2016-06-25T19:53:06Z</dcterms:created>
  <dcterms:modified xsi:type="dcterms:W3CDTF">2017-08-06T14:42:47Z</dcterms:modified>
</cp:coreProperties>
</file>