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7" r:id="rId3"/>
    <p:sldId id="278" r:id="rId4"/>
    <p:sldId id="296" r:id="rId5"/>
    <p:sldId id="297" r:id="rId6"/>
    <p:sldId id="299" r:id="rId7"/>
    <p:sldId id="300" r:id="rId8"/>
    <p:sldId id="301" r:id="rId9"/>
    <p:sldId id="302" r:id="rId10"/>
    <p:sldId id="298" r:id="rId11"/>
    <p:sldId id="303" r:id="rId12"/>
    <p:sldId id="279" r:id="rId13"/>
    <p:sldId id="304" r:id="rId14"/>
    <p:sldId id="292" r:id="rId15"/>
    <p:sldId id="284" r:id="rId16"/>
    <p:sldId id="283" r:id="rId17"/>
    <p:sldId id="285" r:id="rId18"/>
    <p:sldId id="286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1" autoAdjust="0"/>
    <p:restoredTop sz="94612" autoAdjust="0"/>
  </p:normalViewPr>
  <p:slideViewPr>
    <p:cSldViewPr>
      <p:cViewPr varScale="1">
        <p:scale>
          <a:sx n="59" d="100"/>
          <a:sy n="59" d="100"/>
        </p:scale>
        <p:origin x="-9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1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.jpe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2.jpe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3.jpeg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jpeg"/><Relationship Id="rId5" Type="http://schemas.openxmlformats.org/officeDocument/2006/relationships/image" Target="../media/image40.wmf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e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4.wmf"/><Relationship Id="rId5" Type="http://schemas.openxmlformats.org/officeDocument/2006/relationships/image" Target="../media/image14.jpe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6303" y="968100"/>
            <a:ext cx="448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Reaction time of movements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1336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Reza Shadmehr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Biomedical Engineering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Johns Hopkins University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36842"/>
              </p:ext>
            </p:extLst>
          </p:nvPr>
        </p:nvGraphicFramePr>
        <p:xfrm>
          <a:off x="2209800" y="762000"/>
          <a:ext cx="1687946" cy="35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1231366" imgH="253890" progId="Equation.DSMT4">
                  <p:embed/>
                </p:oleObj>
              </mc:Choice>
              <mc:Fallback>
                <p:oleObj name="Equation" r:id="rId3" imgW="1231366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1687946" cy="353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16809"/>
              </p:ext>
            </p:extLst>
          </p:nvPr>
        </p:nvGraphicFramePr>
        <p:xfrm>
          <a:off x="2209800" y="1295400"/>
          <a:ext cx="401704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5" imgW="2921000" imgH="939800" progId="Equation.DSMT4">
                  <p:embed/>
                </p:oleObj>
              </mc:Choice>
              <mc:Fallback>
                <p:oleObj name="Equation" r:id="rId5" imgW="29210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017049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90456"/>
              </p:ext>
            </p:extLst>
          </p:nvPr>
        </p:nvGraphicFramePr>
        <p:xfrm>
          <a:off x="2286000" y="2819400"/>
          <a:ext cx="876684" cy="58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634725" imgH="431613" progId="Equation.DSMT4">
                  <p:embed/>
                </p:oleObj>
              </mc:Choice>
              <mc:Fallback>
                <p:oleObj name="Equation" r:id="rId7" imgW="634725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876684" cy="588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02155"/>
              </p:ext>
            </p:extLst>
          </p:nvPr>
        </p:nvGraphicFramePr>
        <p:xfrm>
          <a:off x="3962400" y="4038600"/>
          <a:ext cx="2057400" cy="72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2057400" cy="723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82727"/>
              </p:ext>
            </p:extLst>
          </p:nvPr>
        </p:nvGraphicFramePr>
        <p:xfrm>
          <a:off x="2133600" y="4114800"/>
          <a:ext cx="1447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1" imgW="888614" imgH="393529" progId="Equation.DSMT4">
                  <p:embed/>
                </p:oleObj>
              </mc:Choice>
              <mc:Fallback>
                <p:oleObj name="Equation" r:id="rId11" imgW="888614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1447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057400" y="3962400"/>
            <a:ext cx="4191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reza\Documents\Book_effort\2\LATER mod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r="35738" b="25478"/>
          <a:stretch/>
        </p:blipFill>
        <p:spPr bwMode="auto">
          <a:xfrm>
            <a:off x="5715000" y="1162734"/>
            <a:ext cx="3086100" cy="33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603329"/>
              </p:ext>
            </p:extLst>
          </p:nvPr>
        </p:nvGraphicFramePr>
        <p:xfrm>
          <a:off x="2494361" y="868054"/>
          <a:ext cx="1060848" cy="58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4" imgW="774364" imgH="431613" progId="Equation.DSMT4">
                  <p:embed/>
                </p:oleObj>
              </mc:Choice>
              <mc:Fallback>
                <p:oleObj name="Equation" r:id="rId4" imgW="774364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361" y="868054"/>
                        <a:ext cx="1060848" cy="589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84349"/>
              </p:ext>
            </p:extLst>
          </p:nvPr>
        </p:nvGraphicFramePr>
        <p:xfrm>
          <a:off x="1767484" y="2667000"/>
          <a:ext cx="2514602" cy="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6" imgW="1828800" imgH="508000" progId="Equation.DSMT4">
                  <p:embed/>
                </p:oleObj>
              </mc:Choice>
              <mc:Fallback>
                <p:oleObj name="Equation" r:id="rId6" imgW="1828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484" y="2667000"/>
                        <a:ext cx="2514602" cy="694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76659"/>
              </p:ext>
            </p:extLst>
          </p:nvPr>
        </p:nvGraphicFramePr>
        <p:xfrm>
          <a:off x="1477169" y="1676400"/>
          <a:ext cx="3095233" cy="69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8" imgW="2247840" imgH="507960" progId="Equation.DSMT4">
                  <p:embed/>
                </p:oleObj>
              </mc:Choice>
              <mc:Fallback>
                <p:oleObj name="Equation" r:id="rId8" imgW="22478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69" y="1676400"/>
                        <a:ext cx="3095233" cy="69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80793"/>
              </p:ext>
            </p:extLst>
          </p:nvPr>
        </p:nvGraphicFramePr>
        <p:xfrm>
          <a:off x="1066800" y="3637864"/>
          <a:ext cx="3915970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10" imgW="2844800" imgH="609600" progId="Equation.DSMT4">
                  <p:embed/>
                </p:oleObj>
              </mc:Choice>
              <mc:Fallback>
                <p:oleObj name="Equation" r:id="rId10" imgW="28448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37864"/>
                        <a:ext cx="3915970" cy="838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46106"/>
            <a:ext cx="825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Alternate model: constant rise to a variable threshold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This model does not produce a skewed latency distribution</a:t>
            </a:r>
          </a:p>
        </p:txBody>
      </p:sp>
      <p:pic>
        <p:nvPicPr>
          <p:cNvPr id="6146" name="Picture 2" descr="C:\Users\reza\Documents\Book_effort\2\variable threshold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73" y="1447800"/>
            <a:ext cx="3813175" cy="46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label </a:t>
            </a:r>
            <a:r>
              <a:rPr lang="en-US" dirty="0"/>
              <a:t>the threshold with random variable </a:t>
            </a:r>
            <a:r>
              <a:rPr lang="en-US" i="1" dirty="0"/>
              <a:t>s</a:t>
            </a:r>
            <a:r>
              <a:rPr lang="en-US" dirty="0"/>
              <a:t> and rate with parameter </a:t>
            </a:r>
            <a:r>
              <a:rPr lang="en-US" i="1" dirty="0"/>
              <a:t>r</a:t>
            </a:r>
            <a:r>
              <a:rPr lang="en-US" dirty="0"/>
              <a:t>, and then write the reaction time as: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48337"/>
              </p:ext>
            </p:extLst>
          </p:nvPr>
        </p:nvGraphicFramePr>
        <p:xfrm>
          <a:off x="5957888" y="762000"/>
          <a:ext cx="6572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3" imgW="406080" imgH="393480" progId="Equation.DSMT4">
                  <p:embed/>
                </p:oleObj>
              </mc:Choice>
              <mc:Fallback>
                <p:oleObj name="Equation" r:id="rId3" imgW="4060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762000"/>
                        <a:ext cx="657225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16002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variable threshold model, </a:t>
            </a:r>
            <a:r>
              <a:rPr lang="en-US" i="1" dirty="0"/>
              <a:t>r</a:t>
            </a:r>
            <a:r>
              <a:rPr lang="en-US" dirty="0"/>
              <a:t> is a constant, and </a:t>
            </a:r>
            <a:r>
              <a:rPr lang="en-US" i="1" dirty="0"/>
              <a:t>s</a:t>
            </a:r>
            <a:r>
              <a:rPr lang="en-US" dirty="0"/>
              <a:t> is a random variable with probability density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62211"/>
              </p:ext>
            </p:extLst>
          </p:nvPr>
        </p:nvGraphicFramePr>
        <p:xfrm>
          <a:off x="4778477" y="1858297"/>
          <a:ext cx="3048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477" y="1858297"/>
                        <a:ext cx="304800" cy="430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3011"/>
              </p:ext>
            </p:extLst>
          </p:nvPr>
        </p:nvGraphicFramePr>
        <p:xfrm>
          <a:off x="1662625" y="2590800"/>
          <a:ext cx="12954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7" imgW="888614" imgH="253890" progId="Equation.DSMT4">
                  <p:embed/>
                </p:oleObj>
              </mc:Choice>
              <mc:Fallback>
                <p:oleObj name="Equation" r:id="rId7" imgW="88861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625" y="2590800"/>
                        <a:ext cx="1295400" cy="376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45263"/>
              </p:ext>
            </p:extLst>
          </p:nvPr>
        </p:nvGraphicFramePr>
        <p:xfrm>
          <a:off x="739775" y="3200400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9" imgW="2260440" imgH="507960" progId="Equation.DSMT4">
                  <p:embed/>
                </p:oleObj>
              </mc:Choice>
              <mc:Fallback>
                <p:oleObj name="Equation" r:id="rId9" imgW="226044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200400"/>
                        <a:ext cx="311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30918"/>
              </p:ext>
            </p:extLst>
          </p:nvPr>
        </p:nvGraphicFramePr>
        <p:xfrm>
          <a:off x="685800" y="4191000"/>
          <a:ext cx="3105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11" imgW="2286000" imgH="508000" progId="Equation.DSMT4">
                  <p:embed/>
                </p:oleObj>
              </mc:Choice>
              <mc:Fallback>
                <p:oleObj name="Equation" r:id="rId11" imgW="22860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105509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 descr="C:\Users\reza\Documents\Book_effort\2\variable threshold model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51" y="2246531"/>
            <a:ext cx="3280624" cy="39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8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1" y="3461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92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It takes time to start a movement: latencies have a skewed distribution.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It is thought that movement latency is related to a decision-making process in which merits of an action are accumulated, rising toward a threshold.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 normally distributed rate of rise coincides with a skewed distribution of latencies.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 normally distributed threshold coincides with a normally distributed latency.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Because movement latencies are skewed, this is consistent with a process where merit of an action is a random variable, integrated till it reaches a constant threshold.</a:t>
            </a:r>
          </a:p>
        </p:txBody>
      </p:sp>
    </p:spTree>
    <p:extLst>
      <p:ext uri="{BB962C8B-B14F-4D97-AF65-F5344CB8AC3E}">
        <p14:creationId xmlns:p14="http://schemas.microsoft.com/office/powerpoint/2010/main" val="25219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74000" cy="2971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Increased reward reduces movement latency, and increases movement vigor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77000"/>
            <a:ext cx="3778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Takikawa</a:t>
            </a:r>
            <a:r>
              <a:rPr lang="en-US" sz="1400" dirty="0"/>
              <a:t> et al</a:t>
            </a:r>
            <a:r>
              <a:rPr lang="en-US" sz="1400" dirty="0" smtClean="0"/>
              <a:t>. (2002) and </a:t>
            </a:r>
            <a:r>
              <a:rPr lang="en-US" sz="1400" dirty="0" err="1" smtClean="0"/>
              <a:t>Xu</a:t>
            </a:r>
            <a:r>
              <a:rPr lang="en-US" sz="1400" dirty="0" smtClean="0"/>
              <a:t>-Wilson et al. (2009)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8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Increased effort increases movement latency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80" y="6526241"/>
            <a:ext cx="5948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Fuller (1996), </a:t>
            </a:r>
            <a:r>
              <a:rPr lang="en-US" sz="1400" dirty="0" err="1" smtClean="0"/>
              <a:t>Stelmach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err="1" smtClean="0"/>
              <a:t>Worringham</a:t>
            </a:r>
            <a:r>
              <a:rPr lang="en-US" sz="1400" dirty="0" smtClean="0"/>
              <a:t> (1988), </a:t>
            </a:r>
            <a:r>
              <a:rPr lang="en-US" sz="1400" dirty="0" err="1" smtClean="0"/>
              <a:t>Ivry</a:t>
            </a:r>
            <a:r>
              <a:rPr lang="en-US" sz="1400" dirty="0" smtClean="0"/>
              <a:t> (1986), Rosenbaum (1980)</a:t>
            </a:r>
            <a:endParaRPr lang="en-US" sz="1400" dirty="0"/>
          </a:p>
        </p:txBody>
      </p:sp>
      <p:pic>
        <p:nvPicPr>
          <p:cNvPr id="7" name="Picture 2" descr="C:\Users\reza\Documents\Book_effort\2\latency and effo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4"/>
          <a:stretch/>
        </p:blipFill>
        <p:spPr bwMode="auto">
          <a:xfrm>
            <a:off x="1828800" y="762000"/>
            <a:ext cx="5867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eza\Documents\Book_effort\2\latency and effo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6"/>
          <a:stretch/>
        </p:blipFill>
        <p:spPr bwMode="auto">
          <a:xfrm>
            <a:off x="3048000" y="3581400"/>
            <a:ext cx="3584725" cy="28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762000"/>
            <a:ext cx="37338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7999" y="3581400"/>
            <a:ext cx="3740076" cy="283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/>
                </a:solidFill>
              </a:rPr>
              <a:t>Idea: perhaps latency is related to movement utility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2" descr="C:\Users\reza\Desktop\ju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11449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09518"/>
              </p:ext>
            </p:extLst>
          </p:nvPr>
        </p:nvGraphicFramePr>
        <p:xfrm>
          <a:off x="5029200" y="1485900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4" imgW="749300" imgH="419100" progId="Equation.DSMT4">
                  <p:embed/>
                </p:oleObj>
              </mc:Choice>
              <mc:Fallback>
                <p:oleObj name="Equation" r:id="rId4" imgW="749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85900"/>
                        <a:ext cx="149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94990" y="830878"/>
            <a:ext cx="775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reward</a:t>
            </a:r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10352" y="1169432"/>
            <a:ext cx="199696" cy="39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1376" y="857154"/>
            <a:ext cx="65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effort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0" y="1140858"/>
            <a:ext cx="409904" cy="39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131" y="2226201"/>
            <a:ext cx="89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duration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00952" y="2157497"/>
            <a:ext cx="404648" cy="205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reza\Desktop\jun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70" y="3105454"/>
            <a:ext cx="3422650" cy="19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47503"/>
              </p:ext>
            </p:extLst>
          </p:nvPr>
        </p:nvGraphicFramePr>
        <p:xfrm>
          <a:off x="3980558" y="5699289"/>
          <a:ext cx="210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7" imgW="1054080" imgH="330120" progId="Equation.DSMT4">
                  <p:embed/>
                </p:oleObj>
              </mc:Choice>
              <mc:Fallback>
                <p:oleObj name="Equation" r:id="rId7" imgW="105408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558" y="5699289"/>
                        <a:ext cx="2108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3779" y="5675641"/>
            <a:ext cx="38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assume that the rate of rise is proportional to the utility.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5700" y="1342933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utility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48200" y="1652390"/>
            <a:ext cx="386458" cy="19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4449"/>
              </p:ext>
            </p:extLst>
          </p:nvPr>
        </p:nvGraphicFramePr>
        <p:xfrm>
          <a:off x="7036262" y="5257800"/>
          <a:ext cx="355138" cy="40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9" imgW="177569" imgH="202936" progId="Equation.DSMT4">
                  <p:embed/>
                </p:oleObj>
              </mc:Choice>
              <mc:Fallback>
                <p:oleObj name="Equation" r:id="rId9" imgW="177569" imgH="20293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262" y="5257800"/>
                        <a:ext cx="355138" cy="405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7132595" y="4572000"/>
            <a:ext cx="0" cy="6858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reza\Desktop\jun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4"/>
          <a:stretch/>
        </p:blipFill>
        <p:spPr bwMode="auto">
          <a:xfrm>
            <a:off x="539401" y="1066800"/>
            <a:ext cx="552642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Model: rate of rise is proportional to utility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11063"/>
              </p:ext>
            </p:extLst>
          </p:nvPr>
        </p:nvGraphicFramePr>
        <p:xfrm>
          <a:off x="6629400" y="3048000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4" imgW="749300" imgH="419100" progId="Equation.DSMT4">
                  <p:embed/>
                </p:oleObj>
              </mc:Choice>
              <mc:Fallback>
                <p:oleObj name="Equation" r:id="rId4" imgW="749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0"/>
                        <a:ext cx="149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99035"/>
              </p:ext>
            </p:extLst>
          </p:nvPr>
        </p:nvGraphicFramePr>
        <p:xfrm>
          <a:off x="6400800" y="3962400"/>
          <a:ext cx="210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6" imgW="1054080" imgH="330120" progId="Equation.DSMT4">
                  <p:embed/>
                </p:oleObj>
              </mc:Choice>
              <mc:Fallback>
                <p:oleObj name="Equation" r:id="rId6" imgW="1054080" imgH="330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62400"/>
                        <a:ext cx="2108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0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3461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79248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It takes time to start a movement: latencies have a skewed distribution.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It is thought that movement latency is related to a decision-making process in which merits of an action are accumulated, rising toward a threshold.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 normally distributed rate of rise coincides with a skewed distribution of latencies.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Here, we conjectured that the rate of rise may be proportional to utility of the movement.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Increased reward increases utility.  This coincides with reduced movement latency, and increased vigor.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Increased effort decreases utility</a:t>
            </a:r>
            <a:r>
              <a:rPr lang="en-US" dirty="0"/>
              <a:t>.  This coincides with </a:t>
            </a:r>
            <a:r>
              <a:rPr lang="en-US" dirty="0" smtClean="0"/>
              <a:t>increased movement latency, and decreased vigor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5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wnloads\cathode ray tu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75885"/>
            <a:ext cx="2341608" cy="15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7748" y="6172200"/>
            <a:ext cx="1658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/>
              <a:t>Cattell</a:t>
            </a:r>
            <a:r>
              <a:rPr lang="en-US" sz="1400" dirty="0"/>
              <a:t> (1886)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Movement latency is smaller for stimuli with greater intensity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0" y="3480885"/>
            <a:ext cx="5823303" cy="2352675"/>
            <a:chOff x="1524000" y="3480885"/>
            <a:chExt cx="5823303" cy="2352675"/>
          </a:xfrm>
        </p:grpSpPr>
        <p:pic>
          <p:nvPicPr>
            <p:cNvPr id="3" name="Picture 2" descr="C:\Users\reza\Documents\Book_effort\2\Cattell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480885"/>
              <a:ext cx="5823303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19449" y="40386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Subject 1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9449" y="4800600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Subject 2</a:t>
              </a:r>
              <a:endParaRPr lang="en-US" sz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5257800" y="3480885"/>
            <a:ext cx="2286000" cy="2352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reza\Documents\Book_effort\2\LATER mod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7" y="1219200"/>
            <a:ext cx="8635383" cy="44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Development of a model: variable rise to a constant threshold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241" y="6403777"/>
            <a:ext cx="472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McGill (1961</a:t>
            </a:r>
            <a:r>
              <a:rPr lang="en-US" sz="1400" dirty="0" smtClean="0"/>
              <a:t>), Vickers (1970), Ratcliff (1978), Carpenter (1999)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43200" y="1066800"/>
            <a:ext cx="3048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0216" y="3276599"/>
            <a:ext cx="3048000" cy="2388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2171700"/>
            <a:ext cx="3124200" cy="323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75457" y="525631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mean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53441" y="532443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median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H="1" flipV="1">
            <a:off x="1220688" y="3581400"/>
            <a:ext cx="1" cy="152968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315423" y="3589638"/>
            <a:ext cx="1" cy="152968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merit of performing an action is represented by variable </a:t>
            </a:r>
            <a:r>
              <a:rPr lang="en-US" i="1" dirty="0"/>
              <a:t>x</a:t>
            </a:r>
            <a:r>
              <a:rPr lang="en-US" dirty="0"/>
              <a:t>, which rises and falls through accumulation of evidence.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1370978"/>
            <a:ext cx="465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threshold for performing an action is set by 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159163"/>
              </p:ext>
            </p:extLst>
          </p:nvPr>
        </p:nvGraphicFramePr>
        <p:xfrm>
          <a:off x="5181600" y="1277439"/>
          <a:ext cx="360965" cy="39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3" imgW="177569" imgH="202936" progId="Equation.DSMT4">
                  <p:embed/>
                </p:oleObj>
              </mc:Choice>
              <mc:Fallback>
                <p:oleObj name="Equation" r:id="rId3" imgW="177569" imgH="20293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77439"/>
                        <a:ext cx="360965" cy="398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609600" y="18288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 merit of moving to a particular location reaches </a:t>
            </a:r>
            <a:r>
              <a:rPr lang="en-US" dirty="0" smtClean="0"/>
              <a:t>the threshold </a:t>
            </a:r>
            <a:r>
              <a:rPr lang="en-US" dirty="0"/>
              <a:t>value, that movement is performed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" y="28956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merit for performing an action has a rate specified by variable </a:t>
            </a:r>
            <a:r>
              <a:rPr lang="en-US" i="1" dirty="0"/>
              <a:t>r</a:t>
            </a:r>
            <a:r>
              <a:rPr lang="en-US" dirty="0"/>
              <a:t>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" y="3737098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larger </a:t>
            </a:r>
            <a:r>
              <a:rPr lang="en-US" dirty="0" smtClean="0"/>
              <a:t>the rate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dirty="0"/>
              <a:t>the sooner the merit of that action will reach threshold, triggering the movement. Therefore, in this model the reaction time is the latency from presentation of stimulus to the time </a:t>
            </a:r>
            <a:r>
              <a:rPr lang="en-US" i="1" dirty="0"/>
              <a:t>t</a:t>
            </a:r>
            <a:r>
              <a:rPr lang="en-US" dirty="0"/>
              <a:t> that the merit signal </a:t>
            </a:r>
            <a:r>
              <a:rPr lang="en-US" i="1" dirty="0"/>
              <a:t>x </a:t>
            </a:r>
            <a:r>
              <a:rPr lang="en-US" dirty="0" smtClean="0"/>
              <a:t>reaches threshold.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54864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/>
              <a:t>represent the rate of rise </a:t>
            </a:r>
            <a:r>
              <a:rPr lang="en-US" i="1" dirty="0"/>
              <a:t>r</a:t>
            </a:r>
            <a:r>
              <a:rPr lang="en-US" dirty="0"/>
              <a:t> as a random variable with a normal distribution, then the reaction time </a:t>
            </a:r>
            <a:r>
              <a:rPr lang="en-US" i="1" dirty="0"/>
              <a:t>t</a:t>
            </a:r>
            <a:r>
              <a:rPr lang="en-US" dirty="0"/>
              <a:t> will have a skewed distribution with a long tail. </a:t>
            </a:r>
          </a:p>
        </p:txBody>
      </p:sp>
      <p:pic>
        <p:nvPicPr>
          <p:cNvPr id="26" name="Picture 4" descr="C:\Users\reza\Documents\Book_effort\2\LATER mode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r="35738" b="25478"/>
          <a:stretch/>
        </p:blipFill>
        <p:spPr bwMode="auto">
          <a:xfrm>
            <a:off x="5715000" y="2080432"/>
            <a:ext cx="3086100" cy="33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During </a:t>
            </a:r>
            <a:r>
              <a:rPr lang="en-US" dirty="0"/>
              <a:t>the reaction time, the merit of </a:t>
            </a:r>
            <a:r>
              <a:rPr lang="en-US" dirty="0" smtClean="0"/>
              <a:t>the possible </a:t>
            </a:r>
            <a:r>
              <a:rPr lang="en-US" dirty="0"/>
              <a:t>action </a:t>
            </a:r>
            <a:r>
              <a:rPr lang="en-US" dirty="0" smtClean="0"/>
              <a:t>accumulates </a:t>
            </a:r>
            <a:r>
              <a:rPr lang="en-US" dirty="0"/>
              <a:t>based on a rate parameter </a:t>
            </a:r>
            <a:r>
              <a:rPr lang="en-US" i="1" dirty="0"/>
              <a:t>r</a:t>
            </a:r>
            <a:r>
              <a:rPr lang="en-US" dirty="0"/>
              <a:t>, a normally distributed random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742" y="1219200"/>
            <a:ext cx="7698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explain the relationship between rate of rise </a:t>
            </a:r>
            <a:r>
              <a:rPr lang="en-US" i="1" dirty="0"/>
              <a:t>r</a:t>
            </a:r>
            <a:r>
              <a:rPr lang="en-US" dirty="0"/>
              <a:t> and reaction time </a:t>
            </a:r>
            <a:r>
              <a:rPr lang="en-US" i="1" dirty="0"/>
              <a:t>t</a:t>
            </a:r>
            <a:r>
              <a:rPr lang="en-US" dirty="0"/>
              <a:t>, let us label the probability density of </a:t>
            </a:r>
            <a:r>
              <a:rPr lang="en-US" i="1" dirty="0"/>
              <a:t>r</a:t>
            </a:r>
            <a:r>
              <a:rPr lang="en-US" dirty="0"/>
              <a:t> as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72200"/>
              </p:ext>
            </p:extLst>
          </p:nvPr>
        </p:nvGraphicFramePr>
        <p:xfrm>
          <a:off x="3352800" y="1507952"/>
          <a:ext cx="3048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07952"/>
                        <a:ext cx="304800" cy="430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4742" y="1981200"/>
            <a:ext cx="526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probability density of reaction time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smtClean="0"/>
              <a:t>is written as 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89034"/>
              </p:ext>
            </p:extLst>
          </p:nvPr>
        </p:nvGraphicFramePr>
        <p:xfrm>
          <a:off x="5575955" y="1993390"/>
          <a:ext cx="277761" cy="39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955" y="1993390"/>
                        <a:ext cx="277761" cy="392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247801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at start of the trial the baseline merit for performing some action is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111779"/>
              </p:ext>
            </p:extLst>
          </p:nvPr>
        </p:nvGraphicFramePr>
        <p:xfrm>
          <a:off x="7010400" y="2527302"/>
          <a:ext cx="45720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7" imgW="279279" imgH="203112" progId="Equation.DSMT4">
                  <p:embed/>
                </p:oleObj>
              </mc:Choice>
              <mc:Fallback>
                <p:oleObj name="Equation" r:id="rId7" imgW="27927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27302"/>
                        <a:ext cx="457200" cy="32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57200" y="3059668"/>
            <a:ext cx="460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threshold needed to perform that action is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45990"/>
              </p:ext>
            </p:extLst>
          </p:nvPr>
        </p:nvGraphicFramePr>
        <p:xfrm>
          <a:off x="4898440" y="2971800"/>
          <a:ext cx="359360" cy="3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9" imgW="177569" imgH="202936" progId="Equation.DSMT4">
                  <p:embed/>
                </p:oleObj>
              </mc:Choice>
              <mc:Fallback>
                <p:oleObj name="Equation" r:id="rId9" imgW="177569" imgH="20293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440" y="2971800"/>
                        <a:ext cx="359360" cy="39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57200" y="3657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</a:t>
            </a:r>
            <a:r>
              <a:rPr lang="en-US" dirty="0"/>
              <a:t>the reaction time is specified by the following ratio: 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9506"/>
              </p:ext>
            </p:extLst>
          </p:nvPr>
        </p:nvGraphicFramePr>
        <p:xfrm>
          <a:off x="5942617" y="3482159"/>
          <a:ext cx="1296383" cy="72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1" imgW="774364" imgH="431613" progId="Equation.DSMT4">
                  <p:embed/>
                </p:oleObj>
              </mc:Choice>
              <mc:Fallback>
                <p:oleObj name="Equation" r:id="rId11" imgW="774364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617" y="3482159"/>
                        <a:ext cx="1296383" cy="72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54742" y="4267200"/>
            <a:ext cx="625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probability </a:t>
            </a:r>
            <a:r>
              <a:rPr lang="en-US" dirty="0"/>
              <a:t>density function for the random variable </a:t>
            </a:r>
            <a:r>
              <a:rPr lang="en-US" i="1" dirty="0"/>
              <a:t>t</a:t>
            </a:r>
            <a:r>
              <a:rPr lang="en-US" dirty="0"/>
              <a:t> (i.e., reaction time</a:t>
            </a:r>
            <a:r>
              <a:rPr lang="en-US" dirty="0" smtClean="0"/>
              <a:t>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8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3144" y="38100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Algebra of random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that we have a random variable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described it by its probability </a:t>
            </a:r>
            <a:r>
              <a:rPr lang="en-US" dirty="0"/>
              <a:t>density function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91715"/>
              </p:ext>
            </p:extLst>
          </p:nvPr>
        </p:nvGraphicFramePr>
        <p:xfrm>
          <a:off x="5181600" y="1248311"/>
          <a:ext cx="32385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48311"/>
                        <a:ext cx="323850" cy="388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752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random variable </a:t>
            </a:r>
            <a:r>
              <a:rPr lang="en-US" i="1" dirty="0"/>
              <a:t>Y</a:t>
            </a:r>
            <a:r>
              <a:rPr lang="en-US" dirty="0"/>
              <a:t> is linearly related to </a:t>
            </a:r>
            <a:r>
              <a:rPr lang="en-US" i="1" dirty="0"/>
              <a:t>X</a:t>
            </a:r>
            <a:r>
              <a:rPr lang="en-US" dirty="0"/>
              <a:t> as follows: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47513"/>
              </p:ext>
            </p:extLst>
          </p:nvPr>
        </p:nvGraphicFramePr>
        <p:xfrm>
          <a:off x="5791200" y="1807726"/>
          <a:ext cx="685800" cy="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5" imgW="431613" imgH="165028" progId="Equation.DSMT4">
                  <p:embed/>
                </p:oleObj>
              </mc:Choice>
              <mc:Fallback>
                <p:oleObj name="Equation" r:id="rId5" imgW="431613" imgH="16502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07726"/>
                        <a:ext cx="685800" cy="259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0999" y="2286000"/>
            <a:ext cx="562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compute the relationship between </a:t>
            </a:r>
            <a:r>
              <a:rPr lang="en-US" dirty="0" smtClean="0"/>
              <a:t>probabilities: </a:t>
            </a:r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14238"/>
              </p:ext>
            </p:extLst>
          </p:nvPr>
        </p:nvGraphicFramePr>
        <p:xfrm>
          <a:off x="6172200" y="3542147"/>
          <a:ext cx="1996262" cy="63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7" imgW="1346200" imgH="431800" progId="Equation.DSMT4">
                  <p:embed/>
                </p:oleObj>
              </mc:Choice>
              <mc:Fallback>
                <p:oleObj name="Equation" r:id="rId7" imgW="1346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42147"/>
                        <a:ext cx="1996262" cy="63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96716" y="2692202"/>
            <a:ext cx="3299840" cy="2336997"/>
            <a:chOff x="3086100" y="3163529"/>
            <a:chExt cx="2924755" cy="2071356"/>
          </a:xfrm>
        </p:grpSpPr>
        <p:pic>
          <p:nvPicPr>
            <p:cNvPr id="14" name="Picture 2" descr="C:\Users\reza\Documents\Book_effort\Appendix\algebra of random variables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74"/>
            <a:stretch/>
          </p:blipFill>
          <p:spPr bwMode="auto">
            <a:xfrm>
              <a:off x="3115255" y="3163529"/>
              <a:ext cx="2895600" cy="207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086100" y="3163529"/>
              <a:ext cx="266700" cy="2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40812"/>
              </p:ext>
            </p:extLst>
          </p:nvPr>
        </p:nvGraphicFramePr>
        <p:xfrm>
          <a:off x="5088290" y="5140780"/>
          <a:ext cx="1616529" cy="40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0" imgW="1028254" imgH="253890" progId="Equation.DSMT4">
                  <p:embed/>
                </p:oleObj>
              </mc:Choice>
              <mc:Fallback>
                <p:oleObj name="Equation" r:id="rId10" imgW="1028254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290" y="5140780"/>
                        <a:ext cx="1616529" cy="404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94948"/>
              </p:ext>
            </p:extLst>
          </p:nvPr>
        </p:nvGraphicFramePr>
        <p:xfrm>
          <a:off x="5012215" y="5615668"/>
          <a:ext cx="1676400" cy="40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2" imgW="1066337" imgH="253890" progId="Equation.DSMT4">
                  <p:embed/>
                </p:oleObj>
              </mc:Choice>
              <mc:Fallback>
                <p:oleObj name="Equation" r:id="rId12" imgW="1066337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215" y="5615668"/>
                        <a:ext cx="1676400" cy="404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1000" y="5354802"/>
            <a:ext cx="46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two new labels to call these probabilities: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92743"/>
              </p:ext>
            </p:extLst>
          </p:nvPr>
        </p:nvGraphicFramePr>
        <p:xfrm>
          <a:off x="685800" y="685800"/>
          <a:ext cx="16176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3" imgW="1028254" imgH="253890" progId="Equation.DSMT4">
                  <p:embed/>
                </p:oleObj>
              </mc:Choice>
              <mc:Fallback>
                <p:oleObj name="Equation" r:id="rId3" imgW="1028254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16176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3635"/>
              </p:ext>
            </p:extLst>
          </p:nvPr>
        </p:nvGraphicFramePr>
        <p:xfrm>
          <a:off x="2514600" y="685800"/>
          <a:ext cx="1676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5" imgW="1066337" imgH="253890" progId="Equation.DSMT4">
                  <p:embed/>
                </p:oleObj>
              </mc:Choice>
              <mc:Fallback>
                <p:oleObj name="Equation" r:id="rId5" imgW="1066337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85800"/>
                        <a:ext cx="1676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2406134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probability density of </a:t>
            </a:r>
            <a:r>
              <a:rPr lang="en-US" i="1" dirty="0"/>
              <a:t>Y</a:t>
            </a:r>
            <a:r>
              <a:rPr lang="en-US" dirty="0"/>
              <a:t> is the derivative of its probability function: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28647"/>
              </p:ext>
            </p:extLst>
          </p:nvPr>
        </p:nvGraphicFramePr>
        <p:xfrm>
          <a:off x="7239000" y="2286000"/>
          <a:ext cx="131618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7" imgW="901309" imgH="418918" progId="Equation.DSMT4">
                  <p:embed/>
                </p:oleObj>
              </mc:Choice>
              <mc:Fallback>
                <p:oleObj name="Equation" r:id="rId7" imgW="901309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0"/>
                        <a:ext cx="1316182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2939534"/>
            <a:ext cx="454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Similarly, we write the probability density of </a:t>
            </a:r>
            <a:r>
              <a:rPr lang="en-US" i="1" dirty="0"/>
              <a:t>X</a:t>
            </a:r>
            <a:r>
              <a:rPr lang="en-US" dirty="0"/>
              <a:t>: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55048"/>
              </p:ext>
            </p:extLst>
          </p:nvPr>
        </p:nvGraphicFramePr>
        <p:xfrm>
          <a:off x="5111086" y="2857499"/>
          <a:ext cx="1365913" cy="57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9" imgW="926698" imgH="393529" progId="Equation.DSMT4">
                  <p:embed/>
                </p:oleObj>
              </mc:Choice>
              <mc:Fallback>
                <p:oleObj name="Equation" r:id="rId9" imgW="926698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086" y="2857499"/>
                        <a:ext cx="1365913" cy="577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03172"/>
              </p:ext>
            </p:extLst>
          </p:nvPr>
        </p:nvGraphicFramePr>
        <p:xfrm>
          <a:off x="3301132" y="183773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11" imgW="1002865" imgH="253890" progId="Equation.DSMT4">
                  <p:embed/>
                </p:oleObj>
              </mc:Choice>
              <mc:Fallback>
                <p:oleObj name="Equation" r:id="rId11" imgW="1002865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132" y="1837730"/>
                        <a:ext cx="17780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" y="1143000"/>
            <a:ext cx="800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probability </a:t>
            </a:r>
            <a:r>
              <a:rPr lang="en-US" dirty="0" smtClean="0"/>
              <a:t>of random variable </a:t>
            </a:r>
            <a:r>
              <a:rPr lang="en-US" i="1" dirty="0" smtClean="0"/>
              <a:t>Y</a:t>
            </a:r>
            <a:r>
              <a:rPr lang="en-US" dirty="0" smtClean="0"/>
              <a:t> being less than some amount </a:t>
            </a:r>
            <a:r>
              <a:rPr lang="en-US" i="1" dirty="0" smtClean="0"/>
              <a:t>y</a:t>
            </a:r>
            <a:r>
              <a:rPr lang="en-US" dirty="0" smtClean="0"/>
              <a:t> is the same as the probability of random variable </a:t>
            </a:r>
            <a:r>
              <a:rPr lang="en-US" i="1" dirty="0" smtClean="0"/>
              <a:t>X</a:t>
            </a:r>
            <a:r>
              <a:rPr lang="en-US" dirty="0" smtClean="0"/>
              <a:t> being less than some amount y/a.</a:t>
            </a:r>
            <a:endParaRPr lang="en-US" dirty="0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43129"/>
              </p:ext>
            </p:extLst>
          </p:nvPr>
        </p:nvGraphicFramePr>
        <p:xfrm>
          <a:off x="2209800" y="3581400"/>
          <a:ext cx="4435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13" imgW="2895600" imgH="444500" progId="Equation.DSMT4">
                  <p:embed/>
                </p:oleObj>
              </mc:Choice>
              <mc:Fallback>
                <p:oleObj name="Equation" r:id="rId13" imgW="2895600" imgH="444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44358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43924"/>
              </p:ext>
            </p:extLst>
          </p:nvPr>
        </p:nvGraphicFramePr>
        <p:xfrm>
          <a:off x="4053254" y="4419600"/>
          <a:ext cx="747346" cy="67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15" imgW="469900" imgH="419100" progId="Equation.DSMT4">
                  <p:embed/>
                </p:oleObj>
              </mc:Choice>
              <mc:Fallback>
                <p:oleObj name="Equation" r:id="rId15" imgW="4699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254" y="4419600"/>
                        <a:ext cx="747346" cy="671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901220"/>
              </p:ext>
            </p:extLst>
          </p:nvPr>
        </p:nvGraphicFramePr>
        <p:xfrm>
          <a:off x="3962400" y="5317718"/>
          <a:ext cx="2438400" cy="85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17" imgW="1117115" imgH="393529" progId="Equation.DSMT4">
                  <p:embed/>
                </p:oleObj>
              </mc:Choice>
              <mc:Fallback>
                <p:oleObj name="Equation" r:id="rId17" imgW="1117115" imgH="39352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17718"/>
                        <a:ext cx="2438400" cy="854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15465"/>
              </p:ext>
            </p:extLst>
          </p:nvPr>
        </p:nvGraphicFramePr>
        <p:xfrm>
          <a:off x="2667000" y="5562600"/>
          <a:ext cx="961292" cy="36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19" imgW="431613" imgH="165028" progId="Equation.DSMT4">
                  <p:embed/>
                </p:oleObj>
              </mc:Choice>
              <mc:Fallback>
                <p:oleObj name="Equation" r:id="rId19" imgW="431613" imgH="16502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961292" cy="362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2590800" y="5257800"/>
            <a:ext cx="3962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43012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reaction </a:t>
            </a:r>
            <a:r>
              <a:rPr lang="en-US" dirty="0"/>
              <a:t>time is specified by the following ratio: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542" y="1852612"/>
            <a:ext cx="708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probability </a:t>
            </a:r>
            <a:r>
              <a:rPr lang="en-US" dirty="0"/>
              <a:t>density function for the random variable </a:t>
            </a:r>
            <a:r>
              <a:rPr lang="en-US" i="1" dirty="0"/>
              <a:t>t</a:t>
            </a:r>
            <a:r>
              <a:rPr lang="en-US" dirty="0"/>
              <a:t> (i.e., reaction time</a:t>
            </a:r>
            <a:r>
              <a:rPr lang="en-US" dirty="0" smtClean="0"/>
              <a:t>)?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67257"/>
              </p:ext>
            </p:extLst>
          </p:nvPr>
        </p:nvGraphicFramePr>
        <p:xfrm>
          <a:off x="5867400" y="1066800"/>
          <a:ext cx="1296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774364" imgH="431613" progId="Equation.DSMT4">
                  <p:embed/>
                </p:oleObj>
              </mc:Choice>
              <mc:Fallback>
                <p:oleObj name="Equation" r:id="rId3" imgW="774364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66800"/>
                        <a:ext cx="1296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 descr="C:\Users\reza\Documents\Book_effort\2\LATER mode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r="35738" b="25478"/>
          <a:stretch/>
        </p:blipFill>
        <p:spPr bwMode="auto">
          <a:xfrm>
            <a:off x="3124200" y="2819400"/>
            <a:ext cx="3086100" cy="33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29958"/>
              </p:ext>
            </p:extLst>
          </p:nvPr>
        </p:nvGraphicFramePr>
        <p:xfrm>
          <a:off x="3733800" y="809523"/>
          <a:ext cx="1447800" cy="63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3" imgW="888614" imgH="393529" progId="Equation.DSMT4">
                  <p:embed/>
                </p:oleObj>
              </mc:Choice>
              <mc:Fallback>
                <p:oleObj name="Equation" r:id="rId3" imgW="888614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09523"/>
                        <a:ext cx="1447800" cy="638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133144" y="38100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Algebra of random variables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2" descr="C:\Users\reza\Documents\Book_effort\Appendix\algebra of random variabl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7"/>
          <a:stretch/>
        </p:blipFill>
        <p:spPr bwMode="auto">
          <a:xfrm>
            <a:off x="838200" y="1524000"/>
            <a:ext cx="3886200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4577"/>
              </p:ext>
            </p:extLst>
          </p:nvPr>
        </p:nvGraphicFramePr>
        <p:xfrm>
          <a:off x="4419600" y="2514600"/>
          <a:ext cx="3443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6" imgW="2298700" imgH="457200" progId="Equation.DSMT4">
                  <p:embed/>
                </p:oleObj>
              </mc:Choice>
              <mc:Fallback>
                <p:oleObj name="Equation" r:id="rId6" imgW="2298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14600"/>
                        <a:ext cx="3443288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58111"/>
              </p:ext>
            </p:extLst>
          </p:nvPr>
        </p:nvGraphicFramePr>
        <p:xfrm>
          <a:off x="838200" y="5029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8" imgW="1028254" imgH="253890" progId="Equation.DSMT4">
                  <p:embed/>
                </p:oleObj>
              </mc:Choice>
              <mc:Fallback>
                <p:oleObj name="Equation" r:id="rId8" imgW="102825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18288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41209"/>
              </p:ext>
            </p:extLst>
          </p:nvPr>
        </p:nvGraphicFramePr>
        <p:xfrm>
          <a:off x="838200" y="5562600"/>
          <a:ext cx="18965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10" imgW="1066337" imgH="253890" progId="Equation.DSMT4">
                  <p:embed/>
                </p:oleObj>
              </mc:Choice>
              <mc:Fallback>
                <p:oleObj name="Equation" r:id="rId10" imgW="1066337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189653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61333"/>
              </p:ext>
            </p:extLst>
          </p:nvPr>
        </p:nvGraphicFramePr>
        <p:xfrm>
          <a:off x="3200400" y="52578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12" imgW="1231366" imgH="253890" progId="Equation.DSMT4">
                  <p:embed/>
                </p:oleObj>
              </mc:Choice>
              <mc:Fallback>
                <p:oleObj name="Equation" r:id="rId12" imgW="1231366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1844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786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137</cp:revision>
  <dcterms:created xsi:type="dcterms:W3CDTF">2016-06-25T19:53:06Z</dcterms:created>
  <dcterms:modified xsi:type="dcterms:W3CDTF">2017-08-06T14:10:44Z</dcterms:modified>
</cp:coreProperties>
</file>