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6" r:id="rId20"/>
    <p:sldId id="278" r:id="rId21"/>
    <p:sldId id="277" r:id="rId22"/>
    <p:sldId id="279" r:id="rId23"/>
    <p:sldId id="280" r:id="rId24"/>
    <p:sldId id="281" r:id="rId25"/>
    <p:sldId id="283" r:id="rId26"/>
    <p:sldId id="286" r:id="rId27"/>
    <p:sldId id="285" r:id="rId28"/>
    <p:sldId id="28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1C1E6F-11B9-2646-9651-E5F0CD5FAE90}"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383804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C1E6F-11B9-2646-9651-E5F0CD5FAE90}"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337173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C1E6F-11B9-2646-9651-E5F0CD5FAE90}"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132910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1C1E6F-11B9-2646-9651-E5F0CD5FAE90}"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254784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C1E6F-11B9-2646-9651-E5F0CD5FAE90}" type="datetimeFigureOut">
              <a:rPr lang="en-US" smtClean="0"/>
              <a:t>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205488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1C1E6F-11B9-2646-9651-E5F0CD5FAE90}"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283156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1C1E6F-11B9-2646-9651-E5F0CD5FAE90}" type="datetimeFigureOut">
              <a:rPr lang="en-US" smtClean="0"/>
              <a:t>11/9/16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323760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1C1E6F-11B9-2646-9651-E5F0CD5FAE90}" type="datetimeFigureOut">
              <a:rPr lang="en-US" smtClean="0"/>
              <a:t>11/9/16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12094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C1E6F-11B9-2646-9651-E5F0CD5FAE90}" type="datetimeFigureOut">
              <a:rPr lang="en-US" smtClean="0"/>
              <a:t>11/9/16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356715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C1E6F-11B9-2646-9651-E5F0CD5FAE90}"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120353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1C1E6F-11B9-2646-9651-E5F0CD5FAE90}" type="datetimeFigureOut">
              <a:rPr lang="en-US" smtClean="0"/>
              <a:t>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4F65A-AA04-1E4E-A593-DB336BC91153}" type="slidenum">
              <a:rPr lang="en-US" smtClean="0"/>
              <a:t>‹#›</a:t>
            </a:fld>
            <a:endParaRPr lang="en-US"/>
          </a:p>
        </p:txBody>
      </p:sp>
    </p:spTree>
    <p:extLst>
      <p:ext uri="{BB962C8B-B14F-4D97-AF65-F5344CB8AC3E}">
        <p14:creationId xmlns:p14="http://schemas.microsoft.com/office/powerpoint/2010/main" val="2565397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C1E6F-11B9-2646-9651-E5F0CD5FAE90}" type="datetimeFigureOut">
              <a:rPr lang="en-US" smtClean="0"/>
              <a:t>11/9/16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4F65A-AA04-1E4E-A593-DB336BC91153}" type="slidenum">
              <a:rPr lang="en-US" smtClean="0"/>
              <a:t>‹#›</a:t>
            </a:fld>
            <a:endParaRPr lang="en-US"/>
          </a:p>
        </p:txBody>
      </p:sp>
    </p:spTree>
    <p:extLst>
      <p:ext uri="{BB962C8B-B14F-4D97-AF65-F5344CB8AC3E}">
        <p14:creationId xmlns:p14="http://schemas.microsoft.com/office/powerpoint/2010/main" val="198720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6" Type="http://schemas.openxmlformats.org/officeDocument/2006/relationships/image" Target="../media/image10.emf"/><Relationship Id="rId7" Type="http://schemas.openxmlformats.org/officeDocument/2006/relationships/image" Target="../media/image11.emf"/><Relationship Id="rId8"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1" Type="http://schemas.openxmlformats.org/officeDocument/2006/relationships/slideLayout" Target="../slideLayouts/slideLayout1.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Neural Data Science Course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17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Fit Arbitrary function</a:t>
            </a:r>
            <a:endParaRPr lang="en-US" dirty="0"/>
          </a:p>
        </p:txBody>
      </p:sp>
      <p:pic>
        <p:nvPicPr>
          <p:cNvPr id="4" name="Picture 3"/>
          <p:cNvPicPr>
            <a:picLocks noChangeAspect="1"/>
          </p:cNvPicPr>
          <p:nvPr/>
        </p:nvPicPr>
        <p:blipFill>
          <a:blip r:embed="rId2"/>
          <a:stretch>
            <a:fillRect/>
          </a:stretch>
        </p:blipFill>
        <p:spPr>
          <a:xfrm>
            <a:off x="-455451" y="1953171"/>
            <a:ext cx="5465379" cy="4099034"/>
          </a:xfrm>
          <a:prstGeom prst="rect">
            <a:avLst/>
          </a:prstGeom>
        </p:spPr>
      </p:pic>
      <p:pic>
        <p:nvPicPr>
          <p:cNvPr id="5" name="Picture 4"/>
          <p:cNvPicPr>
            <a:picLocks noChangeAspect="1"/>
          </p:cNvPicPr>
          <p:nvPr/>
        </p:nvPicPr>
        <p:blipFill>
          <a:blip r:embed="rId3"/>
          <a:stretch>
            <a:fillRect/>
          </a:stretch>
        </p:blipFill>
        <p:spPr>
          <a:xfrm>
            <a:off x="4028966" y="2077981"/>
            <a:ext cx="5298965" cy="3974224"/>
          </a:xfrm>
          <a:prstGeom prst="rect">
            <a:avLst/>
          </a:prstGeom>
        </p:spPr>
      </p:pic>
    </p:spTree>
    <p:extLst>
      <p:ext uri="{BB962C8B-B14F-4D97-AF65-F5344CB8AC3E}">
        <p14:creationId xmlns:p14="http://schemas.microsoft.com/office/powerpoint/2010/main" val="260501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functions</a:t>
            </a:r>
            <a:endParaRPr lang="en-US" dirty="0"/>
          </a:p>
        </p:txBody>
      </p:sp>
      <p:sp>
        <p:nvSpPr>
          <p:cNvPr id="3" name="Content Placeholder 2"/>
          <p:cNvSpPr>
            <a:spLocks noGrp="1"/>
          </p:cNvSpPr>
          <p:nvPr>
            <p:ph idx="1"/>
          </p:nvPr>
        </p:nvSpPr>
        <p:spPr/>
        <p:txBody>
          <a:bodyPr>
            <a:normAutofit/>
          </a:bodyPr>
          <a:lstStyle/>
          <a:p>
            <a:r>
              <a:rPr lang="en-US" dirty="0" smtClean="0"/>
              <a:t>We have a function (e.g. from a model)</a:t>
            </a:r>
          </a:p>
          <a:p>
            <a:r>
              <a:rPr lang="en-US" dirty="0" smtClean="0"/>
              <a:t>We want to know for which parameters fit is best</a:t>
            </a:r>
          </a:p>
        </p:txBody>
      </p:sp>
    </p:spTree>
    <p:extLst>
      <p:ext uri="{BB962C8B-B14F-4D97-AF65-F5344CB8AC3E}">
        <p14:creationId xmlns:p14="http://schemas.microsoft.com/office/powerpoint/2010/main" val="357558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function for tuning curve</a:t>
            </a:r>
            <a:endParaRPr lang="en-US" dirty="0"/>
          </a:p>
        </p:txBody>
      </p:sp>
      <p:pic>
        <p:nvPicPr>
          <p:cNvPr id="5" name="Picture 4"/>
          <p:cNvPicPr>
            <a:picLocks noChangeAspect="1"/>
          </p:cNvPicPr>
          <p:nvPr/>
        </p:nvPicPr>
        <p:blipFill>
          <a:blip r:embed="rId2"/>
          <a:stretch>
            <a:fillRect/>
          </a:stretch>
        </p:blipFill>
        <p:spPr>
          <a:xfrm>
            <a:off x="2408619" y="1729389"/>
            <a:ext cx="3480801" cy="793094"/>
          </a:xfrm>
          <a:prstGeom prst="rect">
            <a:avLst/>
          </a:prstGeom>
        </p:spPr>
      </p:pic>
      <p:pic>
        <p:nvPicPr>
          <p:cNvPr id="6" name="Picture 5"/>
          <p:cNvPicPr>
            <a:picLocks noChangeAspect="1"/>
          </p:cNvPicPr>
          <p:nvPr/>
        </p:nvPicPr>
        <p:blipFill>
          <a:blip r:embed="rId3"/>
          <a:stretch>
            <a:fillRect/>
          </a:stretch>
        </p:blipFill>
        <p:spPr>
          <a:xfrm>
            <a:off x="0" y="2739259"/>
            <a:ext cx="2916619" cy="2187464"/>
          </a:xfrm>
          <a:prstGeom prst="rect">
            <a:avLst/>
          </a:prstGeom>
        </p:spPr>
      </p:pic>
      <p:pic>
        <p:nvPicPr>
          <p:cNvPr id="8" name="Picture 7"/>
          <p:cNvPicPr>
            <a:picLocks noChangeAspect="1"/>
          </p:cNvPicPr>
          <p:nvPr/>
        </p:nvPicPr>
        <p:blipFill>
          <a:blip r:embed="rId4"/>
          <a:stretch>
            <a:fillRect/>
          </a:stretch>
        </p:blipFill>
        <p:spPr>
          <a:xfrm>
            <a:off x="1057602" y="4660344"/>
            <a:ext cx="527707" cy="738790"/>
          </a:xfrm>
          <a:prstGeom prst="rect">
            <a:avLst/>
          </a:prstGeom>
        </p:spPr>
      </p:pic>
      <p:pic>
        <p:nvPicPr>
          <p:cNvPr id="9" name="Picture 8"/>
          <p:cNvPicPr>
            <a:picLocks noChangeAspect="1"/>
          </p:cNvPicPr>
          <p:nvPr/>
        </p:nvPicPr>
        <p:blipFill>
          <a:blip r:embed="rId5"/>
          <a:stretch>
            <a:fillRect/>
          </a:stretch>
        </p:blipFill>
        <p:spPr>
          <a:xfrm>
            <a:off x="2911488" y="2739259"/>
            <a:ext cx="2916620" cy="2187464"/>
          </a:xfrm>
          <a:prstGeom prst="rect">
            <a:avLst/>
          </a:prstGeom>
        </p:spPr>
      </p:pic>
      <p:pic>
        <p:nvPicPr>
          <p:cNvPr id="10" name="Picture 9"/>
          <p:cNvPicPr>
            <a:picLocks noChangeAspect="1"/>
          </p:cNvPicPr>
          <p:nvPr/>
        </p:nvPicPr>
        <p:blipFill>
          <a:blip r:embed="rId6"/>
          <a:stretch>
            <a:fillRect/>
          </a:stretch>
        </p:blipFill>
        <p:spPr>
          <a:xfrm>
            <a:off x="4177860" y="4660344"/>
            <a:ext cx="540406" cy="687789"/>
          </a:xfrm>
          <a:prstGeom prst="rect">
            <a:avLst/>
          </a:prstGeom>
        </p:spPr>
      </p:pic>
      <p:pic>
        <p:nvPicPr>
          <p:cNvPr id="11" name="Picture 10"/>
          <p:cNvPicPr>
            <a:picLocks noChangeAspect="1"/>
          </p:cNvPicPr>
          <p:nvPr/>
        </p:nvPicPr>
        <p:blipFill>
          <a:blip r:embed="rId7"/>
          <a:stretch>
            <a:fillRect/>
          </a:stretch>
        </p:blipFill>
        <p:spPr>
          <a:xfrm>
            <a:off x="5666829" y="2739259"/>
            <a:ext cx="3019972" cy="2264980"/>
          </a:xfrm>
          <a:prstGeom prst="rect">
            <a:avLst/>
          </a:prstGeom>
        </p:spPr>
      </p:pic>
      <p:pic>
        <p:nvPicPr>
          <p:cNvPr id="13" name="Picture 12"/>
          <p:cNvPicPr>
            <a:picLocks noChangeAspect="1"/>
          </p:cNvPicPr>
          <p:nvPr/>
        </p:nvPicPr>
        <p:blipFill>
          <a:blip r:embed="rId8"/>
          <a:stretch>
            <a:fillRect/>
          </a:stretch>
        </p:blipFill>
        <p:spPr>
          <a:xfrm>
            <a:off x="7013465" y="4604189"/>
            <a:ext cx="571500" cy="800100"/>
          </a:xfrm>
          <a:prstGeom prst="rect">
            <a:avLst/>
          </a:prstGeom>
        </p:spPr>
      </p:pic>
    </p:spTree>
    <p:extLst>
      <p:ext uri="{BB962C8B-B14F-4D97-AF65-F5344CB8AC3E}">
        <p14:creationId xmlns:p14="http://schemas.microsoft.com/office/powerpoint/2010/main" val="116157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fit quality</a:t>
            </a:r>
            <a:endParaRPr lang="en-US" dirty="0"/>
          </a:p>
        </p:txBody>
      </p:sp>
      <p:pic>
        <p:nvPicPr>
          <p:cNvPr id="4" name="Picture 3"/>
          <p:cNvPicPr>
            <a:picLocks noChangeAspect="1"/>
          </p:cNvPicPr>
          <p:nvPr/>
        </p:nvPicPr>
        <p:blipFill>
          <a:blip r:embed="rId2"/>
          <a:stretch>
            <a:fillRect/>
          </a:stretch>
        </p:blipFill>
        <p:spPr>
          <a:xfrm>
            <a:off x="2342931" y="1540203"/>
            <a:ext cx="4099806" cy="1393934"/>
          </a:xfrm>
          <a:prstGeom prst="rect">
            <a:avLst/>
          </a:prstGeom>
        </p:spPr>
      </p:pic>
      <p:pic>
        <p:nvPicPr>
          <p:cNvPr id="8" name="Picture 7"/>
          <p:cNvPicPr>
            <a:picLocks noChangeAspect="1"/>
          </p:cNvPicPr>
          <p:nvPr/>
        </p:nvPicPr>
        <p:blipFill>
          <a:blip r:embed="rId3"/>
          <a:stretch>
            <a:fillRect/>
          </a:stretch>
        </p:blipFill>
        <p:spPr>
          <a:xfrm>
            <a:off x="1142781" y="3487245"/>
            <a:ext cx="6176638" cy="522890"/>
          </a:xfrm>
          <a:prstGeom prst="rect">
            <a:avLst/>
          </a:prstGeom>
        </p:spPr>
      </p:pic>
    </p:spTree>
    <p:extLst>
      <p:ext uri="{BB962C8B-B14F-4D97-AF65-F5344CB8AC3E}">
        <p14:creationId xmlns:p14="http://schemas.microsoft.com/office/powerpoint/2010/main" val="16734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in </a:t>
            </a:r>
            <a:r>
              <a:rPr lang="en-US" dirty="0" err="1" smtClean="0"/>
              <a:t>Matlab</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Write one function </a:t>
            </a:r>
            <a:r>
              <a:rPr lang="en-US" dirty="0" err="1" smtClean="0"/>
              <a:t>EvaluateScoreCosExp</a:t>
            </a:r>
            <a:endParaRPr lang="en-US" dirty="0" smtClean="0"/>
          </a:p>
          <a:p>
            <a:r>
              <a:rPr lang="en-US" dirty="0" smtClean="0"/>
              <a:t>Which, predicts		for each bin for a set of parameters</a:t>
            </a:r>
          </a:p>
          <a:p>
            <a:r>
              <a:rPr lang="en-US" dirty="0" smtClean="0"/>
              <a:t>Then calculate probability of the spikes given this model</a:t>
            </a:r>
          </a:p>
          <a:p>
            <a:r>
              <a:rPr lang="en-US" dirty="0" smtClean="0"/>
              <a:t>Then let </a:t>
            </a:r>
            <a:r>
              <a:rPr lang="en-US" dirty="0" err="1" smtClean="0"/>
              <a:t>matlab</a:t>
            </a:r>
            <a:r>
              <a:rPr lang="en-US" dirty="0" smtClean="0"/>
              <a:t> </a:t>
            </a:r>
            <a:r>
              <a:rPr lang="en-US" dirty="0" err="1" smtClean="0"/>
              <a:t>fminsearch</a:t>
            </a:r>
            <a:r>
              <a:rPr lang="en-US" dirty="0" smtClean="0"/>
              <a:t> figure out which parameters (p1, p2, p3) are optimal</a:t>
            </a:r>
          </a:p>
          <a:p>
            <a:r>
              <a:rPr lang="en-US" dirty="0" err="1" smtClean="0"/>
              <a:t>fminsearch</a:t>
            </a:r>
            <a:r>
              <a:rPr lang="en-US" dirty="0" smtClean="0"/>
              <a:t>(@</a:t>
            </a:r>
            <a:r>
              <a:rPr lang="en-US" dirty="0" err="1" smtClean="0"/>
              <a:t>evaluateScoreCosExp</a:t>
            </a:r>
            <a:r>
              <a:rPr lang="en-US" dirty="0"/>
              <a:t>, </a:t>
            </a:r>
            <a:r>
              <a:rPr lang="en-US" dirty="0" smtClean="0"/>
              <a:t>start,</a:t>
            </a:r>
            <a:r>
              <a:rPr lang="en-US" dirty="0"/>
              <a:t>[],spikes(</a:t>
            </a:r>
            <a:r>
              <a:rPr lang="en-US" dirty="0" err="1"/>
              <a:t>nNeuron</a:t>
            </a:r>
            <a:r>
              <a:rPr lang="en-US" dirty="0"/>
              <a:t>,:),angle</a:t>
            </a:r>
            <a:r>
              <a:rPr lang="en-US" dirty="0" smtClean="0"/>
              <a:t>)</a:t>
            </a:r>
          </a:p>
          <a:p>
            <a:r>
              <a:rPr lang="en-US" dirty="0" smtClean="0"/>
              <a:t>Then plot the function you just fit</a:t>
            </a:r>
            <a:endParaRPr lang="en-US" dirty="0"/>
          </a:p>
          <a:p>
            <a:pPr marL="0" indent="0">
              <a:buNone/>
            </a:pPr>
            <a:endParaRPr lang="en-US" dirty="0" smtClean="0"/>
          </a:p>
          <a:p>
            <a:endParaRPr lang="en-US" dirty="0"/>
          </a:p>
        </p:txBody>
      </p:sp>
      <p:pic>
        <p:nvPicPr>
          <p:cNvPr id="5" name="Picture 4"/>
          <p:cNvPicPr>
            <a:picLocks noChangeAspect="1"/>
          </p:cNvPicPr>
          <p:nvPr/>
        </p:nvPicPr>
        <p:blipFill>
          <a:blip r:embed="rId2"/>
          <a:stretch>
            <a:fillRect/>
          </a:stretch>
        </p:blipFill>
        <p:spPr>
          <a:xfrm>
            <a:off x="3628695" y="2315340"/>
            <a:ext cx="376089" cy="478659"/>
          </a:xfrm>
          <a:prstGeom prst="rect">
            <a:avLst/>
          </a:prstGeom>
        </p:spPr>
      </p:pic>
    </p:spTree>
    <p:extLst>
      <p:ext uri="{BB962C8B-B14F-4D97-AF65-F5344CB8AC3E}">
        <p14:creationId xmlns:p14="http://schemas.microsoft.com/office/powerpoint/2010/main" val="2668654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Do It</a:t>
            </a:r>
            <a:endParaRPr lang="en-US" dirty="0"/>
          </a:p>
        </p:txBody>
      </p:sp>
      <p:sp>
        <p:nvSpPr>
          <p:cNvPr id="3" name="Content Placeholder 2"/>
          <p:cNvSpPr>
            <a:spLocks noGrp="1"/>
          </p:cNvSpPr>
          <p:nvPr>
            <p:ph idx="1"/>
          </p:nvPr>
        </p:nvSpPr>
        <p:spPr/>
        <p:txBody>
          <a:bodyPr/>
          <a:lstStyle/>
          <a:p>
            <a:r>
              <a:rPr lang="en-US" dirty="0" smtClean="0"/>
              <a:t>Edit </a:t>
            </a:r>
            <a:r>
              <a:rPr lang="en-US" dirty="0" err="1" smtClean="0"/>
              <a:t>evaluateScoreCosExp.m</a:t>
            </a:r>
            <a:r>
              <a:rPr lang="en-US" dirty="0" smtClean="0"/>
              <a:t> and </a:t>
            </a:r>
            <a:r>
              <a:rPr lang="en-US" dirty="0" err="1" smtClean="0"/>
              <a:t>FitTuningCurve.m</a:t>
            </a:r>
            <a:endParaRPr lang="en-US" dirty="0" smtClean="0"/>
          </a:p>
          <a:p>
            <a:endParaRPr lang="en-US" dirty="0" smtClean="0"/>
          </a:p>
          <a:p>
            <a:r>
              <a:rPr lang="en-US" dirty="0" smtClean="0"/>
              <a:t>You faster? Bootstrap the results of fitting the tuning curve. How precisely do we know the preferred orientation? For this and other neurons, what determines the uncertainty about the tuning properties?</a:t>
            </a:r>
            <a:endParaRPr lang="en-US" dirty="0"/>
          </a:p>
        </p:txBody>
      </p:sp>
    </p:spTree>
    <p:extLst>
      <p:ext uri="{BB962C8B-B14F-4D97-AF65-F5344CB8AC3E}">
        <p14:creationId xmlns:p14="http://schemas.microsoft.com/office/powerpoint/2010/main" val="353795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Always look at the results</a:t>
            </a:r>
          </a:p>
          <a:p>
            <a:r>
              <a:rPr lang="en-US" dirty="0" smtClean="0"/>
              <a:t>Does not always converge for non-convex problems (check global optimization literature)</a:t>
            </a:r>
          </a:p>
          <a:p>
            <a:endParaRPr lang="en-US" dirty="0" smtClean="0"/>
          </a:p>
          <a:p>
            <a:endParaRPr lang="en-US" dirty="0"/>
          </a:p>
        </p:txBody>
      </p:sp>
    </p:spTree>
    <p:extLst>
      <p:ext uri="{BB962C8B-B14F-4D97-AF65-F5344CB8AC3E}">
        <p14:creationId xmlns:p14="http://schemas.microsoft.com/office/powerpoint/2010/main" val="88064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function fitting = life skill</a:t>
            </a:r>
            <a:endParaRPr lang="en-US" dirty="0"/>
          </a:p>
        </p:txBody>
      </p:sp>
      <p:sp>
        <p:nvSpPr>
          <p:cNvPr id="3" name="Content Placeholder 2"/>
          <p:cNvSpPr>
            <a:spLocks noGrp="1"/>
          </p:cNvSpPr>
          <p:nvPr>
            <p:ph idx="1"/>
          </p:nvPr>
        </p:nvSpPr>
        <p:spPr/>
        <p:txBody>
          <a:bodyPr/>
          <a:lstStyle/>
          <a:p>
            <a:r>
              <a:rPr lang="en-US" dirty="0" smtClean="0"/>
              <a:t>Ultimate glue between experiment and theory</a:t>
            </a:r>
          </a:p>
          <a:p>
            <a:r>
              <a:rPr lang="en-US" dirty="0" smtClean="0"/>
              <a:t>Quantify whatever your eyes see</a:t>
            </a:r>
          </a:p>
          <a:p>
            <a:r>
              <a:rPr lang="en-US" dirty="0" smtClean="0"/>
              <a:t>Fit anything. Molecular biology, psychophysics, physiology, fMRI</a:t>
            </a:r>
          </a:p>
        </p:txBody>
      </p:sp>
    </p:spTree>
    <p:extLst>
      <p:ext uri="{BB962C8B-B14F-4D97-AF65-F5344CB8AC3E}">
        <p14:creationId xmlns:p14="http://schemas.microsoft.com/office/powerpoint/2010/main" val="281206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III: Machine learning to predict neural firing</a:t>
            </a:r>
            <a:endParaRPr lang="en-US" dirty="0"/>
          </a:p>
        </p:txBody>
      </p:sp>
      <p:pic>
        <p:nvPicPr>
          <p:cNvPr id="5" name="Picture 4" descr="Screen Shot 2016-11-03 at 1.58.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345" y="1417638"/>
            <a:ext cx="4545724" cy="1841066"/>
          </a:xfrm>
          <a:prstGeom prst="rect">
            <a:avLst/>
          </a:prstGeom>
        </p:spPr>
      </p:pic>
      <p:pic>
        <p:nvPicPr>
          <p:cNvPr id="6" name="Picture 5"/>
          <p:cNvPicPr>
            <a:picLocks noChangeAspect="1"/>
          </p:cNvPicPr>
          <p:nvPr/>
        </p:nvPicPr>
        <p:blipFill>
          <a:blip r:embed="rId3"/>
          <a:stretch>
            <a:fillRect/>
          </a:stretch>
        </p:blipFill>
        <p:spPr>
          <a:xfrm>
            <a:off x="2548757" y="4274303"/>
            <a:ext cx="3398345" cy="2193181"/>
          </a:xfrm>
          <a:prstGeom prst="rect">
            <a:avLst/>
          </a:prstGeom>
        </p:spPr>
      </p:pic>
      <p:sp>
        <p:nvSpPr>
          <p:cNvPr id="7" name="TextBox 6"/>
          <p:cNvSpPr txBox="1"/>
          <p:nvPr/>
        </p:nvSpPr>
        <p:spPr>
          <a:xfrm>
            <a:off x="3771878" y="3293738"/>
            <a:ext cx="379205" cy="369332"/>
          </a:xfrm>
          <a:prstGeom prst="rect">
            <a:avLst/>
          </a:prstGeom>
          <a:noFill/>
        </p:spPr>
        <p:txBody>
          <a:bodyPr wrap="none" rtlCol="0">
            <a:spAutoFit/>
          </a:bodyPr>
          <a:lstStyle/>
          <a:p>
            <a:r>
              <a:rPr lang="en-US" dirty="0" err="1" smtClean="0"/>
              <a:t>vs</a:t>
            </a:r>
            <a:endParaRPr lang="en-US" dirty="0"/>
          </a:p>
        </p:txBody>
      </p:sp>
    </p:spTree>
    <p:extLst>
      <p:ext uri="{BB962C8B-B14F-4D97-AF65-F5344CB8AC3E}">
        <p14:creationId xmlns:p14="http://schemas.microsoft.com/office/powerpoint/2010/main" val="298598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GLM=trivial neural network</a:t>
            </a:r>
            <a:endParaRPr lang="en-US" dirty="0"/>
          </a:p>
        </p:txBody>
      </p:sp>
      <p:sp>
        <p:nvSpPr>
          <p:cNvPr id="3" name="Content Placeholder 2"/>
          <p:cNvSpPr>
            <a:spLocks noGrp="1"/>
          </p:cNvSpPr>
          <p:nvPr>
            <p:ph idx="1"/>
          </p:nvPr>
        </p:nvSpPr>
        <p:spPr>
          <a:xfrm>
            <a:off x="457200" y="1202635"/>
            <a:ext cx="8229600" cy="4525963"/>
          </a:xfrm>
        </p:spPr>
        <p:txBody>
          <a:bodyPr/>
          <a:lstStyle/>
          <a:p>
            <a:r>
              <a:rPr lang="en-US" dirty="0" smtClean="0"/>
              <a:t>Linear with exponential activation </a:t>
            </a:r>
          </a:p>
          <a:p>
            <a:r>
              <a:rPr lang="en-US" dirty="0" smtClean="0"/>
              <a:t>Poisson scoring</a:t>
            </a:r>
            <a:endParaRPr lang="en-US" dirty="0"/>
          </a:p>
        </p:txBody>
      </p:sp>
      <p:pic>
        <p:nvPicPr>
          <p:cNvPr id="6" name="Picture 5"/>
          <p:cNvPicPr>
            <a:picLocks noChangeAspect="1"/>
          </p:cNvPicPr>
          <p:nvPr/>
        </p:nvPicPr>
        <p:blipFill>
          <a:blip r:embed="rId2"/>
          <a:stretch>
            <a:fillRect/>
          </a:stretch>
        </p:blipFill>
        <p:spPr>
          <a:xfrm>
            <a:off x="184109" y="2578100"/>
            <a:ext cx="4191000" cy="4279900"/>
          </a:xfrm>
          <a:prstGeom prst="rect">
            <a:avLst/>
          </a:prstGeom>
        </p:spPr>
      </p:pic>
      <p:pic>
        <p:nvPicPr>
          <p:cNvPr id="7" name="Picture 6"/>
          <p:cNvPicPr>
            <a:picLocks noChangeAspect="1"/>
          </p:cNvPicPr>
          <p:nvPr/>
        </p:nvPicPr>
        <p:blipFill rotWithShape="1">
          <a:blip r:embed="rId3"/>
          <a:srcRect r="65750"/>
          <a:stretch/>
        </p:blipFill>
        <p:spPr>
          <a:xfrm>
            <a:off x="4929177" y="2544153"/>
            <a:ext cx="3626927" cy="4049966"/>
          </a:xfrm>
          <a:prstGeom prst="rect">
            <a:avLst/>
          </a:prstGeom>
        </p:spPr>
      </p:pic>
    </p:spTree>
    <p:extLst>
      <p:ext uri="{BB962C8B-B14F-4D97-AF65-F5344CB8AC3E}">
        <p14:creationId xmlns:p14="http://schemas.microsoft.com/office/powerpoint/2010/main" val="12005803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Error bars on tuning curves</a:t>
            </a:r>
            <a:endParaRPr lang="en-US" dirty="0"/>
          </a:p>
        </p:txBody>
      </p:sp>
      <p:pic>
        <p:nvPicPr>
          <p:cNvPr id="4" name="Picture 3"/>
          <p:cNvPicPr>
            <a:picLocks noChangeAspect="1"/>
          </p:cNvPicPr>
          <p:nvPr/>
        </p:nvPicPr>
        <p:blipFill>
          <a:blip r:embed="rId2"/>
          <a:stretch>
            <a:fillRect/>
          </a:stretch>
        </p:blipFill>
        <p:spPr>
          <a:xfrm>
            <a:off x="-543034" y="2169948"/>
            <a:ext cx="5246414" cy="3934811"/>
          </a:xfrm>
          <a:prstGeom prst="rect">
            <a:avLst/>
          </a:prstGeom>
        </p:spPr>
      </p:pic>
      <p:pic>
        <p:nvPicPr>
          <p:cNvPr id="5" name="Picture 4"/>
          <p:cNvPicPr>
            <a:picLocks noChangeAspect="1"/>
          </p:cNvPicPr>
          <p:nvPr/>
        </p:nvPicPr>
        <p:blipFill>
          <a:blip r:embed="rId3"/>
          <a:stretch>
            <a:fillRect/>
          </a:stretch>
        </p:blipFill>
        <p:spPr>
          <a:xfrm>
            <a:off x="3985170" y="2049516"/>
            <a:ext cx="5465379" cy="4099034"/>
          </a:xfrm>
          <a:prstGeom prst="rect">
            <a:avLst/>
          </a:prstGeom>
        </p:spPr>
      </p:pic>
    </p:spTree>
    <p:extLst>
      <p:ext uri="{BB962C8B-B14F-4D97-AF65-F5344CB8AC3E}">
        <p14:creationId xmlns:p14="http://schemas.microsoft.com/office/powerpoint/2010/main" val="1241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 only angles</a:t>
            </a:r>
            <a:endParaRPr lang="en-US" dirty="0"/>
          </a:p>
        </p:txBody>
      </p:sp>
      <p:pic>
        <p:nvPicPr>
          <p:cNvPr id="4" name="Picture 3"/>
          <p:cNvPicPr>
            <a:picLocks noChangeAspect="1"/>
          </p:cNvPicPr>
          <p:nvPr/>
        </p:nvPicPr>
        <p:blipFill>
          <a:blip r:embed="rId2"/>
          <a:stretch>
            <a:fillRect/>
          </a:stretch>
        </p:blipFill>
        <p:spPr>
          <a:xfrm>
            <a:off x="0" y="2020780"/>
            <a:ext cx="9144000" cy="3497152"/>
          </a:xfrm>
          <a:prstGeom prst="rect">
            <a:avLst/>
          </a:prstGeom>
        </p:spPr>
      </p:pic>
    </p:spTree>
    <p:extLst>
      <p:ext uri="{BB962C8B-B14F-4D97-AF65-F5344CB8AC3E}">
        <p14:creationId xmlns:p14="http://schemas.microsoft.com/office/powerpoint/2010/main" val="2546317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do some machine learning with position and velocity</a:t>
            </a:r>
            <a:endParaRPr lang="en-US" dirty="0"/>
          </a:p>
        </p:txBody>
      </p:sp>
      <p:sp>
        <p:nvSpPr>
          <p:cNvPr id="3" name="Content Placeholder 2"/>
          <p:cNvSpPr>
            <a:spLocks noGrp="1"/>
          </p:cNvSpPr>
          <p:nvPr>
            <p:ph idx="1"/>
          </p:nvPr>
        </p:nvSpPr>
        <p:spPr/>
        <p:txBody>
          <a:bodyPr/>
          <a:lstStyle/>
          <a:p>
            <a:r>
              <a:rPr lang="en-US" dirty="0" smtClean="0"/>
              <a:t>Multi-layer NN</a:t>
            </a:r>
          </a:p>
          <a:p>
            <a:r>
              <a:rPr lang="en-US" dirty="0" err="1" smtClean="0"/>
              <a:t>XGboost</a:t>
            </a:r>
            <a:endParaRPr lang="en-US" dirty="0"/>
          </a:p>
        </p:txBody>
      </p:sp>
      <p:pic>
        <p:nvPicPr>
          <p:cNvPr id="4" name="Picture 3"/>
          <p:cNvPicPr>
            <a:picLocks noChangeAspect="1"/>
          </p:cNvPicPr>
          <p:nvPr/>
        </p:nvPicPr>
        <p:blipFill>
          <a:blip r:embed="rId2"/>
          <a:stretch>
            <a:fillRect/>
          </a:stretch>
        </p:blipFill>
        <p:spPr>
          <a:xfrm>
            <a:off x="0" y="2913216"/>
            <a:ext cx="9144000" cy="3497152"/>
          </a:xfrm>
          <a:prstGeom prst="rect">
            <a:avLst/>
          </a:prstGeom>
        </p:spPr>
      </p:pic>
      <p:pic>
        <p:nvPicPr>
          <p:cNvPr id="5" name="Picture 4"/>
          <p:cNvPicPr>
            <a:picLocks noChangeAspect="1"/>
          </p:cNvPicPr>
          <p:nvPr/>
        </p:nvPicPr>
        <p:blipFill rotWithShape="1">
          <a:blip r:embed="rId2"/>
          <a:srcRect l="25241" r="49759"/>
          <a:stretch/>
        </p:blipFill>
        <p:spPr>
          <a:xfrm>
            <a:off x="2308086" y="2913216"/>
            <a:ext cx="2286001" cy="3497152"/>
          </a:xfrm>
          <a:prstGeom prst="rect">
            <a:avLst/>
          </a:prstGeom>
        </p:spPr>
      </p:pic>
    </p:spTree>
    <p:extLst>
      <p:ext uri="{BB962C8B-B14F-4D97-AF65-F5344CB8AC3E}">
        <p14:creationId xmlns:p14="http://schemas.microsoft.com/office/powerpoint/2010/main" val="38790714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feature engineering rescue GLM?</a:t>
            </a:r>
            <a:endParaRPr lang="en-US" dirty="0"/>
          </a:p>
        </p:txBody>
      </p:sp>
      <p:pic>
        <p:nvPicPr>
          <p:cNvPr id="7" name="Picture 6"/>
          <p:cNvPicPr>
            <a:picLocks noChangeAspect="1"/>
          </p:cNvPicPr>
          <p:nvPr/>
        </p:nvPicPr>
        <p:blipFill>
          <a:blip r:embed="rId2"/>
          <a:stretch>
            <a:fillRect/>
          </a:stretch>
        </p:blipFill>
        <p:spPr>
          <a:xfrm>
            <a:off x="0" y="2626139"/>
            <a:ext cx="9144000" cy="3497152"/>
          </a:xfrm>
          <a:prstGeom prst="rect">
            <a:avLst/>
          </a:prstGeom>
        </p:spPr>
      </p:pic>
      <p:sp>
        <p:nvSpPr>
          <p:cNvPr id="8" name="TextBox 7"/>
          <p:cNvSpPr txBox="1"/>
          <p:nvPr/>
        </p:nvSpPr>
        <p:spPr>
          <a:xfrm>
            <a:off x="302592" y="1232972"/>
            <a:ext cx="2430774" cy="369332"/>
          </a:xfrm>
          <a:prstGeom prst="rect">
            <a:avLst/>
          </a:prstGeom>
          <a:noFill/>
        </p:spPr>
        <p:txBody>
          <a:bodyPr wrap="none" rtlCol="0">
            <a:spAutoFit/>
          </a:bodyPr>
          <a:lstStyle/>
          <a:p>
            <a:r>
              <a:rPr lang="en-US" dirty="0" smtClean="0"/>
              <a:t>Add speed, cosine, sine</a:t>
            </a:r>
            <a:endParaRPr lang="en-US" dirty="0"/>
          </a:p>
        </p:txBody>
      </p:sp>
    </p:spTree>
    <p:extLst>
      <p:ext uri="{BB962C8B-B14F-4D97-AF65-F5344CB8AC3E}">
        <p14:creationId xmlns:p14="http://schemas.microsoft.com/office/powerpoint/2010/main" val="3148433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 (combine all)</a:t>
            </a:r>
            <a:endParaRPr lang="en-US" dirty="0"/>
          </a:p>
        </p:txBody>
      </p:sp>
      <p:pic>
        <p:nvPicPr>
          <p:cNvPr id="4" name="Picture 3"/>
          <p:cNvPicPr>
            <a:picLocks noChangeAspect="1"/>
          </p:cNvPicPr>
          <p:nvPr/>
        </p:nvPicPr>
        <p:blipFill>
          <a:blip r:embed="rId2"/>
          <a:stretch>
            <a:fillRect/>
          </a:stretch>
        </p:blipFill>
        <p:spPr>
          <a:xfrm>
            <a:off x="0" y="1923923"/>
            <a:ext cx="9144000" cy="3497152"/>
          </a:xfrm>
          <a:prstGeom prst="rect">
            <a:avLst/>
          </a:prstGeom>
        </p:spPr>
      </p:pic>
    </p:spTree>
    <p:extLst>
      <p:ext uri="{BB962C8B-B14F-4D97-AF65-F5344CB8AC3E}">
        <p14:creationId xmlns:p14="http://schemas.microsoft.com/office/powerpoint/2010/main" val="3578078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matters</a:t>
            </a:r>
            <a:endParaRPr lang="en-US" dirty="0"/>
          </a:p>
        </p:txBody>
      </p:sp>
      <p:sp>
        <p:nvSpPr>
          <p:cNvPr id="3" name="Content Placeholder 2"/>
          <p:cNvSpPr>
            <a:spLocks noGrp="1"/>
          </p:cNvSpPr>
          <p:nvPr>
            <p:ph idx="1"/>
          </p:nvPr>
        </p:nvSpPr>
        <p:spPr/>
        <p:txBody>
          <a:bodyPr/>
          <a:lstStyle/>
          <a:p>
            <a:r>
              <a:rPr lang="en-US" dirty="0" smtClean="0"/>
              <a:t>If functions are nonlinear – what do we learn from linearization</a:t>
            </a:r>
          </a:p>
          <a:p>
            <a:r>
              <a:rPr lang="en-US" dirty="0" smtClean="0"/>
              <a:t>Deal with worry about missing features</a:t>
            </a:r>
          </a:p>
          <a:p>
            <a:r>
              <a:rPr lang="en-US" dirty="0" smtClean="0"/>
              <a:t>Also, decode/ classify better</a:t>
            </a:r>
            <a:endParaRPr lang="en-US" dirty="0"/>
          </a:p>
        </p:txBody>
      </p:sp>
    </p:spTree>
    <p:extLst>
      <p:ext uri="{BB962C8B-B14F-4D97-AF65-F5344CB8AC3E}">
        <p14:creationId xmlns:p14="http://schemas.microsoft.com/office/powerpoint/2010/main" val="97857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MATLAB: use python for ML</a:t>
            </a:r>
            <a:endParaRPr lang="en-US" dirty="0"/>
          </a:p>
        </p:txBody>
      </p:sp>
      <p:sp>
        <p:nvSpPr>
          <p:cNvPr id="4" name="Rectangle 3"/>
          <p:cNvSpPr/>
          <p:nvPr/>
        </p:nvSpPr>
        <p:spPr>
          <a:xfrm>
            <a:off x="15790" y="1194853"/>
            <a:ext cx="9465886" cy="5262980"/>
          </a:xfrm>
          <a:prstGeom prst="rect">
            <a:avLst/>
          </a:prstGeom>
        </p:spPr>
        <p:txBody>
          <a:bodyPr wrap="square">
            <a:spAutoFit/>
          </a:bodyPr>
          <a:lstStyle/>
          <a:p>
            <a:r>
              <a:rPr lang="en-US" sz="2800" dirty="0" smtClean="0"/>
              <a:t>But we have:</a:t>
            </a:r>
          </a:p>
          <a:p>
            <a:r>
              <a:rPr lang="en-US" sz="2800" dirty="0" smtClean="0"/>
              <a:t>X= matrix of regressors </a:t>
            </a:r>
          </a:p>
          <a:p>
            <a:r>
              <a:rPr lang="en-US" sz="2800" dirty="0" smtClean="0"/>
              <a:t>Y= spike train</a:t>
            </a:r>
          </a:p>
          <a:p>
            <a:endParaRPr lang="en-US" sz="2800" dirty="0" smtClean="0"/>
          </a:p>
          <a:p>
            <a:r>
              <a:rPr lang="en-US" sz="2800" dirty="0" err="1" smtClean="0"/>
              <a:t>Treebagger</a:t>
            </a:r>
            <a:r>
              <a:rPr lang="en-US" sz="2800" dirty="0" smtClean="0"/>
              <a:t> does random forests but with mean squared error scoring</a:t>
            </a:r>
          </a:p>
          <a:p>
            <a:r>
              <a:rPr lang="en-US" sz="2800" dirty="0" smtClean="0"/>
              <a:t>b </a:t>
            </a:r>
            <a:r>
              <a:rPr lang="en-US" sz="2800" dirty="0"/>
              <a:t>= </a:t>
            </a:r>
            <a:r>
              <a:rPr lang="en-US" sz="2800" dirty="0" err="1"/>
              <a:t>TreeBagger</a:t>
            </a:r>
            <a:r>
              <a:rPr lang="en-US" sz="2800" dirty="0"/>
              <a:t>(200,X,Y,'Method','R','OOBPred','On',...</a:t>
            </a:r>
          </a:p>
          <a:p>
            <a:r>
              <a:rPr lang="en-US" sz="2800" dirty="0"/>
              <a:t>'</a:t>
            </a:r>
            <a:r>
              <a:rPr lang="en-US" sz="2800" dirty="0" err="1"/>
              <a:t>MinLeafSize</a:t>
            </a:r>
            <a:r>
              <a:rPr lang="en-US" sz="2800" dirty="0"/>
              <a:t>',leaf(</a:t>
            </a:r>
            <a:r>
              <a:rPr lang="en-US" sz="2800" dirty="0" err="1"/>
              <a:t>i</a:t>
            </a:r>
            <a:r>
              <a:rPr lang="en-US" sz="2800" dirty="0"/>
              <a:t>));</a:t>
            </a:r>
          </a:p>
          <a:p>
            <a:endParaRPr lang="en-US" sz="2800" dirty="0" smtClean="0"/>
          </a:p>
          <a:p>
            <a:r>
              <a:rPr lang="en-US" sz="2800" dirty="0" err="1" smtClean="0"/>
              <a:t>oobError</a:t>
            </a:r>
            <a:r>
              <a:rPr lang="en-US" sz="2800" dirty="0"/>
              <a:t>(b)</a:t>
            </a:r>
          </a:p>
          <a:p>
            <a:endParaRPr lang="en-US" sz="2800" b="1" dirty="0" smtClean="0"/>
          </a:p>
          <a:p>
            <a:r>
              <a:rPr lang="en-US" sz="2800" b="1" dirty="0" smtClean="0"/>
              <a:t>Compare with </a:t>
            </a:r>
            <a:r>
              <a:rPr lang="en-US" sz="2800" b="1" dirty="0" err="1" smtClean="0"/>
              <a:t>mseTotalConst</a:t>
            </a:r>
            <a:r>
              <a:rPr lang="en-US" sz="2800" b="1" dirty="0" smtClean="0"/>
              <a:t> and </a:t>
            </a:r>
            <a:r>
              <a:rPr lang="en-US" sz="2800" b="1" dirty="0" err="1" smtClean="0"/>
              <a:t>mseTotalLinearRegression</a:t>
            </a:r>
            <a:endParaRPr lang="en-US" sz="2800" b="1" dirty="0"/>
          </a:p>
        </p:txBody>
      </p:sp>
    </p:spTree>
    <p:extLst>
      <p:ext uri="{BB962C8B-B14F-4D97-AF65-F5344CB8AC3E}">
        <p14:creationId xmlns:p14="http://schemas.microsoft.com/office/powerpoint/2010/main" val="167992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Do It</a:t>
            </a:r>
            <a:endParaRPr lang="en-US" dirty="0"/>
          </a:p>
        </p:txBody>
      </p:sp>
      <p:sp>
        <p:nvSpPr>
          <p:cNvPr id="3" name="Content Placeholder 2"/>
          <p:cNvSpPr>
            <a:spLocks noGrp="1"/>
          </p:cNvSpPr>
          <p:nvPr>
            <p:ph idx="1"/>
          </p:nvPr>
        </p:nvSpPr>
        <p:spPr/>
        <p:txBody>
          <a:bodyPr/>
          <a:lstStyle/>
          <a:p>
            <a:r>
              <a:rPr lang="en-US" dirty="0" smtClean="0"/>
              <a:t>Edit </a:t>
            </a:r>
            <a:r>
              <a:rPr lang="en-US" dirty="0" err="1" smtClean="0"/>
              <a:t>MachineLearningPredictions.m</a:t>
            </a:r>
            <a:endParaRPr lang="en-US" dirty="0" smtClean="0"/>
          </a:p>
          <a:p>
            <a:endParaRPr lang="en-US" dirty="0" smtClean="0"/>
          </a:p>
          <a:p>
            <a:r>
              <a:rPr lang="en-US" dirty="0" smtClean="0"/>
              <a:t>You faster</a:t>
            </a:r>
            <a:r>
              <a:rPr lang="en-US" dirty="0"/>
              <a:t>?</a:t>
            </a:r>
            <a:r>
              <a:rPr lang="en-US" dirty="0" smtClean="0"/>
              <a:t> How well does this finding generalize across neurons? Why are the R^2 so small?</a:t>
            </a:r>
            <a:endParaRPr lang="en-US" dirty="0"/>
          </a:p>
        </p:txBody>
      </p:sp>
    </p:spTree>
    <p:extLst>
      <p:ext uri="{BB962C8B-B14F-4D97-AF65-F5344CB8AC3E}">
        <p14:creationId xmlns:p14="http://schemas.microsoft.com/office/powerpoint/2010/main" val="2291015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machine learning = life skill</a:t>
            </a:r>
            <a:endParaRPr lang="en-US" dirty="0"/>
          </a:p>
        </p:txBody>
      </p:sp>
      <p:sp>
        <p:nvSpPr>
          <p:cNvPr id="3" name="Content Placeholder 2"/>
          <p:cNvSpPr>
            <a:spLocks noGrp="1"/>
          </p:cNvSpPr>
          <p:nvPr>
            <p:ph idx="1"/>
          </p:nvPr>
        </p:nvSpPr>
        <p:spPr/>
        <p:txBody>
          <a:bodyPr/>
          <a:lstStyle/>
          <a:p>
            <a:r>
              <a:rPr lang="en-US" dirty="0" smtClean="0"/>
              <a:t>A way to ask if there is information</a:t>
            </a:r>
          </a:p>
          <a:p>
            <a:r>
              <a:rPr lang="en-US" dirty="0" smtClean="0"/>
              <a:t>A way of letting the computer do the feature engineering.</a:t>
            </a:r>
          </a:p>
          <a:p>
            <a:r>
              <a:rPr lang="en-US" dirty="0" smtClean="0"/>
              <a:t>If the brain is nonlinear and not in a simple way there is no alternative.</a:t>
            </a:r>
          </a:p>
          <a:p>
            <a:endParaRPr lang="en-US" dirty="0"/>
          </a:p>
        </p:txBody>
      </p:sp>
    </p:spTree>
    <p:extLst>
      <p:ext uri="{BB962C8B-B14F-4D97-AF65-F5344CB8AC3E}">
        <p14:creationId xmlns:p14="http://schemas.microsoft.com/office/powerpoint/2010/main" val="512542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11-09 at 2.12.20 PM.png"/>
          <p:cNvPicPr>
            <a:picLocks noChangeAspect="1"/>
          </p:cNvPicPr>
          <p:nvPr/>
        </p:nvPicPr>
        <p:blipFill rotWithShape="1">
          <a:blip r:embed="rId2">
            <a:extLst>
              <a:ext uri="{28A0092B-C50C-407E-A947-70E740481C1C}">
                <a14:useLocalDpi xmlns:a14="http://schemas.microsoft.com/office/drawing/2010/main" val="0"/>
              </a:ext>
            </a:extLst>
          </a:blip>
          <a:srcRect b="69734"/>
          <a:stretch/>
        </p:blipFill>
        <p:spPr>
          <a:xfrm>
            <a:off x="0" y="19507"/>
            <a:ext cx="9144000" cy="1109444"/>
          </a:xfrm>
          <a:prstGeom prst="rect">
            <a:avLst/>
          </a:prstGeom>
        </p:spPr>
      </p:pic>
      <p:sp>
        <p:nvSpPr>
          <p:cNvPr id="6" name="TextBox 5"/>
          <p:cNvSpPr txBox="1"/>
          <p:nvPr/>
        </p:nvSpPr>
        <p:spPr>
          <a:xfrm>
            <a:off x="5032048" y="125436"/>
            <a:ext cx="3983789" cy="369332"/>
          </a:xfrm>
          <a:prstGeom prst="rect">
            <a:avLst/>
          </a:prstGeom>
          <a:noFill/>
        </p:spPr>
        <p:txBody>
          <a:bodyPr wrap="square" rtlCol="0">
            <a:spAutoFit/>
          </a:bodyPr>
          <a:lstStyle/>
          <a:p>
            <a:r>
              <a:rPr lang="en-US" dirty="0" smtClean="0"/>
              <a:t>http://</a:t>
            </a:r>
            <a:r>
              <a:rPr lang="en-US" dirty="0" err="1" smtClean="0"/>
              <a:t>github.com</a:t>
            </a:r>
            <a:r>
              <a:rPr lang="en-US" dirty="0" smtClean="0"/>
              <a:t>/</a:t>
            </a:r>
            <a:r>
              <a:rPr lang="en-US" dirty="0" err="1" smtClean="0"/>
              <a:t>KordingLab</a:t>
            </a:r>
            <a:r>
              <a:rPr lang="en-US" dirty="0" smtClean="0"/>
              <a:t>/</a:t>
            </a:r>
            <a:r>
              <a:rPr lang="en-US" dirty="0" err="1" smtClean="0"/>
              <a:t>spykes</a:t>
            </a:r>
            <a:endParaRPr lang="en-US" dirty="0"/>
          </a:p>
        </p:txBody>
      </p:sp>
      <p:sp>
        <p:nvSpPr>
          <p:cNvPr id="7" name="TextBox 6"/>
          <p:cNvSpPr txBox="1"/>
          <p:nvPr/>
        </p:nvSpPr>
        <p:spPr>
          <a:xfrm>
            <a:off x="5574817" y="6049184"/>
            <a:ext cx="3569183" cy="646331"/>
          </a:xfrm>
          <a:prstGeom prst="rect">
            <a:avLst/>
          </a:prstGeom>
          <a:noFill/>
        </p:spPr>
        <p:txBody>
          <a:bodyPr wrap="square" rtlCol="0">
            <a:spAutoFit/>
          </a:bodyPr>
          <a:lstStyle/>
          <a:p>
            <a:pPr algn="ctr"/>
            <a:r>
              <a:rPr lang="en-US" dirty="0" smtClean="0"/>
              <a:t>Reach out: </a:t>
            </a:r>
            <a:r>
              <a:rPr lang="en-US" dirty="0" err="1" smtClean="0"/>
              <a:t>twitter.com</a:t>
            </a:r>
            <a:r>
              <a:rPr lang="en-US" dirty="0" smtClean="0"/>
              <a:t>/</a:t>
            </a:r>
            <a:r>
              <a:rPr lang="en-US" dirty="0" err="1" smtClean="0"/>
              <a:t>desipoika</a:t>
            </a:r>
            <a:endParaRPr lang="en-US" dirty="0" smtClean="0"/>
          </a:p>
          <a:p>
            <a:pPr algn="ctr"/>
            <a:r>
              <a:rPr lang="en-US" dirty="0" smtClean="0"/>
              <a:t>http://</a:t>
            </a:r>
            <a:r>
              <a:rPr lang="en-US" dirty="0" err="1" smtClean="0"/>
              <a:t>pavanramkumar.github.io</a:t>
            </a:r>
            <a:endParaRPr lang="en-US" dirty="0"/>
          </a:p>
        </p:txBody>
      </p:sp>
      <p:pic>
        <p:nvPicPr>
          <p:cNvPr id="8" name="Picture 7" descr="Pava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574" y="4399280"/>
            <a:ext cx="1608990" cy="1361453"/>
          </a:xfrm>
          <a:prstGeom prst="rect">
            <a:avLst/>
          </a:prstGeom>
        </p:spPr>
      </p:pic>
      <p:pic>
        <p:nvPicPr>
          <p:cNvPr id="9" name="Picture 8"/>
          <p:cNvPicPr>
            <a:picLocks noChangeAspect="1"/>
          </p:cNvPicPr>
          <p:nvPr/>
        </p:nvPicPr>
        <p:blipFill>
          <a:blip r:embed="rId4"/>
          <a:stretch>
            <a:fillRect/>
          </a:stretch>
        </p:blipFill>
        <p:spPr>
          <a:xfrm>
            <a:off x="502981" y="4246378"/>
            <a:ext cx="1104564" cy="1104564"/>
          </a:xfrm>
          <a:prstGeom prst="rect">
            <a:avLst/>
          </a:prstGeom>
        </p:spPr>
      </p:pic>
      <p:pic>
        <p:nvPicPr>
          <p:cNvPr id="10" name="Picture 9"/>
          <p:cNvPicPr>
            <a:picLocks noChangeAspect="1"/>
          </p:cNvPicPr>
          <p:nvPr/>
        </p:nvPicPr>
        <p:blipFill>
          <a:blip r:embed="rId5"/>
          <a:stretch>
            <a:fillRect/>
          </a:stretch>
        </p:blipFill>
        <p:spPr>
          <a:xfrm>
            <a:off x="1969425" y="4443761"/>
            <a:ext cx="1564909" cy="782455"/>
          </a:xfrm>
          <a:prstGeom prst="rect">
            <a:avLst/>
          </a:prstGeom>
        </p:spPr>
      </p:pic>
      <p:pic>
        <p:nvPicPr>
          <p:cNvPr id="11" name="Picture 10"/>
          <p:cNvPicPr>
            <a:picLocks noChangeAspect="1"/>
          </p:cNvPicPr>
          <p:nvPr/>
        </p:nvPicPr>
        <p:blipFill>
          <a:blip r:embed="rId6"/>
          <a:stretch>
            <a:fillRect/>
          </a:stretch>
        </p:blipFill>
        <p:spPr>
          <a:xfrm>
            <a:off x="3759341" y="4475122"/>
            <a:ext cx="824686" cy="824686"/>
          </a:xfrm>
          <a:prstGeom prst="rect">
            <a:avLst/>
          </a:prstGeom>
        </p:spPr>
      </p:pic>
      <p:sp>
        <p:nvSpPr>
          <p:cNvPr id="13" name="TextBox 12"/>
          <p:cNvSpPr txBox="1"/>
          <p:nvPr/>
        </p:nvSpPr>
        <p:spPr>
          <a:xfrm>
            <a:off x="144224" y="3569729"/>
            <a:ext cx="6738272" cy="707886"/>
          </a:xfrm>
          <a:prstGeom prst="rect">
            <a:avLst/>
          </a:prstGeom>
          <a:noFill/>
        </p:spPr>
        <p:txBody>
          <a:bodyPr wrap="square" rtlCol="0">
            <a:spAutoFit/>
          </a:bodyPr>
          <a:lstStyle/>
          <a:p>
            <a:pPr algn="just"/>
            <a:r>
              <a:rPr lang="en-US" sz="2000" dirty="0" smtClean="0"/>
              <a:t>Professional software engineering standards Inspired by recent successes in data science and neuroimaging</a:t>
            </a:r>
            <a:endParaRPr lang="en-US" sz="2000" dirty="0"/>
          </a:p>
        </p:txBody>
      </p:sp>
      <p:sp>
        <p:nvSpPr>
          <p:cNvPr id="14" name="TextBox 13"/>
          <p:cNvSpPr txBox="1"/>
          <p:nvPr/>
        </p:nvSpPr>
        <p:spPr>
          <a:xfrm>
            <a:off x="93581" y="1327494"/>
            <a:ext cx="7208603" cy="400110"/>
          </a:xfrm>
          <a:prstGeom prst="rect">
            <a:avLst/>
          </a:prstGeom>
          <a:noFill/>
        </p:spPr>
        <p:txBody>
          <a:bodyPr wrap="square" rtlCol="0">
            <a:spAutoFit/>
          </a:bodyPr>
          <a:lstStyle/>
          <a:p>
            <a:pPr algn="just"/>
            <a:r>
              <a:rPr lang="en-US" sz="2000" dirty="0" err="1" smtClean="0"/>
              <a:t>Rasters</a:t>
            </a:r>
            <a:r>
              <a:rPr lang="en-US" sz="2000" dirty="0" smtClean="0"/>
              <a:t>, PSTHs, tuning curves, decoding in ~10 lines of code!</a:t>
            </a:r>
            <a:endParaRPr lang="en-US" sz="2000" dirty="0"/>
          </a:p>
        </p:txBody>
      </p:sp>
      <p:pic>
        <p:nvPicPr>
          <p:cNvPr id="16" name="Picture 15" descr="Screen Shot 2016-11-09 at 2.35.09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25" y="1968002"/>
            <a:ext cx="4860238" cy="1340457"/>
          </a:xfrm>
          <a:prstGeom prst="rect">
            <a:avLst/>
          </a:prstGeom>
        </p:spPr>
      </p:pic>
      <p:pic>
        <p:nvPicPr>
          <p:cNvPr id="15" name="Picture 14" descr="Screen Shot 2016-11-09 at 2.33.13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6009" y="1905282"/>
            <a:ext cx="3992947" cy="1546106"/>
          </a:xfrm>
          <a:prstGeom prst="rect">
            <a:avLst/>
          </a:prstGeom>
        </p:spPr>
      </p:pic>
    </p:spTree>
    <p:extLst>
      <p:ext uri="{BB962C8B-B14F-4D97-AF65-F5344CB8AC3E}">
        <p14:creationId xmlns:p14="http://schemas.microsoft.com/office/powerpoint/2010/main" val="187976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Reiterate Bootstrapping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 observed distribution stand in for the (unobserved) real distribution</a:t>
            </a:r>
          </a:p>
          <a:p>
            <a:endParaRPr lang="en-US" dirty="0" smtClean="0"/>
          </a:p>
          <a:p>
            <a:r>
              <a:rPr lang="en-US" dirty="0" smtClean="0"/>
              <a:t>There is noise on each bin</a:t>
            </a:r>
          </a:p>
          <a:p>
            <a:r>
              <a:rPr lang="en-US" dirty="0" smtClean="0"/>
              <a:t>Treat each bin as if it was a random drawing from bins you could have gotten</a:t>
            </a:r>
          </a:p>
          <a:p>
            <a:r>
              <a:rPr lang="en-US" dirty="0" smtClean="0"/>
              <a:t>Sample with replacement to get alternative outcome of experiment</a:t>
            </a:r>
          </a:p>
          <a:p>
            <a:r>
              <a:rPr lang="en-US" dirty="0" smtClean="0"/>
              <a:t>Get distribution from this</a:t>
            </a:r>
          </a:p>
        </p:txBody>
      </p:sp>
    </p:spTree>
    <p:extLst>
      <p:ext uri="{BB962C8B-B14F-4D97-AF65-F5344CB8AC3E}">
        <p14:creationId xmlns:p14="http://schemas.microsoft.com/office/powerpoint/2010/main" val="254110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MATLAB: how to sample with replacement</a:t>
            </a:r>
            <a:endParaRPr lang="en-US" dirty="0"/>
          </a:p>
        </p:txBody>
      </p:sp>
      <p:sp>
        <p:nvSpPr>
          <p:cNvPr id="4" name="Rectangle 3"/>
          <p:cNvSpPr/>
          <p:nvPr/>
        </p:nvSpPr>
        <p:spPr>
          <a:xfrm>
            <a:off x="887538" y="1720333"/>
            <a:ext cx="8256461" cy="523220"/>
          </a:xfrm>
          <a:prstGeom prst="rect">
            <a:avLst/>
          </a:prstGeom>
        </p:spPr>
        <p:txBody>
          <a:bodyPr wrap="square">
            <a:spAutoFit/>
          </a:bodyPr>
          <a:lstStyle/>
          <a:p>
            <a:r>
              <a:rPr lang="en-US" sz="2800" dirty="0" err="1"/>
              <a:t>inds</a:t>
            </a:r>
            <a:r>
              <a:rPr lang="en-US" sz="2800" dirty="0"/>
              <a:t>=1+floor(rand(size(angle))*length(angle));</a:t>
            </a:r>
          </a:p>
        </p:txBody>
      </p:sp>
    </p:spTree>
    <p:extLst>
      <p:ext uri="{BB962C8B-B14F-4D97-AF65-F5344CB8AC3E}">
        <p14:creationId xmlns:p14="http://schemas.microsoft.com/office/powerpoint/2010/main" val="258807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Tuning Curves</a:t>
            </a:r>
            <a:endParaRPr lang="en-US" dirty="0"/>
          </a:p>
        </p:txBody>
      </p:sp>
      <p:pic>
        <p:nvPicPr>
          <p:cNvPr id="5" name="Picture 4"/>
          <p:cNvPicPr>
            <a:picLocks noChangeAspect="1"/>
          </p:cNvPicPr>
          <p:nvPr/>
        </p:nvPicPr>
        <p:blipFill>
          <a:blip r:embed="rId2"/>
          <a:stretch>
            <a:fillRect/>
          </a:stretch>
        </p:blipFill>
        <p:spPr>
          <a:xfrm>
            <a:off x="0" y="1559035"/>
            <a:ext cx="4344276" cy="3258207"/>
          </a:xfrm>
          <a:prstGeom prst="rect">
            <a:avLst/>
          </a:prstGeom>
        </p:spPr>
      </p:pic>
      <p:pic>
        <p:nvPicPr>
          <p:cNvPr id="6" name="Picture 5"/>
          <p:cNvPicPr>
            <a:picLocks noChangeAspect="1"/>
          </p:cNvPicPr>
          <p:nvPr/>
        </p:nvPicPr>
        <p:blipFill>
          <a:blip r:embed="rId3"/>
          <a:stretch>
            <a:fillRect/>
          </a:stretch>
        </p:blipFill>
        <p:spPr>
          <a:xfrm>
            <a:off x="4615792" y="1585311"/>
            <a:ext cx="4274207" cy="3205655"/>
          </a:xfrm>
          <a:prstGeom prst="rect">
            <a:avLst/>
          </a:prstGeom>
        </p:spPr>
      </p:pic>
      <p:sp>
        <p:nvSpPr>
          <p:cNvPr id="7" name="TextBox 6"/>
          <p:cNvSpPr txBox="1"/>
          <p:nvPr/>
        </p:nvSpPr>
        <p:spPr>
          <a:xfrm>
            <a:off x="858345" y="4712138"/>
            <a:ext cx="2480367" cy="369332"/>
          </a:xfrm>
          <a:prstGeom prst="rect">
            <a:avLst/>
          </a:prstGeom>
          <a:noFill/>
        </p:spPr>
        <p:txBody>
          <a:bodyPr wrap="none" rtlCol="0">
            <a:spAutoFit/>
          </a:bodyPr>
          <a:lstStyle/>
          <a:p>
            <a:r>
              <a:rPr lang="en-US" dirty="0" smtClean="0"/>
              <a:t>The regular tuning curve</a:t>
            </a:r>
            <a:endParaRPr lang="en-US" dirty="0"/>
          </a:p>
        </p:txBody>
      </p:sp>
      <p:sp>
        <p:nvSpPr>
          <p:cNvPr id="8" name="TextBox 7"/>
          <p:cNvSpPr txBox="1"/>
          <p:nvPr/>
        </p:nvSpPr>
        <p:spPr>
          <a:xfrm>
            <a:off x="5565228" y="4680599"/>
            <a:ext cx="2544286" cy="646331"/>
          </a:xfrm>
          <a:prstGeom prst="rect">
            <a:avLst/>
          </a:prstGeom>
          <a:noFill/>
        </p:spPr>
        <p:txBody>
          <a:bodyPr wrap="none" rtlCol="0">
            <a:spAutoFit/>
          </a:bodyPr>
          <a:lstStyle/>
          <a:p>
            <a:r>
              <a:rPr lang="en-US" dirty="0" smtClean="0"/>
              <a:t>Alternative tuning curves</a:t>
            </a:r>
          </a:p>
          <a:p>
            <a:r>
              <a:rPr lang="en-US" dirty="0" smtClean="0"/>
              <a:t>(for each bootstrap run)</a:t>
            </a:r>
            <a:endParaRPr lang="en-US" dirty="0"/>
          </a:p>
        </p:txBody>
      </p:sp>
    </p:spTree>
    <p:extLst>
      <p:ext uri="{BB962C8B-B14F-4D97-AF65-F5344CB8AC3E}">
        <p14:creationId xmlns:p14="http://schemas.microsoft.com/office/powerpoint/2010/main" val="218660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bounds</a:t>
            </a:r>
            <a:endParaRPr lang="en-US" dirty="0"/>
          </a:p>
        </p:txBody>
      </p:sp>
      <p:sp>
        <p:nvSpPr>
          <p:cNvPr id="3" name="Content Placeholder 2"/>
          <p:cNvSpPr>
            <a:spLocks noGrp="1"/>
          </p:cNvSpPr>
          <p:nvPr>
            <p:ph idx="1"/>
          </p:nvPr>
        </p:nvSpPr>
        <p:spPr/>
        <p:txBody>
          <a:bodyPr/>
          <a:lstStyle/>
          <a:p>
            <a:r>
              <a:rPr lang="en-US" dirty="0" smtClean="0"/>
              <a:t>Do it 1000 times (or 10k times)</a:t>
            </a:r>
          </a:p>
          <a:p>
            <a:r>
              <a:rPr lang="en-US" dirty="0" smtClean="0"/>
              <a:t>For each bin, discard bottom 2.5% and top 2.5%</a:t>
            </a:r>
          </a:p>
          <a:p>
            <a:r>
              <a:rPr lang="en-US" dirty="0" smtClean="0"/>
              <a:t>Remaining range =95% confidence interval</a:t>
            </a:r>
            <a:endParaRPr lang="en-US" dirty="0"/>
          </a:p>
        </p:txBody>
      </p:sp>
    </p:spTree>
    <p:extLst>
      <p:ext uri="{BB962C8B-B14F-4D97-AF65-F5344CB8AC3E}">
        <p14:creationId xmlns:p14="http://schemas.microsoft.com/office/powerpoint/2010/main" val="291212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Do It</a:t>
            </a:r>
            <a:endParaRPr lang="en-US" dirty="0"/>
          </a:p>
        </p:txBody>
      </p:sp>
      <p:sp>
        <p:nvSpPr>
          <p:cNvPr id="3" name="Content Placeholder 2"/>
          <p:cNvSpPr>
            <a:spLocks noGrp="1"/>
          </p:cNvSpPr>
          <p:nvPr>
            <p:ph idx="1"/>
          </p:nvPr>
        </p:nvSpPr>
        <p:spPr/>
        <p:txBody>
          <a:bodyPr/>
          <a:lstStyle/>
          <a:p>
            <a:r>
              <a:rPr lang="en-US" dirty="0" smtClean="0"/>
              <a:t>Edit </a:t>
            </a:r>
            <a:r>
              <a:rPr lang="en-US" dirty="0" err="1" smtClean="0"/>
              <a:t>BootstrapErrorBars.m</a:t>
            </a:r>
            <a:endParaRPr lang="en-US" dirty="0" smtClean="0"/>
          </a:p>
          <a:p>
            <a:endParaRPr lang="en-US" dirty="0" smtClean="0"/>
          </a:p>
          <a:p>
            <a:r>
              <a:rPr lang="en-US" dirty="0" smtClean="0"/>
              <a:t>You faster</a:t>
            </a:r>
            <a:r>
              <a:rPr lang="en-US" dirty="0"/>
              <a:t>?</a:t>
            </a:r>
            <a:r>
              <a:rPr lang="en-US" dirty="0" smtClean="0"/>
              <a:t> Do this for neurons with very low firing rates. How do confidence bounds depend on firing rates? Why?</a:t>
            </a:r>
            <a:endParaRPr lang="en-US" dirty="0"/>
          </a:p>
        </p:txBody>
      </p:sp>
    </p:spTree>
    <p:extLst>
      <p:ext uri="{BB962C8B-B14F-4D97-AF65-F5344CB8AC3E}">
        <p14:creationId xmlns:p14="http://schemas.microsoft.com/office/powerpoint/2010/main" val="391593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lstStyle/>
          <a:p>
            <a:r>
              <a:rPr lang="en-US" dirty="0" smtClean="0"/>
              <a:t>Need enough bins</a:t>
            </a:r>
          </a:p>
          <a:p>
            <a:r>
              <a:rPr lang="en-US" dirty="0" smtClean="0"/>
              <a:t>Bins should be independent</a:t>
            </a:r>
          </a:p>
          <a:p>
            <a:r>
              <a:rPr lang="en-US" dirty="0" smtClean="0"/>
              <a:t>Details matter: approximate hypothetical experiments</a:t>
            </a:r>
          </a:p>
          <a:p>
            <a:endParaRPr lang="en-US" dirty="0"/>
          </a:p>
        </p:txBody>
      </p:sp>
    </p:spTree>
    <p:extLst>
      <p:ext uri="{BB962C8B-B14F-4D97-AF65-F5344CB8AC3E}">
        <p14:creationId xmlns:p14="http://schemas.microsoft.com/office/powerpoint/2010/main" val="372146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bootstrap = life skill</a:t>
            </a:r>
            <a:endParaRPr lang="en-US" dirty="0"/>
          </a:p>
        </p:txBody>
      </p:sp>
      <p:sp>
        <p:nvSpPr>
          <p:cNvPr id="3" name="Content Placeholder 2"/>
          <p:cNvSpPr>
            <a:spLocks noGrp="1"/>
          </p:cNvSpPr>
          <p:nvPr>
            <p:ph idx="1"/>
          </p:nvPr>
        </p:nvSpPr>
        <p:spPr/>
        <p:txBody>
          <a:bodyPr/>
          <a:lstStyle/>
          <a:p>
            <a:r>
              <a:rPr lang="en-US" dirty="0" smtClean="0"/>
              <a:t>Replaces my time with my computers</a:t>
            </a:r>
          </a:p>
          <a:p>
            <a:r>
              <a:rPr lang="en-US" dirty="0" smtClean="0"/>
              <a:t>Many desirable properties (e.g. no need to assume probability distribution)</a:t>
            </a:r>
          </a:p>
          <a:p>
            <a:r>
              <a:rPr lang="en-US" dirty="0" smtClean="0"/>
              <a:t>Works on just about anything</a:t>
            </a:r>
            <a:endParaRPr lang="en-US" dirty="0"/>
          </a:p>
        </p:txBody>
      </p:sp>
    </p:spTree>
    <p:extLst>
      <p:ext uri="{BB962C8B-B14F-4D97-AF65-F5344CB8AC3E}">
        <p14:creationId xmlns:p14="http://schemas.microsoft.com/office/powerpoint/2010/main" val="234575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1650</TotalTime>
  <Words>622</Words>
  <Application>Microsoft Macintosh PowerPoint</Application>
  <PresentationFormat>On-screen Show (4:3)</PresentationFormat>
  <Paragraphs>96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Neural Data Science Course</vt:lpstr>
      <vt:lpstr>PART I: Error bars on tuning curves</vt:lpstr>
      <vt:lpstr>Reiterate Bootstrapping </vt:lpstr>
      <vt:lpstr>MATLAB: how to sample with replacement</vt:lpstr>
      <vt:lpstr>For Tuning Curves</vt:lpstr>
      <vt:lpstr>Confidence bounds</vt:lpstr>
      <vt:lpstr>Now Do It</vt:lpstr>
      <vt:lpstr>Caveats</vt:lpstr>
      <vt:lpstr>Why bootstrap = life skill</vt:lpstr>
      <vt:lpstr>PART II: Fit Arbitrary function</vt:lpstr>
      <vt:lpstr>Fitting functions</vt:lpstr>
      <vt:lpstr>Example function for tuning curve</vt:lpstr>
      <vt:lpstr>Measure fit quality</vt:lpstr>
      <vt:lpstr>Fitting in Matlab</vt:lpstr>
      <vt:lpstr>Now Do It</vt:lpstr>
      <vt:lpstr>Caveats</vt:lpstr>
      <vt:lpstr>Why function fitting = life skill</vt:lpstr>
      <vt:lpstr>PART III: Machine learning to predict neural firing</vt:lpstr>
      <vt:lpstr>GLM=trivial neural network</vt:lpstr>
      <vt:lpstr>Feature engineering: only angles</vt:lpstr>
      <vt:lpstr>Now, do some machine learning with position and velocity</vt:lpstr>
      <vt:lpstr>Can feature engineering rescue GLM?</vt:lpstr>
      <vt:lpstr>Ensemble method (combine all)</vt:lpstr>
      <vt:lpstr>Why it matters</vt:lpstr>
      <vt:lpstr>MATLAB: use python for ML</vt:lpstr>
      <vt:lpstr>Now Do It</vt:lpstr>
      <vt:lpstr>Why machine learning = life skill</vt:lpstr>
      <vt:lpstr>PowerPoint Presentation</vt:lpstr>
    </vt:vector>
  </TitlesOfParts>
  <Company>Northwestern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Data Science Course</dc:title>
  <dc:creator>Konrad Kording</dc:creator>
  <cp:lastModifiedBy>Konrad Kording</cp:lastModifiedBy>
  <cp:revision>15</cp:revision>
  <dcterms:created xsi:type="dcterms:W3CDTF">2016-11-03T15:32:50Z</dcterms:created>
  <dcterms:modified xsi:type="dcterms:W3CDTF">2016-11-10T21:41:23Z</dcterms:modified>
</cp:coreProperties>
</file>