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6" roundtripDataSignature="AMtx7mhDJM5ll0zwFzTRPklaZO3K6Ebc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29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3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1.jpg"/><Relationship Id="rId6" Type="http://schemas.openxmlformats.org/officeDocument/2006/relationships/image" Target="../media/image7.png"/><Relationship Id="rId7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6.jpg"/><Relationship Id="rId5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6.jpg"/><Relationship Id="rId5" Type="http://schemas.openxmlformats.org/officeDocument/2006/relationships/image" Target="../media/image17.jpg"/><Relationship Id="rId6" Type="http://schemas.openxmlformats.org/officeDocument/2006/relationships/image" Target="../media/image9.png"/><Relationship Id="rId7" Type="http://schemas.openxmlformats.org/officeDocument/2006/relationships/image" Target="../media/image2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3.jpg"/><Relationship Id="rId5" Type="http://schemas.openxmlformats.org/officeDocument/2006/relationships/image" Target="../media/image19.jpg"/><Relationship Id="rId6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2.jpg"/><Relationship Id="rId5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Relationship Id="rId4" Type="http://schemas.openxmlformats.org/officeDocument/2006/relationships/image" Target="../media/image19.jpg"/><Relationship Id="rId5" Type="http://schemas.openxmlformats.org/officeDocument/2006/relationships/image" Target="../media/image9.png"/><Relationship Id="rId6" Type="http://schemas.openxmlformats.org/officeDocument/2006/relationships/image" Target="../media/image25.png"/><Relationship Id="rId7" Type="http://schemas.openxmlformats.org/officeDocument/2006/relationships/image" Target="../media/image21.png"/><Relationship Id="rId8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19.jpg"/><Relationship Id="rId5" Type="http://schemas.openxmlformats.org/officeDocument/2006/relationships/image" Target="../media/image9.png"/><Relationship Id="rId6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Relationship Id="rId4" Type="http://schemas.openxmlformats.org/officeDocument/2006/relationships/image" Target="../media/image19.jpg"/><Relationship Id="rId5" Type="http://schemas.openxmlformats.org/officeDocument/2006/relationships/image" Target="../media/image9.png"/><Relationship Id="rId6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Relationship Id="rId4" Type="http://schemas.openxmlformats.org/officeDocument/2006/relationships/image" Target="../media/image19.jpg"/><Relationship Id="rId5" Type="http://schemas.openxmlformats.org/officeDocument/2006/relationships/image" Target="../media/image9.png"/><Relationship Id="rId6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30.png"/><Relationship Id="rId5" Type="http://schemas.openxmlformats.org/officeDocument/2006/relationships/image" Target="../media/image19.jpg"/><Relationship Id="rId6" Type="http://schemas.openxmlformats.org/officeDocument/2006/relationships/oleObject" Target="../embeddings/oleObject1.bin"/><Relationship Id="rId7" Type="http://schemas.openxmlformats.org/officeDocument/2006/relationships/oleObject" Target="../embeddings/oleObject1.bin"/><Relationship Id="rId8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9" Type="http://schemas.openxmlformats.org/officeDocument/2006/relationships/image" Target="../media/image29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31.png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3.bin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4.bin"/><Relationship Id="rId9" Type="http://schemas.openxmlformats.org/officeDocument/2006/relationships/image" Target="../media/image29.png"/><Relationship Id="rId5" Type="http://schemas.openxmlformats.org/officeDocument/2006/relationships/oleObject" Target="../embeddings/oleObject4.bin"/><Relationship Id="rId6" Type="http://schemas.openxmlformats.org/officeDocument/2006/relationships/image" Target="../media/image28.png"/><Relationship Id="rId7" Type="http://schemas.openxmlformats.org/officeDocument/2006/relationships/oleObject" Target="../embeddings/oleObject5.bin"/><Relationship Id="rId8" Type="http://schemas.openxmlformats.org/officeDocument/2006/relationships/oleObject" Target="../embeddings/oleObject5.bin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6.jpg"/><Relationship Id="rId5" Type="http://schemas.openxmlformats.org/officeDocument/2006/relationships/image" Target="../media/image13.jpg"/><Relationship Id="rId6" Type="http://schemas.openxmlformats.org/officeDocument/2006/relationships/image" Target="../media/image15.jpg"/><Relationship Id="rId7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6.jpg"/><Relationship Id="rId5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6.jpg"/><Relationship Id="rId5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6.jpg"/><Relationship Id="rId5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6.jpg"/><Relationship Id="rId5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0" y="2130425"/>
            <a:ext cx="8915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2962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Preliminary examination of snook on offshore reefs in the Everglades National Park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Ross Boucek &amp; Jennifer Rehage </a:t>
            </a:r>
            <a:br>
              <a:rPr b="1" lang="en-US" sz="2200">
                <a:latin typeface="Arial"/>
                <a:ea typeface="Arial"/>
                <a:cs typeface="Arial"/>
                <a:sym typeface="Arial"/>
              </a:rPr>
            </a:br>
            <a:r>
              <a:rPr i="1" lang="en-US" sz="2200"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  <a:br>
              <a:rPr i="1" lang="en-US" sz="2200">
                <a:latin typeface="Arial"/>
                <a:ea typeface="Arial"/>
                <a:cs typeface="Arial"/>
                <a:sym typeface="Arial"/>
              </a:rPr>
            </a:br>
            <a:r>
              <a:rPr i="1" lang="en-US" sz="2200">
                <a:latin typeface="Arial"/>
                <a:ea typeface="Arial"/>
                <a:cs typeface="Arial"/>
                <a:sym typeface="Arial"/>
              </a:rPr>
              <a:t>rbouc003@fiu.edu</a:t>
            </a:r>
            <a:br>
              <a:rPr b="1" lang="en-US" sz="2700"/>
            </a:br>
            <a:br>
              <a:rPr b="1" lang="en-US" sz="2700"/>
            </a:br>
            <a:endParaRPr i="1" sz="2700"/>
          </a:p>
        </p:txBody>
      </p:sp>
      <p:pic>
        <p:nvPicPr>
          <p:cNvPr descr="https://www.flseagrant.org/wp-content/uploads/blue_florida_sea_grant.jpg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76" y="5304650"/>
            <a:ext cx="1991292" cy="1357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evergladesfoundation.org/wp-content/themes/ef-320/lib/images/logo-fb-1500.png"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4692" y="4648200"/>
            <a:ext cx="2709061" cy="23356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guyharveyoutpost.files.wordpress.com/2011/12/ghof_logo_cmyk.jpg" id="92" name="Google Shape;9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0200" y="5234466"/>
            <a:ext cx="1782809" cy="15651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serc.fiu.edu/images/logo.png" id="93" name="Google Shape;93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0730" y="4242464"/>
            <a:ext cx="4221773" cy="9920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ecolandmod.com/projects/ELM_FCE/graphics/fcelogo300ppi.jpg" id="94" name="Google Shape;94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55601" y="5422008"/>
            <a:ext cx="1757226" cy="1377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0"/>
          <p:cNvSpPr/>
          <p:nvPr/>
        </p:nvSpPr>
        <p:spPr>
          <a:xfrm>
            <a:off x="-29605" y="437"/>
            <a:ext cx="9448800" cy="6858000"/>
          </a:xfrm>
          <a:prstGeom prst="rect">
            <a:avLst/>
          </a:prstGeom>
          <a:solidFill>
            <a:srgbClr val="00FF00">
              <a:alpha val="26666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0"/>
          <p:cNvSpPr/>
          <p:nvPr/>
        </p:nvSpPr>
        <p:spPr>
          <a:xfrm rot="-2084102">
            <a:off x="-1048726" y="1478412"/>
            <a:ext cx="3155175" cy="69809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0"/>
          <p:cNvSpPr/>
          <p:nvPr/>
        </p:nvSpPr>
        <p:spPr>
          <a:xfrm rot="3484728">
            <a:off x="867619" y="3240225"/>
            <a:ext cx="3643890" cy="1902068"/>
          </a:xfrm>
          <a:prstGeom prst="triangle">
            <a:avLst>
              <a:gd fmla="val 50000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0"/>
          <p:cNvSpPr/>
          <p:nvPr/>
        </p:nvSpPr>
        <p:spPr>
          <a:xfrm rot="4355996">
            <a:off x="4447559" y="-943705"/>
            <a:ext cx="1835435" cy="9195387"/>
          </a:xfrm>
          <a:custGeom>
            <a:rect b="b" l="l" r="r" t="t"/>
            <a:pathLst>
              <a:path extrusionOk="0" h="4869609" w="988940">
                <a:moveTo>
                  <a:pt x="721048" y="0"/>
                </a:moveTo>
                <a:cubicBezTo>
                  <a:pt x="284963" y="325915"/>
                  <a:pt x="-40497" y="488806"/>
                  <a:pt x="4087" y="734736"/>
                </a:cubicBezTo>
                <a:cubicBezTo>
                  <a:pt x="48671" y="980666"/>
                  <a:pt x="966982" y="1183403"/>
                  <a:pt x="988551" y="1475580"/>
                </a:cubicBezTo>
                <a:cubicBezTo>
                  <a:pt x="1010120" y="1767757"/>
                  <a:pt x="129832" y="2034269"/>
                  <a:pt x="133504" y="2487797"/>
                </a:cubicBezTo>
                <a:cubicBezTo>
                  <a:pt x="137176" y="2941325"/>
                  <a:pt x="298039" y="4374768"/>
                  <a:pt x="747895" y="4869609"/>
                </a:cubicBezTo>
              </a:path>
            </a:pathLst>
          </a:custGeom>
          <a:noFill/>
          <a:ln cap="flat" cmpd="sng" w="952500">
            <a:solidFill>
              <a:srgbClr val="66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1" name="Google Shape;4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227287" y="1975190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8207495" y="1431670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8207494" y="1844780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327085" y="2405198"/>
            <a:ext cx="891359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10"/>
          <p:cNvSpPr txBox="1"/>
          <p:nvPr/>
        </p:nvSpPr>
        <p:spPr>
          <a:xfrm>
            <a:off x="1447800" y="5959427"/>
            <a:ext cx="155207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Ocean</a:t>
            </a:r>
            <a:endParaRPr/>
          </a:p>
        </p:txBody>
      </p:sp>
      <p:sp>
        <p:nvSpPr>
          <p:cNvPr id="426" name="Google Shape;426;p10"/>
          <p:cNvSpPr/>
          <p:nvPr/>
        </p:nvSpPr>
        <p:spPr>
          <a:xfrm rot="-2118071">
            <a:off x="2460562" y="4287430"/>
            <a:ext cx="206034" cy="884854"/>
          </a:xfrm>
          <a:prstGeom prst="ellipse">
            <a:avLst/>
          </a:prstGeom>
          <a:solidFill>
            <a:srgbClr val="BAFF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0"/>
          <p:cNvSpPr/>
          <p:nvPr/>
        </p:nvSpPr>
        <p:spPr>
          <a:xfrm rot="-1064788">
            <a:off x="1570766" y="3501665"/>
            <a:ext cx="260903" cy="722588"/>
          </a:xfrm>
          <a:prstGeom prst="ellipse">
            <a:avLst/>
          </a:prstGeom>
          <a:solidFill>
            <a:srgbClr val="BAFF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8" name="Google Shape;42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412183" y="4303806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1658497" y="3390238"/>
            <a:ext cx="891359" cy="339211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10"/>
          <p:cNvSpPr/>
          <p:nvPr/>
        </p:nvSpPr>
        <p:spPr>
          <a:xfrm>
            <a:off x="152400" y="-95480"/>
            <a:ext cx="6872466" cy="18869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0"/>
          <p:cNvSpPr txBox="1"/>
          <p:nvPr/>
        </p:nvSpPr>
        <p:spPr>
          <a:xfrm>
            <a:off x="349495" y="-47608"/>
            <a:ext cx="668951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-Rivers stayed warmer during the event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Charlotte Harbor recovered faster than other Gulf Coasts estuaries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deluxevectors.com/images/vector_images/thumb/international-maritime-map-symbols-ship-wreck-clip-art.jpg" id="432" name="Google Shape;43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44" y="5299056"/>
            <a:ext cx="889247" cy="621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479485" y="2557598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631885" y="2709998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615953" y="5123901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395869" y="5789822"/>
            <a:ext cx="891359" cy="339211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10"/>
          <p:cNvSpPr/>
          <p:nvPr/>
        </p:nvSpPr>
        <p:spPr>
          <a:xfrm rot="4014796">
            <a:off x="3266818" y="509847"/>
            <a:ext cx="4600310" cy="7674244"/>
          </a:xfrm>
          <a:prstGeom prst="arc">
            <a:avLst>
              <a:gd fmla="val 15975967" name="adj1"/>
              <a:gd fmla="val 2855835" name="adj2"/>
            </a:avLst>
          </a:prstGeom>
          <a:noFill/>
          <a:ln cap="flat" cmpd="sng" w="889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0"/>
          <p:cNvSpPr/>
          <p:nvPr/>
        </p:nvSpPr>
        <p:spPr>
          <a:xfrm rot="47177">
            <a:off x="8677198" y="4238605"/>
            <a:ext cx="590939" cy="4572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0"/>
          <p:cNvSpPr/>
          <p:nvPr/>
        </p:nvSpPr>
        <p:spPr>
          <a:xfrm rot="886232">
            <a:off x="8126712" y="5037624"/>
            <a:ext cx="590939" cy="4572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0"/>
          <p:cNvSpPr/>
          <p:nvPr/>
        </p:nvSpPr>
        <p:spPr>
          <a:xfrm rot="1259582">
            <a:off x="7384084" y="5707207"/>
            <a:ext cx="590939" cy="4572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0"/>
          <p:cNvSpPr/>
          <p:nvPr/>
        </p:nvSpPr>
        <p:spPr>
          <a:xfrm rot="1908352">
            <a:off x="6377471" y="6265932"/>
            <a:ext cx="563292" cy="47964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57858" y="4686710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096695" y="4068676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3488633" y="3108799"/>
            <a:ext cx="891359" cy="2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Charlotte Harbor more resilient</a:t>
            </a:r>
            <a:br>
              <a:rPr lang="en-US"/>
            </a:br>
            <a:r>
              <a:rPr lang="en-US"/>
              <a:t>than Tampa and the Everglades </a:t>
            </a:r>
            <a:endParaRPr/>
          </a:p>
        </p:txBody>
      </p:sp>
      <p:pic>
        <p:nvPicPr>
          <p:cNvPr id="450" name="Google Shape;450;p11"/>
          <p:cNvPicPr preferRelativeResize="0"/>
          <p:nvPr/>
        </p:nvPicPr>
        <p:blipFill rotWithShape="1">
          <a:blip r:embed="rId3">
            <a:alphaModFix/>
          </a:blip>
          <a:srcRect b="41532" l="0" r="0" t="0"/>
          <a:stretch/>
        </p:blipFill>
        <p:spPr>
          <a:xfrm>
            <a:off x="1600200" y="1676400"/>
            <a:ext cx="4246887" cy="4230901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11"/>
          <p:cNvSpPr txBox="1"/>
          <p:nvPr/>
        </p:nvSpPr>
        <p:spPr>
          <a:xfrm>
            <a:off x="1828800" y="6019800"/>
            <a:ext cx="838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1996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11"/>
          <p:cNvSpPr txBox="1"/>
          <p:nvPr/>
        </p:nvSpPr>
        <p:spPr>
          <a:xfrm>
            <a:off x="5257800" y="6019800"/>
            <a:ext cx="838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1"/>
          <p:cNvSpPr/>
          <p:nvPr/>
        </p:nvSpPr>
        <p:spPr>
          <a:xfrm>
            <a:off x="2590800" y="6096000"/>
            <a:ext cx="2590800" cy="184666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1"/>
          <p:cNvSpPr/>
          <p:nvPr/>
        </p:nvSpPr>
        <p:spPr>
          <a:xfrm>
            <a:off x="1219200" y="2133600"/>
            <a:ext cx="609600" cy="388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1"/>
          <p:cNvSpPr txBox="1"/>
          <p:nvPr/>
        </p:nvSpPr>
        <p:spPr>
          <a:xfrm rot="-5400000">
            <a:off x="298966" y="3053834"/>
            <a:ext cx="2209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1"/>
          <p:cNvSpPr txBox="1"/>
          <p:nvPr/>
        </p:nvSpPr>
        <p:spPr>
          <a:xfrm>
            <a:off x="6076950" y="2212221"/>
            <a:ext cx="32969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year recovery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1"/>
          <p:cNvSpPr txBox="1"/>
          <p:nvPr/>
        </p:nvSpPr>
        <p:spPr>
          <a:xfrm>
            <a:off x="6228087" y="3191470"/>
            <a:ext cx="32969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year recovery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1"/>
          <p:cNvSpPr txBox="1"/>
          <p:nvPr/>
        </p:nvSpPr>
        <p:spPr>
          <a:xfrm>
            <a:off x="6096000" y="4540051"/>
            <a:ext cx="32969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 year recovery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1"/>
          <p:cNvSpPr/>
          <p:nvPr/>
        </p:nvSpPr>
        <p:spPr>
          <a:xfrm>
            <a:off x="4894587" y="1892685"/>
            <a:ext cx="1143000" cy="2409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1"/>
          <p:cNvSpPr/>
          <p:nvPr/>
        </p:nvSpPr>
        <p:spPr>
          <a:xfrm>
            <a:off x="4780287" y="3174697"/>
            <a:ext cx="1143000" cy="2409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1"/>
          <p:cNvSpPr/>
          <p:nvPr/>
        </p:nvSpPr>
        <p:spPr>
          <a:xfrm>
            <a:off x="4876800" y="4642360"/>
            <a:ext cx="1143000" cy="2409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1"/>
          <p:cNvSpPr txBox="1"/>
          <p:nvPr/>
        </p:nvSpPr>
        <p:spPr>
          <a:xfrm>
            <a:off x="6096000" y="1905000"/>
            <a:ext cx="32969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Tampa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11"/>
          <p:cNvSpPr txBox="1"/>
          <p:nvPr/>
        </p:nvSpPr>
        <p:spPr>
          <a:xfrm>
            <a:off x="6247137" y="2869168"/>
            <a:ext cx="32969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Charlotte Harbor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11"/>
          <p:cNvSpPr txBox="1"/>
          <p:nvPr/>
        </p:nvSpPr>
        <p:spPr>
          <a:xfrm>
            <a:off x="6076949" y="4237116"/>
            <a:ext cx="32969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Everglades National Park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11"/>
          <p:cNvSpPr txBox="1"/>
          <p:nvPr/>
        </p:nvSpPr>
        <p:spPr>
          <a:xfrm>
            <a:off x="6095999" y="6351032"/>
            <a:ext cx="29806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Stevens et al. 2016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Ecosphere 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Important to study these </a:t>
            </a:r>
            <a:br>
              <a:rPr lang="en-US"/>
            </a:br>
            <a:r>
              <a:rPr lang="en-US"/>
              <a:t>non-estuary populations </a:t>
            </a:r>
            <a:endParaRPr/>
          </a:p>
        </p:txBody>
      </p:sp>
      <p:sp>
        <p:nvSpPr>
          <p:cNvPr id="471" name="Google Shape;47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abundance of snook in those habitats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Extent to which those habitats are used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Mechanisms behind usage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Important to study these </a:t>
            </a:r>
            <a:br>
              <a:rPr lang="en-US"/>
            </a:br>
            <a:r>
              <a:rPr lang="en-US"/>
              <a:t>non-estuary populations </a:t>
            </a:r>
            <a:endParaRPr/>
          </a:p>
        </p:txBody>
      </p:sp>
      <p:sp>
        <p:nvSpPr>
          <p:cNvPr id="477" name="Google Shape;47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abundance of snook in those habitats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Extent to which those habitats are used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Mechanisms behind usage</a:t>
            </a:r>
            <a:endParaRPr/>
          </a:p>
        </p:txBody>
      </p:sp>
      <p:sp>
        <p:nvSpPr>
          <p:cNvPr id="478" name="Google Shape;478;p13"/>
          <p:cNvSpPr txBox="1"/>
          <p:nvPr/>
        </p:nvSpPr>
        <p:spPr>
          <a:xfrm>
            <a:off x="0" y="5153006"/>
            <a:ext cx="85344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improve predictions of population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resiliency to fishing and disturbance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4"/>
          <p:cNvSpPr/>
          <p:nvPr/>
        </p:nvSpPr>
        <p:spPr>
          <a:xfrm>
            <a:off x="-28036" y="0"/>
            <a:ext cx="9448800" cy="6858000"/>
          </a:xfrm>
          <a:prstGeom prst="rect">
            <a:avLst/>
          </a:prstGeom>
          <a:solidFill>
            <a:srgbClr val="00FF00">
              <a:alpha val="26666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14"/>
          <p:cNvSpPr/>
          <p:nvPr/>
        </p:nvSpPr>
        <p:spPr>
          <a:xfrm rot="-2084102">
            <a:off x="-1048726" y="1478412"/>
            <a:ext cx="3155175" cy="69809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4"/>
          <p:cNvSpPr txBox="1"/>
          <p:nvPr/>
        </p:nvSpPr>
        <p:spPr>
          <a:xfrm>
            <a:off x="7640199" y="617699"/>
            <a:ext cx="238225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Freshwater</a:t>
            </a:r>
            <a:endParaRPr b="1" sz="27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4"/>
          <p:cNvSpPr/>
          <p:nvPr/>
        </p:nvSpPr>
        <p:spPr>
          <a:xfrm rot="3484728">
            <a:off x="867619" y="3240225"/>
            <a:ext cx="3643890" cy="1902068"/>
          </a:xfrm>
          <a:prstGeom prst="triangle">
            <a:avLst>
              <a:gd fmla="val 50000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14"/>
          <p:cNvSpPr/>
          <p:nvPr/>
        </p:nvSpPr>
        <p:spPr>
          <a:xfrm rot="4355996">
            <a:off x="4447560" y="-943705"/>
            <a:ext cx="1835435" cy="9195387"/>
          </a:xfrm>
          <a:custGeom>
            <a:rect b="b" l="l" r="r" t="t"/>
            <a:pathLst>
              <a:path extrusionOk="0" h="4869609" w="988940">
                <a:moveTo>
                  <a:pt x="721048" y="0"/>
                </a:moveTo>
                <a:cubicBezTo>
                  <a:pt x="284963" y="325915"/>
                  <a:pt x="-40497" y="488806"/>
                  <a:pt x="4087" y="734736"/>
                </a:cubicBezTo>
                <a:cubicBezTo>
                  <a:pt x="48671" y="980666"/>
                  <a:pt x="966982" y="1183403"/>
                  <a:pt x="988551" y="1475580"/>
                </a:cubicBezTo>
                <a:cubicBezTo>
                  <a:pt x="1010120" y="1767757"/>
                  <a:pt x="129832" y="2034269"/>
                  <a:pt x="133504" y="2487797"/>
                </a:cubicBezTo>
                <a:cubicBezTo>
                  <a:pt x="137176" y="2941325"/>
                  <a:pt x="298039" y="4374768"/>
                  <a:pt x="747895" y="4869609"/>
                </a:cubicBezTo>
              </a:path>
            </a:pathLst>
          </a:custGeom>
          <a:noFill/>
          <a:ln cap="flat" cmpd="sng" w="952500">
            <a:solidFill>
              <a:srgbClr val="66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8" name="Google Shape;4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227287" y="1975190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037764" y="3998747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8207495" y="1431670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8207494" y="1844780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327085" y="2405198"/>
            <a:ext cx="891359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14"/>
          <p:cNvSpPr txBox="1"/>
          <p:nvPr/>
        </p:nvSpPr>
        <p:spPr>
          <a:xfrm>
            <a:off x="1447800" y="5959427"/>
            <a:ext cx="155207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Ocean</a:t>
            </a:r>
            <a:endParaRPr/>
          </a:p>
        </p:txBody>
      </p:sp>
      <p:sp>
        <p:nvSpPr>
          <p:cNvPr id="494" name="Google Shape;494;p14"/>
          <p:cNvSpPr/>
          <p:nvPr/>
        </p:nvSpPr>
        <p:spPr>
          <a:xfrm rot="-2118071">
            <a:off x="2460562" y="4287430"/>
            <a:ext cx="206034" cy="884854"/>
          </a:xfrm>
          <a:prstGeom prst="ellipse">
            <a:avLst/>
          </a:prstGeom>
          <a:solidFill>
            <a:srgbClr val="BAFF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14"/>
          <p:cNvSpPr/>
          <p:nvPr/>
        </p:nvSpPr>
        <p:spPr>
          <a:xfrm rot="-1064788">
            <a:off x="1570766" y="3501665"/>
            <a:ext cx="260903" cy="722588"/>
          </a:xfrm>
          <a:prstGeom prst="ellipse">
            <a:avLst/>
          </a:prstGeom>
          <a:solidFill>
            <a:srgbClr val="BAFF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14"/>
          <p:cNvSpPr txBox="1"/>
          <p:nvPr/>
        </p:nvSpPr>
        <p:spPr>
          <a:xfrm>
            <a:off x="1431884" y="1981940"/>
            <a:ext cx="238225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Estuary</a:t>
            </a:r>
            <a:endParaRPr b="1" sz="27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7" name="Google Shape;4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190164" y="4151147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1743417" y="3656741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587523" y="5008322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1658497" y="3390238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323886" y="3676360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723999" y="4476793"/>
            <a:ext cx="891359" cy="339211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14"/>
          <p:cNvSpPr/>
          <p:nvPr/>
        </p:nvSpPr>
        <p:spPr>
          <a:xfrm>
            <a:off x="29744" y="76433"/>
            <a:ext cx="7439005" cy="11772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14"/>
          <p:cNvSpPr txBox="1"/>
          <p:nvPr/>
        </p:nvSpPr>
        <p:spPr>
          <a:xfrm>
            <a:off x="-28036" y="263714"/>
            <a:ext cx="825721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Reef and ocean populations the least studied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Especially on the west coast of Florida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deluxevectors.com/images/vector_images/thumb/international-maritime-map-symbols-ship-wreck-clip-art.jpg" id="505" name="Google Shape;50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44" y="5299056"/>
            <a:ext cx="889247" cy="621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479485" y="2557598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631885" y="2709998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615953" y="5123901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395869" y="5789822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10514" y="4604805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7800" y="2767888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9800" y="2819400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9200" y="3169072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04363" y="5074072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52800" y="4343400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9400" y="2743200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1563" y="3733800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2200" y="4235872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2600" y="3473872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71927" y="1199321"/>
            <a:ext cx="705637" cy="64092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14"/>
          <p:cNvSpPr/>
          <p:nvPr/>
        </p:nvSpPr>
        <p:spPr>
          <a:xfrm>
            <a:off x="-457200" y="4374728"/>
            <a:ext cx="2047345" cy="2143933"/>
          </a:xfrm>
          <a:prstGeom prst="ellipse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2" name="Google Shape;522;p14"/>
          <p:cNvCxnSpPr/>
          <p:nvPr/>
        </p:nvCxnSpPr>
        <p:spPr>
          <a:xfrm flipH="1">
            <a:off x="918991" y="1288099"/>
            <a:ext cx="2891010" cy="3057572"/>
          </a:xfrm>
          <a:prstGeom prst="straightConnector1">
            <a:avLst/>
          </a:prstGeom>
          <a:noFill/>
          <a:ln cap="flat" cmpd="sng" w="889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15"/>
          <p:cNvPicPr preferRelativeResize="0"/>
          <p:nvPr/>
        </p:nvPicPr>
        <p:blipFill rotWithShape="1">
          <a:blip r:embed="rId3">
            <a:alphaModFix/>
          </a:blip>
          <a:srcRect b="8099" l="20717" r="25656" t="10417"/>
          <a:stretch/>
        </p:blipFill>
        <p:spPr>
          <a:xfrm>
            <a:off x="0" y="-798241"/>
            <a:ext cx="9144000" cy="7811679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15"/>
          <p:cNvSpPr/>
          <p:nvPr/>
        </p:nvSpPr>
        <p:spPr>
          <a:xfrm>
            <a:off x="0" y="-57019"/>
            <a:ext cx="4572000" cy="137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Ocean snook in Everglades National Park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deluxevectors.com/images/vector_images/thumb/international-maritime-map-symbols-ship-wreck-clip-art.jpg" id="529" name="Google Shape;52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3969" y="4800601"/>
            <a:ext cx="697832" cy="4877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deluxevectors.com/images/vector_images/thumb/international-maritime-map-symbols-ship-wreck-clip-art.jpg" id="530" name="Google Shape;53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5284" y="1828800"/>
            <a:ext cx="654148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316959">
            <a:off x="1168363" y="2480180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316959">
            <a:off x="1972648" y="2270261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316959">
            <a:off x="620708" y="1796428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316959">
            <a:off x="1400538" y="4630995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316959">
            <a:off x="1804208" y="5405033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316959">
            <a:off x="3150765" y="5016654"/>
            <a:ext cx="891359" cy="339211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15"/>
          <p:cNvSpPr/>
          <p:nvPr/>
        </p:nvSpPr>
        <p:spPr>
          <a:xfrm>
            <a:off x="2230030" y="1756115"/>
            <a:ext cx="1295400" cy="419837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15"/>
          <p:cNvSpPr/>
          <p:nvPr/>
        </p:nvSpPr>
        <p:spPr>
          <a:xfrm>
            <a:off x="3211255" y="4400913"/>
            <a:ext cx="1295400" cy="419837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deluxevectors.com/images/vector_images/thumb/international-maritime-map-symbols-ship-wreck-clip-art.jpg" id="539" name="Google Shape;539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37899" y="3419198"/>
            <a:ext cx="697832" cy="487732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15"/>
          <p:cNvSpPr txBox="1"/>
          <p:nvPr/>
        </p:nvSpPr>
        <p:spPr>
          <a:xfrm>
            <a:off x="2706341" y="1699311"/>
            <a:ext cx="1084046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15"/>
          <p:cNvSpPr txBox="1"/>
          <p:nvPr/>
        </p:nvSpPr>
        <p:spPr>
          <a:xfrm>
            <a:off x="3752442" y="4356374"/>
            <a:ext cx="1084046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16"/>
          <p:cNvPicPr preferRelativeResize="0"/>
          <p:nvPr/>
        </p:nvPicPr>
        <p:blipFill rotWithShape="1">
          <a:blip r:embed="rId3">
            <a:alphaModFix/>
          </a:blip>
          <a:srcRect b="8099" l="20717" r="25656" t="10417"/>
          <a:stretch/>
        </p:blipFill>
        <p:spPr>
          <a:xfrm>
            <a:off x="0" y="-798241"/>
            <a:ext cx="9144000" cy="7811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deluxevectors.com/images/vector_images/thumb/international-maritime-map-symbols-ship-wreck-clip-art.jpg" id="547" name="Google Shape;54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3969" y="4800601"/>
            <a:ext cx="697832" cy="4877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deluxevectors.com/images/vector_images/thumb/international-maritime-map-symbols-ship-wreck-clip-art.jpg" id="548" name="Google Shape;54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5284" y="1828800"/>
            <a:ext cx="654148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316959">
            <a:off x="1168363" y="2480180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316959">
            <a:off x="1972648" y="2270261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316959">
            <a:off x="620708" y="1796428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316959">
            <a:off x="1400538" y="4630995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316959">
            <a:off x="1804208" y="5405033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316959">
            <a:off x="3150765" y="5016654"/>
            <a:ext cx="891359" cy="339211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16"/>
          <p:cNvSpPr/>
          <p:nvPr/>
        </p:nvSpPr>
        <p:spPr>
          <a:xfrm>
            <a:off x="2230030" y="1756115"/>
            <a:ext cx="1295400" cy="419837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16"/>
          <p:cNvSpPr/>
          <p:nvPr/>
        </p:nvSpPr>
        <p:spPr>
          <a:xfrm>
            <a:off x="3211255" y="4400913"/>
            <a:ext cx="1295400" cy="419837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deluxevectors.com/images/vector_images/thumb/international-maritime-map-symbols-ship-wreck-clip-art.jpg" id="557" name="Google Shape;55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7899" y="3419198"/>
            <a:ext cx="697832" cy="487732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16"/>
          <p:cNvSpPr txBox="1"/>
          <p:nvPr/>
        </p:nvSpPr>
        <p:spPr>
          <a:xfrm>
            <a:off x="2706341" y="1699311"/>
            <a:ext cx="1084046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16"/>
          <p:cNvSpPr txBox="1"/>
          <p:nvPr/>
        </p:nvSpPr>
        <p:spPr>
          <a:xfrm>
            <a:off x="3752442" y="4356374"/>
            <a:ext cx="1084046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16"/>
          <p:cNvSpPr/>
          <p:nvPr/>
        </p:nvSpPr>
        <p:spPr>
          <a:xfrm>
            <a:off x="4117287" y="126148"/>
            <a:ext cx="4994629" cy="325993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Unknowns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Connectivity between ocean and inshore populations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Reasons why snook occur on those habitats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7"/>
          <p:cNvSpPr txBox="1"/>
          <p:nvPr>
            <p:ph type="title"/>
          </p:nvPr>
        </p:nvSpPr>
        <p:spPr>
          <a:xfrm>
            <a:off x="381000" y="45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Research Questions</a:t>
            </a:r>
            <a:endParaRPr/>
          </a:p>
        </p:txBody>
      </p:sp>
      <p:sp>
        <p:nvSpPr>
          <p:cNvPr id="566" name="Google Shape;566;p17"/>
          <p:cNvSpPr txBox="1"/>
          <p:nvPr/>
        </p:nvSpPr>
        <p:spPr>
          <a:xfrm>
            <a:off x="381000" y="1676400"/>
            <a:ext cx="8229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snook caught on reefs resident to those habitats, or are they migrating between reef and inshore areas?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8"/>
          <p:cNvSpPr txBox="1"/>
          <p:nvPr>
            <p:ph type="title"/>
          </p:nvPr>
        </p:nvSpPr>
        <p:spPr>
          <a:xfrm>
            <a:off x="381000" y="45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Research Questions</a:t>
            </a:r>
            <a:endParaRPr/>
          </a:p>
        </p:txBody>
      </p:sp>
      <p:sp>
        <p:nvSpPr>
          <p:cNvPr id="572" name="Google Shape;572;p18"/>
          <p:cNvSpPr txBox="1"/>
          <p:nvPr/>
        </p:nvSpPr>
        <p:spPr>
          <a:xfrm>
            <a:off x="381000" y="1676400"/>
            <a:ext cx="8229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snook caught on reefs resident to those habitats, or are they migrating between reef and inshore areas?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18"/>
          <p:cNvSpPr txBox="1"/>
          <p:nvPr/>
        </p:nvSpPr>
        <p:spPr>
          <a:xfrm>
            <a:off x="381000" y="3352800"/>
            <a:ext cx="8229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snook are migrating to reefs from inshore areas, what mechanisms are driving that migration?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9"/>
          <p:cNvSpPr txBox="1"/>
          <p:nvPr>
            <p:ph type="title"/>
          </p:nvPr>
        </p:nvSpPr>
        <p:spPr>
          <a:xfrm>
            <a:off x="3810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Methods: Conducted paired sampling</a:t>
            </a:r>
            <a:br>
              <a:rPr lang="en-US"/>
            </a:br>
            <a:r>
              <a:rPr lang="en-US"/>
              <a:t> in inshore and offshore areas</a:t>
            </a:r>
            <a:endParaRPr/>
          </a:p>
        </p:txBody>
      </p:sp>
      <p:sp>
        <p:nvSpPr>
          <p:cNvPr id="579" name="Google Shape;579;p19"/>
          <p:cNvSpPr txBox="1"/>
          <p:nvPr/>
        </p:nvSpPr>
        <p:spPr>
          <a:xfrm>
            <a:off x="357130" y="1981200"/>
            <a:ext cx="5029200" cy="5293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Wreck: 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Sampled via hook and 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Sampled at night (18:00-1:30)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Moon Phase (93-96% full)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Sampled in June, July, October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jigs used during each sample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Common Snook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476250" y="1936998"/>
            <a:ext cx="4419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Tropical euryhaline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457200" y="3201392"/>
            <a:ext cx="5257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 in all nearshore habitats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underseaimages.com/sites/default/files/269n.jpg"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2" y="4958642"/>
            <a:ext cx="2765731" cy="189935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129223" y="4495800"/>
            <a:ext cx="2667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Offshore Reefs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scontent-mia1-1.xx.fbcdn.net/hphotos-xat1/v/t1.0-9/11223913_10103661535081203_4267759958974594805_n.jpg?oh=e4263f835c4efbae3f511cc855ddb981&amp;oe=57591751" id="104" name="Google Shape;10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6777" y="4958642"/>
            <a:ext cx="3277767" cy="19397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cdn.c.photoshelter.com/img-get/I0000FG5QJXxj1Nc/s/650/650/Snook-135.jpg" id="105" name="Google Shape;10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65904" y="4989006"/>
            <a:ext cx="2812142" cy="186899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/>
        </p:nvSpPr>
        <p:spPr>
          <a:xfrm>
            <a:off x="3048000" y="4495800"/>
            <a:ext cx="2667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Estuaries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6150019" y="4495800"/>
            <a:ext cx="2667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Rivers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Wreck description</a:t>
            </a:r>
            <a:endParaRPr/>
          </a:p>
        </p:txBody>
      </p:sp>
      <p:pic>
        <p:nvPicPr>
          <p:cNvPr id="585" name="Google Shape;585;p20"/>
          <p:cNvPicPr preferRelativeResize="0"/>
          <p:nvPr/>
        </p:nvPicPr>
        <p:blipFill rotWithShape="1">
          <a:blip r:embed="rId3">
            <a:alphaModFix/>
          </a:blip>
          <a:srcRect b="6444" l="55500" r="0" t="13445"/>
          <a:stretch/>
        </p:blipFill>
        <p:spPr>
          <a:xfrm>
            <a:off x="-76200" y="2498333"/>
            <a:ext cx="9220200" cy="4359667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20"/>
          <p:cNvSpPr/>
          <p:nvPr/>
        </p:nvSpPr>
        <p:spPr>
          <a:xfrm>
            <a:off x="5365653" y="2755055"/>
            <a:ext cx="1959166" cy="38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Chokoloskee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20"/>
          <p:cNvSpPr/>
          <p:nvPr/>
        </p:nvSpPr>
        <p:spPr>
          <a:xfrm rot="5674697">
            <a:off x="5004644" y="2715315"/>
            <a:ext cx="304800" cy="30234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deluxevectors.com/images/vector_images/thumb/international-maritime-map-symbols-ship-wreck-clip-art.jpg" id="588" name="Google Shape;58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0712" y="4340472"/>
            <a:ext cx="654148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20"/>
          <p:cNvSpPr/>
          <p:nvPr/>
        </p:nvSpPr>
        <p:spPr>
          <a:xfrm>
            <a:off x="4875378" y="6023554"/>
            <a:ext cx="1959166" cy="38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Pavilion Key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0"/>
          <p:cNvSpPr/>
          <p:nvPr/>
        </p:nvSpPr>
        <p:spPr>
          <a:xfrm rot="9940379">
            <a:off x="5111463" y="5688203"/>
            <a:ext cx="304800" cy="30234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0"/>
          <p:cNvSpPr/>
          <p:nvPr/>
        </p:nvSpPr>
        <p:spPr>
          <a:xfrm>
            <a:off x="5078794" y="4126429"/>
            <a:ext cx="1959166" cy="38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Rabbit Key Pass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0"/>
          <p:cNvSpPr/>
          <p:nvPr/>
        </p:nvSpPr>
        <p:spPr>
          <a:xfrm rot="7383188">
            <a:off x="4557122" y="3842708"/>
            <a:ext cx="406655" cy="495003"/>
          </a:xfrm>
          <a:prstGeom prst="downArrow">
            <a:avLst>
              <a:gd fmla="val 45984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20"/>
          <p:cNvSpPr txBox="1"/>
          <p:nvPr>
            <p:ph idx="1" type="body"/>
          </p:nvPr>
        </p:nvSpPr>
        <p:spPr>
          <a:xfrm>
            <a:off x="0" y="1497591"/>
            <a:ext cx="721696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14 KM offshore of Rabbit Key Pass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Depth = 14-18 feet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Length = 25 meters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Sunken barge + rubble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1"/>
          <p:cNvSpPr txBox="1"/>
          <p:nvPr>
            <p:ph type="title"/>
          </p:nvPr>
        </p:nvSpPr>
        <p:spPr>
          <a:xfrm>
            <a:off x="3810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Methods: Conducted </a:t>
            </a:r>
            <a:br>
              <a:rPr lang="en-US"/>
            </a:br>
            <a:r>
              <a:rPr lang="en-US"/>
              <a:t>stable isotope study </a:t>
            </a:r>
            <a:endParaRPr/>
          </a:p>
        </p:txBody>
      </p:sp>
      <p:sp>
        <p:nvSpPr>
          <p:cNvPr id="599" name="Google Shape;599;p21"/>
          <p:cNvSpPr txBox="1"/>
          <p:nvPr/>
        </p:nvSpPr>
        <p:spPr>
          <a:xfrm>
            <a:off x="394855" y="2514600"/>
            <a:ext cx="872859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Captured mud crab spp. from 4 habitats that vary in salinity conditions and distance mainland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-Represent isotopic habitat markers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-Analyzed snook fin clips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 both DC13 and DS34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2"/>
          <p:cNvSpPr txBox="1"/>
          <p:nvPr>
            <p:ph type="title"/>
          </p:nvPr>
        </p:nvSpPr>
        <p:spPr>
          <a:xfrm>
            <a:off x="381000" y="45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Hypotheses</a:t>
            </a:r>
            <a:endParaRPr/>
          </a:p>
        </p:txBody>
      </p:sp>
      <p:sp>
        <p:nvSpPr>
          <p:cNvPr id="605" name="Google Shape;605;p22"/>
          <p:cNvSpPr txBox="1"/>
          <p:nvPr/>
        </p:nvSpPr>
        <p:spPr>
          <a:xfrm>
            <a:off x="285155" y="1446721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H1) Snook migrate between inshore and offshore habitats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22"/>
          <p:cNvSpPr txBox="1"/>
          <p:nvPr/>
        </p:nvSpPr>
        <p:spPr>
          <a:xfrm>
            <a:off x="381000" y="2149187"/>
            <a:ext cx="365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for hypothesis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2"/>
          <p:cNvSpPr txBox="1"/>
          <p:nvPr/>
        </p:nvSpPr>
        <p:spPr>
          <a:xfrm>
            <a:off x="700563" y="2743402"/>
            <a:ext cx="87285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Snook catch rates, lengths, sex ratios on wreck show seasonality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22"/>
          <p:cNvSpPr txBox="1"/>
          <p:nvPr/>
        </p:nvSpPr>
        <p:spPr>
          <a:xfrm>
            <a:off x="846924" y="3312173"/>
            <a:ext cx="83131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Stable isotope signatures of snook are similar to inshore prey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3"/>
          <p:cNvSpPr txBox="1"/>
          <p:nvPr>
            <p:ph type="title"/>
          </p:nvPr>
        </p:nvSpPr>
        <p:spPr>
          <a:xfrm>
            <a:off x="381000" y="45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Hypotheses</a:t>
            </a:r>
            <a:endParaRPr/>
          </a:p>
        </p:txBody>
      </p:sp>
      <p:sp>
        <p:nvSpPr>
          <p:cNvPr id="614" name="Google Shape;614;p23"/>
          <p:cNvSpPr txBox="1"/>
          <p:nvPr/>
        </p:nvSpPr>
        <p:spPr>
          <a:xfrm>
            <a:off x="263009" y="1085892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H2) Migrating snook are spawning on offshore reefs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23"/>
          <p:cNvSpPr txBox="1"/>
          <p:nvPr/>
        </p:nvSpPr>
        <p:spPr>
          <a:xfrm>
            <a:off x="384572" y="1882454"/>
            <a:ext cx="3657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for hypothesis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3"/>
          <p:cNvSpPr txBox="1"/>
          <p:nvPr/>
        </p:nvSpPr>
        <p:spPr>
          <a:xfrm>
            <a:off x="700564" y="2438233"/>
            <a:ext cx="72242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Higher catch rates compared to inshore populations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3"/>
          <p:cNvSpPr txBox="1"/>
          <p:nvPr/>
        </p:nvSpPr>
        <p:spPr>
          <a:xfrm>
            <a:off x="720617" y="3284267"/>
            <a:ext cx="83131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Average body size is larger on reefs</a:t>
            </a:r>
            <a:endParaRPr/>
          </a:p>
        </p:txBody>
      </p:sp>
      <p:cxnSp>
        <p:nvCxnSpPr>
          <p:cNvPr id="618" name="Google Shape;618;p23"/>
          <p:cNvCxnSpPr/>
          <p:nvPr/>
        </p:nvCxnSpPr>
        <p:spPr>
          <a:xfrm>
            <a:off x="9946481" y="5012279"/>
            <a:ext cx="0" cy="224018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9" name="Google Shape;619;p23"/>
          <p:cNvCxnSpPr/>
          <p:nvPr/>
        </p:nvCxnSpPr>
        <p:spPr>
          <a:xfrm rot="10800000">
            <a:off x="9946481" y="7252464"/>
            <a:ext cx="2895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0" name="Google Shape;620;p23"/>
          <p:cNvSpPr txBox="1"/>
          <p:nvPr/>
        </p:nvSpPr>
        <p:spPr>
          <a:xfrm>
            <a:off x="9677400" y="4540308"/>
            <a:ext cx="9867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23"/>
          <p:cNvSpPr txBox="1"/>
          <p:nvPr/>
        </p:nvSpPr>
        <p:spPr>
          <a:xfrm>
            <a:off x="10995183" y="7347788"/>
            <a:ext cx="7981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3"/>
          <p:cNvSpPr txBox="1"/>
          <p:nvPr/>
        </p:nvSpPr>
        <p:spPr>
          <a:xfrm>
            <a:off x="9278302" y="5763040"/>
            <a:ext cx="7981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δN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23"/>
          <p:cNvSpPr/>
          <p:nvPr/>
        </p:nvSpPr>
        <p:spPr>
          <a:xfrm>
            <a:off x="10170795" y="6303329"/>
            <a:ext cx="232886" cy="198394"/>
          </a:xfrm>
          <a:prstGeom prst="ellipse">
            <a:avLst/>
          </a:prstGeom>
          <a:solidFill>
            <a:srgbClr val="00FF00"/>
          </a:solidFill>
          <a:ln cap="flat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23"/>
          <p:cNvSpPr/>
          <p:nvPr/>
        </p:nvSpPr>
        <p:spPr>
          <a:xfrm>
            <a:off x="10399395" y="6379529"/>
            <a:ext cx="232886" cy="198394"/>
          </a:xfrm>
          <a:prstGeom prst="ellipse">
            <a:avLst/>
          </a:prstGeom>
          <a:solidFill>
            <a:srgbClr val="00FF00"/>
          </a:solidFill>
          <a:ln cap="flat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23"/>
          <p:cNvSpPr/>
          <p:nvPr/>
        </p:nvSpPr>
        <p:spPr>
          <a:xfrm>
            <a:off x="10704195" y="6333535"/>
            <a:ext cx="232886" cy="198394"/>
          </a:xfrm>
          <a:prstGeom prst="ellipse">
            <a:avLst/>
          </a:prstGeom>
          <a:solidFill>
            <a:srgbClr val="00FF00"/>
          </a:solidFill>
          <a:ln cap="flat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23"/>
          <p:cNvSpPr/>
          <p:nvPr/>
        </p:nvSpPr>
        <p:spPr>
          <a:xfrm>
            <a:off x="10479881" y="6181135"/>
            <a:ext cx="232886" cy="198394"/>
          </a:xfrm>
          <a:prstGeom prst="ellipse">
            <a:avLst/>
          </a:prstGeom>
          <a:solidFill>
            <a:srgbClr val="00FF00"/>
          </a:solidFill>
          <a:ln cap="flat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23"/>
          <p:cNvSpPr/>
          <p:nvPr/>
        </p:nvSpPr>
        <p:spPr>
          <a:xfrm>
            <a:off x="10932795" y="6455729"/>
            <a:ext cx="232886" cy="198394"/>
          </a:xfrm>
          <a:prstGeom prst="ellipse">
            <a:avLst/>
          </a:prstGeom>
          <a:solidFill>
            <a:srgbClr val="00FF00"/>
          </a:solidFill>
          <a:ln cap="flat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23"/>
          <p:cNvSpPr/>
          <p:nvPr/>
        </p:nvSpPr>
        <p:spPr>
          <a:xfrm>
            <a:off x="10632281" y="6485935"/>
            <a:ext cx="232886" cy="198394"/>
          </a:xfrm>
          <a:prstGeom prst="ellipse">
            <a:avLst/>
          </a:prstGeom>
          <a:solidFill>
            <a:srgbClr val="00FF00"/>
          </a:solidFill>
          <a:ln cap="flat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23"/>
          <p:cNvSpPr/>
          <p:nvPr/>
        </p:nvSpPr>
        <p:spPr>
          <a:xfrm>
            <a:off x="11008995" y="6181135"/>
            <a:ext cx="232886" cy="198394"/>
          </a:xfrm>
          <a:prstGeom prst="ellipse">
            <a:avLst/>
          </a:prstGeom>
          <a:solidFill>
            <a:srgbClr val="00FF00"/>
          </a:solidFill>
          <a:ln cap="flat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23"/>
          <p:cNvSpPr/>
          <p:nvPr/>
        </p:nvSpPr>
        <p:spPr>
          <a:xfrm>
            <a:off x="11694795" y="6333535"/>
            <a:ext cx="232886" cy="198394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23"/>
          <p:cNvSpPr/>
          <p:nvPr/>
        </p:nvSpPr>
        <p:spPr>
          <a:xfrm>
            <a:off x="11542395" y="6485935"/>
            <a:ext cx="232886" cy="198394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3"/>
          <p:cNvSpPr/>
          <p:nvPr/>
        </p:nvSpPr>
        <p:spPr>
          <a:xfrm>
            <a:off x="11999595" y="6227129"/>
            <a:ext cx="232886" cy="198394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23"/>
          <p:cNvSpPr/>
          <p:nvPr/>
        </p:nvSpPr>
        <p:spPr>
          <a:xfrm>
            <a:off x="11847195" y="6485935"/>
            <a:ext cx="232886" cy="198394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23"/>
          <p:cNvSpPr/>
          <p:nvPr/>
        </p:nvSpPr>
        <p:spPr>
          <a:xfrm>
            <a:off x="12228195" y="6409735"/>
            <a:ext cx="232886" cy="198394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23"/>
          <p:cNvSpPr/>
          <p:nvPr/>
        </p:nvSpPr>
        <p:spPr>
          <a:xfrm>
            <a:off x="12532995" y="6303329"/>
            <a:ext cx="232886" cy="198394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6" name="Google Shape;6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0780100" y="5105190"/>
            <a:ext cx="891359" cy="276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0632282" y="5340655"/>
            <a:ext cx="891359" cy="276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0045722" y="5084129"/>
            <a:ext cx="891359" cy="276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0098882" y="5465129"/>
            <a:ext cx="891359" cy="276873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23"/>
          <p:cNvSpPr txBox="1"/>
          <p:nvPr/>
        </p:nvSpPr>
        <p:spPr>
          <a:xfrm>
            <a:off x="10170795" y="6842461"/>
            <a:ext cx="12234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Inshore</a:t>
            </a:r>
            <a:endParaRPr b="1" sz="18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23"/>
          <p:cNvSpPr txBox="1"/>
          <p:nvPr/>
        </p:nvSpPr>
        <p:spPr>
          <a:xfrm>
            <a:off x="11694796" y="6912929"/>
            <a:ext cx="12234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Offshore</a:t>
            </a:r>
            <a:endParaRPr b="1"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23"/>
          <p:cNvSpPr txBox="1"/>
          <p:nvPr/>
        </p:nvSpPr>
        <p:spPr>
          <a:xfrm>
            <a:off x="692543" y="3958521"/>
            <a:ext cx="831318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Proportionally more females on reefs compared to inshore populations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Wreck description</a:t>
            </a:r>
            <a:endParaRPr/>
          </a:p>
        </p:txBody>
      </p:sp>
      <p:pic>
        <p:nvPicPr>
          <p:cNvPr id="648" name="Google Shape;648;p24"/>
          <p:cNvPicPr preferRelativeResize="0"/>
          <p:nvPr/>
        </p:nvPicPr>
        <p:blipFill rotWithShape="1">
          <a:blip r:embed="rId3">
            <a:alphaModFix/>
          </a:blip>
          <a:srcRect b="6444" l="55500" r="0" t="13445"/>
          <a:stretch/>
        </p:blipFill>
        <p:spPr>
          <a:xfrm>
            <a:off x="12510" y="0"/>
            <a:ext cx="92202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deluxevectors.com/images/vector_images/thumb/international-maritime-map-symbols-ship-wreck-clip-art.jpg" id="649" name="Google Shape;64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3136055"/>
            <a:ext cx="654148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2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FBFB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snook might want to spawn on reefs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1" name="Google Shape;65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1513111" y="3706247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16959">
            <a:off x="2431914" y="3716595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1513111" y="2746457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16959">
            <a:off x="2494468" y="2725351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594306" y="3135146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16959">
            <a:off x="1575663" y="3114040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1444288" y="4073867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16959">
            <a:off x="2425645" y="4052761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f/f1/Heart_coraz%C3%B3n.svg/2000px-Heart_coraz%C3%B3n.svg.png" id="659" name="Google Shape;659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79330" y="4078787"/>
            <a:ext cx="218555" cy="2185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f/f1/Heart_coraz%C3%B3n.svg/2000px-Heart_coraz%C3%B3n.svg.png" id="660" name="Google Shape;660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02644" y="3757553"/>
            <a:ext cx="218555" cy="2185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f/f1/Heart_coraz%C3%B3n.svg/2000px-Heart_coraz%C3%B3n.svg.png" id="661" name="Google Shape;661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02620" y="3174367"/>
            <a:ext cx="218555" cy="2185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f/f1/Heart_coraz%C3%B3n.svg/2000px-Heart_coraz%C3%B3n.svg.png" id="662" name="Google Shape;662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31676" y="2686785"/>
            <a:ext cx="218555" cy="218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Wreck description</a:t>
            </a:r>
            <a:endParaRPr/>
          </a:p>
        </p:txBody>
      </p:sp>
      <p:pic>
        <p:nvPicPr>
          <p:cNvPr id="668" name="Google Shape;668;p25"/>
          <p:cNvPicPr preferRelativeResize="0"/>
          <p:nvPr/>
        </p:nvPicPr>
        <p:blipFill rotWithShape="1">
          <a:blip r:embed="rId3">
            <a:alphaModFix/>
          </a:blip>
          <a:srcRect b="6444" l="55500" r="0" t="13445"/>
          <a:stretch/>
        </p:blipFill>
        <p:spPr>
          <a:xfrm>
            <a:off x="12510" y="0"/>
            <a:ext cx="92202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deluxevectors.com/images/vector_images/thumb/international-maritime-map-symbols-ship-wreck-clip-art.jpg" id="669" name="Google Shape;66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3136055"/>
            <a:ext cx="654148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2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FBFB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snook might want to spawn on reefs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1" name="Google Shape;67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1513111" y="3706247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16959">
            <a:off x="2431914" y="3716595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1513111" y="2746457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16959">
            <a:off x="2494468" y="2725351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594306" y="3135146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16959">
            <a:off x="1575663" y="3114040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1444288" y="4073867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16959">
            <a:off x="2425645" y="4052761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f/f1/Heart_coraz%C3%B3n.svg/2000px-Heart_coraz%C3%B3n.svg.png" id="679" name="Google Shape;679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79330" y="4078787"/>
            <a:ext cx="218555" cy="2185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f/f1/Heart_coraz%C3%B3n.svg/2000px-Heart_coraz%C3%B3n.svg.png" id="680" name="Google Shape;680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02644" y="3757553"/>
            <a:ext cx="218555" cy="2185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f/f1/Heart_coraz%C3%B3n.svg/2000px-Heart_coraz%C3%B3n.svg.png" id="681" name="Google Shape;681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02620" y="3174367"/>
            <a:ext cx="218555" cy="2185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f/f1/Heart_coraz%C3%B3n.svg/2000px-Heart_coraz%C3%B3n.svg.png" id="682" name="Google Shape;682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31676" y="2686785"/>
            <a:ext cx="218555" cy="218555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25"/>
          <p:cNvSpPr/>
          <p:nvPr/>
        </p:nvSpPr>
        <p:spPr>
          <a:xfrm rot="-5672536">
            <a:off x="2942803" y="2291000"/>
            <a:ext cx="2169411" cy="2147308"/>
          </a:xfrm>
          <a:prstGeom prst="trapezoid">
            <a:avLst>
              <a:gd fmla="val 38550" name="adj"/>
            </a:avLst>
          </a:prstGeom>
          <a:solidFill>
            <a:srgbClr val="A5A5A5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25"/>
          <p:cNvSpPr/>
          <p:nvPr/>
        </p:nvSpPr>
        <p:spPr>
          <a:xfrm>
            <a:off x="945355" y="1451790"/>
            <a:ext cx="2290742" cy="847107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25"/>
          <p:cNvSpPr txBox="1"/>
          <p:nvPr/>
        </p:nvSpPr>
        <p:spPr>
          <a:xfrm>
            <a:off x="865159" y="1523273"/>
            <a:ext cx="24655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 spread of larvae across nurseries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Wreck description</a:t>
            </a:r>
            <a:endParaRPr/>
          </a:p>
        </p:txBody>
      </p:sp>
      <p:pic>
        <p:nvPicPr>
          <p:cNvPr id="692" name="Google Shape;692;p26"/>
          <p:cNvPicPr preferRelativeResize="0"/>
          <p:nvPr/>
        </p:nvPicPr>
        <p:blipFill rotWithShape="1">
          <a:blip r:embed="rId3">
            <a:alphaModFix/>
          </a:blip>
          <a:srcRect b="6444" l="55500" r="0" t="13445"/>
          <a:stretch/>
        </p:blipFill>
        <p:spPr>
          <a:xfrm>
            <a:off x="12510" y="0"/>
            <a:ext cx="92202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deluxevectors.com/images/vector_images/thumb/international-maritime-map-symbols-ship-wreck-clip-art.jpg" id="693" name="Google Shape;69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3136055"/>
            <a:ext cx="654148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26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FBFB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snook might want to spawn on reefs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5" name="Google Shape;69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1513111" y="3706247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16959">
            <a:off x="2431914" y="3716595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1513111" y="2746457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16959">
            <a:off x="2494468" y="2725351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594306" y="3135146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16959">
            <a:off x="1575663" y="3114040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1444288" y="4073867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16959">
            <a:off x="2425645" y="4052761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f/f1/Heart_coraz%C3%B3n.svg/2000px-Heart_coraz%C3%B3n.svg.png" id="703" name="Google Shape;703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79330" y="4078787"/>
            <a:ext cx="218555" cy="2185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f/f1/Heart_coraz%C3%B3n.svg/2000px-Heart_coraz%C3%B3n.svg.png" id="704" name="Google Shape;704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02644" y="3757553"/>
            <a:ext cx="218555" cy="2185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f/f1/Heart_coraz%C3%B3n.svg/2000px-Heart_coraz%C3%B3n.svg.png" id="705" name="Google Shape;705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02620" y="3174367"/>
            <a:ext cx="218555" cy="2185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f/f1/Heart_coraz%C3%B3n.svg/2000px-Heart_coraz%C3%B3n.svg.png" id="706" name="Google Shape;706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31676" y="2686785"/>
            <a:ext cx="218555" cy="218555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26"/>
          <p:cNvSpPr/>
          <p:nvPr/>
        </p:nvSpPr>
        <p:spPr>
          <a:xfrm rot="-5672536">
            <a:off x="2942803" y="2291000"/>
            <a:ext cx="2169411" cy="2147308"/>
          </a:xfrm>
          <a:prstGeom prst="trapezoid">
            <a:avLst>
              <a:gd fmla="val 38550" name="adj"/>
            </a:avLst>
          </a:prstGeom>
          <a:solidFill>
            <a:srgbClr val="A5A5A5">
              <a:alpha val="4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26"/>
          <p:cNvSpPr/>
          <p:nvPr/>
        </p:nvSpPr>
        <p:spPr>
          <a:xfrm>
            <a:off x="945355" y="1451790"/>
            <a:ext cx="2290742" cy="847107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26"/>
          <p:cNvSpPr txBox="1"/>
          <p:nvPr/>
        </p:nvSpPr>
        <p:spPr>
          <a:xfrm>
            <a:off x="865159" y="1523273"/>
            <a:ext cx="24655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 spread of larvae across nurseries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26"/>
          <p:cNvSpPr/>
          <p:nvPr/>
        </p:nvSpPr>
        <p:spPr>
          <a:xfrm>
            <a:off x="354016" y="4899264"/>
            <a:ext cx="3836983" cy="1730136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6"/>
          <p:cNvSpPr txBox="1"/>
          <p:nvPr/>
        </p:nvSpPr>
        <p:spPr>
          <a:xfrm>
            <a:off x="353817" y="4988504"/>
            <a:ext cx="40695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Adaptation to more stochastic sub-tropical environment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26"/>
          <p:cNvSpPr txBox="1"/>
          <p:nvPr/>
        </p:nvSpPr>
        <p:spPr>
          <a:xfrm>
            <a:off x="337719" y="5695942"/>
            <a:ext cx="406957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Increases chances that larvae reach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nurseries under varied environmental conditions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Wreck description</a:t>
            </a:r>
            <a:endParaRPr/>
          </a:p>
        </p:txBody>
      </p:sp>
      <p:pic>
        <p:nvPicPr>
          <p:cNvPr id="719" name="Google Shape;719;p27"/>
          <p:cNvPicPr preferRelativeResize="0"/>
          <p:nvPr/>
        </p:nvPicPr>
        <p:blipFill rotWithShape="1">
          <a:blip r:embed="rId3">
            <a:alphaModFix/>
          </a:blip>
          <a:srcRect b="6444" l="55500" r="0" t="13445"/>
          <a:stretch/>
        </p:blipFill>
        <p:spPr>
          <a:xfrm>
            <a:off x="12510" y="0"/>
            <a:ext cx="92202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deluxevectors.com/images/vector_images/thumb/international-maritime-map-symbols-ship-wreck-clip-art.jpg" id="720" name="Google Shape;72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3136055"/>
            <a:ext cx="654148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27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BFBFB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snook might want to spawn on reefs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2" name="Google Shape;72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1513111" y="3706247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16959">
            <a:off x="2431914" y="3716595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1513111" y="2746457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16959">
            <a:off x="2494468" y="2725351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594306" y="3135146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16959">
            <a:off x="1575663" y="3114040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1444288" y="4073867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16959">
            <a:off x="2425645" y="4052761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f/f1/Heart_coraz%C3%B3n.svg/2000px-Heart_coraz%C3%B3n.svg.png" id="730" name="Google Shape;730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79330" y="4078787"/>
            <a:ext cx="218555" cy="2185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f/f1/Heart_coraz%C3%B3n.svg/2000px-Heart_coraz%C3%B3n.svg.png" id="731" name="Google Shape;731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02644" y="3757553"/>
            <a:ext cx="218555" cy="2185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f/f1/Heart_coraz%C3%B3n.svg/2000px-Heart_coraz%C3%B3n.svg.png" id="732" name="Google Shape;732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02620" y="3174367"/>
            <a:ext cx="218555" cy="2185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f/f1/Heart_coraz%C3%B3n.svg/2000px-Heart_coraz%C3%B3n.svg.png" id="733" name="Google Shape;733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31676" y="2686785"/>
            <a:ext cx="218555" cy="218555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27"/>
          <p:cNvSpPr/>
          <p:nvPr/>
        </p:nvSpPr>
        <p:spPr>
          <a:xfrm rot="-5672536">
            <a:off x="2942803" y="2291000"/>
            <a:ext cx="2169411" cy="2147308"/>
          </a:xfrm>
          <a:prstGeom prst="trapezoid">
            <a:avLst>
              <a:gd fmla="val 38550" name="adj"/>
            </a:avLst>
          </a:prstGeom>
          <a:solidFill>
            <a:srgbClr val="A5A5A5">
              <a:alpha val="4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5" name="Google Shape;73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3612197" y="5247093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f/f1/Heart_coraz%C3%B3n.svg/2000px-Heart_coraz%C3%B3n.svg.png" id="736" name="Google Shape;736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47239" y="5252013"/>
            <a:ext cx="218555" cy="218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3313537" y="4995799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f/f1/Heart_coraz%C3%B3n.svg/2000px-Heart_coraz%C3%B3n.svg.png" id="738" name="Google Shape;738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48579" y="5000719"/>
            <a:ext cx="218555" cy="218555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27"/>
          <p:cNvSpPr/>
          <p:nvPr/>
        </p:nvSpPr>
        <p:spPr>
          <a:xfrm rot="-5672536">
            <a:off x="5362493" y="4349081"/>
            <a:ext cx="1031820" cy="1348974"/>
          </a:xfrm>
          <a:prstGeom prst="trapezoid">
            <a:avLst>
              <a:gd fmla="val 35915" name="adj"/>
            </a:avLst>
          </a:prstGeom>
          <a:solidFill>
            <a:srgbClr val="A5A5A5">
              <a:alpha val="6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0" name="Google Shape;74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16959">
            <a:off x="4593554" y="5225987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16959">
            <a:off x="4294894" y="4974693"/>
            <a:ext cx="891359" cy="339211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27"/>
          <p:cNvSpPr/>
          <p:nvPr/>
        </p:nvSpPr>
        <p:spPr>
          <a:xfrm>
            <a:off x="945355" y="1451790"/>
            <a:ext cx="2290742" cy="847107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27"/>
          <p:cNvSpPr txBox="1"/>
          <p:nvPr/>
        </p:nvSpPr>
        <p:spPr>
          <a:xfrm>
            <a:off x="865159" y="1523273"/>
            <a:ext cx="24655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 spread of larvae across nurseries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8"/>
          <p:cNvPicPr preferRelativeResize="0"/>
          <p:nvPr/>
        </p:nvPicPr>
        <p:blipFill rotWithShape="1">
          <a:blip r:embed="rId4">
            <a:alphaModFix/>
          </a:blip>
          <a:srcRect b="16593" l="2851" r="4797" t="14393"/>
          <a:stretch/>
        </p:blipFill>
        <p:spPr>
          <a:xfrm>
            <a:off x="-28978" y="1475436"/>
            <a:ext cx="9011992" cy="3786389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28"/>
          <p:cNvSpPr/>
          <p:nvPr/>
        </p:nvSpPr>
        <p:spPr>
          <a:xfrm>
            <a:off x="8437272" y="2081691"/>
            <a:ext cx="666482" cy="598868"/>
          </a:xfrm>
          <a:prstGeom prst="ellipse">
            <a:avLst/>
          </a:prstGeom>
          <a:solidFill>
            <a:srgbClr val="00FF00">
              <a:alpha val="3764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28"/>
          <p:cNvSpPr/>
          <p:nvPr/>
        </p:nvSpPr>
        <p:spPr>
          <a:xfrm>
            <a:off x="7696200" y="2993417"/>
            <a:ext cx="666482" cy="598868"/>
          </a:xfrm>
          <a:prstGeom prst="ellipse">
            <a:avLst/>
          </a:prstGeom>
          <a:solidFill>
            <a:srgbClr val="01FEDE">
              <a:alpha val="3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28"/>
          <p:cNvSpPr/>
          <p:nvPr/>
        </p:nvSpPr>
        <p:spPr>
          <a:xfrm>
            <a:off x="5981311" y="3775492"/>
            <a:ext cx="666482" cy="598868"/>
          </a:xfrm>
          <a:prstGeom prst="ellipse">
            <a:avLst/>
          </a:prstGeom>
          <a:solidFill>
            <a:srgbClr val="0080FF">
              <a:alpha val="5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28"/>
          <p:cNvSpPr/>
          <p:nvPr/>
        </p:nvSpPr>
        <p:spPr>
          <a:xfrm>
            <a:off x="3966773" y="3592285"/>
            <a:ext cx="666482" cy="598868"/>
          </a:xfrm>
          <a:prstGeom prst="ellipse">
            <a:avLst/>
          </a:prstGeom>
          <a:solidFill>
            <a:srgbClr val="0000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28"/>
          <p:cNvSpPr txBox="1"/>
          <p:nvPr/>
        </p:nvSpPr>
        <p:spPr>
          <a:xfrm>
            <a:off x="830178" y="1768327"/>
            <a:ext cx="600977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Capture locations of prey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Colors match dots on figure on next slide </a:t>
            </a:r>
            <a:endParaRPr/>
          </a:p>
        </p:txBody>
      </p:sp>
      <p:sp>
        <p:nvSpPr>
          <p:cNvPr id="754" name="Google Shape;754;p28"/>
          <p:cNvSpPr txBox="1"/>
          <p:nvPr/>
        </p:nvSpPr>
        <p:spPr>
          <a:xfrm>
            <a:off x="3810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Locations of habitat markers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deluxevectors.com/images/vector_images/thumb/international-maritime-map-symbols-ship-wreck-clip-art.jpg" id="755" name="Google Shape;75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8923" y="3372094"/>
            <a:ext cx="654148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28"/>
          <p:cNvSpPr/>
          <p:nvPr/>
        </p:nvSpPr>
        <p:spPr>
          <a:xfrm>
            <a:off x="354490" y="3007399"/>
            <a:ext cx="666482" cy="598868"/>
          </a:xfrm>
          <a:prstGeom prst="ellipse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57" name="Google Shape;757;p28"/>
          <p:cNvGraphicFramePr/>
          <p:nvPr/>
        </p:nvGraphicFramePr>
        <p:xfrm>
          <a:off x="830178" y="5023220"/>
          <a:ext cx="2911475" cy="1177925"/>
        </p:xfrm>
        <a:graphic>
          <a:graphicData uri="http://schemas.openxmlformats.org/presentationml/2006/ole">
            <mc:AlternateContent>
              <mc:Choice Requires="v">
                <p:oleObj r:id="rId6" imgH="1177925" imgW="2911475" progId="SigmaPlotGraphicObject.9" spid="_x0000_s1">
                  <p:embed/>
                </p:oleObj>
              </mc:Choice>
              <mc:Fallback>
                <p:oleObj r:id="rId7" imgH="1177925" imgW="2911475" progId="SigmaPlotGraphicObject.9">
                  <p:embed/>
                  <p:pic>
                    <p:nvPicPr>
                      <p:cNvPr id="757" name="Google Shape;757;p28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30178" y="5023220"/>
                        <a:ext cx="2911475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9"/>
          <p:cNvSpPr txBox="1"/>
          <p:nvPr/>
        </p:nvSpPr>
        <p:spPr>
          <a:xfrm>
            <a:off x="3810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Snook and prey bi plots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63" name="Google Shape;763;p29"/>
          <p:cNvGraphicFramePr/>
          <p:nvPr/>
        </p:nvGraphicFramePr>
        <p:xfrm>
          <a:off x="838200" y="1544782"/>
          <a:ext cx="6643688" cy="6591300"/>
        </p:xfrm>
        <a:graphic>
          <a:graphicData uri="http://schemas.openxmlformats.org/presentationml/2006/ole">
            <mc:AlternateContent>
              <mc:Choice Requires="v">
                <p:oleObj r:id="rId4" imgH="6591300" imgW="6643688" progId="SigmaPlotGraphicObject.9" spid="_x0000_s1">
                  <p:embed/>
                </p:oleObj>
              </mc:Choice>
              <mc:Fallback>
                <p:oleObj r:id="rId5" imgH="6591300" imgW="6643688" progId="SigmaPlotGraphicObject.9">
                  <p:embed/>
                  <p:pic>
                    <p:nvPicPr>
                      <p:cNvPr id="763" name="Google Shape;763;p2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38200" y="1544782"/>
                        <a:ext cx="6643688" cy="659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4" name="Google Shape;764;p29"/>
          <p:cNvGraphicFramePr/>
          <p:nvPr/>
        </p:nvGraphicFramePr>
        <p:xfrm>
          <a:off x="6324600" y="4038600"/>
          <a:ext cx="2911474" cy="1177924"/>
        </p:xfrm>
        <a:graphic>
          <a:graphicData uri="http://schemas.openxmlformats.org/presentationml/2006/ole">
            <mc:AlternateContent>
              <mc:Choice Requires="v">
                <p:oleObj r:id="rId7" imgH="1177924" imgW="2911474" progId="SigmaPlotGraphicObject.9" spid="_x0000_s2">
                  <p:embed/>
                </p:oleObj>
              </mc:Choice>
              <mc:Fallback>
                <p:oleObj r:id="rId8" imgH="1177924" imgW="2911474" progId="SigmaPlotGraphicObject.9">
                  <p:embed/>
                  <p:pic>
                    <p:nvPicPr>
                      <p:cNvPr id="764" name="Google Shape;764;p29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324600" y="4038600"/>
                        <a:ext cx="2911474" cy="1177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-28036" y="0"/>
            <a:ext cx="9448800" cy="6858000"/>
          </a:xfrm>
          <a:prstGeom prst="rect">
            <a:avLst/>
          </a:prstGeom>
          <a:solidFill>
            <a:srgbClr val="00FF00">
              <a:alpha val="26666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 rot="-2084102">
            <a:off x="-1048726" y="1593095"/>
            <a:ext cx="3155175" cy="69809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7066546" y="600529"/>
            <a:ext cx="238225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Freshwater</a:t>
            </a:r>
            <a:endParaRPr b="1" sz="27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rot="3484728">
            <a:off x="867619" y="3240225"/>
            <a:ext cx="3643890" cy="1902068"/>
          </a:xfrm>
          <a:prstGeom prst="triangle">
            <a:avLst>
              <a:gd fmla="val 50000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 rot="4355996">
            <a:off x="4447560" y="-943705"/>
            <a:ext cx="1835435" cy="9195387"/>
          </a:xfrm>
          <a:custGeom>
            <a:rect b="b" l="l" r="r" t="t"/>
            <a:pathLst>
              <a:path extrusionOk="0" h="4869609" w="988940">
                <a:moveTo>
                  <a:pt x="721048" y="0"/>
                </a:moveTo>
                <a:cubicBezTo>
                  <a:pt x="284963" y="325915"/>
                  <a:pt x="-40497" y="488806"/>
                  <a:pt x="4087" y="734736"/>
                </a:cubicBezTo>
                <a:cubicBezTo>
                  <a:pt x="48671" y="980666"/>
                  <a:pt x="966982" y="1183403"/>
                  <a:pt x="988551" y="1475580"/>
                </a:cubicBezTo>
                <a:cubicBezTo>
                  <a:pt x="1010120" y="1767757"/>
                  <a:pt x="129832" y="2034269"/>
                  <a:pt x="133504" y="2487797"/>
                </a:cubicBezTo>
                <a:cubicBezTo>
                  <a:pt x="137176" y="2941325"/>
                  <a:pt x="298039" y="4374768"/>
                  <a:pt x="747895" y="4869609"/>
                </a:cubicBezTo>
              </a:path>
            </a:pathLst>
          </a:custGeom>
          <a:noFill/>
          <a:ln cap="flat" cmpd="sng" w="952500">
            <a:solidFill>
              <a:srgbClr val="66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227287" y="1975190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316959">
            <a:off x="2037764" y="3998747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8207495" y="1431670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8207494" y="1844780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7327085" y="2405198"/>
            <a:ext cx="891359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 txBox="1"/>
          <p:nvPr/>
        </p:nvSpPr>
        <p:spPr>
          <a:xfrm>
            <a:off x="1447800" y="5959427"/>
            <a:ext cx="155207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Ocean</a:t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 rot="-1064788">
            <a:off x="1570766" y="3501665"/>
            <a:ext cx="260903" cy="722588"/>
          </a:xfrm>
          <a:prstGeom prst="ellipse">
            <a:avLst/>
          </a:prstGeom>
          <a:solidFill>
            <a:srgbClr val="BAFF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1431884" y="1981940"/>
            <a:ext cx="238225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Estuary</a:t>
            </a:r>
            <a:endParaRPr b="1" sz="27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2190164" y="4151147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1743417" y="3656741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2587523" y="5008322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1658497" y="3390238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2323886" y="3676360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2723999" y="4476793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deluxevectors.com/images/vector_images/thumb/international-maritime-map-symbols-ship-wreck-clip-art.jpg" id="132" name="Google Shape;13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744" y="5299056"/>
            <a:ext cx="889247" cy="621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7479485" y="2557598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7631885" y="2709998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615953" y="5123901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395869" y="5789822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-215791" y="4873394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7484743" y="3341934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7096695" y="4068676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5848772" y="3632602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4551302" y="3277380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16959">
            <a:off x="3488633" y="3108799"/>
            <a:ext cx="891359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"/>
          <p:cNvSpPr/>
          <p:nvPr/>
        </p:nvSpPr>
        <p:spPr>
          <a:xfrm rot="-2118071">
            <a:off x="2460562" y="4287430"/>
            <a:ext cx="206034" cy="884854"/>
          </a:xfrm>
          <a:prstGeom prst="ellipse">
            <a:avLst/>
          </a:prstGeom>
          <a:solidFill>
            <a:srgbClr val="BAFF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0"/>
          <p:cNvSpPr txBox="1"/>
          <p:nvPr/>
        </p:nvSpPr>
        <p:spPr>
          <a:xfrm>
            <a:off x="3810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Snook and prey bi plots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70" name="Google Shape;770;p30"/>
          <p:cNvGraphicFramePr/>
          <p:nvPr/>
        </p:nvGraphicFramePr>
        <p:xfrm>
          <a:off x="381000" y="1371600"/>
          <a:ext cx="5951536" cy="4508501"/>
        </p:xfrm>
        <a:graphic>
          <a:graphicData uri="http://schemas.openxmlformats.org/presentationml/2006/ole">
            <mc:AlternateContent>
              <mc:Choice Requires="v">
                <p:oleObj r:id="rId4" imgH="4508501" imgW="5951536" progId="SigmaPlotGraphicObject.9" spid="_x0000_s1">
                  <p:embed/>
                </p:oleObj>
              </mc:Choice>
              <mc:Fallback>
                <p:oleObj r:id="rId5" imgH="4508501" imgW="5951536" progId="SigmaPlotGraphicObject.9">
                  <p:embed/>
                  <p:pic>
                    <p:nvPicPr>
                      <p:cNvPr id="770" name="Google Shape;770;p3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81000" y="1371600"/>
                        <a:ext cx="5951536" cy="4508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1" name="Google Shape;771;p30"/>
          <p:cNvGraphicFramePr/>
          <p:nvPr/>
        </p:nvGraphicFramePr>
        <p:xfrm flipH="1" rot="10800000">
          <a:off x="6252650" y="3703525"/>
          <a:ext cx="2781552" cy="1023225"/>
        </p:xfrm>
        <a:graphic>
          <a:graphicData uri="http://schemas.openxmlformats.org/presentationml/2006/ole">
            <mc:AlternateContent>
              <mc:Choice Requires="v">
                <p:oleObj r:id="rId7" imgH="1023225" imgW="2781552" progId="SigmaPlotGraphicObject.9" spid="_x0000_s2">
                  <p:embed/>
                </p:oleObj>
              </mc:Choice>
              <mc:Fallback>
                <p:oleObj r:id="rId8" imgH="1023225" imgW="2781552" progId="SigmaPlotGraphicObject.9">
                  <p:embed/>
                  <p:pic>
                    <p:nvPicPr>
                      <p:cNvPr id="771" name="Google Shape;771;p30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 flipH="1" rot="10800000">
                        <a:off x="6252650" y="3703525"/>
                        <a:ext cx="2781552" cy="102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/>
          <p:nvPr/>
        </p:nvSpPr>
        <p:spPr>
          <a:xfrm>
            <a:off x="-28036" y="0"/>
            <a:ext cx="9448800" cy="6858000"/>
          </a:xfrm>
          <a:prstGeom prst="rect">
            <a:avLst/>
          </a:prstGeom>
          <a:solidFill>
            <a:srgbClr val="00FF00">
              <a:alpha val="26666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/>
          <p:nvPr/>
        </p:nvSpPr>
        <p:spPr>
          <a:xfrm rot="-2084102">
            <a:off x="-1048726" y="1478412"/>
            <a:ext cx="3155175" cy="69809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7066546" y="600529"/>
            <a:ext cx="238225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Freshwater</a:t>
            </a:r>
            <a:endParaRPr b="1" sz="27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/>
          <p:nvPr/>
        </p:nvSpPr>
        <p:spPr>
          <a:xfrm rot="3484728">
            <a:off x="867619" y="3240225"/>
            <a:ext cx="3643890" cy="1902068"/>
          </a:xfrm>
          <a:prstGeom prst="triangle">
            <a:avLst>
              <a:gd fmla="val 50000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/>
          <p:nvPr/>
        </p:nvSpPr>
        <p:spPr>
          <a:xfrm rot="4355996">
            <a:off x="4447560" y="-943705"/>
            <a:ext cx="1835435" cy="9195387"/>
          </a:xfrm>
          <a:custGeom>
            <a:rect b="b" l="l" r="r" t="t"/>
            <a:pathLst>
              <a:path extrusionOk="0" h="4869609" w="988940">
                <a:moveTo>
                  <a:pt x="721048" y="0"/>
                </a:moveTo>
                <a:cubicBezTo>
                  <a:pt x="284963" y="325915"/>
                  <a:pt x="-40497" y="488806"/>
                  <a:pt x="4087" y="734736"/>
                </a:cubicBezTo>
                <a:cubicBezTo>
                  <a:pt x="48671" y="980666"/>
                  <a:pt x="966982" y="1183403"/>
                  <a:pt x="988551" y="1475580"/>
                </a:cubicBezTo>
                <a:cubicBezTo>
                  <a:pt x="1010120" y="1767757"/>
                  <a:pt x="129832" y="2034269"/>
                  <a:pt x="133504" y="2487797"/>
                </a:cubicBezTo>
                <a:cubicBezTo>
                  <a:pt x="137176" y="2941325"/>
                  <a:pt x="298039" y="4374768"/>
                  <a:pt x="747895" y="4869609"/>
                </a:cubicBezTo>
              </a:path>
            </a:pathLst>
          </a:custGeom>
          <a:noFill/>
          <a:ln cap="flat" cmpd="sng" w="952500">
            <a:solidFill>
              <a:srgbClr val="66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227287" y="1975190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037764" y="3998747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8207495" y="1431670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8207494" y="1844780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327085" y="2405198"/>
            <a:ext cx="891359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4"/>
          <p:cNvSpPr txBox="1"/>
          <p:nvPr/>
        </p:nvSpPr>
        <p:spPr>
          <a:xfrm>
            <a:off x="1447800" y="5959427"/>
            <a:ext cx="155207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Ocean</a:t>
            </a:r>
            <a:endParaRPr/>
          </a:p>
        </p:txBody>
      </p:sp>
      <p:sp>
        <p:nvSpPr>
          <p:cNvPr id="159" name="Google Shape;159;p4"/>
          <p:cNvSpPr/>
          <p:nvPr/>
        </p:nvSpPr>
        <p:spPr>
          <a:xfrm rot="-2118071">
            <a:off x="2460562" y="4287430"/>
            <a:ext cx="206034" cy="884854"/>
          </a:xfrm>
          <a:prstGeom prst="ellipse">
            <a:avLst/>
          </a:prstGeom>
          <a:solidFill>
            <a:srgbClr val="BAFF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4"/>
          <p:cNvSpPr/>
          <p:nvPr/>
        </p:nvSpPr>
        <p:spPr>
          <a:xfrm rot="-1064788">
            <a:off x="1570766" y="3501665"/>
            <a:ext cx="260903" cy="722588"/>
          </a:xfrm>
          <a:prstGeom prst="ellipse">
            <a:avLst/>
          </a:prstGeom>
          <a:solidFill>
            <a:srgbClr val="BAFF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1431884" y="1981940"/>
            <a:ext cx="238225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Estuary</a:t>
            </a:r>
            <a:endParaRPr b="1" sz="27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190164" y="4151147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1743417" y="3656741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587523" y="5008322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1658497" y="3390238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323886" y="3676360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723999" y="4476793"/>
            <a:ext cx="891359" cy="33921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4"/>
          <p:cNvSpPr/>
          <p:nvPr/>
        </p:nvSpPr>
        <p:spPr>
          <a:xfrm>
            <a:off x="0" y="-54812"/>
            <a:ext cx="6467812" cy="11022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"/>
          <p:cNvSpPr txBox="1"/>
          <p:nvPr/>
        </p:nvSpPr>
        <p:spPr>
          <a:xfrm>
            <a:off x="-28036" y="263714"/>
            <a:ext cx="66455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90% of fishing effort for snook in estuary 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deluxevectors.com/images/vector_images/thumb/international-maritime-map-symbols-ship-wreck-clip-art.jpg" id="170" name="Google Shape;17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44" y="5299056"/>
            <a:ext cx="889247" cy="621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479485" y="2557598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631885" y="2709998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615953" y="5123901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395869" y="5789822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7800" y="2767888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09800" y="2819400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19200" y="3169072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04363" y="5074072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52800" y="4343400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19400" y="2743200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61563" y="3733800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62200" y="4235872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52600" y="3473872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71927" y="1199321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484743" y="3341934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096695" y="4068676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5848772" y="3632602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4551302" y="3277380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3488633" y="3108799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57858" y="4686710"/>
            <a:ext cx="891359" cy="339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/>
          <p:nvPr/>
        </p:nvSpPr>
        <p:spPr>
          <a:xfrm>
            <a:off x="-28036" y="0"/>
            <a:ext cx="9448800" cy="6858000"/>
          </a:xfrm>
          <a:prstGeom prst="rect">
            <a:avLst/>
          </a:prstGeom>
          <a:solidFill>
            <a:srgbClr val="00FF00">
              <a:alpha val="26666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/>
          <p:nvPr/>
        </p:nvSpPr>
        <p:spPr>
          <a:xfrm rot="-2084102">
            <a:off x="-1048726" y="1478412"/>
            <a:ext cx="3155175" cy="69809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5"/>
          <p:cNvSpPr txBox="1"/>
          <p:nvPr/>
        </p:nvSpPr>
        <p:spPr>
          <a:xfrm>
            <a:off x="7066546" y="600529"/>
            <a:ext cx="238225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Freshwater</a:t>
            </a:r>
            <a:endParaRPr b="1" sz="27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5"/>
          <p:cNvSpPr/>
          <p:nvPr/>
        </p:nvSpPr>
        <p:spPr>
          <a:xfrm rot="3484728">
            <a:off x="867619" y="3240225"/>
            <a:ext cx="3643890" cy="1902068"/>
          </a:xfrm>
          <a:prstGeom prst="triangle">
            <a:avLst>
              <a:gd fmla="val 50000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5"/>
          <p:cNvSpPr/>
          <p:nvPr/>
        </p:nvSpPr>
        <p:spPr>
          <a:xfrm rot="4355996">
            <a:off x="4447560" y="-943705"/>
            <a:ext cx="1835435" cy="9195387"/>
          </a:xfrm>
          <a:custGeom>
            <a:rect b="b" l="l" r="r" t="t"/>
            <a:pathLst>
              <a:path extrusionOk="0" h="4869609" w="988940">
                <a:moveTo>
                  <a:pt x="721048" y="0"/>
                </a:moveTo>
                <a:cubicBezTo>
                  <a:pt x="284963" y="325915"/>
                  <a:pt x="-40497" y="488806"/>
                  <a:pt x="4087" y="734736"/>
                </a:cubicBezTo>
                <a:cubicBezTo>
                  <a:pt x="48671" y="980666"/>
                  <a:pt x="966982" y="1183403"/>
                  <a:pt x="988551" y="1475580"/>
                </a:cubicBezTo>
                <a:cubicBezTo>
                  <a:pt x="1010120" y="1767757"/>
                  <a:pt x="129832" y="2034269"/>
                  <a:pt x="133504" y="2487797"/>
                </a:cubicBezTo>
                <a:cubicBezTo>
                  <a:pt x="137176" y="2941325"/>
                  <a:pt x="298039" y="4374768"/>
                  <a:pt x="747895" y="4869609"/>
                </a:cubicBezTo>
              </a:path>
            </a:pathLst>
          </a:custGeom>
          <a:noFill/>
          <a:ln cap="flat" cmpd="sng" w="952500">
            <a:solidFill>
              <a:srgbClr val="66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227287" y="1975190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037764" y="3998747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8207495" y="1431670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8207494" y="1844780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327085" y="2405198"/>
            <a:ext cx="891359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5"/>
          <p:cNvSpPr txBox="1"/>
          <p:nvPr/>
        </p:nvSpPr>
        <p:spPr>
          <a:xfrm>
            <a:off x="1447800" y="5959427"/>
            <a:ext cx="155207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Ocean</a:t>
            </a:r>
            <a:endParaRPr/>
          </a:p>
        </p:txBody>
      </p:sp>
      <p:sp>
        <p:nvSpPr>
          <p:cNvPr id="206" name="Google Shape;206;p5"/>
          <p:cNvSpPr/>
          <p:nvPr/>
        </p:nvSpPr>
        <p:spPr>
          <a:xfrm rot="-2118071">
            <a:off x="2460562" y="4287430"/>
            <a:ext cx="206034" cy="884854"/>
          </a:xfrm>
          <a:prstGeom prst="ellipse">
            <a:avLst/>
          </a:prstGeom>
          <a:solidFill>
            <a:srgbClr val="BAFF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5"/>
          <p:cNvSpPr/>
          <p:nvPr/>
        </p:nvSpPr>
        <p:spPr>
          <a:xfrm rot="-1064788">
            <a:off x="1570766" y="3501665"/>
            <a:ext cx="260903" cy="722588"/>
          </a:xfrm>
          <a:prstGeom prst="ellipse">
            <a:avLst/>
          </a:prstGeom>
          <a:solidFill>
            <a:srgbClr val="BAFF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5"/>
          <p:cNvSpPr txBox="1"/>
          <p:nvPr/>
        </p:nvSpPr>
        <p:spPr>
          <a:xfrm>
            <a:off x="1431884" y="1981940"/>
            <a:ext cx="238225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Estuary</a:t>
            </a:r>
            <a:endParaRPr b="1" sz="27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190164" y="4151147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1743417" y="3656741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587523" y="5008322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1658497" y="3390238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323886" y="3676360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723999" y="4476793"/>
            <a:ext cx="891359" cy="33921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5"/>
          <p:cNvSpPr/>
          <p:nvPr/>
        </p:nvSpPr>
        <p:spPr>
          <a:xfrm>
            <a:off x="85388" y="-9470"/>
            <a:ext cx="6467812" cy="147464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5"/>
          <p:cNvSpPr txBox="1"/>
          <p:nvPr/>
        </p:nvSpPr>
        <p:spPr>
          <a:xfrm>
            <a:off x="60069" y="263714"/>
            <a:ext cx="6645531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90% of fishing effort for snook in estuary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Estuary snook most studied 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deluxevectors.com/images/vector_images/thumb/international-maritime-map-symbols-ship-wreck-clip-art.jpg" id="217" name="Google Shape;21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44" y="5299056"/>
            <a:ext cx="889247" cy="621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479485" y="2557598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631885" y="2709998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615953" y="5123901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395869" y="5789822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7800" y="2767888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9800" y="2819400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9200" y="3169072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04363" y="5074072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52800" y="4343400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9400" y="2743200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1563" y="3733800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2200" y="4235872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2600" y="3473872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71927" y="1199321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484743" y="3341934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096695" y="4068676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5848772" y="3632602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4551302" y="3277380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3488633" y="3108799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57858" y="4686710"/>
            <a:ext cx="891359" cy="339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"/>
          <p:cNvSpPr/>
          <p:nvPr/>
        </p:nvSpPr>
        <p:spPr>
          <a:xfrm>
            <a:off x="-28036" y="0"/>
            <a:ext cx="9448800" cy="6858000"/>
          </a:xfrm>
          <a:prstGeom prst="rect">
            <a:avLst/>
          </a:prstGeom>
          <a:solidFill>
            <a:srgbClr val="00FF00">
              <a:alpha val="26666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"/>
          <p:cNvSpPr/>
          <p:nvPr/>
        </p:nvSpPr>
        <p:spPr>
          <a:xfrm rot="-2084102">
            <a:off x="-1048726" y="1478412"/>
            <a:ext cx="3155175" cy="69809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"/>
          <p:cNvSpPr txBox="1"/>
          <p:nvPr/>
        </p:nvSpPr>
        <p:spPr>
          <a:xfrm>
            <a:off x="7640199" y="617699"/>
            <a:ext cx="238225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Freshwater</a:t>
            </a:r>
            <a:endParaRPr b="1" sz="27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6"/>
          <p:cNvSpPr/>
          <p:nvPr/>
        </p:nvSpPr>
        <p:spPr>
          <a:xfrm rot="3484728">
            <a:off x="867619" y="3240225"/>
            <a:ext cx="3643890" cy="1902068"/>
          </a:xfrm>
          <a:prstGeom prst="triangle">
            <a:avLst>
              <a:gd fmla="val 50000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6"/>
          <p:cNvSpPr/>
          <p:nvPr/>
        </p:nvSpPr>
        <p:spPr>
          <a:xfrm rot="4355996">
            <a:off x="4447560" y="-943705"/>
            <a:ext cx="1835435" cy="9195387"/>
          </a:xfrm>
          <a:custGeom>
            <a:rect b="b" l="l" r="r" t="t"/>
            <a:pathLst>
              <a:path extrusionOk="0" h="4869609" w="988940">
                <a:moveTo>
                  <a:pt x="721048" y="0"/>
                </a:moveTo>
                <a:cubicBezTo>
                  <a:pt x="284963" y="325915"/>
                  <a:pt x="-40497" y="488806"/>
                  <a:pt x="4087" y="734736"/>
                </a:cubicBezTo>
                <a:cubicBezTo>
                  <a:pt x="48671" y="980666"/>
                  <a:pt x="966982" y="1183403"/>
                  <a:pt x="988551" y="1475580"/>
                </a:cubicBezTo>
                <a:cubicBezTo>
                  <a:pt x="1010120" y="1767757"/>
                  <a:pt x="129832" y="2034269"/>
                  <a:pt x="133504" y="2487797"/>
                </a:cubicBezTo>
                <a:cubicBezTo>
                  <a:pt x="137176" y="2941325"/>
                  <a:pt x="298039" y="4374768"/>
                  <a:pt x="747895" y="4869609"/>
                </a:cubicBezTo>
              </a:path>
            </a:pathLst>
          </a:custGeom>
          <a:noFill/>
          <a:ln cap="flat" cmpd="sng" w="952500">
            <a:solidFill>
              <a:srgbClr val="66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227287" y="1975190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037764" y="3998747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8207495" y="1431670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8207494" y="1844780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327085" y="2405198"/>
            <a:ext cx="891359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6"/>
          <p:cNvSpPr txBox="1"/>
          <p:nvPr/>
        </p:nvSpPr>
        <p:spPr>
          <a:xfrm>
            <a:off x="1447800" y="5959427"/>
            <a:ext cx="155207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Ocean</a:t>
            </a:r>
            <a:endParaRPr/>
          </a:p>
        </p:txBody>
      </p:sp>
      <p:sp>
        <p:nvSpPr>
          <p:cNvPr id="253" name="Google Shape;253;p6"/>
          <p:cNvSpPr/>
          <p:nvPr/>
        </p:nvSpPr>
        <p:spPr>
          <a:xfrm rot="-2118071">
            <a:off x="2460562" y="4287430"/>
            <a:ext cx="206034" cy="884854"/>
          </a:xfrm>
          <a:prstGeom prst="ellipse">
            <a:avLst/>
          </a:prstGeom>
          <a:solidFill>
            <a:srgbClr val="BAFF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6"/>
          <p:cNvSpPr/>
          <p:nvPr/>
        </p:nvSpPr>
        <p:spPr>
          <a:xfrm rot="-1064788">
            <a:off x="1570766" y="3501665"/>
            <a:ext cx="260903" cy="722588"/>
          </a:xfrm>
          <a:prstGeom prst="ellipse">
            <a:avLst/>
          </a:prstGeom>
          <a:solidFill>
            <a:srgbClr val="BAFF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6"/>
          <p:cNvSpPr txBox="1"/>
          <p:nvPr/>
        </p:nvSpPr>
        <p:spPr>
          <a:xfrm>
            <a:off x="1431884" y="1981940"/>
            <a:ext cx="238225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Estuary</a:t>
            </a:r>
            <a:endParaRPr b="1" sz="27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190164" y="4151147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1743417" y="3656741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587523" y="5008322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1658497" y="3390238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323886" y="3676360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723999" y="4476793"/>
            <a:ext cx="891359" cy="33921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6"/>
          <p:cNvSpPr/>
          <p:nvPr/>
        </p:nvSpPr>
        <p:spPr>
          <a:xfrm>
            <a:off x="29744" y="76434"/>
            <a:ext cx="7439005" cy="80595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6"/>
          <p:cNvSpPr txBox="1"/>
          <p:nvPr/>
        </p:nvSpPr>
        <p:spPr>
          <a:xfrm>
            <a:off x="-28036" y="263714"/>
            <a:ext cx="82572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Less is known about snook in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peripheral habitats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deluxevectors.com/images/vector_images/thumb/international-maritime-map-symbols-ship-wreck-clip-art.jpg" id="264" name="Google Shape;26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44" y="5299056"/>
            <a:ext cx="889247" cy="621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479485" y="2557598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631885" y="2709998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615953" y="5123901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395869" y="5789822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7800" y="2767888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9800" y="2819400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9200" y="3169072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04363" y="5074072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52800" y="4343400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9400" y="2743200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1563" y="3733800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2200" y="4235872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2600" y="3473872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71927" y="1199321"/>
            <a:ext cx="705637" cy="640928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6"/>
          <p:cNvSpPr/>
          <p:nvPr/>
        </p:nvSpPr>
        <p:spPr>
          <a:xfrm>
            <a:off x="-457200" y="4374728"/>
            <a:ext cx="2047345" cy="2143933"/>
          </a:xfrm>
          <a:prstGeom prst="ellipse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6"/>
          <p:cNvSpPr/>
          <p:nvPr/>
        </p:nvSpPr>
        <p:spPr>
          <a:xfrm>
            <a:off x="6958504" y="1084200"/>
            <a:ext cx="2518623" cy="2410862"/>
          </a:xfrm>
          <a:prstGeom prst="ellipse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p6"/>
          <p:cNvCxnSpPr/>
          <p:nvPr/>
        </p:nvCxnSpPr>
        <p:spPr>
          <a:xfrm flipH="1">
            <a:off x="458559" y="894531"/>
            <a:ext cx="4018224" cy="3217806"/>
          </a:xfrm>
          <a:prstGeom prst="straightConnector1">
            <a:avLst/>
          </a:prstGeom>
          <a:noFill/>
          <a:ln cap="flat" cmpd="sng" w="889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" name="Google Shape;282;p6"/>
          <p:cNvCxnSpPr/>
          <p:nvPr/>
        </p:nvCxnSpPr>
        <p:spPr>
          <a:xfrm>
            <a:off x="6119519" y="894531"/>
            <a:ext cx="838985" cy="851910"/>
          </a:xfrm>
          <a:prstGeom prst="straightConnector1">
            <a:avLst/>
          </a:prstGeom>
          <a:noFill/>
          <a:ln cap="flat" cmpd="sng" w="889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83" name="Google Shape;28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096695" y="4068676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5848772" y="3632602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4551302" y="3277380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3488633" y="3108799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57858" y="4686710"/>
            <a:ext cx="891359" cy="339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"/>
          <p:cNvSpPr/>
          <p:nvPr/>
        </p:nvSpPr>
        <p:spPr>
          <a:xfrm>
            <a:off x="-28036" y="0"/>
            <a:ext cx="9448800" cy="6858000"/>
          </a:xfrm>
          <a:prstGeom prst="rect">
            <a:avLst/>
          </a:prstGeom>
          <a:solidFill>
            <a:srgbClr val="00FF00">
              <a:alpha val="26666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7"/>
          <p:cNvSpPr/>
          <p:nvPr/>
        </p:nvSpPr>
        <p:spPr>
          <a:xfrm rot="-2084102">
            <a:off x="-1048726" y="1478412"/>
            <a:ext cx="3155175" cy="69809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7"/>
          <p:cNvSpPr txBox="1"/>
          <p:nvPr/>
        </p:nvSpPr>
        <p:spPr>
          <a:xfrm>
            <a:off x="7640199" y="617699"/>
            <a:ext cx="238225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Freshwater</a:t>
            </a:r>
            <a:endParaRPr b="1" sz="27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7"/>
          <p:cNvSpPr/>
          <p:nvPr/>
        </p:nvSpPr>
        <p:spPr>
          <a:xfrm rot="3484728">
            <a:off x="867619" y="3240225"/>
            <a:ext cx="3643890" cy="1902068"/>
          </a:xfrm>
          <a:prstGeom prst="triangle">
            <a:avLst>
              <a:gd fmla="val 50000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7"/>
          <p:cNvSpPr/>
          <p:nvPr/>
        </p:nvSpPr>
        <p:spPr>
          <a:xfrm rot="4355996">
            <a:off x="4447560" y="-943705"/>
            <a:ext cx="1835435" cy="9195387"/>
          </a:xfrm>
          <a:custGeom>
            <a:rect b="b" l="l" r="r" t="t"/>
            <a:pathLst>
              <a:path extrusionOk="0" h="4869609" w="988940">
                <a:moveTo>
                  <a:pt x="721048" y="0"/>
                </a:moveTo>
                <a:cubicBezTo>
                  <a:pt x="284963" y="325915"/>
                  <a:pt x="-40497" y="488806"/>
                  <a:pt x="4087" y="734736"/>
                </a:cubicBezTo>
                <a:cubicBezTo>
                  <a:pt x="48671" y="980666"/>
                  <a:pt x="966982" y="1183403"/>
                  <a:pt x="988551" y="1475580"/>
                </a:cubicBezTo>
                <a:cubicBezTo>
                  <a:pt x="1010120" y="1767757"/>
                  <a:pt x="129832" y="2034269"/>
                  <a:pt x="133504" y="2487797"/>
                </a:cubicBezTo>
                <a:cubicBezTo>
                  <a:pt x="137176" y="2941325"/>
                  <a:pt x="298039" y="4374768"/>
                  <a:pt x="747895" y="4869609"/>
                </a:cubicBezTo>
              </a:path>
            </a:pathLst>
          </a:custGeom>
          <a:noFill/>
          <a:ln cap="flat" cmpd="sng" w="952500">
            <a:solidFill>
              <a:srgbClr val="66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227287" y="1975190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037764" y="3998747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8207495" y="1431670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8207494" y="1844780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327085" y="2405198"/>
            <a:ext cx="891359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7"/>
          <p:cNvSpPr txBox="1"/>
          <p:nvPr/>
        </p:nvSpPr>
        <p:spPr>
          <a:xfrm>
            <a:off x="1447800" y="5959427"/>
            <a:ext cx="155207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Ocean</a:t>
            </a:r>
            <a:endParaRPr/>
          </a:p>
        </p:txBody>
      </p:sp>
      <p:sp>
        <p:nvSpPr>
          <p:cNvPr id="303" name="Google Shape;303;p7"/>
          <p:cNvSpPr/>
          <p:nvPr/>
        </p:nvSpPr>
        <p:spPr>
          <a:xfrm rot="-2118071">
            <a:off x="2460562" y="4287430"/>
            <a:ext cx="206034" cy="884854"/>
          </a:xfrm>
          <a:prstGeom prst="ellipse">
            <a:avLst/>
          </a:prstGeom>
          <a:solidFill>
            <a:srgbClr val="BAFF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7"/>
          <p:cNvSpPr/>
          <p:nvPr/>
        </p:nvSpPr>
        <p:spPr>
          <a:xfrm rot="-1064788">
            <a:off x="1570766" y="3501665"/>
            <a:ext cx="260903" cy="722588"/>
          </a:xfrm>
          <a:prstGeom prst="ellipse">
            <a:avLst/>
          </a:prstGeom>
          <a:solidFill>
            <a:srgbClr val="BAFF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7"/>
          <p:cNvSpPr txBox="1"/>
          <p:nvPr/>
        </p:nvSpPr>
        <p:spPr>
          <a:xfrm>
            <a:off x="1431884" y="1981940"/>
            <a:ext cx="238225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Estuary</a:t>
            </a:r>
            <a:endParaRPr b="1" sz="27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190164" y="4151147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1743417" y="3656741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587523" y="5008322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1658497" y="3390238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323886" y="3676360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723999" y="4476793"/>
            <a:ext cx="891359" cy="33921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7"/>
          <p:cNvSpPr/>
          <p:nvPr/>
        </p:nvSpPr>
        <p:spPr>
          <a:xfrm>
            <a:off x="29744" y="76434"/>
            <a:ext cx="7439005" cy="117900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7"/>
          <p:cNvSpPr txBox="1"/>
          <p:nvPr/>
        </p:nvSpPr>
        <p:spPr>
          <a:xfrm>
            <a:off x="66826" y="246754"/>
            <a:ext cx="825721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Peripheral habitats could influence resiliency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fishing and disturbance 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deluxevectors.com/images/vector_images/thumb/international-maritime-map-symbols-ship-wreck-clip-art.jpg" id="314" name="Google Shape;31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44" y="5299056"/>
            <a:ext cx="889247" cy="621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479485" y="2557598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631885" y="2709998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615953" y="5123901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395869" y="5789822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57858" y="4686710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7800" y="2767888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9800" y="2819400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9200" y="3169072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04363" y="5074072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52800" y="4343400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9400" y="2743200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61563" y="3733800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2200" y="4235872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2600" y="3473872"/>
            <a:ext cx="705637" cy="64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71927" y="1199321"/>
            <a:ext cx="705637" cy="640928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7"/>
          <p:cNvSpPr/>
          <p:nvPr/>
        </p:nvSpPr>
        <p:spPr>
          <a:xfrm>
            <a:off x="-457200" y="4374728"/>
            <a:ext cx="2047345" cy="2143933"/>
          </a:xfrm>
          <a:prstGeom prst="ellipse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7"/>
          <p:cNvSpPr/>
          <p:nvPr/>
        </p:nvSpPr>
        <p:spPr>
          <a:xfrm>
            <a:off x="6958504" y="1084200"/>
            <a:ext cx="2518623" cy="2410862"/>
          </a:xfrm>
          <a:prstGeom prst="ellipse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096695" y="4068676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5848772" y="3632602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4551302" y="3277380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3488633" y="3108799"/>
            <a:ext cx="891359" cy="2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"/>
          <p:cNvSpPr/>
          <p:nvPr/>
        </p:nvSpPr>
        <p:spPr>
          <a:xfrm>
            <a:off x="-28036" y="0"/>
            <a:ext cx="9448800" cy="6858000"/>
          </a:xfrm>
          <a:prstGeom prst="rect">
            <a:avLst/>
          </a:prstGeom>
          <a:solidFill>
            <a:srgbClr val="00FF00">
              <a:alpha val="26666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8"/>
          <p:cNvSpPr/>
          <p:nvPr/>
        </p:nvSpPr>
        <p:spPr>
          <a:xfrm rot="-2084102">
            <a:off x="-1048726" y="1478412"/>
            <a:ext cx="3155175" cy="69809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8"/>
          <p:cNvSpPr/>
          <p:nvPr/>
        </p:nvSpPr>
        <p:spPr>
          <a:xfrm rot="3484728">
            <a:off x="867619" y="3240225"/>
            <a:ext cx="3643890" cy="1902068"/>
          </a:xfrm>
          <a:prstGeom prst="triangle">
            <a:avLst>
              <a:gd fmla="val 50000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8"/>
          <p:cNvSpPr/>
          <p:nvPr/>
        </p:nvSpPr>
        <p:spPr>
          <a:xfrm rot="4355996">
            <a:off x="4447560" y="-943705"/>
            <a:ext cx="1835435" cy="9195387"/>
          </a:xfrm>
          <a:custGeom>
            <a:rect b="b" l="l" r="r" t="t"/>
            <a:pathLst>
              <a:path extrusionOk="0" h="4869609" w="988940">
                <a:moveTo>
                  <a:pt x="721048" y="0"/>
                </a:moveTo>
                <a:cubicBezTo>
                  <a:pt x="284963" y="325915"/>
                  <a:pt x="-40497" y="488806"/>
                  <a:pt x="4087" y="734736"/>
                </a:cubicBezTo>
                <a:cubicBezTo>
                  <a:pt x="48671" y="980666"/>
                  <a:pt x="966982" y="1183403"/>
                  <a:pt x="988551" y="1475580"/>
                </a:cubicBezTo>
                <a:cubicBezTo>
                  <a:pt x="1010120" y="1767757"/>
                  <a:pt x="129832" y="2034269"/>
                  <a:pt x="133504" y="2487797"/>
                </a:cubicBezTo>
                <a:cubicBezTo>
                  <a:pt x="137176" y="2941325"/>
                  <a:pt x="298039" y="4374768"/>
                  <a:pt x="747895" y="4869609"/>
                </a:cubicBezTo>
              </a:path>
            </a:pathLst>
          </a:custGeom>
          <a:noFill/>
          <a:ln cap="flat" cmpd="sng" w="952500">
            <a:solidFill>
              <a:srgbClr val="66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227287" y="1975190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037764" y="3998747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8207495" y="1431670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8207494" y="1844780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327085" y="2405198"/>
            <a:ext cx="891359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8"/>
          <p:cNvSpPr txBox="1"/>
          <p:nvPr/>
        </p:nvSpPr>
        <p:spPr>
          <a:xfrm>
            <a:off x="1447800" y="5959427"/>
            <a:ext cx="155207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Ocean</a:t>
            </a:r>
            <a:endParaRPr/>
          </a:p>
        </p:txBody>
      </p:sp>
      <p:sp>
        <p:nvSpPr>
          <p:cNvPr id="350" name="Google Shape;350;p8"/>
          <p:cNvSpPr/>
          <p:nvPr/>
        </p:nvSpPr>
        <p:spPr>
          <a:xfrm rot="-2118071">
            <a:off x="2460562" y="4287430"/>
            <a:ext cx="206034" cy="884854"/>
          </a:xfrm>
          <a:prstGeom prst="ellipse">
            <a:avLst/>
          </a:prstGeom>
          <a:solidFill>
            <a:srgbClr val="BAFF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8"/>
          <p:cNvSpPr/>
          <p:nvPr/>
        </p:nvSpPr>
        <p:spPr>
          <a:xfrm rot="-1064788">
            <a:off x="1570766" y="3501665"/>
            <a:ext cx="260903" cy="722588"/>
          </a:xfrm>
          <a:prstGeom prst="ellipse">
            <a:avLst/>
          </a:prstGeom>
          <a:solidFill>
            <a:srgbClr val="BAFF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" name="Google Shape;3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190164" y="4151147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1743417" y="3656741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1658497" y="3390238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323886" y="3676360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723999" y="4476793"/>
            <a:ext cx="891359" cy="33921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8"/>
          <p:cNvSpPr/>
          <p:nvPr/>
        </p:nvSpPr>
        <p:spPr>
          <a:xfrm>
            <a:off x="5334000" y="71257"/>
            <a:ext cx="3652871" cy="84041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8"/>
          <p:cNvSpPr txBox="1"/>
          <p:nvPr/>
        </p:nvSpPr>
        <p:spPr>
          <a:xfrm>
            <a:off x="5342559" y="213104"/>
            <a:ext cx="82572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Charlotte Harbor snook 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deluxevectors.com/images/vector_images/thumb/international-maritime-map-symbols-ship-wreck-clip-art.jpg" id="359" name="Google Shape;35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44" y="5299056"/>
            <a:ext cx="889247" cy="621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479485" y="2557598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631885" y="2709998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615953" y="5123901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395869" y="5789822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71927" y="1199321"/>
            <a:ext cx="705637" cy="640928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8"/>
          <p:cNvSpPr/>
          <p:nvPr/>
        </p:nvSpPr>
        <p:spPr>
          <a:xfrm>
            <a:off x="6958504" y="1084200"/>
            <a:ext cx="2518623" cy="2410862"/>
          </a:xfrm>
          <a:prstGeom prst="ellipse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8"/>
          <p:cNvSpPr/>
          <p:nvPr/>
        </p:nvSpPr>
        <p:spPr>
          <a:xfrm rot="3967619">
            <a:off x="-2202323" y="-3104773"/>
            <a:ext cx="4600310" cy="7315200"/>
          </a:xfrm>
          <a:prstGeom prst="arc">
            <a:avLst>
              <a:gd fmla="val 15975967" name="adj1"/>
              <a:gd fmla="val 2855835" name="adj2"/>
            </a:avLst>
          </a:prstGeom>
          <a:noFill/>
          <a:ln cap="flat" cmpd="sng" w="889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8"/>
          <p:cNvSpPr/>
          <p:nvPr/>
        </p:nvSpPr>
        <p:spPr>
          <a:xfrm>
            <a:off x="3286905" y="126895"/>
            <a:ext cx="563292" cy="4572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8"/>
          <p:cNvSpPr/>
          <p:nvPr/>
        </p:nvSpPr>
        <p:spPr>
          <a:xfrm>
            <a:off x="2822717" y="946162"/>
            <a:ext cx="563292" cy="4572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8"/>
          <p:cNvSpPr/>
          <p:nvPr/>
        </p:nvSpPr>
        <p:spPr>
          <a:xfrm rot="848608">
            <a:off x="2080554" y="1706747"/>
            <a:ext cx="563292" cy="4572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8"/>
          <p:cNvSpPr/>
          <p:nvPr/>
        </p:nvSpPr>
        <p:spPr>
          <a:xfrm rot="1861175">
            <a:off x="1067561" y="2352777"/>
            <a:ext cx="563292" cy="4572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8"/>
          <p:cNvSpPr txBox="1"/>
          <p:nvPr/>
        </p:nvSpPr>
        <p:spPr>
          <a:xfrm>
            <a:off x="382146" y="665665"/>
            <a:ext cx="274191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2010 cold event </a:t>
            </a:r>
            <a:endParaRPr b="1" sz="2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096695" y="4068676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5848772" y="3632602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4551302" y="3277380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3488633" y="3108799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57858" y="4686710"/>
            <a:ext cx="891359" cy="339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9"/>
          <p:cNvSpPr/>
          <p:nvPr/>
        </p:nvSpPr>
        <p:spPr>
          <a:xfrm>
            <a:off x="-29605" y="-79075"/>
            <a:ext cx="9448800" cy="6858000"/>
          </a:xfrm>
          <a:prstGeom prst="rect">
            <a:avLst/>
          </a:prstGeom>
          <a:solidFill>
            <a:srgbClr val="00FF00">
              <a:alpha val="26666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9"/>
          <p:cNvSpPr/>
          <p:nvPr/>
        </p:nvSpPr>
        <p:spPr>
          <a:xfrm rot="-2084102">
            <a:off x="-1048726" y="1478412"/>
            <a:ext cx="3155175" cy="698098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9"/>
          <p:cNvSpPr/>
          <p:nvPr/>
        </p:nvSpPr>
        <p:spPr>
          <a:xfrm rot="3484728">
            <a:off x="867619" y="3240225"/>
            <a:ext cx="3643890" cy="1902068"/>
          </a:xfrm>
          <a:prstGeom prst="triangle">
            <a:avLst>
              <a:gd fmla="val 50000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9"/>
          <p:cNvSpPr/>
          <p:nvPr/>
        </p:nvSpPr>
        <p:spPr>
          <a:xfrm rot="4355996">
            <a:off x="4447560" y="-943705"/>
            <a:ext cx="1835435" cy="9195387"/>
          </a:xfrm>
          <a:custGeom>
            <a:rect b="b" l="l" r="r" t="t"/>
            <a:pathLst>
              <a:path extrusionOk="0" h="4869609" w="988940">
                <a:moveTo>
                  <a:pt x="721048" y="0"/>
                </a:moveTo>
                <a:cubicBezTo>
                  <a:pt x="284963" y="325915"/>
                  <a:pt x="-40497" y="488806"/>
                  <a:pt x="4087" y="734736"/>
                </a:cubicBezTo>
                <a:cubicBezTo>
                  <a:pt x="48671" y="980666"/>
                  <a:pt x="966982" y="1183403"/>
                  <a:pt x="988551" y="1475580"/>
                </a:cubicBezTo>
                <a:cubicBezTo>
                  <a:pt x="1010120" y="1767757"/>
                  <a:pt x="129832" y="2034269"/>
                  <a:pt x="133504" y="2487797"/>
                </a:cubicBezTo>
                <a:cubicBezTo>
                  <a:pt x="137176" y="2941325"/>
                  <a:pt x="298039" y="4374768"/>
                  <a:pt x="747895" y="4869609"/>
                </a:cubicBezTo>
              </a:path>
            </a:pathLst>
          </a:custGeom>
          <a:noFill/>
          <a:ln cap="flat" cmpd="sng" w="952500">
            <a:solidFill>
              <a:srgbClr val="66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227287" y="1975190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8207495" y="1431670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8207494" y="1844780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327085" y="2405198"/>
            <a:ext cx="891359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9"/>
          <p:cNvSpPr txBox="1"/>
          <p:nvPr/>
        </p:nvSpPr>
        <p:spPr>
          <a:xfrm>
            <a:off x="1447800" y="5959427"/>
            <a:ext cx="155207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Ocean</a:t>
            </a:r>
            <a:endParaRPr/>
          </a:p>
        </p:txBody>
      </p:sp>
      <p:sp>
        <p:nvSpPr>
          <p:cNvPr id="391" name="Google Shape;391;p9"/>
          <p:cNvSpPr/>
          <p:nvPr/>
        </p:nvSpPr>
        <p:spPr>
          <a:xfrm rot="-2118071">
            <a:off x="2460562" y="4287430"/>
            <a:ext cx="206034" cy="884854"/>
          </a:xfrm>
          <a:prstGeom prst="ellipse">
            <a:avLst/>
          </a:prstGeom>
          <a:solidFill>
            <a:srgbClr val="BAFF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9"/>
          <p:cNvSpPr/>
          <p:nvPr/>
        </p:nvSpPr>
        <p:spPr>
          <a:xfrm rot="-1064788">
            <a:off x="1570766" y="3501665"/>
            <a:ext cx="260903" cy="722588"/>
          </a:xfrm>
          <a:prstGeom prst="ellipse">
            <a:avLst/>
          </a:prstGeom>
          <a:solidFill>
            <a:srgbClr val="BAFF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3" name="Google Shape;39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412183" y="4303806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1658497" y="3390238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deluxevectors.com/images/vector_images/thumb/international-maritime-map-symbols-ship-wreck-clip-art.jpg" id="395" name="Google Shape;39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44" y="5299056"/>
            <a:ext cx="889247" cy="621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479485" y="2557598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631885" y="2709998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615953" y="5123901"/>
            <a:ext cx="891359" cy="33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395869" y="5789822"/>
            <a:ext cx="891359" cy="339211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9"/>
          <p:cNvSpPr/>
          <p:nvPr/>
        </p:nvSpPr>
        <p:spPr>
          <a:xfrm rot="4014796">
            <a:off x="3266818" y="509847"/>
            <a:ext cx="4600310" cy="7674244"/>
          </a:xfrm>
          <a:prstGeom prst="arc">
            <a:avLst>
              <a:gd fmla="val 15975967" name="adj1"/>
              <a:gd fmla="val 2855835" name="adj2"/>
            </a:avLst>
          </a:prstGeom>
          <a:noFill/>
          <a:ln cap="flat" cmpd="sng" w="889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9"/>
          <p:cNvSpPr/>
          <p:nvPr/>
        </p:nvSpPr>
        <p:spPr>
          <a:xfrm rot="47177">
            <a:off x="8677198" y="4238605"/>
            <a:ext cx="590939" cy="4572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9"/>
          <p:cNvSpPr/>
          <p:nvPr/>
        </p:nvSpPr>
        <p:spPr>
          <a:xfrm rot="886232">
            <a:off x="8126712" y="5037624"/>
            <a:ext cx="590939" cy="4572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9"/>
          <p:cNvSpPr/>
          <p:nvPr/>
        </p:nvSpPr>
        <p:spPr>
          <a:xfrm rot="1259582">
            <a:off x="7384084" y="5707207"/>
            <a:ext cx="590939" cy="4572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9"/>
          <p:cNvSpPr/>
          <p:nvPr/>
        </p:nvSpPr>
        <p:spPr>
          <a:xfrm rot="1908352">
            <a:off x="6377471" y="6265932"/>
            <a:ext cx="563292" cy="47964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9"/>
          <p:cNvSpPr txBox="1"/>
          <p:nvPr/>
        </p:nvSpPr>
        <p:spPr>
          <a:xfrm>
            <a:off x="3657599" y="4876800"/>
            <a:ext cx="31373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mortality in estuary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9"/>
          <p:cNvSpPr/>
          <p:nvPr/>
        </p:nvSpPr>
        <p:spPr>
          <a:xfrm rot="-7733289">
            <a:off x="3220808" y="4631950"/>
            <a:ext cx="421537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9"/>
          <p:cNvSpPr txBox="1"/>
          <p:nvPr/>
        </p:nvSpPr>
        <p:spPr>
          <a:xfrm>
            <a:off x="5835319" y="389878"/>
            <a:ext cx="313734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mortality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river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9"/>
          <p:cNvSpPr/>
          <p:nvPr/>
        </p:nvSpPr>
        <p:spPr>
          <a:xfrm rot="2117347">
            <a:off x="7257371" y="1051939"/>
            <a:ext cx="421537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Google Shape;4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7096695" y="4068676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3488633" y="3108799"/>
            <a:ext cx="891359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316959">
            <a:off x="257858" y="4686710"/>
            <a:ext cx="891359" cy="339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2010-10-04T00:19:29Z</dcterms:created>
  <dc:creator>Ross</dc:creator>
</cp:coreProperties>
</file>