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82" r:id="rId7"/>
    <p:sldId id="261" r:id="rId8"/>
    <p:sldId id="258" r:id="rId9"/>
    <p:sldId id="259" r:id="rId10"/>
    <p:sldId id="268" r:id="rId11"/>
    <p:sldId id="266" r:id="rId12"/>
    <p:sldId id="267" r:id="rId13"/>
    <p:sldId id="269" r:id="rId14"/>
    <p:sldId id="270" r:id="rId15"/>
    <p:sldId id="275" r:id="rId16"/>
    <p:sldId id="273" r:id="rId17"/>
    <p:sldId id="274" r:id="rId18"/>
    <p:sldId id="276" r:id="rId19"/>
    <p:sldId id="277" r:id="rId20"/>
    <p:sldId id="278" r:id="rId21"/>
    <p:sldId id="283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-64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3/4/2016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3/4/2016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b="1" dirty="0" smtClean="0"/>
              <a:t>Query-By-Example Spoken Term Detection Using Phonetic </a:t>
            </a:r>
            <a:r>
              <a:rPr lang="en-US" altLang="zh-CN" sz="4000" b="1" dirty="0" err="1" smtClean="0"/>
              <a:t>Posteriorgram</a:t>
            </a:r>
            <a:r>
              <a:rPr lang="en-US" altLang="zh-CN" sz="4000" b="1" dirty="0" smtClean="0"/>
              <a:t> Templates</a:t>
            </a:r>
            <a:endParaRPr lang="zh-CN" altLang="en-US" sz="4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8262551" y="4728519"/>
            <a:ext cx="1804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Haibing</a:t>
            </a:r>
            <a:r>
              <a:rPr lang="en-US" altLang="zh-CN" dirty="0" smtClean="0"/>
              <a:t> Cao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61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Query-By-Example using </a:t>
            </a:r>
            <a:r>
              <a:rPr lang="en-US" altLang="zh-CN" sz="4400" b="1" dirty="0" err="1"/>
              <a:t>posteriorgram</a:t>
            </a:r>
            <a:endParaRPr lang="zh-CN" altLang="en-US" sz="4400" b="1" dirty="0"/>
          </a:p>
        </p:txBody>
      </p:sp>
      <p:sp>
        <p:nvSpPr>
          <p:cNvPr id="4" name="圆角矩形 3"/>
          <p:cNvSpPr/>
          <p:nvPr/>
        </p:nvSpPr>
        <p:spPr>
          <a:xfrm>
            <a:off x="1272764" y="1845734"/>
            <a:ext cx="1425146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feature of query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72764" y="2313785"/>
            <a:ext cx="2057812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feature of test utterance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5013" y="1771310"/>
            <a:ext cx="955589" cy="9221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tx1"/>
                </a:solidFill>
              </a:rPr>
              <a:t>phonetic recognizer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07146" y="2002253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40560" y="2470304"/>
            <a:ext cx="360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9117" y="200687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79117" y="247030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701614" y="1785698"/>
            <a:ext cx="1501200" cy="42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query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698834" y="2259670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test utterance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7213598" y="1983888"/>
            <a:ext cx="249382" cy="53471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466131" y="204061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similarity matrix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978111" y="2251246"/>
            <a:ext cx="612000" cy="923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40800" y="1983889"/>
            <a:ext cx="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DTW</a:t>
            </a:r>
            <a:endParaRPr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9596202" y="203726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ranked list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688" y="2734399"/>
            <a:ext cx="9468000" cy="3579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0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Query-By-Example using </a:t>
            </a:r>
            <a:r>
              <a:rPr lang="en-US" altLang="zh-CN" sz="4400" b="1" dirty="0" err="1"/>
              <a:t>posteriorgram</a:t>
            </a:r>
            <a:endParaRPr lang="zh-CN" altLang="en-US" sz="4400" b="1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8202" y="2724354"/>
            <a:ext cx="4090129" cy="410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圆角矩形 3"/>
          <p:cNvSpPr/>
          <p:nvPr/>
        </p:nvSpPr>
        <p:spPr>
          <a:xfrm>
            <a:off x="1272764" y="1845734"/>
            <a:ext cx="1425146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feature of query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72764" y="2313785"/>
            <a:ext cx="2057812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feature of test utterance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5013" y="1771310"/>
            <a:ext cx="955589" cy="9221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tx1"/>
                </a:solidFill>
              </a:rPr>
              <a:t>phonetic recognizer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07146" y="2002253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40560" y="2470304"/>
            <a:ext cx="360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9117" y="200687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79117" y="247030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701614" y="1785698"/>
            <a:ext cx="1501200" cy="42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query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698834" y="2259670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test utterance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7213598" y="1983888"/>
            <a:ext cx="249382" cy="53471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466131" y="204061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similarity matrix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978111" y="2251246"/>
            <a:ext cx="612000" cy="923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40800" y="1983889"/>
            <a:ext cx="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DTW</a:t>
            </a:r>
            <a:endParaRPr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9596202" y="203726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ranked list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789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Query-By-Example using </a:t>
            </a:r>
            <a:r>
              <a:rPr lang="en-US" altLang="zh-CN" sz="4400" b="1" dirty="0" err="1"/>
              <a:t>posteriorgram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8880" y="3163688"/>
            <a:ext cx="9709265" cy="2544003"/>
          </a:xfrm>
        </p:spPr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Distance between            	and	      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Smoothing: 			  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72764" y="1845734"/>
            <a:ext cx="1425146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query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72764" y="2313785"/>
            <a:ext cx="2057812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test utterance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5013" y="1771310"/>
            <a:ext cx="955589" cy="9221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phonetic recognizer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07146" y="2002253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40560" y="2470304"/>
            <a:ext cx="360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9117" y="200687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79117" y="247030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701614" y="1785698"/>
            <a:ext cx="1501200" cy="42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query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698834" y="2259670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test utterance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7213598" y="1983888"/>
            <a:ext cx="249382" cy="53471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466131" y="204061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similarity matrix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978111" y="2251246"/>
            <a:ext cx="612000" cy="923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40800" y="1983889"/>
            <a:ext cx="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DTW</a:t>
            </a:r>
            <a:endParaRPr lang="zh-CN" altLang="en-US" sz="1400" b="1" dirty="0"/>
          </a:p>
        </p:txBody>
      </p:sp>
      <p:sp>
        <p:nvSpPr>
          <p:cNvPr id="36" name="圆角矩形 35"/>
          <p:cNvSpPr/>
          <p:nvPr/>
        </p:nvSpPr>
        <p:spPr>
          <a:xfrm>
            <a:off x="9596202" y="203726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ranked list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7946029"/>
              </p:ext>
            </p:extLst>
          </p:nvPr>
        </p:nvGraphicFramePr>
        <p:xfrm>
          <a:off x="1273175" y="3136900"/>
          <a:ext cx="16684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4" name="公式" r:id="rId3" imgW="952200" imgH="228600" progId="Equation.3">
                  <p:embed/>
                </p:oleObj>
              </mc:Choice>
              <mc:Fallback>
                <p:oleObj name="公式" r:id="rId3" imgW="952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73175" y="3136900"/>
                        <a:ext cx="1668463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61119"/>
              </p:ext>
            </p:extLst>
          </p:nvPr>
        </p:nvGraphicFramePr>
        <p:xfrm>
          <a:off x="3209766" y="3186328"/>
          <a:ext cx="15017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5" name="公式" r:id="rId5" imgW="952200" imgH="215640" progId="Equation.3">
                  <p:embed/>
                </p:oleObj>
              </mc:Choice>
              <mc:Fallback>
                <p:oleObj name="公式" r:id="rId5" imgW="95220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9766" y="3186328"/>
                        <a:ext cx="1501775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648574"/>
              </p:ext>
            </p:extLst>
          </p:nvPr>
        </p:nvGraphicFramePr>
        <p:xfrm>
          <a:off x="5369368" y="3602902"/>
          <a:ext cx="2336743" cy="325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" name="公式" r:id="rId7" imgW="1460160" imgH="203040" progId="Equation.3">
                  <p:embed/>
                </p:oleObj>
              </mc:Choice>
              <mc:Fallback>
                <p:oleObj name="公式" r:id="rId7" imgW="14601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69368" y="3602902"/>
                        <a:ext cx="2336743" cy="325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199354"/>
              </p:ext>
            </p:extLst>
          </p:nvPr>
        </p:nvGraphicFramePr>
        <p:xfrm>
          <a:off x="3143895" y="3617328"/>
          <a:ext cx="781050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公式" r:id="rId9" imgW="507960" imgH="203040" progId="Equation.3">
                  <p:embed/>
                </p:oleObj>
              </mc:Choice>
              <mc:Fallback>
                <p:oleObj name="公式" r:id="rId9" imgW="5079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43895" y="3617328"/>
                        <a:ext cx="781050" cy="312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838816"/>
              </p:ext>
            </p:extLst>
          </p:nvPr>
        </p:nvGraphicFramePr>
        <p:xfrm>
          <a:off x="4378325" y="3615724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8" name="公式" r:id="rId11" imgW="507960" imgH="203040" progId="Equation.3">
                  <p:embed/>
                </p:oleObj>
              </mc:Choice>
              <mc:Fallback>
                <p:oleObj name="公式" r:id="rId11" imgW="5079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78325" y="3615724"/>
                        <a:ext cx="825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038625"/>
              </p:ext>
            </p:extLst>
          </p:nvPr>
        </p:nvGraphicFramePr>
        <p:xfrm>
          <a:off x="2697910" y="4078873"/>
          <a:ext cx="2125662" cy="31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9" name="公式" r:id="rId13" imgW="1358640" imgH="203040" progId="Equation.3">
                  <p:embed/>
                </p:oleObj>
              </mc:Choice>
              <mc:Fallback>
                <p:oleObj name="公式" r:id="rId13" imgW="135864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697910" y="4078873"/>
                        <a:ext cx="2125662" cy="319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45509"/>
              </p:ext>
            </p:extLst>
          </p:nvPr>
        </p:nvGraphicFramePr>
        <p:xfrm>
          <a:off x="5360649" y="4075939"/>
          <a:ext cx="1891873" cy="3220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0" name="公式" r:id="rId15" imgW="1193760" imgH="203040" progId="Equation.3">
                  <p:embed/>
                </p:oleObj>
              </mc:Choice>
              <mc:Fallback>
                <p:oleObj name="公式" r:id="rId15" imgW="11937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60649" y="4075939"/>
                        <a:ext cx="1891873" cy="3220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604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Query-By-Example using </a:t>
            </a:r>
            <a:r>
              <a:rPr lang="en-US" altLang="zh-CN" sz="4400" b="1" dirty="0" err="1"/>
              <a:t>posteriorgram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8880" y="3163688"/>
            <a:ext cx="9709265" cy="254400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72764" y="1845734"/>
            <a:ext cx="1425146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query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72764" y="2313785"/>
            <a:ext cx="2057812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test utterance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5013" y="1771310"/>
            <a:ext cx="955589" cy="9221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phonetic recognizer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07146" y="2002253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40560" y="2470304"/>
            <a:ext cx="360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9117" y="200687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79117" y="247030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701614" y="1785698"/>
            <a:ext cx="1501200" cy="42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query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698834" y="2259670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test utterance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7213598" y="1983888"/>
            <a:ext cx="249382" cy="53471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466131" y="204061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similarity matrix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978111" y="2251246"/>
            <a:ext cx="612000" cy="923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40800" y="1983889"/>
            <a:ext cx="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DTW</a:t>
            </a:r>
            <a:endParaRPr lang="zh-CN" altLang="en-US" sz="1400" b="1" dirty="0"/>
          </a:p>
        </p:txBody>
      </p:sp>
      <p:sp>
        <p:nvSpPr>
          <p:cNvPr id="36" name="圆角矩形 35"/>
          <p:cNvSpPr/>
          <p:nvPr/>
        </p:nvSpPr>
        <p:spPr>
          <a:xfrm>
            <a:off x="9596202" y="203726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ranked list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55" y="2746262"/>
            <a:ext cx="11525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Query-By-Example using </a:t>
            </a:r>
            <a:r>
              <a:rPr lang="en-US" altLang="zh-CN" sz="4400" b="1" dirty="0" err="1"/>
              <a:t>posteriorgram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8880" y="3163688"/>
            <a:ext cx="9709265" cy="25440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two </a:t>
            </a:r>
            <a:r>
              <a:rPr lang="en-US" altLang="zh-CN" b="1" dirty="0" smtClean="0"/>
              <a:t>constraints for dynamic time warping (DTW)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accumulate similarity scores along path extensions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constrain </a:t>
            </a:r>
            <a:r>
              <a:rPr lang="en-US" altLang="zh-CN" dirty="0" smtClean="0"/>
              <a:t>path extension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72764" y="1845734"/>
            <a:ext cx="1425146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query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72764" y="2313785"/>
            <a:ext cx="2057812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test utterance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5013" y="1771310"/>
            <a:ext cx="955589" cy="9221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phonetic recognizer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07146" y="2002253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40560" y="2470304"/>
            <a:ext cx="360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9117" y="200687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79117" y="247030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701614" y="1785698"/>
            <a:ext cx="1501200" cy="42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query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698834" y="2259670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test utterance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7213598" y="1983888"/>
            <a:ext cx="249382" cy="53471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466131" y="204061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similarity matrix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978111" y="2251246"/>
            <a:ext cx="612000" cy="923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40800" y="1983889"/>
            <a:ext cx="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DTW</a:t>
            </a:r>
            <a:endParaRPr lang="zh-CN" altLang="en-US" sz="1400" b="1" dirty="0"/>
          </a:p>
        </p:txBody>
      </p:sp>
      <p:sp>
        <p:nvSpPr>
          <p:cNvPr id="36" name="圆角矩形 35"/>
          <p:cNvSpPr/>
          <p:nvPr/>
        </p:nvSpPr>
        <p:spPr>
          <a:xfrm>
            <a:off x="9596202" y="203726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ranked list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84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Query-By-Example using </a:t>
            </a:r>
            <a:r>
              <a:rPr lang="en-US" altLang="zh-CN" sz="4400" b="1" dirty="0" err="1"/>
              <a:t>posteriorgram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8880" y="3163688"/>
            <a:ext cx="9709265" cy="25440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two </a:t>
            </a:r>
            <a:r>
              <a:rPr lang="en-US" altLang="zh-CN" b="1" dirty="0" smtClean="0"/>
              <a:t>constraints for dynamic time warping (DTW)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accumulate similarity scores along path extensions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constrain </a:t>
            </a:r>
            <a:r>
              <a:rPr lang="en-US" altLang="zh-CN" dirty="0" smtClean="0"/>
              <a:t>path </a:t>
            </a:r>
            <a:r>
              <a:rPr lang="en-US" altLang="zh-CN" dirty="0" smtClean="0"/>
              <a:t>extension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72764" y="1845734"/>
            <a:ext cx="1425146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query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72764" y="2313785"/>
            <a:ext cx="2057812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test utterance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5013" y="1771310"/>
            <a:ext cx="955589" cy="9221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phonetic recognizer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07146" y="2002253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40560" y="2470304"/>
            <a:ext cx="360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9117" y="200687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79117" y="247030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701614" y="1785698"/>
            <a:ext cx="1501200" cy="42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query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698834" y="2259670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test utterance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7213598" y="1983888"/>
            <a:ext cx="249382" cy="53471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466131" y="204061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similarity matrix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978111" y="2251246"/>
            <a:ext cx="612000" cy="923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40800" y="1983889"/>
            <a:ext cx="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DTW</a:t>
            </a:r>
            <a:endParaRPr lang="zh-CN" altLang="en-US" sz="1400" b="1" dirty="0"/>
          </a:p>
        </p:txBody>
      </p:sp>
      <p:sp>
        <p:nvSpPr>
          <p:cNvPr id="36" name="圆角矩形 35"/>
          <p:cNvSpPr/>
          <p:nvPr/>
        </p:nvSpPr>
        <p:spPr>
          <a:xfrm>
            <a:off x="9596202" y="203726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ranked list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209439"/>
              </p:ext>
            </p:extLst>
          </p:nvPr>
        </p:nvGraphicFramePr>
        <p:xfrm>
          <a:off x="3936173" y="4094205"/>
          <a:ext cx="2192778" cy="221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63"/>
                <a:gridCol w="365463"/>
                <a:gridCol w="365463"/>
                <a:gridCol w="365463"/>
                <a:gridCol w="365463"/>
                <a:gridCol w="365463"/>
              </a:tblGrid>
              <a:tr h="369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zh-CN" sz="8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318421" y="4092750"/>
            <a:ext cx="4983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(1)extend the path to </a:t>
            </a:r>
            <a:r>
              <a:rPr lang="en-US" altLang="zh-CN" dirty="0" err="1" smtClean="0"/>
              <a:t>i+n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j+m</a:t>
            </a:r>
            <a:r>
              <a:rPr lang="en-US" altLang="zh-CN" dirty="0" smtClean="0"/>
              <a:t> (n=1 or m=1);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87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Query-By-Example using </a:t>
            </a:r>
            <a:r>
              <a:rPr lang="en-US" altLang="zh-CN" sz="4400" b="1" dirty="0" err="1"/>
              <a:t>posteriorgram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8880" y="3163688"/>
            <a:ext cx="9709265" cy="25440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two </a:t>
            </a:r>
            <a:r>
              <a:rPr lang="en-US" altLang="zh-CN" b="1" dirty="0" smtClean="0"/>
              <a:t>constraints for dynamic time warping (DTW)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accumulate similarity scores along path extensions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constrain </a:t>
            </a:r>
            <a:r>
              <a:rPr lang="en-US" altLang="zh-CN" dirty="0" smtClean="0"/>
              <a:t>path </a:t>
            </a:r>
            <a:r>
              <a:rPr lang="en-US" altLang="zh-CN" dirty="0" smtClean="0"/>
              <a:t>extension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72764" y="1845734"/>
            <a:ext cx="1425146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query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72764" y="2313785"/>
            <a:ext cx="2057812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test utterance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5013" y="1771310"/>
            <a:ext cx="955589" cy="9221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phonetic recognizer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07146" y="2002253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40560" y="2470304"/>
            <a:ext cx="360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9117" y="200687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79117" y="247030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701614" y="1785698"/>
            <a:ext cx="1501200" cy="42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query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698834" y="2259670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test utterance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7213598" y="1983888"/>
            <a:ext cx="249382" cy="53471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466131" y="204061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similarity matrix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978111" y="2251246"/>
            <a:ext cx="612000" cy="923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40800" y="1983889"/>
            <a:ext cx="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DTW</a:t>
            </a:r>
            <a:endParaRPr lang="zh-CN" altLang="en-US" sz="1400" b="1" dirty="0"/>
          </a:p>
        </p:txBody>
      </p:sp>
      <p:sp>
        <p:nvSpPr>
          <p:cNvPr id="36" name="圆角矩形 35"/>
          <p:cNvSpPr/>
          <p:nvPr/>
        </p:nvSpPr>
        <p:spPr>
          <a:xfrm>
            <a:off x="9596202" y="203726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ranked list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23939"/>
              </p:ext>
            </p:extLst>
          </p:nvPr>
        </p:nvGraphicFramePr>
        <p:xfrm>
          <a:off x="3936173" y="4094205"/>
          <a:ext cx="2192778" cy="221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63"/>
                <a:gridCol w="365463"/>
                <a:gridCol w="365463"/>
                <a:gridCol w="365463"/>
                <a:gridCol w="365463"/>
                <a:gridCol w="365463"/>
              </a:tblGrid>
              <a:tr h="369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accent1"/>
                          </a:solidFill>
                        </a:rPr>
                        <a:t>···</a:t>
                      </a:r>
                      <a:endParaRPr lang="zh-CN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 smtClean="0">
                          <a:solidFill>
                            <a:schemeClr val="accent1"/>
                          </a:solidFill>
                        </a:rPr>
                        <a:t>··</a:t>
                      </a:r>
                      <a:endParaRPr lang="zh-CN" altLang="en-US" sz="800" b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endParaRPr lang="en-US" altLang="zh-CN" sz="8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318421" y="4092750"/>
            <a:ext cx="4983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(1)extend the path to </a:t>
            </a:r>
            <a:r>
              <a:rPr lang="en-US" altLang="zh-CN" dirty="0" err="1" smtClean="0"/>
              <a:t>i+n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j+m</a:t>
            </a:r>
            <a:r>
              <a:rPr lang="en-US" altLang="zh-CN" dirty="0" smtClean="0"/>
              <a:t> (n=1 or m=1);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226009" y="4382530"/>
            <a:ext cx="1729946" cy="1795848"/>
            <a:chOff x="4539049" y="4382530"/>
            <a:chExt cx="1729946" cy="1795848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539049" y="4382530"/>
              <a:ext cx="222421" cy="164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4547287" y="4382530"/>
              <a:ext cx="1721708" cy="1795848"/>
              <a:chOff x="4539049" y="4382530"/>
              <a:chExt cx="1721708" cy="1795848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4539049" y="4382530"/>
                <a:ext cx="535459" cy="164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4539049" y="4382530"/>
                <a:ext cx="1721708" cy="164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4539049" y="4382530"/>
                <a:ext cx="140068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4539049" y="4382530"/>
                <a:ext cx="140068" cy="1795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0924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Query-By-Example using </a:t>
            </a:r>
            <a:r>
              <a:rPr lang="en-US" altLang="zh-CN" sz="4400" b="1" dirty="0" err="1"/>
              <a:t>posteriorgram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8880" y="3163688"/>
            <a:ext cx="9709265" cy="254400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/>
              <a:t>two </a:t>
            </a:r>
            <a:r>
              <a:rPr lang="en-US" altLang="zh-CN" b="1" dirty="0" smtClean="0"/>
              <a:t>constraints for dynamic time warping (DTW)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accumulate similarity scores along path extensions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constrain </a:t>
            </a:r>
            <a:r>
              <a:rPr lang="en-US" altLang="zh-CN" dirty="0" smtClean="0"/>
              <a:t>path </a:t>
            </a:r>
            <a:r>
              <a:rPr lang="en-US" altLang="zh-CN" dirty="0" smtClean="0"/>
              <a:t>extension 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72764" y="1845734"/>
            <a:ext cx="1425146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query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72764" y="2313785"/>
            <a:ext cx="2057812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test utterance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5013" y="1771310"/>
            <a:ext cx="955589" cy="9221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phonetic recognizer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07146" y="2002253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40560" y="2470304"/>
            <a:ext cx="360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9117" y="200687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79117" y="247030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701614" y="1785698"/>
            <a:ext cx="1501200" cy="42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query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698834" y="2259670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b="1" dirty="0" smtClean="0">
                <a:solidFill>
                  <a:schemeClr val="tx1"/>
                </a:solidFill>
              </a:rPr>
              <a:t> of test utterance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7213598" y="1983888"/>
            <a:ext cx="249382" cy="53471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466131" y="204061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similarity matrix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978111" y="2251246"/>
            <a:ext cx="612000" cy="923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40800" y="1983889"/>
            <a:ext cx="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DTW</a:t>
            </a:r>
            <a:endParaRPr lang="zh-CN" altLang="en-US" sz="1400" b="1" dirty="0"/>
          </a:p>
        </p:txBody>
      </p:sp>
      <p:sp>
        <p:nvSpPr>
          <p:cNvPr id="36" name="圆角矩形 35"/>
          <p:cNvSpPr/>
          <p:nvPr/>
        </p:nvSpPr>
        <p:spPr>
          <a:xfrm>
            <a:off x="9596202" y="203726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 smtClean="0">
                <a:solidFill>
                  <a:schemeClr val="tx1"/>
                </a:solidFill>
              </a:rPr>
              <a:t>ranked list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3936173" y="4094205"/>
          <a:ext cx="2192778" cy="221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463"/>
                <a:gridCol w="365463"/>
                <a:gridCol w="365463"/>
                <a:gridCol w="365463"/>
                <a:gridCol w="365463"/>
                <a:gridCol w="365463"/>
              </a:tblGrid>
              <a:tr h="36987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zh-CN" sz="1200" dirty="0" err="1" smtClean="0">
                          <a:solidFill>
                            <a:schemeClr val="tx1"/>
                          </a:solidFill>
                        </a:rPr>
                        <a:t>i,j</a:t>
                      </a:r>
                      <a:r>
                        <a:rPr lang="en-US" altLang="zh-CN" sz="12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smtClean="0">
                          <a:solidFill>
                            <a:schemeClr val="accent1"/>
                          </a:solidFill>
                        </a:rPr>
                        <a:t>···</a:t>
                      </a:r>
                      <a:endParaRPr lang="zh-CN" altLang="en-US" sz="1200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1" dirty="0" smtClean="0">
                          <a:solidFill>
                            <a:schemeClr val="accent1"/>
                          </a:solidFill>
                        </a:rPr>
                        <a:t>··</a:t>
                      </a:r>
                      <a:endParaRPr lang="zh-CN" altLang="en-US" sz="800" b="1" dirty="0" smtClean="0">
                        <a:solidFill>
                          <a:schemeClr val="accent1"/>
                        </a:solidFill>
                      </a:endParaRPr>
                    </a:p>
                    <a:p>
                      <a:pPr algn="ctr"/>
                      <a:endParaRPr lang="en-US" altLang="zh-CN" sz="800" dirty="0" smtClean="0">
                        <a:solidFill>
                          <a:schemeClr val="accent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  <a:tr h="369879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318421" y="4092750"/>
            <a:ext cx="4983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(1)extend the path to </a:t>
            </a:r>
            <a:r>
              <a:rPr lang="en-US" altLang="zh-CN" dirty="0" err="1" smtClean="0"/>
              <a:t>i+n</a:t>
            </a:r>
            <a:r>
              <a:rPr lang="en-US" altLang="zh-CN" dirty="0" smtClean="0"/>
              <a:t> and </a:t>
            </a:r>
            <a:r>
              <a:rPr lang="en-US" altLang="zh-CN" dirty="0" err="1" smtClean="0"/>
              <a:t>j+m</a:t>
            </a:r>
            <a:r>
              <a:rPr lang="en-US" altLang="zh-CN" dirty="0" smtClean="0"/>
              <a:t> (n=1 or m=1);</a:t>
            </a:r>
          </a:p>
          <a:p>
            <a:endParaRPr lang="en-US" altLang="zh-CN" dirty="0"/>
          </a:p>
          <a:p>
            <a:r>
              <a:rPr lang="en-US" altLang="zh-CN" dirty="0" smtClean="0"/>
              <a:t>(2)score for path extension: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m=1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n=1</a:t>
            </a:r>
          </a:p>
          <a:p>
            <a:endParaRPr lang="zh-CN" altLang="en-US" dirty="0"/>
          </a:p>
        </p:txBody>
      </p:sp>
      <p:grpSp>
        <p:nvGrpSpPr>
          <p:cNvPr id="10" name="组合 9"/>
          <p:cNvGrpSpPr/>
          <p:nvPr/>
        </p:nvGrpSpPr>
        <p:grpSpPr>
          <a:xfrm>
            <a:off x="4226009" y="4382530"/>
            <a:ext cx="1729946" cy="1795848"/>
            <a:chOff x="4539049" y="4382530"/>
            <a:chExt cx="1729946" cy="1795848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4539049" y="4382530"/>
              <a:ext cx="222421" cy="164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4547287" y="4382530"/>
              <a:ext cx="1721708" cy="1795848"/>
              <a:chOff x="4539049" y="4382530"/>
              <a:chExt cx="1721708" cy="1795848"/>
            </a:xfrm>
          </p:grpSpPr>
          <p:cxnSp>
            <p:nvCxnSpPr>
              <p:cNvPr id="29" name="直接箭头连接符 28"/>
              <p:cNvCxnSpPr/>
              <p:nvPr/>
            </p:nvCxnSpPr>
            <p:spPr>
              <a:xfrm>
                <a:off x="4539049" y="4382530"/>
                <a:ext cx="535459" cy="164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/>
              <p:cNvCxnSpPr/>
              <p:nvPr/>
            </p:nvCxnSpPr>
            <p:spPr>
              <a:xfrm>
                <a:off x="4539049" y="4382530"/>
                <a:ext cx="1721708" cy="1647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/>
              <p:cNvCxnSpPr/>
              <p:nvPr/>
            </p:nvCxnSpPr>
            <p:spPr>
              <a:xfrm>
                <a:off x="4539049" y="4382530"/>
                <a:ext cx="140068" cy="5848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/>
              <p:cNvCxnSpPr/>
              <p:nvPr/>
            </p:nvCxnSpPr>
            <p:spPr>
              <a:xfrm>
                <a:off x="4539049" y="4382530"/>
                <a:ext cx="140068" cy="1795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8" name="对象 37"/>
          <p:cNvGraphicFramePr>
            <a:graphicFrameLocks noChangeAspect="1"/>
          </p:cNvGraphicFramePr>
          <p:nvPr>
            <p:extLst/>
          </p:nvPr>
        </p:nvGraphicFramePr>
        <p:xfrm>
          <a:off x="7878788" y="5107759"/>
          <a:ext cx="4001410" cy="573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公式" r:id="rId3" imgW="3124080" imgH="444240" progId="Equation.3">
                  <p:embed/>
                </p:oleObj>
              </mc:Choice>
              <mc:Fallback>
                <p:oleObj name="公式" r:id="rId3" imgW="312408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78788" y="5107759"/>
                        <a:ext cx="4001410" cy="5738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>
            <p:extLst/>
          </p:nvPr>
        </p:nvGraphicFramePr>
        <p:xfrm>
          <a:off x="7878788" y="5656491"/>
          <a:ext cx="40814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公式" r:id="rId5" imgW="3187440" imgH="444240" progId="Equation.3">
                  <p:embed/>
                </p:oleObj>
              </mc:Choice>
              <mc:Fallback>
                <p:oleObj name="公式" r:id="rId5" imgW="3187440" imgH="4442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78788" y="5656491"/>
                        <a:ext cx="4081463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89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Experiments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Data Set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altLang="zh-CN" dirty="0" smtClean="0"/>
              <a:t>training data:     10 hours of English data from the Switchboard cellular corpus 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altLang="zh-CN" dirty="0" smtClean="0"/>
              <a:t>evaluation data: 36 conversations in Fisher English development test set from NIST Spoken Term Detection 			         Evaluation 2006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altLang="zh-CN" dirty="0" smtClean="0"/>
              <a:t>query terms:       40 words that have occurrence counts within the evaluation set of between 11 to 42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3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Experiments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Evaluation Metrics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altLang="zh-CN" dirty="0" smtClean="0"/>
              <a:t>P@10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altLang="zh-CN" dirty="0" smtClean="0"/>
              <a:t>P@N</a:t>
            </a:r>
          </a:p>
          <a:p>
            <a:pPr marL="749808" lvl="1" indent="-457200">
              <a:buFont typeface="+mj-lt"/>
              <a:buAutoNum type="alphaLcParenR"/>
            </a:pPr>
            <a:r>
              <a:rPr lang="en-US" altLang="zh-CN" dirty="0" smtClean="0"/>
              <a:t>EER</a:t>
            </a:r>
            <a:r>
              <a:rPr lang="zh-CN" altLang="en-US" dirty="0" smtClean="0"/>
              <a:t>　</a:t>
            </a:r>
            <a:r>
              <a:rPr lang="en-US" altLang="zh-CN" dirty="0" smtClean="0"/>
              <a:t>(average detection equal error rate)</a:t>
            </a:r>
          </a:p>
        </p:txBody>
      </p:sp>
    </p:spTree>
    <p:extLst>
      <p:ext uri="{BB962C8B-B14F-4D97-AF65-F5344CB8AC3E}">
        <p14:creationId xmlns:p14="http://schemas.microsoft.com/office/powerpoint/2010/main" val="422355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Content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Query-By-Example using </a:t>
            </a:r>
            <a:r>
              <a:rPr lang="en-US" altLang="zh-CN" dirty="0" err="1" smtClean="0"/>
              <a:t>posteriorgram</a:t>
            </a:r>
            <a:endParaRPr lang="en-US" altLang="zh-CN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Experiments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Conclusions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903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Experiments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Results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2158232"/>
            <a:ext cx="66484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Experiments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Results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86929" y="2381671"/>
            <a:ext cx="83284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word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: ph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 ph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 ph</a:t>
            </a:r>
            <a:r>
              <a:rPr lang="en-US" altLang="zh-CN" baseline="-25000" dirty="0" smtClean="0"/>
              <a:t>3 </a:t>
            </a:r>
            <a:r>
              <a:rPr lang="en-US" altLang="zh-CN" dirty="0" smtClean="0"/>
              <a:t>ph</a:t>
            </a:r>
            <a:r>
              <a:rPr lang="en-US" altLang="zh-CN" baseline="-25000" dirty="0" smtClean="0"/>
              <a:t>4</a:t>
            </a:r>
          </a:p>
          <a:p>
            <a:endParaRPr lang="en-US" altLang="zh-CN" baseline="-25000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14767"/>
              </p:ext>
            </p:extLst>
          </p:nvPr>
        </p:nvGraphicFramePr>
        <p:xfrm>
          <a:off x="1555321" y="3013676"/>
          <a:ext cx="22240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公式" r:id="rId3" imgW="1269720" imgH="228600" progId="Equation.3">
                  <p:embed/>
                </p:oleObj>
              </mc:Choice>
              <mc:Fallback>
                <p:oleObj name="公式" r:id="rId3" imgW="126972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55321" y="3013676"/>
                        <a:ext cx="222408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247300"/>
              </p:ext>
            </p:extLst>
          </p:nvPr>
        </p:nvGraphicFramePr>
        <p:xfrm>
          <a:off x="4373282" y="3013676"/>
          <a:ext cx="24241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公式" r:id="rId5" imgW="1384200" imgH="228600" progId="Equation.3">
                  <p:embed/>
                </p:oleObj>
              </mc:Choice>
              <mc:Fallback>
                <p:oleObj name="公式" r:id="rId5" imgW="13842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73282" y="3013676"/>
                        <a:ext cx="2424113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圆角矩形标注 35"/>
          <p:cNvSpPr/>
          <p:nvPr/>
        </p:nvSpPr>
        <p:spPr>
          <a:xfrm>
            <a:off x="5906527" y="2535189"/>
            <a:ext cx="2454875" cy="384005"/>
          </a:xfrm>
          <a:prstGeom prst="wedgeRoundRectCallout">
            <a:avLst>
              <a:gd name="adj1" fmla="val -35192"/>
              <a:gd name="adj2" fmla="val 74579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accent3">
                    <a:lumMod val="75000"/>
                  </a:schemeClr>
                </a:solidFill>
              </a:rPr>
              <a:t>i</a:t>
            </a:r>
            <a:r>
              <a:rPr lang="en-US" altLang="zh-CN" baseline="-25000" dirty="0" err="1" smtClean="0">
                <a:solidFill>
                  <a:schemeClr val="accent3">
                    <a:lumMod val="75000"/>
                  </a:schemeClr>
                </a:solidFill>
              </a:rPr>
              <a:t>th</a:t>
            </a:r>
            <a:r>
              <a:rPr lang="en-US" altLang="zh-CN" dirty="0" smtClean="0">
                <a:solidFill>
                  <a:schemeClr val="accent3">
                    <a:lumMod val="75000"/>
                  </a:schemeClr>
                </a:solidFill>
              </a:rPr>
              <a:t> phoneme’s location</a:t>
            </a:r>
            <a:endParaRPr lang="zh-CN" altLang="en-US" baseline="-250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71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Experiments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 smtClean="0"/>
              <a:t>Results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138" y="2742989"/>
            <a:ext cx="61817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18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 smtClean="0"/>
              <a:t>Conclusions</a:t>
            </a:r>
            <a:endParaRPr lang="en-US" altLang="zh-CN" sz="4400" b="1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altLang="zh-CN" dirty="0" smtClean="0"/>
              <a:t>an effective query-by-example approach for low-resource language;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CN" dirty="0" smtClean="0"/>
              <a:t>further improvements got by: combining multiple query templates, merging the similar sequential frames into a single multi-frame segment;</a:t>
            </a:r>
          </a:p>
          <a:p>
            <a:pPr marL="457200" indent="-457200">
              <a:buFont typeface="+mj-lt"/>
              <a:buAutoNum type="alphaLcPeriod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7521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 smtClean="0"/>
              <a:t>Conclusions</a:t>
            </a:r>
            <a:endParaRPr lang="en-US" altLang="zh-CN" sz="4400" b="1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>
          <a:xfrm>
            <a:off x="1097280" y="1845734"/>
            <a:ext cx="11094720" cy="4023360"/>
          </a:xfrm>
        </p:spPr>
        <p:txBody>
          <a:bodyPr/>
          <a:lstStyle/>
          <a:p>
            <a:pPr marL="457200" indent="-457200">
              <a:buFont typeface="+mj-lt"/>
              <a:buAutoNum type="alphaLcPeriod"/>
            </a:pPr>
            <a:r>
              <a:rPr lang="en-US" altLang="zh-CN" dirty="0" smtClean="0"/>
              <a:t>an effective query-by-example approach for low-resource language;</a:t>
            </a:r>
          </a:p>
          <a:p>
            <a:pPr marL="457200" indent="-457200">
              <a:buFont typeface="+mj-lt"/>
              <a:buAutoNum type="alphaLcPeriod"/>
            </a:pPr>
            <a:r>
              <a:rPr lang="en-US" altLang="zh-CN" dirty="0" smtClean="0"/>
              <a:t>further improvements got by: combining multiple query templates, merging the similar sequential frames into a single multi-frame segment;</a:t>
            </a:r>
          </a:p>
          <a:p>
            <a:pPr marL="457200" indent="-457200">
              <a:buFont typeface="+mj-lt"/>
              <a:buAutoNum type="alphaLcPeriod"/>
            </a:pP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8270790" y="4712043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chemeClr val="accent1"/>
                </a:solidFill>
              </a:rPr>
              <a:t>Thank you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00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Introduction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dist">
              <a:buClrTx/>
              <a:buFont typeface="+mj-lt"/>
              <a:buAutoNum type="alphaLcPeriod"/>
            </a:pPr>
            <a:r>
              <a:rPr lang="en-US" altLang="zh-CN" dirty="0" smtClean="0"/>
              <a:t>LVCSR approach is commonly used and shows good performance for well-resourced tasks.</a:t>
            </a:r>
          </a:p>
        </p:txBody>
      </p:sp>
    </p:spTree>
    <p:extLst>
      <p:ext uri="{BB962C8B-B14F-4D97-AF65-F5344CB8AC3E}">
        <p14:creationId xmlns:p14="http://schemas.microsoft.com/office/powerpoint/2010/main" val="107722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Introduction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dist">
              <a:buClrTx/>
              <a:buFont typeface="+mj-lt"/>
              <a:buAutoNum type="alphaLcPeriod"/>
            </a:pPr>
            <a:r>
              <a:rPr lang="en-US" altLang="zh-CN" dirty="0" smtClean="0"/>
              <a:t>LVCSR approach is commonly used and shows good performance for well-resourced tasks.</a:t>
            </a:r>
          </a:p>
          <a:p>
            <a:pPr marL="457200" indent="-457200">
              <a:buClrTx/>
              <a:buFont typeface="+mj-lt"/>
              <a:buAutoNum type="alphaLcPeriod"/>
            </a:pPr>
            <a:r>
              <a:rPr lang="en-US" altLang="zh-CN" dirty="0" smtClean="0"/>
              <a:t>What if the available training data is severely limited?</a:t>
            </a:r>
          </a:p>
        </p:txBody>
      </p:sp>
    </p:spTree>
    <p:extLst>
      <p:ext uri="{BB962C8B-B14F-4D97-AF65-F5344CB8AC3E}">
        <p14:creationId xmlns:p14="http://schemas.microsoft.com/office/powerpoint/2010/main" val="7836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Introduction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dist">
              <a:buClrTx/>
              <a:buFont typeface="+mj-lt"/>
              <a:buAutoNum type="alphaLcPeriod"/>
            </a:pPr>
            <a:r>
              <a:rPr lang="en-US" altLang="zh-CN" dirty="0" smtClean="0"/>
              <a:t>LVCSR approach is commonly used and shows good performance for well-resourced tasks.</a:t>
            </a:r>
          </a:p>
          <a:p>
            <a:pPr marL="457200" indent="-457200">
              <a:buClrTx/>
              <a:buFont typeface="+mj-lt"/>
              <a:buAutoNum type="alphaLcPeriod"/>
            </a:pPr>
            <a:r>
              <a:rPr lang="en-US" altLang="zh-CN" dirty="0" smtClean="0"/>
              <a:t>What if the available training data is severely limited?</a:t>
            </a:r>
          </a:p>
          <a:p>
            <a:pPr marL="457200" indent="-457200">
              <a:buClrTx/>
              <a:buFont typeface="+mj-lt"/>
              <a:buAutoNum type="alphaLcPeriod"/>
            </a:pPr>
            <a:r>
              <a:rPr lang="en-US" altLang="zh-CN" dirty="0" smtClean="0"/>
              <a:t>Template Matching (Dynamic Time Warping)</a:t>
            </a:r>
          </a:p>
        </p:txBody>
      </p:sp>
    </p:spTree>
    <p:extLst>
      <p:ext uri="{BB962C8B-B14F-4D97-AF65-F5344CB8AC3E}">
        <p14:creationId xmlns:p14="http://schemas.microsoft.com/office/powerpoint/2010/main" val="189508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Introduction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dist">
              <a:buClrTx/>
              <a:buFont typeface="+mj-lt"/>
              <a:buAutoNum type="alphaLcPeriod"/>
            </a:pPr>
            <a:r>
              <a:rPr lang="en-US" altLang="zh-CN" dirty="0" smtClean="0"/>
              <a:t>LVCSR approach is commonly used and shows good performance for well-resourced tasks.</a:t>
            </a:r>
          </a:p>
          <a:p>
            <a:pPr marL="457200" indent="-457200">
              <a:buClrTx/>
              <a:buFont typeface="+mj-lt"/>
              <a:buAutoNum type="alphaLcPeriod"/>
            </a:pPr>
            <a:r>
              <a:rPr lang="en-US" altLang="zh-CN" dirty="0" smtClean="0"/>
              <a:t>What if the available training data is severely limited?</a:t>
            </a:r>
          </a:p>
          <a:p>
            <a:pPr marL="457200" indent="-457200">
              <a:buClrTx/>
              <a:buFont typeface="+mj-lt"/>
              <a:buAutoNum type="alphaLcPeriod"/>
            </a:pPr>
            <a:r>
              <a:rPr lang="en-US" altLang="zh-CN" dirty="0" smtClean="0"/>
              <a:t>Template Matching (Dynamic Time Warping)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06882" y="3657511"/>
            <a:ext cx="7054855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zh-CN" altLang="en-US" sz="1600" baseline="30000" dirty="0" smtClean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1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2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3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4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5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6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7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8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9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10</a:t>
            </a:r>
            <a:endParaRPr lang="zh-CN" altLang="en-US" sz="1600" baseline="30000" dirty="0"/>
          </a:p>
          <a:p>
            <a:endParaRPr lang="zh-CN" altLang="en-US" sz="1600" baseline="30000" dirty="0"/>
          </a:p>
          <a:p>
            <a:endParaRPr lang="zh-CN" altLang="en-US" sz="1600" baseline="30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824301" y="3193127"/>
            <a:ext cx="448302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Y</a:t>
            </a:r>
            <a:r>
              <a:rPr lang="en-US" altLang="zh-CN" sz="2000" baseline="-25000" dirty="0" err="1"/>
              <a:t>j</a:t>
            </a:r>
            <a:r>
              <a:rPr lang="en-US" altLang="zh-CN" sz="1400" baseline="30000" dirty="0" smtClean="0"/>
              <a:t> </a:t>
            </a:r>
            <a:r>
              <a:rPr lang="zh-CN" altLang="en-US" sz="1400" dirty="0" smtClean="0"/>
              <a:t>： </a:t>
            </a:r>
            <a:r>
              <a:rPr lang="en-US" altLang="zh-CN" sz="1400" dirty="0" smtClean="0"/>
              <a:t>feature </a:t>
            </a:r>
            <a:r>
              <a:rPr lang="en-US" altLang="zh-CN" sz="1400" dirty="0"/>
              <a:t>of  the </a:t>
            </a:r>
            <a:r>
              <a:rPr lang="en-US" altLang="zh-CN" sz="1400" dirty="0" err="1"/>
              <a:t>j</a:t>
            </a:r>
            <a:r>
              <a:rPr lang="en-US" altLang="zh-CN" sz="1400" baseline="-25000" dirty="0" err="1"/>
              <a:t>th</a:t>
            </a:r>
            <a:r>
              <a:rPr lang="en-US" altLang="zh-CN" sz="1400" dirty="0"/>
              <a:t> frame of </a:t>
            </a:r>
            <a:r>
              <a:rPr lang="en-US" altLang="zh-CN" sz="1400" dirty="0" smtClean="0"/>
              <a:t>the utterance to recognize</a:t>
            </a:r>
            <a:endParaRPr lang="zh-CN" altLang="en-US" sz="1400" baseline="-25000" dirty="0"/>
          </a:p>
          <a:p>
            <a:r>
              <a:rPr lang="en-US" altLang="zh-CN" baseline="30000" dirty="0"/>
              <a:t>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036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Introduction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dist">
              <a:buClrTx/>
              <a:buFont typeface="+mj-lt"/>
              <a:buAutoNum type="alphaLcPeriod"/>
            </a:pPr>
            <a:r>
              <a:rPr lang="en-US" altLang="zh-CN" dirty="0" smtClean="0"/>
              <a:t>LVCSR approach is commonly used and shows good performance for well-resourced tasks.</a:t>
            </a:r>
          </a:p>
          <a:p>
            <a:pPr marL="457200" indent="-457200">
              <a:buClrTx/>
              <a:buFont typeface="+mj-lt"/>
              <a:buAutoNum type="alphaLcPeriod"/>
            </a:pPr>
            <a:r>
              <a:rPr lang="en-US" altLang="zh-CN" dirty="0" smtClean="0"/>
              <a:t>What if the available training data is severely limited?</a:t>
            </a:r>
          </a:p>
          <a:p>
            <a:pPr marL="457200" indent="-457200">
              <a:buClrTx/>
              <a:buFont typeface="+mj-lt"/>
              <a:buAutoNum type="alphaLcPeriod"/>
            </a:pPr>
            <a:r>
              <a:rPr lang="en-US" altLang="zh-CN" dirty="0" smtClean="0"/>
              <a:t>Template Matching (Dynamic Time Warping)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706882" y="3519012"/>
            <a:ext cx="70548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X</a:t>
            </a:r>
            <a:r>
              <a:rPr lang="en-US" altLang="zh-CN" sz="1600" baseline="-25000" dirty="0" smtClean="0"/>
              <a:t>1</a:t>
            </a:r>
            <a:r>
              <a:rPr lang="en-US" altLang="zh-CN" sz="1600" baseline="30000" dirty="0" smtClean="0"/>
              <a:t>1	 </a:t>
            </a:r>
            <a:r>
              <a:rPr lang="en-US" altLang="zh-CN" sz="1600" dirty="0" smtClean="0"/>
              <a:t>X</a:t>
            </a:r>
            <a:r>
              <a:rPr lang="en-US" altLang="zh-CN" sz="1600" baseline="-25000" dirty="0" smtClean="0"/>
              <a:t>1</a:t>
            </a:r>
            <a:r>
              <a:rPr lang="en-US" altLang="zh-CN" sz="1600" baseline="30000" dirty="0" smtClean="0"/>
              <a:t>2	 </a:t>
            </a:r>
            <a:r>
              <a:rPr lang="en-US" altLang="zh-CN" sz="1600" dirty="0" smtClean="0"/>
              <a:t>X</a:t>
            </a:r>
            <a:r>
              <a:rPr lang="en-US" altLang="zh-CN" sz="1600" baseline="-25000" dirty="0" smtClean="0"/>
              <a:t>1</a:t>
            </a:r>
            <a:r>
              <a:rPr lang="en-US" altLang="zh-CN" sz="1600" baseline="30000" dirty="0" smtClean="0"/>
              <a:t>3	</a:t>
            </a:r>
            <a:r>
              <a:rPr lang="en-US" altLang="zh-CN" sz="1600" dirty="0" smtClean="0"/>
              <a:t>X</a:t>
            </a:r>
            <a:r>
              <a:rPr lang="en-US" altLang="zh-CN" sz="1600" baseline="-25000" dirty="0" smtClean="0"/>
              <a:t>1</a:t>
            </a:r>
            <a:r>
              <a:rPr lang="en-US" altLang="zh-CN" sz="1600" baseline="30000" dirty="0" smtClean="0"/>
              <a:t>4	</a:t>
            </a:r>
            <a:r>
              <a:rPr lang="en-US" altLang="zh-CN" sz="1600" dirty="0" smtClean="0"/>
              <a:t>X</a:t>
            </a:r>
            <a:r>
              <a:rPr lang="en-US" altLang="zh-CN" sz="1600" baseline="-25000" dirty="0"/>
              <a:t>2</a:t>
            </a:r>
            <a:r>
              <a:rPr lang="en-US" altLang="zh-CN" sz="1600" baseline="30000" dirty="0" smtClean="0"/>
              <a:t>1	</a:t>
            </a:r>
            <a:r>
              <a:rPr lang="en-US" altLang="zh-CN" sz="1600" dirty="0" smtClean="0"/>
              <a:t>X</a:t>
            </a:r>
            <a:r>
              <a:rPr lang="en-US" altLang="zh-CN" sz="1600" baseline="-25000" dirty="0" smtClean="0"/>
              <a:t>2</a:t>
            </a:r>
            <a:r>
              <a:rPr lang="en-US" altLang="zh-CN" sz="1600" baseline="30000" dirty="0"/>
              <a:t>2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X</a:t>
            </a:r>
            <a:r>
              <a:rPr lang="en-US" altLang="zh-CN" sz="1600" baseline="-25000" dirty="0" smtClean="0"/>
              <a:t>2</a:t>
            </a:r>
            <a:r>
              <a:rPr lang="en-US" altLang="zh-CN" sz="1600" baseline="30000" dirty="0"/>
              <a:t>3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X</a:t>
            </a:r>
            <a:r>
              <a:rPr lang="en-US" altLang="zh-CN" sz="1600" baseline="-25000" dirty="0"/>
              <a:t>3</a:t>
            </a:r>
            <a:r>
              <a:rPr lang="en-US" altLang="zh-CN" sz="1600" baseline="30000" dirty="0" smtClean="0"/>
              <a:t>1	</a:t>
            </a:r>
            <a:r>
              <a:rPr lang="en-US" altLang="zh-CN" sz="1600" dirty="0" smtClean="0"/>
              <a:t>X</a:t>
            </a:r>
            <a:r>
              <a:rPr lang="en-US" altLang="zh-CN" sz="1600" baseline="-25000" dirty="0" smtClean="0"/>
              <a:t>3</a:t>
            </a:r>
            <a:r>
              <a:rPr lang="en-US" altLang="zh-CN" sz="1600" baseline="30000" dirty="0"/>
              <a:t>2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X</a:t>
            </a:r>
            <a:r>
              <a:rPr lang="en-US" altLang="zh-CN" sz="1600" baseline="-25000" dirty="0" smtClean="0"/>
              <a:t>3</a:t>
            </a:r>
            <a:r>
              <a:rPr lang="en-US" altLang="zh-CN" sz="1600" baseline="30000" dirty="0"/>
              <a:t>3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X</a:t>
            </a:r>
            <a:r>
              <a:rPr lang="en-US" altLang="zh-CN" sz="1600" baseline="-25000" dirty="0" smtClean="0"/>
              <a:t>3</a:t>
            </a:r>
            <a:r>
              <a:rPr lang="en-US" altLang="zh-CN" sz="1600" baseline="30000" dirty="0"/>
              <a:t>4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X</a:t>
            </a:r>
            <a:r>
              <a:rPr lang="en-US" altLang="zh-CN" sz="1600" baseline="-25000" dirty="0" smtClean="0"/>
              <a:t>3</a:t>
            </a:r>
            <a:r>
              <a:rPr lang="en-US" altLang="zh-CN" sz="1600" baseline="30000" dirty="0" smtClean="0"/>
              <a:t>5</a:t>
            </a:r>
            <a:endParaRPr lang="zh-CN" altLang="en-US" sz="1600" baseline="30000" dirty="0"/>
          </a:p>
          <a:p>
            <a:endParaRPr lang="zh-CN" altLang="en-US" sz="1600" baseline="30000" dirty="0"/>
          </a:p>
          <a:p>
            <a:endParaRPr lang="en-US" altLang="zh-CN" sz="1600" dirty="0" smtClean="0"/>
          </a:p>
          <a:p>
            <a:endParaRPr lang="en-US" altLang="zh-CN" sz="1600" dirty="0"/>
          </a:p>
          <a:p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1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2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3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4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5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6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7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8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9</a:t>
            </a:r>
            <a:r>
              <a:rPr lang="en-US" altLang="zh-CN" sz="1600" baseline="30000" dirty="0" smtClean="0"/>
              <a:t>	</a:t>
            </a:r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10</a:t>
            </a:r>
            <a:endParaRPr lang="zh-CN" altLang="en-US" sz="1600" baseline="30000" dirty="0"/>
          </a:p>
          <a:p>
            <a:endParaRPr lang="zh-CN" altLang="en-US" sz="1600" baseline="30000" dirty="0"/>
          </a:p>
          <a:p>
            <a:endParaRPr lang="zh-CN" altLang="en-US" sz="1600" baseline="30000" dirty="0"/>
          </a:p>
        </p:txBody>
      </p:sp>
      <p:sp>
        <p:nvSpPr>
          <p:cNvPr id="13" name="文本框 12"/>
          <p:cNvSpPr txBox="1"/>
          <p:nvPr/>
        </p:nvSpPr>
        <p:spPr>
          <a:xfrm>
            <a:off x="7824301" y="3193127"/>
            <a:ext cx="4483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X</a:t>
            </a:r>
            <a:r>
              <a:rPr lang="en-US" altLang="zh-CN" sz="2000" baseline="-25000" dirty="0" err="1" smtClean="0"/>
              <a:t>i</a:t>
            </a:r>
            <a:r>
              <a:rPr lang="en-US" altLang="zh-CN" sz="2000" baseline="30000" dirty="0" err="1" smtClean="0"/>
              <a:t>j</a:t>
            </a:r>
            <a:r>
              <a:rPr lang="en-US" altLang="zh-CN" sz="1400" baseline="30000" dirty="0"/>
              <a:t> 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feature of  the </a:t>
            </a:r>
            <a:r>
              <a:rPr lang="en-US" altLang="zh-CN" sz="1400" dirty="0" err="1" smtClean="0"/>
              <a:t>j</a:t>
            </a:r>
            <a:r>
              <a:rPr lang="en-US" altLang="zh-CN" sz="1400" baseline="-25000" dirty="0" err="1" smtClean="0"/>
              <a:t>th</a:t>
            </a:r>
            <a:r>
              <a:rPr lang="en-US" altLang="zh-CN" sz="1400" dirty="0" smtClean="0"/>
              <a:t> frame of the </a:t>
            </a:r>
            <a:r>
              <a:rPr lang="en-US" altLang="zh-CN" sz="1400" dirty="0" err="1" smtClean="0"/>
              <a:t>i</a:t>
            </a:r>
            <a:r>
              <a:rPr lang="en-US" altLang="zh-CN" sz="1400" baseline="-25000" dirty="0" err="1" smtClean="0"/>
              <a:t>th</a:t>
            </a:r>
            <a:r>
              <a:rPr lang="en-US" altLang="zh-CN" sz="1400" baseline="-25000" dirty="0" smtClean="0"/>
              <a:t> </a:t>
            </a:r>
            <a:r>
              <a:rPr lang="en-US" altLang="zh-CN" sz="1400" dirty="0" smtClean="0"/>
              <a:t>word</a:t>
            </a:r>
            <a:endParaRPr lang="zh-CN" altLang="en-US" sz="1400" baseline="-25000" dirty="0"/>
          </a:p>
          <a:p>
            <a:r>
              <a:rPr lang="en-US" altLang="zh-CN" sz="1600" dirty="0" err="1" smtClean="0"/>
              <a:t>Y</a:t>
            </a:r>
            <a:r>
              <a:rPr lang="en-US" altLang="zh-CN" sz="2000" baseline="-25000" dirty="0" err="1"/>
              <a:t>j</a:t>
            </a:r>
            <a:r>
              <a:rPr lang="en-US" altLang="zh-CN" sz="1400" baseline="30000" dirty="0" smtClean="0"/>
              <a:t> </a:t>
            </a:r>
            <a:r>
              <a:rPr lang="zh-CN" altLang="en-US" sz="1400" dirty="0" smtClean="0"/>
              <a:t>： </a:t>
            </a:r>
            <a:r>
              <a:rPr lang="en-US" altLang="zh-CN" sz="1400" dirty="0" smtClean="0"/>
              <a:t>feature </a:t>
            </a:r>
            <a:r>
              <a:rPr lang="en-US" altLang="zh-CN" sz="1400" dirty="0"/>
              <a:t>of  the </a:t>
            </a:r>
            <a:r>
              <a:rPr lang="en-US" altLang="zh-CN" sz="1400" dirty="0" err="1"/>
              <a:t>j</a:t>
            </a:r>
            <a:r>
              <a:rPr lang="en-US" altLang="zh-CN" sz="1400" baseline="-25000" dirty="0" err="1"/>
              <a:t>th</a:t>
            </a:r>
            <a:r>
              <a:rPr lang="en-US" altLang="zh-CN" sz="1400" dirty="0"/>
              <a:t> frame of </a:t>
            </a:r>
            <a:r>
              <a:rPr lang="en-US" altLang="zh-CN" sz="1400" dirty="0" smtClean="0"/>
              <a:t>the utterance to recognize</a:t>
            </a:r>
            <a:endParaRPr lang="zh-CN" altLang="en-US" sz="1400" baseline="-25000" dirty="0"/>
          </a:p>
          <a:p>
            <a:r>
              <a:rPr lang="en-US" altLang="zh-CN" baseline="30000" dirty="0"/>
              <a:t>		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6699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b="1" dirty="0" smtClean="0"/>
              <a:t>Introduction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dist">
              <a:buClrTx/>
              <a:buFont typeface="+mj-lt"/>
              <a:buAutoNum type="alphaLcPeriod"/>
            </a:pPr>
            <a:r>
              <a:rPr lang="en-US" altLang="zh-CN" dirty="0" smtClean="0"/>
              <a:t>LVCSR approach is commonly used and shows good performance for well-resourced tasks.</a:t>
            </a:r>
          </a:p>
          <a:p>
            <a:pPr marL="457200" indent="-457200">
              <a:buClrTx/>
              <a:buFont typeface="+mj-lt"/>
              <a:buAutoNum type="alphaLcPeriod"/>
            </a:pPr>
            <a:r>
              <a:rPr lang="en-US" altLang="zh-CN" dirty="0" smtClean="0"/>
              <a:t>What if the available training data is severely limited?</a:t>
            </a:r>
          </a:p>
          <a:p>
            <a:pPr marL="457200" indent="-457200">
              <a:buClrTx/>
              <a:buFont typeface="+mj-lt"/>
              <a:buAutoNum type="alphaLcPeriod"/>
            </a:pPr>
            <a:r>
              <a:rPr lang="en-US" altLang="zh-CN" dirty="0" smtClean="0"/>
              <a:t>Template Matching (Dynamic Time Warping)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655806" y="3023289"/>
            <a:ext cx="7064742" cy="3452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" dirty="0" smtClean="0"/>
          </a:p>
          <a:p>
            <a:endParaRPr lang="en-US" altLang="zh-CN" sz="1600" dirty="0" smtClean="0"/>
          </a:p>
          <a:p>
            <a:r>
              <a:rPr lang="en-US" altLang="zh-CN" sz="1600" dirty="0"/>
              <a:t>Y</a:t>
            </a:r>
            <a:r>
              <a:rPr lang="en-US" altLang="zh-CN" sz="1600" baseline="-25000" dirty="0"/>
              <a:t>10</a:t>
            </a:r>
            <a:endParaRPr lang="zh-CN" altLang="en-US" sz="1600" baseline="30000" dirty="0"/>
          </a:p>
          <a:p>
            <a:endParaRPr lang="en-US" altLang="zh-CN" sz="200" dirty="0"/>
          </a:p>
          <a:p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9</a:t>
            </a:r>
          </a:p>
          <a:p>
            <a:endParaRPr lang="en-US" altLang="zh-CN" sz="200" dirty="0" smtClean="0"/>
          </a:p>
          <a:p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8</a:t>
            </a:r>
          </a:p>
          <a:p>
            <a:endParaRPr lang="en-US" altLang="zh-CN" sz="200" dirty="0"/>
          </a:p>
          <a:p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7</a:t>
            </a:r>
          </a:p>
          <a:p>
            <a:endParaRPr lang="en-US" altLang="zh-CN" sz="200" dirty="0" smtClean="0"/>
          </a:p>
          <a:p>
            <a:r>
              <a:rPr lang="en-US" altLang="zh-CN" sz="1600" dirty="0"/>
              <a:t>Y</a:t>
            </a:r>
            <a:r>
              <a:rPr lang="en-US" altLang="zh-CN" sz="1600" baseline="-25000" dirty="0"/>
              <a:t>6</a:t>
            </a:r>
            <a:r>
              <a:rPr lang="en-US" altLang="zh-CN" sz="1600" baseline="30000" dirty="0"/>
              <a:t>	</a:t>
            </a:r>
            <a:endParaRPr lang="en-US" altLang="zh-CN" sz="1600" dirty="0"/>
          </a:p>
          <a:p>
            <a:endParaRPr lang="en-US" altLang="zh-CN" sz="200" dirty="0" smtClean="0"/>
          </a:p>
          <a:p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5</a:t>
            </a:r>
          </a:p>
          <a:p>
            <a:endParaRPr lang="en-US" altLang="zh-CN" sz="200" baseline="-25000" dirty="0" smtClean="0"/>
          </a:p>
          <a:p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4</a:t>
            </a:r>
          </a:p>
          <a:p>
            <a:endParaRPr lang="en-US" altLang="zh-CN" sz="200" dirty="0" smtClean="0"/>
          </a:p>
          <a:p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3</a:t>
            </a:r>
          </a:p>
          <a:p>
            <a:endParaRPr lang="en-US" altLang="zh-CN" sz="200" dirty="0"/>
          </a:p>
          <a:p>
            <a:r>
              <a:rPr lang="en-US" altLang="zh-CN" sz="1600" dirty="0"/>
              <a:t>Y</a:t>
            </a:r>
            <a:r>
              <a:rPr lang="en-US" altLang="zh-CN" sz="1600" baseline="-25000" dirty="0"/>
              <a:t>2</a:t>
            </a:r>
            <a:endParaRPr lang="en-US" altLang="zh-CN" sz="1600" dirty="0"/>
          </a:p>
          <a:p>
            <a:endParaRPr lang="en-US" altLang="zh-CN" sz="200" dirty="0"/>
          </a:p>
          <a:p>
            <a:r>
              <a:rPr lang="en-US" altLang="zh-CN" sz="1600" dirty="0" smtClean="0"/>
              <a:t>Y</a:t>
            </a:r>
            <a:r>
              <a:rPr lang="en-US" altLang="zh-CN" sz="1600" baseline="-25000" dirty="0" smtClean="0"/>
              <a:t>1</a:t>
            </a:r>
            <a:endParaRPr lang="en-US" altLang="zh-CN" sz="1600" dirty="0"/>
          </a:p>
          <a:p>
            <a:r>
              <a:rPr lang="en-US" altLang="zh-CN" sz="1600" dirty="0" smtClean="0"/>
              <a:t>	X</a:t>
            </a:r>
            <a:r>
              <a:rPr lang="en-US" altLang="zh-CN" sz="1400" baseline="-25000" dirty="0" smtClean="0"/>
              <a:t>1</a:t>
            </a:r>
            <a:r>
              <a:rPr lang="en-US" altLang="zh-CN" sz="1400" baseline="30000" dirty="0" smtClean="0"/>
              <a:t>1	 </a:t>
            </a:r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1</a:t>
            </a:r>
            <a:r>
              <a:rPr lang="en-US" altLang="zh-CN" sz="1400" baseline="30000" dirty="0" smtClean="0"/>
              <a:t>2	 </a:t>
            </a:r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1</a:t>
            </a:r>
            <a:r>
              <a:rPr lang="en-US" altLang="zh-CN" sz="1400" baseline="30000" dirty="0" smtClean="0"/>
              <a:t>3	</a:t>
            </a:r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1</a:t>
            </a:r>
            <a:r>
              <a:rPr lang="en-US" altLang="zh-CN" sz="1400" baseline="30000" dirty="0" smtClean="0"/>
              <a:t>4	</a:t>
            </a:r>
            <a:r>
              <a:rPr lang="en-US" altLang="zh-CN" sz="1400" dirty="0" smtClean="0"/>
              <a:t>X</a:t>
            </a:r>
            <a:r>
              <a:rPr lang="en-US" altLang="zh-CN" sz="1400" baseline="-25000" dirty="0"/>
              <a:t>2</a:t>
            </a:r>
            <a:r>
              <a:rPr lang="en-US" altLang="zh-CN" sz="1400" baseline="30000" dirty="0" smtClean="0"/>
              <a:t>1	</a:t>
            </a:r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2</a:t>
            </a:r>
            <a:r>
              <a:rPr lang="en-US" altLang="zh-CN" sz="1400" baseline="30000" dirty="0"/>
              <a:t>2</a:t>
            </a:r>
            <a:r>
              <a:rPr lang="en-US" altLang="zh-CN" sz="1400" baseline="30000" dirty="0" smtClean="0"/>
              <a:t>	</a:t>
            </a:r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2</a:t>
            </a:r>
            <a:r>
              <a:rPr lang="en-US" altLang="zh-CN" sz="1400" baseline="30000" dirty="0"/>
              <a:t>3</a:t>
            </a:r>
            <a:r>
              <a:rPr lang="en-US" altLang="zh-CN" sz="1400" baseline="30000" dirty="0" smtClean="0"/>
              <a:t>	</a:t>
            </a:r>
            <a:r>
              <a:rPr lang="en-US" altLang="zh-CN" sz="1400" dirty="0" smtClean="0"/>
              <a:t>X</a:t>
            </a:r>
            <a:r>
              <a:rPr lang="en-US" altLang="zh-CN" sz="1400" baseline="-25000" dirty="0"/>
              <a:t>3</a:t>
            </a:r>
            <a:r>
              <a:rPr lang="en-US" altLang="zh-CN" sz="1400" baseline="30000" dirty="0" smtClean="0"/>
              <a:t>1	</a:t>
            </a:r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3</a:t>
            </a:r>
            <a:r>
              <a:rPr lang="en-US" altLang="zh-CN" sz="1400" baseline="30000" dirty="0"/>
              <a:t>2</a:t>
            </a:r>
            <a:r>
              <a:rPr lang="en-US" altLang="zh-CN" sz="1400" baseline="30000" dirty="0" smtClean="0"/>
              <a:t>	</a:t>
            </a:r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3</a:t>
            </a:r>
            <a:r>
              <a:rPr lang="en-US" altLang="zh-CN" sz="1400" baseline="30000" dirty="0"/>
              <a:t>3</a:t>
            </a:r>
            <a:r>
              <a:rPr lang="en-US" altLang="zh-CN" sz="1400" baseline="30000" dirty="0" smtClean="0"/>
              <a:t>	</a:t>
            </a:r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3</a:t>
            </a:r>
            <a:r>
              <a:rPr lang="en-US" altLang="zh-CN" sz="1400" baseline="30000" dirty="0"/>
              <a:t>4</a:t>
            </a:r>
            <a:r>
              <a:rPr lang="en-US" altLang="zh-CN" sz="1400" baseline="30000" dirty="0" smtClean="0"/>
              <a:t>	</a:t>
            </a:r>
            <a:r>
              <a:rPr lang="en-US" altLang="zh-CN" sz="1400" dirty="0" smtClean="0"/>
              <a:t>X</a:t>
            </a:r>
            <a:r>
              <a:rPr lang="en-US" altLang="zh-CN" sz="1400" baseline="-25000" dirty="0" smtClean="0"/>
              <a:t>3</a:t>
            </a:r>
            <a:r>
              <a:rPr lang="en-US" altLang="zh-CN" sz="1400" baseline="30000" dirty="0" smtClean="0"/>
              <a:t>5</a:t>
            </a:r>
            <a:endParaRPr lang="zh-CN" altLang="en-US" sz="1400" baseline="30000" dirty="0"/>
          </a:p>
        </p:txBody>
      </p:sp>
      <p:sp>
        <p:nvSpPr>
          <p:cNvPr id="8" name="文本框 7"/>
          <p:cNvSpPr txBox="1"/>
          <p:nvPr/>
        </p:nvSpPr>
        <p:spPr>
          <a:xfrm>
            <a:off x="7824301" y="3193127"/>
            <a:ext cx="448302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err="1" smtClean="0"/>
              <a:t>X</a:t>
            </a:r>
            <a:r>
              <a:rPr lang="en-US" altLang="zh-CN" sz="2000" baseline="-25000" dirty="0" err="1" smtClean="0"/>
              <a:t>i</a:t>
            </a:r>
            <a:r>
              <a:rPr lang="en-US" altLang="zh-CN" sz="2000" baseline="30000" dirty="0" err="1" smtClean="0"/>
              <a:t>j</a:t>
            </a:r>
            <a:r>
              <a:rPr lang="en-US" altLang="zh-CN" sz="1400" baseline="30000" dirty="0"/>
              <a:t> 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feature of  the </a:t>
            </a:r>
            <a:r>
              <a:rPr lang="en-US" altLang="zh-CN" sz="1400" dirty="0" err="1" smtClean="0"/>
              <a:t>j</a:t>
            </a:r>
            <a:r>
              <a:rPr lang="en-US" altLang="zh-CN" sz="1400" baseline="-25000" dirty="0" err="1" smtClean="0"/>
              <a:t>th</a:t>
            </a:r>
            <a:r>
              <a:rPr lang="en-US" altLang="zh-CN" sz="1400" dirty="0" smtClean="0"/>
              <a:t> frame of the </a:t>
            </a:r>
            <a:r>
              <a:rPr lang="en-US" altLang="zh-CN" sz="1400" dirty="0" err="1" smtClean="0"/>
              <a:t>i</a:t>
            </a:r>
            <a:r>
              <a:rPr lang="en-US" altLang="zh-CN" sz="1400" baseline="-25000" dirty="0" err="1" smtClean="0"/>
              <a:t>th</a:t>
            </a:r>
            <a:r>
              <a:rPr lang="en-US" altLang="zh-CN" sz="1400" baseline="-25000" dirty="0" smtClean="0"/>
              <a:t> </a:t>
            </a:r>
            <a:r>
              <a:rPr lang="en-US" altLang="zh-CN" sz="1400" dirty="0" smtClean="0"/>
              <a:t>word</a:t>
            </a:r>
            <a:endParaRPr lang="zh-CN" altLang="en-US" sz="1400" baseline="-25000" dirty="0"/>
          </a:p>
          <a:p>
            <a:r>
              <a:rPr lang="en-US" altLang="zh-CN" sz="1600" dirty="0" smtClean="0"/>
              <a:t>Y</a:t>
            </a:r>
            <a:r>
              <a:rPr lang="en-US" altLang="zh-CN" sz="2000" baseline="-25000" dirty="0" smtClean="0"/>
              <a:t>i</a:t>
            </a:r>
            <a:r>
              <a:rPr lang="en-US" altLang="zh-CN" sz="1400" baseline="30000" dirty="0"/>
              <a:t> </a:t>
            </a:r>
            <a:r>
              <a:rPr lang="zh-CN" altLang="en-US" sz="1400" dirty="0" smtClean="0"/>
              <a:t>： </a:t>
            </a:r>
            <a:r>
              <a:rPr lang="en-US" altLang="zh-CN" sz="1400" dirty="0" smtClean="0"/>
              <a:t>feature </a:t>
            </a:r>
            <a:r>
              <a:rPr lang="en-US" altLang="zh-CN" sz="1400" dirty="0"/>
              <a:t>of  the </a:t>
            </a:r>
            <a:r>
              <a:rPr lang="en-US" altLang="zh-CN" sz="1400" dirty="0" err="1"/>
              <a:t>j</a:t>
            </a:r>
            <a:r>
              <a:rPr lang="en-US" altLang="zh-CN" sz="1400" baseline="-25000" dirty="0" err="1"/>
              <a:t>th</a:t>
            </a:r>
            <a:r>
              <a:rPr lang="en-US" altLang="zh-CN" sz="1400" dirty="0"/>
              <a:t> frame of </a:t>
            </a:r>
            <a:r>
              <a:rPr lang="en-US" altLang="zh-CN" sz="1400" dirty="0" smtClean="0"/>
              <a:t>the utterance to recognize</a:t>
            </a:r>
            <a:endParaRPr lang="zh-CN" altLang="en-US" sz="1400" baseline="-25000" dirty="0"/>
          </a:p>
          <a:p>
            <a:r>
              <a:rPr lang="en-US" altLang="zh-CN" baseline="30000" dirty="0"/>
              <a:t>			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026424" y="3366637"/>
            <a:ext cx="5371070" cy="270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联系 3"/>
          <p:cNvSpPr/>
          <p:nvPr/>
        </p:nvSpPr>
        <p:spPr>
          <a:xfrm>
            <a:off x="2265406" y="5912525"/>
            <a:ext cx="90616" cy="110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联系 8"/>
          <p:cNvSpPr/>
          <p:nvPr/>
        </p:nvSpPr>
        <p:spPr>
          <a:xfrm>
            <a:off x="2698632" y="5663510"/>
            <a:ext cx="90616" cy="110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联系 9"/>
          <p:cNvSpPr/>
          <p:nvPr/>
        </p:nvSpPr>
        <p:spPr>
          <a:xfrm>
            <a:off x="3159866" y="5663510"/>
            <a:ext cx="90616" cy="110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联系 10"/>
          <p:cNvSpPr/>
          <p:nvPr/>
        </p:nvSpPr>
        <p:spPr>
          <a:xfrm>
            <a:off x="3657601" y="5412260"/>
            <a:ext cx="90616" cy="110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联系 12"/>
          <p:cNvSpPr/>
          <p:nvPr/>
        </p:nvSpPr>
        <p:spPr>
          <a:xfrm>
            <a:off x="4151871" y="5074507"/>
            <a:ext cx="90616" cy="110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联系 13"/>
          <p:cNvSpPr/>
          <p:nvPr/>
        </p:nvSpPr>
        <p:spPr>
          <a:xfrm>
            <a:off x="4571917" y="5074507"/>
            <a:ext cx="90616" cy="110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联系 14"/>
          <p:cNvSpPr/>
          <p:nvPr/>
        </p:nvSpPr>
        <p:spPr>
          <a:xfrm>
            <a:off x="5008606" y="4827373"/>
            <a:ext cx="90616" cy="110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联系 15"/>
          <p:cNvSpPr/>
          <p:nvPr/>
        </p:nvSpPr>
        <p:spPr>
          <a:xfrm>
            <a:off x="5424532" y="4827373"/>
            <a:ext cx="90616" cy="110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联系 16"/>
          <p:cNvSpPr/>
          <p:nvPr/>
        </p:nvSpPr>
        <p:spPr>
          <a:xfrm>
            <a:off x="5898293" y="4579001"/>
            <a:ext cx="90616" cy="110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联系 17"/>
          <p:cNvSpPr/>
          <p:nvPr/>
        </p:nvSpPr>
        <p:spPr>
          <a:xfrm>
            <a:off x="6293709" y="4242486"/>
            <a:ext cx="90616" cy="110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联系 18"/>
          <p:cNvSpPr/>
          <p:nvPr/>
        </p:nvSpPr>
        <p:spPr>
          <a:xfrm>
            <a:off x="6693246" y="3758642"/>
            <a:ext cx="90616" cy="110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联系 19"/>
          <p:cNvSpPr/>
          <p:nvPr/>
        </p:nvSpPr>
        <p:spPr>
          <a:xfrm>
            <a:off x="7216346" y="3443416"/>
            <a:ext cx="90616" cy="1106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/>
          <p:cNvCxnSpPr>
            <a:stCxn id="4" idx="0"/>
            <a:endCxn id="9" idx="3"/>
          </p:cNvCxnSpPr>
          <p:nvPr/>
        </p:nvCxnSpPr>
        <p:spPr>
          <a:xfrm flipV="1">
            <a:off x="2310714" y="5757981"/>
            <a:ext cx="401188" cy="1545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9" idx="6"/>
            <a:endCxn id="10" idx="2"/>
          </p:cNvCxnSpPr>
          <p:nvPr/>
        </p:nvCxnSpPr>
        <p:spPr>
          <a:xfrm>
            <a:off x="2789248" y="5718850"/>
            <a:ext cx="37061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7"/>
            <a:endCxn id="11" idx="3"/>
          </p:cNvCxnSpPr>
          <p:nvPr/>
        </p:nvCxnSpPr>
        <p:spPr>
          <a:xfrm flipV="1">
            <a:off x="3237212" y="5506731"/>
            <a:ext cx="433659" cy="1729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11" idx="7"/>
            <a:endCxn id="13" idx="3"/>
          </p:cNvCxnSpPr>
          <p:nvPr/>
        </p:nvCxnSpPr>
        <p:spPr>
          <a:xfrm flipV="1">
            <a:off x="3734947" y="5168978"/>
            <a:ext cx="430194" cy="25949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3" idx="6"/>
            <a:endCxn id="14" idx="2"/>
          </p:cNvCxnSpPr>
          <p:nvPr/>
        </p:nvCxnSpPr>
        <p:spPr>
          <a:xfrm>
            <a:off x="4242487" y="5129847"/>
            <a:ext cx="32943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4" idx="7"/>
            <a:endCxn id="15" idx="2"/>
          </p:cNvCxnSpPr>
          <p:nvPr/>
        </p:nvCxnSpPr>
        <p:spPr>
          <a:xfrm flipV="1">
            <a:off x="4649263" y="4882713"/>
            <a:ext cx="359343" cy="2080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15" idx="6"/>
            <a:endCxn id="16" idx="2"/>
          </p:cNvCxnSpPr>
          <p:nvPr/>
        </p:nvCxnSpPr>
        <p:spPr>
          <a:xfrm>
            <a:off x="5099222" y="4882713"/>
            <a:ext cx="325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>
            <a:stCxn id="16" idx="7"/>
            <a:endCxn id="17" idx="3"/>
          </p:cNvCxnSpPr>
          <p:nvPr/>
        </p:nvCxnSpPr>
        <p:spPr>
          <a:xfrm flipV="1">
            <a:off x="5501878" y="4673472"/>
            <a:ext cx="409685" cy="1701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17" idx="7"/>
            <a:endCxn id="18" idx="3"/>
          </p:cNvCxnSpPr>
          <p:nvPr/>
        </p:nvCxnSpPr>
        <p:spPr>
          <a:xfrm flipV="1">
            <a:off x="5975639" y="4336957"/>
            <a:ext cx="331340" cy="25825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18" idx="7"/>
            <a:endCxn id="19" idx="3"/>
          </p:cNvCxnSpPr>
          <p:nvPr/>
        </p:nvCxnSpPr>
        <p:spPr>
          <a:xfrm flipV="1">
            <a:off x="6371055" y="3853113"/>
            <a:ext cx="335461" cy="4055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9" idx="7"/>
            <a:endCxn id="20" idx="3"/>
          </p:cNvCxnSpPr>
          <p:nvPr/>
        </p:nvCxnSpPr>
        <p:spPr>
          <a:xfrm flipV="1">
            <a:off x="6770592" y="3537887"/>
            <a:ext cx="459024" cy="2369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61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80" y="295839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CN" sz="4400" b="1" dirty="0"/>
              <a:t>Query-By-Example using </a:t>
            </a:r>
            <a:r>
              <a:rPr lang="en-US" altLang="zh-CN" sz="4400" b="1" dirty="0" err="1"/>
              <a:t>posteriorgram</a:t>
            </a:r>
            <a:endParaRPr lang="zh-CN" altLang="en-US" sz="4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8880" y="3163688"/>
            <a:ext cx="9709265" cy="254400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272764" y="1845734"/>
            <a:ext cx="1425146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query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272764" y="2313785"/>
            <a:ext cx="2057812" cy="313038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feature of test utterance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715013" y="1771310"/>
            <a:ext cx="955589" cy="9221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smtClean="0">
                <a:solidFill>
                  <a:schemeClr val="tx1"/>
                </a:solidFill>
              </a:rPr>
              <a:t>phonetic recognizer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07146" y="2002253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3340560" y="2470304"/>
            <a:ext cx="360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4679117" y="200687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4679117" y="2470304"/>
            <a:ext cx="1008000" cy="0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5701614" y="1785698"/>
            <a:ext cx="1501200" cy="4212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dirty="0" smtClean="0">
                <a:solidFill>
                  <a:schemeClr val="tx1"/>
                </a:solidFill>
              </a:rPr>
              <a:t> of query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698834" y="2259670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dirty="0" err="1" smtClean="0">
                <a:solidFill>
                  <a:schemeClr val="tx1"/>
                </a:solidFill>
              </a:rPr>
              <a:t>posteriorgram</a:t>
            </a:r>
            <a:r>
              <a:rPr lang="en-US" altLang="zh-CN" sz="1400" dirty="0" smtClean="0">
                <a:solidFill>
                  <a:schemeClr val="tx1"/>
                </a:solidFill>
              </a:rPr>
              <a:t> of test utterance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1" name="右箭头 30"/>
          <p:cNvSpPr/>
          <p:nvPr/>
        </p:nvSpPr>
        <p:spPr>
          <a:xfrm>
            <a:off x="7213598" y="1983888"/>
            <a:ext cx="249382" cy="534718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7466131" y="204061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similarity matrix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8978111" y="2251246"/>
            <a:ext cx="612000" cy="9237"/>
          </a:xfrm>
          <a:prstGeom prst="straightConnector1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940800" y="1983889"/>
            <a:ext cx="68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DTW</a:t>
            </a:r>
            <a:endParaRPr lang="zh-CN" altLang="en-US" sz="1400" dirty="0"/>
          </a:p>
        </p:txBody>
      </p:sp>
      <p:sp>
        <p:nvSpPr>
          <p:cNvPr id="36" name="圆角矩形 35"/>
          <p:cNvSpPr/>
          <p:nvPr/>
        </p:nvSpPr>
        <p:spPr>
          <a:xfrm>
            <a:off x="9596202" y="2037263"/>
            <a:ext cx="1502744" cy="42126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ranked list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顾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427</TotalTime>
  <Words>710</Words>
  <Application>Microsoft Office PowerPoint</Application>
  <PresentationFormat>自定义</PresentationFormat>
  <Paragraphs>209</Paragraphs>
  <Slides>24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6" baseType="lpstr">
      <vt:lpstr>回顾</vt:lpstr>
      <vt:lpstr>公式</vt:lpstr>
      <vt:lpstr>Query-By-Example Spoken Term Detection Using Phonetic Posteriorgram Templates</vt:lpstr>
      <vt:lpstr>Content</vt:lpstr>
      <vt:lpstr>Introduction</vt:lpstr>
      <vt:lpstr>Introduction</vt:lpstr>
      <vt:lpstr>Introduction</vt:lpstr>
      <vt:lpstr>Introduction</vt:lpstr>
      <vt:lpstr>Introduction</vt:lpstr>
      <vt:lpstr>Introduction</vt:lpstr>
      <vt:lpstr>Query-By-Example using posteriorgram</vt:lpstr>
      <vt:lpstr>Query-By-Example using posteriorgram</vt:lpstr>
      <vt:lpstr>Query-By-Example using posteriorgram</vt:lpstr>
      <vt:lpstr>Query-By-Example using posteriorgram</vt:lpstr>
      <vt:lpstr>Query-By-Example using posteriorgram</vt:lpstr>
      <vt:lpstr>Query-By-Example using posteriorgram</vt:lpstr>
      <vt:lpstr>Query-By-Example using posteriorgram</vt:lpstr>
      <vt:lpstr>Query-By-Example using posteriorgram</vt:lpstr>
      <vt:lpstr>Query-By-Example using posteriorgram</vt:lpstr>
      <vt:lpstr>Experiments</vt:lpstr>
      <vt:lpstr>Experiments</vt:lpstr>
      <vt:lpstr>Experiments</vt:lpstr>
      <vt:lpstr>Experiments</vt:lpstr>
      <vt:lpstr>Experiments</vt:lpstr>
      <vt:lpstr>Conclusions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Query-By-Example Spoken Term Detection Using Phonetic Posteriorgram Templates</dc:title>
  <dc:creator>Coast</dc:creator>
  <cp:lastModifiedBy>Coast</cp:lastModifiedBy>
  <cp:revision>37</cp:revision>
  <dcterms:created xsi:type="dcterms:W3CDTF">2016-02-29T13:00:12Z</dcterms:created>
  <dcterms:modified xsi:type="dcterms:W3CDTF">2016-03-04T04:39:51Z</dcterms:modified>
</cp:coreProperties>
</file>