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6" r:id="rId4"/>
    <p:sldMasterId id="2147483698" r:id="rId5"/>
    <p:sldMasterId id="2147483710" r:id="rId6"/>
    <p:sldMasterId id="2147483722" r:id="rId7"/>
    <p:sldMasterId id="2147483734" r:id="rId8"/>
  </p:sldMasterIdLst>
  <p:notesMasterIdLst>
    <p:notesMasterId r:id="rId49"/>
  </p:notesMasterIdLst>
  <p:sldIdLst>
    <p:sldId id="256" r:id="rId9"/>
    <p:sldId id="282" r:id="rId10"/>
    <p:sldId id="258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92" r:id="rId27"/>
    <p:sldId id="293" r:id="rId28"/>
    <p:sldId id="308" r:id="rId29"/>
    <p:sldId id="294" r:id="rId30"/>
    <p:sldId id="295" r:id="rId31"/>
    <p:sldId id="271" r:id="rId32"/>
    <p:sldId id="272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298" r:id="rId44"/>
    <p:sldId id="299" r:id="rId45"/>
    <p:sldId id="300" r:id="rId46"/>
    <p:sldId id="297" r:id="rId47"/>
    <p:sldId id="29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2.63157894736841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64828752"/>
        <c:axId val="364827184"/>
      </c:barChart>
      <c:catAx>
        <c:axId val="364828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64827184"/>
        <c:crosses val="autoZero"/>
        <c:auto val="1"/>
        <c:lblAlgn val="ctr"/>
        <c:lblOffset val="100"/>
        <c:noMultiLvlLbl val="0"/>
      </c:catAx>
      <c:valAx>
        <c:axId val="364827184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 </a:t>
                </a:r>
                <a:r>
                  <a:rPr lang="en-US" dirty="0"/>
                  <a:t>time (s)</a:t>
                </a:r>
              </a:p>
            </c:rich>
          </c:tx>
          <c:layout>
            <c:manualLayout>
              <c:xMode val="edge"/>
              <c:yMode val="edge"/>
              <c:x val="9.27498015677637E-3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648287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5113777902901"/>
          <c:y val="9.0423385043012505E-2"/>
          <c:w val="0.74414295616761805"/>
          <c:h val="0.596894666100619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Spark</c:v>
                </c:pt>
                <c:pt idx="1">
                  <c:v>Hive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32606392"/>
        <c:axId val="532603648"/>
      </c:barChart>
      <c:catAx>
        <c:axId val="532606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32603648"/>
        <c:crosses val="autoZero"/>
        <c:auto val="1"/>
        <c:lblAlgn val="ctr"/>
        <c:lblOffset val="100"/>
        <c:noMultiLvlLbl val="0"/>
      </c:catAx>
      <c:valAx>
        <c:axId val="532603648"/>
        <c:scaling>
          <c:orientation val="minMax"/>
          <c:max val="2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32606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633616"/>
        <c:axId val="367623424"/>
      </c:barChart>
      <c:catAx>
        <c:axId val="367633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67623424"/>
        <c:crosses val="autoZero"/>
        <c:auto val="1"/>
        <c:lblAlgn val="ctr"/>
        <c:lblOffset val="100"/>
        <c:noMultiLvlLbl val="0"/>
      </c:catAx>
      <c:valAx>
        <c:axId val="3676234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67633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67637536"/>
        <c:axId val="367636752"/>
      </c:barChart>
      <c:catAx>
        <c:axId val="3676375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67636752"/>
        <c:crosses val="autoZero"/>
        <c:auto val="1"/>
        <c:lblAlgn val="ctr"/>
        <c:lblOffset val="100"/>
        <c:noMultiLvlLbl val="0"/>
      </c:catAx>
      <c:valAx>
        <c:axId val="3676367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67637536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67634792"/>
        <c:axId val="396575104"/>
      </c:barChart>
      <c:catAx>
        <c:axId val="3676347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96575104"/>
        <c:crosses val="autoZero"/>
        <c:auto val="1"/>
        <c:lblAlgn val="ctr"/>
        <c:lblOffset val="100"/>
        <c:noMultiLvlLbl val="0"/>
      </c:catAx>
      <c:valAx>
        <c:axId val="396575104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67634792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CD9F1-C077-4F45-90DD-67B1F5401C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B014-2E68-4315-BA94-7EC353C8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24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9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barrier to entry for working</a:t>
            </a:r>
            <a:r>
              <a:rPr lang="en-US" baseline="0" dirty="0" smtClean="0"/>
              <a:t> with the spark API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7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</a:t>
            </a:r>
            <a:r>
              <a:rPr lang="en-US" dirty="0" err="1" smtClean="0"/>
              <a:t>Scala</a:t>
            </a:r>
            <a:r>
              <a:rPr lang="en-US" dirty="0" smtClean="0"/>
              <a:t> is a JVM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it’s because these all do data-parallel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9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8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1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Point out that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is a modern PL etc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Mention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DryadLINQ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(but we go beyond it with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Point out that interactive use and iterative use go hand in hand because both require small tasks and dataset reuse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C76D26-788B-F748-9D02-EE23F8DB6C1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69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5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7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Gracefully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89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221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12627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995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856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165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2183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3716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7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5394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687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708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-1588"/>
            <a:ext cx="12452351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0"/>
            <a:ext cx="103632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736975"/>
            <a:ext cx="85344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72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103632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517776"/>
            <a:ext cx="85344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6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9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8055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2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4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3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4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9728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5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6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4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5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0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7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5388413" y="2365249"/>
            <a:ext cx="6503955" cy="3192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187" y="1301835"/>
            <a:ext cx="10363200" cy="789517"/>
          </a:xfrm>
        </p:spPr>
        <p:txBody>
          <a:bodyPr lIns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187" y="2091352"/>
            <a:ext cx="8534400" cy="711905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832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436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77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7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52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107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21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50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97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22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43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713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5388413" y="2365249"/>
            <a:ext cx="6503955" cy="3192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187" y="1301835"/>
            <a:ext cx="10363200" cy="789517"/>
          </a:xfrm>
        </p:spPr>
        <p:txBody>
          <a:bodyPr lIns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187" y="2091352"/>
            <a:ext cx="8534400" cy="711905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606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00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3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86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05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7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607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295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14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85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728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469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5388413" y="2365249"/>
            <a:ext cx="6503955" cy="3192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187" y="1301835"/>
            <a:ext cx="10363200" cy="789517"/>
          </a:xfrm>
        </p:spPr>
        <p:txBody>
          <a:bodyPr lIns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187" y="2091352"/>
            <a:ext cx="8534400" cy="711905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454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2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126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660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163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579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678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871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58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38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056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5388413" y="2365249"/>
            <a:ext cx="6503955" cy="3192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187" y="1301835"/>
            <a:ext cx="10363200" cy="789517"/>
          </a:xfrm>
        </p:spPr>
        <p:txBody>
          <a:bodyPr lIns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187" y="2091352"/>
            <a:ext cx="8534400" cy="711905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04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984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700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374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16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355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313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422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571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8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74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5388413" y="2365249"/>
            <a:ext cx="6503955" cy="3192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187" y="1301835"/>
            <a:ext cx="10363200" cy="789517"/>
          </a:xfrm>
        </p:spPr>
        <p:txBody>
          <a:bodyPr lIns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187" y="2091352"/>
            <a:ext cx="8534400" cy="711905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22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270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314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6537"/>
            <a:ext cx="5384800" cy="419736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030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914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924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914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119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196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0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6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microsoft.com/office/2007/relationships/hdphoto" Target="../media/hdphoto1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microsoft.com/office/2007/relationships/hdphoto" Target="../media/hdphoto1.wdp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microsoft.com/office/2007/relationships/hdphoto" Target="../media/hdphoto1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microsoft.com/office/2007/relationships/hdphoto" Target="../media/hdphoto1.wdp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C4FE-B41A-4B6E-B4D3-09C2180CB215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9DCE-5267-4A44-91C0-9D9BC30A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AFFC1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1" y="0"/>
            <a:ext cx="31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9" name="Rectangle 1"/>
          <p:cNvSpPr>
            <a:spLocks noChangeArrowheads="1"/>
          </p:cNvSpPr>
          <p:nvPr userDrawn="1"/>
        </p:nvSpPr>
        <p:spPr bwMode="auto">
          <a:xfrm>
            <a:off x="914400" y="6553200"/>
            <a:ext cx="87312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ts val="625"/>
              </a:spcBef>
              <a:spcAft>
                <a:spcPct val="0"/>
              </a:spcAft>
              <a:defRPr/>
            </a:pPr>
            <a:r>
              <a:rPr lang="en-US" altLang="en-US" sz="1000" smtClean="0">
                <a:solidFill>
                  <a:srgbClr val="000000"/>
                </a:solidFill>
                <a:latin typeface="Century Gothic" panose="020B0502020202020204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914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6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951038"/>
            <a:ext cx="10972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EC0E81C-C778-DC40-90D0-8BC73B380437}" type="slidenum">
              <a:rPr lang="en-US" smtClean="0"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56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10566400" y="6018643"/>
            <a:ext cx="1569808" cy="770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088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548640" rtl="0" eaLnBrk="1" latinLnBrk="0" hangingPunct="1">
        <a:spcBef>
          <a:spcPct val="0"/>
        </a:spcBef>
        <a:buNone/>
        <a:defRPr sz="528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10566400" y="6018643"/>
            <a:ext cx="1569808" cy="770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088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3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548640" rtl="0" eaLnBrk="1" latinLnBrk="0" hangingPunct="1">
        <a:spcBef>
          <a:spcPct val="0"/>
        </a:spcBef>
        <a:buNone/>
        <a:defRPr sz="528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10566400" y="6018643"/>
            <a:ext cx="1569808" cy="770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088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3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548640" rtl="0" eaLnBrk="1" latinLnBrk="0" hangingPunct="1">
        <a:spcBef>
          <a:spcPct val="0"/>
        </a:spcBef>
        <a:buNone/>
        <a:defRPr sz="528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10566400" y="6018643"/>
            <a:ext cx="1569808" cy="770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088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548640" rtl="0" eaLnBrk="1" latinLnBrk="0" hangingPunct="1">
        <a:spcBef>
          <a:spcPct val="0"/>
        </a:spcBef>
        <a:buNone/>
        <a:defRPr sz="528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10566400" y="6018643"/>
            <a:ext cx="1569808" cy="770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5B3DB38B-F70D-144F-89B7-4167F0040C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10/30/2016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7088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defTabSz="548640"/>
            <a:fld id="{D105E92A-1E01-7944-A861-7A5F229C68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548640" rtl="0" eaLnBrk="1" latinLnBrk="0" hangingPunct="1">
        <a:spcBef>
          <a:spcPct val="0"/>
        </a:spcBef>
        <a:buNone/>
        <a:defRPr sz="528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8150</a:t>
            </a:r>
          </a:p>
          <a:p>
            <a:r>
              <a:rPr lang="en-US" dirty="0" smtClean="0"/>
              <a:t>Deepak </a:t>
            </a:r>
            <a:r>
              <a:rPr lang="en-US" dirty="0" err="1" smtClean="0"/>
              <a:t>Venugopal</a:t>
            </a:r>
            <a:endParaRPr lang="en-US" dirty="0" smtClean="0"/>
          </a:p>
          <a:p>
            <a:r>
              <a:rPr lang="en-US" dirty="0" smtClean="0"/>
              <a:t>Some Slides </a:t>
            </a:r>
            <a:r>
              <a:rPr lang="en-US" dirty="0" smtClean="0"/>
              <a:t>from </a:t>
            </a:r>
            <a:r>
              <a:rPr lang="en-US" dirty="0" err="1" smtClean="0"/>
              <a:t>Zaharia</a:t>
            </a:r>
            <a:r>
              <a:rPr lang="en-US" dirty="0" smtClean="0"/>
              <a:t> et al. AMPLAB </a:t>
            </a:r>
            <a:r>
              <a:rPr lang="en-US" dirty="0" smtClean="0"/>
              <a:t>Berkeley and Aditya </a:t>
            </a:r>
            <a:r>
              <a:rPr lang="en-US" dirty="0" err="1" smtClean="0"/>
              <a:t>Akella</a:t>
            </a:r>
            <a:r>
              <a:rPr lang="en-US" dirty="0" smtClean="0"/>
              <a:t>, UW-Madison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1: Fine-grained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b="1" dirty="0" smtClean="0"/>
              <a:t>Piccolo</a:t>
            </a:r>
            <a:r>
              <a:rPr lang="en-US" dirty="0" smtClean="0"/>
              <a:t> (Others: </a:t>
            </a:r>
            <a:r>
              <a:rPr lang="en-US" dirty="0" err="1" smtClean="0"/>
              <a:t>RAMCloud</a:t>
            </a:r>
            <a:r>
              <a:rPr lang="en-US" dirty="0" smtClean="0"/>
              <a:t>; DSM)</a:t>
            </a:r>
          </a:p>
          <a:p>
            <a:r>
              <a:rPr lang="en-US" dirty="0" smtClean="0"/>
              <a:t>Distributed Shared Table</a:t>
            </a:r>
          </a:p>
          <a:p>
            <a:r>
              <a:rPr lang="en-US" dirty="0" smtClean="0"/>
              <a:t>Implemented as an in-memory (dist) key-value store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6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700" dirty="0" smtClean="0"/>
              <a:t>Resilient </a:t>
            </a:r>
            <a:r>
              <a:rPr lang="en-US" sz="4700" dirty="0"/>
              <a:t>Distributed Datasets (RDDs)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9800"/>
            <a:ext cx="8229600" cy="3962400"/>
          </a:xfrm>
        </p:spPr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2432527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8310885" y="2829484"/>
            <a:ext cx="155783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9522" y="1961933"/>
            <a:ext cx="24384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prstClr val="black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82402" y="2144813"/>
            <a:ext cx="24384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prstClr val="black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5282" y="2327693"/>
            <a:ext cx="24384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prstClr val="black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48162" y="2510573"/>
            <a:ext cx="24384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prstClr val="black"/>
                </a:solidFill>
                <a:latin typeface="Avenir Black"/>
                <a:cs typeface="Avenir Black"/>
              </a:rPr>
              <a:t>RDD</a:t>
            </a: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3949666" y="1830700"/>
            <a:ext cx="867551" cy="176784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1292807" y="2467833"/>
            <a:ext cx="2279441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9728" rIns="109728" rtlCol="0" anchor="ctr"/>
          <a:lstStyle/>
          <a:p>
            <a:pPr algn="ctr" defTabSz="548640"/>
            <a:r>
              <a:rPr lang="en-US" sz="1920" dirty="0">
                <a:solidFill>
                  <a:prstClr val="black"/>
                </a:solidFill>
                <a:latin typeface="Avenir Black"/>
                <a:cs typeface="Avenir Black"/>
              </a:rPr>
              <a:t>Transformations</a:t>
            </a: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6486562" y="2827793"/>
            <a:ext cx="2564867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922352" y="2131402"/>
            <a:ext cx="1388533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9728" rIns="109728" rtlCol="0" anchor="ctr"/>
          <a:lstStyle/>
          <a:p>
            <a:pPr algn="ctr" defTabSz="548640"/>
            <a:r>
              <a:rPr lang="en-US" sz="1920" dirty="0">
                <a:solidFill>
                  <a:prstClr val="black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051429" y="2508882"/>
            <a:ext cx="1023904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prstClr val="black"/>
                </a:solidFill>
                <a:latin typeface="Avenir Black"/>
                <a:cs typeface="Avenir Black"/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3642" y="5855006"/>
            <a:ext cx="7061159" cy="55399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64592" bIns="164592" rtlCol="0">
            <a:spAutoFit/>
          </a:bodyPr>
          <a:lstStyle/>
          <a:p>
            <a:pPr defTabSz="548640"/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44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44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440" dirty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line: </a:t>
            </a:r>
            <a:r>
              <a:rPr lang="en-US" sz="1440" dirty="0">
                <a:solidFill>
                  <a:srgbClr val="325B8E"/>
                </a:solidFill>
                <a:latin typeface="Menlo-Regular"/>
              </a:rPr>
              <a:t>"Spark” in 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44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44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5767" y="4017315"/>
            <a:ext cx="3611315" cy="1440394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64592" bIns="164592" rtlCol="0">
            <a:spAutoFit/>
          </a:bodyPr>
          <a:lstStyle/>
          <a:p>
            <a:pPr defTabSz="548640"/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44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44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440" dirty="0">
              <a:solidFill>
                <a:srgbClr val="262626"/>
              </a:solidFill>
              <a:latin typeface="Menlo-Regular"/>
            </a:endParaRPr>
          </a:p>
          <a:p>
            <a:pPr defTabSz="548640"/>
            <a:r>
              <a:rPr lang="en-US" sz="1440" dirty="0">
                <a:solidFill>
                  <a:srgbClr val="35915D"/>
                </a:solidFill>
                <a:latin typeface="Menlo-Regular"/>
              </a:rPr>
              <a:t>74</a:t>
            </a:r>
            <a:endParaRPr lang="en-US" sz="1440" dirty="0">
              <a:solidFill>
                <a:srgbClr val="262626"/>
              </a:solidFill>
              <a:latin typeface="Menlo-Regular"/>
            </a:endParaRPr>
          </a:p>
          <a:p>
            <a:pPr defTabSz="548640"/>
            <a:endParaRPr lang="en-US" sz="1440" dirty="0">
              <a:solidFill>
                <a:srgbClr val="262626"/>
              </a:solidFill>
              <a:latin typeface="Menlo-Regular"/>
            </a:endParaRPr>
          </a:p>
          <a:p>
            <a:pPr defTabSz="548640"/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44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44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440" dirty="0">
              <a:solidFill>
                <a:srgbClr val="262626"/>
              </a:solidFill>
              <a:latin typeface="Menlo-Regular"/>
            </a:endParaRPr>
          </a:p>
          <a:p>
            <a:pPr defTabSz="548640"/>
            <a:r>
              <a:rPr lang="en-US" sz="1440" b="1" dirty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44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44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68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6562" y="1354665"/>
            <a:ext cx="4547198" cy="55399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64592" bIns="164592" rtlCol="0">
            <a:spAutoFit/>
          </a:bodyPr>
          <a:lstStyle/>
          <a:p>
            <a:pPr defTabSz="548640"/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44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44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44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44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44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44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44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44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44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50225" y="1961933"/>
            <a:ext cx="618670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77304"/>
            <a:ext cx="9875520" cy="1143000"/>
          </a:xfrm>
        </p:spPr>
        <p:txBody>
          <a:bodyPr>
            <a:normAutofit/>
          </a:bodyPr>
          <a:lstStyle/>
          <a:p>
            <a:r>
              <a:rPr lang="en-US" sz="6840" dirty="0"/>
              <a:t>Example: </a:t>
            </a:r>
            <a:r>
              <a:rPr lang="en-US" sz="6840" b="0" dirty="0"/>
              <a:t>Log Mining</a:t>
            </a:r>
            <a:endParaRPr lang="en-US" sz="684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227984"/>
            <a:ext cx="9875520" cy="13716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336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336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686" y="2736442"/>
            <a:ext cx="9256118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Bef>
                <a:spcPts val="720"/>
              </a:spcBef>
            </a:pP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lines = </a:t>
            </a: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spark.textFile(</a:t>
            </a:r>
            <a:r>
              <a:rPr lang="en-US" sz="168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68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</a:p>
          <a:p>
            <a:pPr defTabSz="548640">
              <a:spcBef>
                <a:spcPts val="720"/>
              </a:spcBef>
            </a:pP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errors = </a:t>
            </a: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lines.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68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</a:p>
          <a:p>
            <a:pPr defTabSz="548640">
              <a:spcBef>
                <a:spcPts val="720"/>
              </a:spcBef>
            </a:pP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messages = </a:t>
            </a: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errors.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68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</a:p>
          <a:p>
            <a:pPr defTabSz="548640">
              <a:spcBef>
                <a:spcPts val="720"/>
              </a:spcBef>
            </a:pP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messages.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613196" y="2775892"/>
            <a:ext cx="3685308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0047205" y="3377594"/>
            <a:ext cx="949273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48640"/>
            <a:r>
              <a:rPr lang="en-US" dirty="0">
                <a:solidFill>
                  <a:prstClr val="white"/>
                </a:solidFill>
              </a:rPr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05889" y="5427576"/>
            <a:ext cx="983672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48640"/>
            <a:r>
              <a:rPr lang="en-US" dirty="0">
                <a:solidFill>
                  <a:prstClr val="white"/>
                </a:solidFill>
              </a:rPr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90782" y="6089255"/>
            <a:ext cx="968138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48640"/>
            <a:r>
              <a:rPr lang="en-US" dirty="0">
                <a:solidFill>
                  <a:prstClr val="white"/>
                </a:solidFill>
              </a:rPr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098106" y="3074921"/>
            <a:ext cx="1892531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640906" y="2740102"/>
            <a:ext cx="3433158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48640"/>
              <a:r>
                <a:rPr lang="en-US" sz="2160" dirty="0">
                  <a:solidFill>
                    <a:prstClr val="white"/>
                  </a:solidFill>
                </a:rPr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48640"/>
              <a:r>
                <a:rPr lang="en-US" sz="2160" dirty="0">
                  <a:solidFill>
                    <a:prstClr val="white"/>
                  </a:solidFill>
                </a:rPr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48640"/>
              <a:r>
                <a:rPr lang="en-US" sz="2160" dirty="0">
                  <a:solidFill>
                    <a:prstClr val="white"/>
                  </a:solidFill>
                </a:rPr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sz="2160" dirty="0">
                  <a:solidFill>
                    <a:prstClr val="white"/>
                  </a:solidFill>
                </a:rPr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03688" y="4555151"/>
            <a:ext cx="766339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Bef>
                <a:spcPts val="480"/>
              </a:spcBef>
            </a:pP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messages.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68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).</a:t>
            </a:r>
            <a:r>
              <a:rPr lang="en-US" sz="168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7398913" y="4455401"/>
            <a:ext cx="1570182" cy="40455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8965406" y="3872587"/>
            <a:ext cx="1149923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8871187" y="2974345"/>
            <a:ext cx="1091741" cy="49414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03687" y="4879141"/>
            <a:ext cx="766339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Bef>
                <a:spcPts val="480"/>
              </a:spcBef>
            </a:pP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messages.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68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).</a:t>
            </a:r>
            <a:r>
              <a:rPr lang="en-US" sz="168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()</a:t>
            </a:r>
            <a:endParaRPr lang="en-US" sz="168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3687" y="5256644"/>
            <a:ext cx="766339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Bef>
                <a:spcPts val="480"/>
              </a:spcBef>
            </a:pP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271722" y="3275414"/>
            <a:ext cx="68429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/>
            <a:r>
              <a:rPr lang="en-US" sz="1920" dirty="0">
                <a:solidFill>
                  <a:prstClr val="black"/>
                </a:solidFill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848322" y="2775768"/>
            <a:ext cx="84984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/>
            <a:r>
              <a:rPr lang="en-US" sz="1920" dirty="0">
                <a:solidFill>
                  <a:prstClr val="black"/>
                </a:solidFill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508274" y="2482514"/>
            <a:ext cx="932688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48640"/>
            <a:r>
              <a:rPr lang="en-US" dirty="0">
                <a:solidFill>
                  <a:prstClr val="white"/>
                </a:solidFill>
              </a:rPr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30688" y="4555833"/>
            <a:ext cx="932688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48640"/>
            <a:r>
              <a:rPr lang="en-US" dirty="0">
                <a:solidFill>
                  <a:prstClr val="white"/>
                </a:solidFill>
              </a:rPr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08420" y="5194298"/>
            <a:ext cx="932688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48640"/>
            <a:r>
              <a:rPr lang="en-US" dirty="0">
                <a:solidFill>
                  <a:prstClr val="white"/>
                </a:solidFill>
              </a:rPr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2439455" y="2317814"/>
            <a:ext cx="1508141" cy="311728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2761017" y="2355005"/>
            <a:ext cx="2373158" cy="311728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7786098" y="4419615"/>
            <a:ext cx="1303133" cy="311728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16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84673" y="5461070"/>
            <a:ext cx="4387447" cy="11997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8640"/>
            <a:r>
              <a:rPr lang="en-US" sz="24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342900" indent="-342900" defTabSz="548640">
              <a:buFont typeface="Arial"/>
              <a:buChar char="•"/>
            </a:pPr>
            <a:r>
              <a:rPr lang="en-US" sz="2160" dirty="0">
                <a:solidFill>
                  <a:srgbClr val="FF6600"/>
                </a:solidFill>
              </a:rPr>
              <a:t>60GB on 20 EC2 machine</a:t>
            </a:r>
          </a:p>
          <a:p>
            <a:pPr marL="342900" indent="-342900" defTabSz="548640">
              <a:buFont typeface="Arial"/>
              <a:buChar char="•"/>
            </a:pPr>
            <a:r>
              <a:rPr lang="en-US" sz="2160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566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Down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093546" y="2058950"/>
          <a:ext cx="9812604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40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58240" y="304800"/>
            <a:ext cx="987552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541832"/>
            <a:ext cx="996696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2160"/>
              </a:spcBef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176" y="3333475"/>
            <a:ext cx="929609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2040" dirty="0" err="1">
                <a:solidFill>
                  <a:prstClr val="black"/>
                </a:solidFill>
                <a:latin typeface="Lucida Console"/>
                <a:cs typeface="Lucida Console"/>
              </a:rPr>
              <a:t>msgs</a:t>
            </a:r>
            <a:r>
              <a:rPr lang="en-US" sz="2040" dirty="0">
                <a:solidFill>
                  <a:prstClr val="black"/>
                </a:solidFill>
                <a:latin typeface="Lucida Console"/>
                <a:cs typeface="Lucida Console"/>
              </a:rPr>
              <a:t> = </a:t>
            </a:r>
            <a:r>
              <a:rPr lang="en-US" sz="2040" dirty="0" err="1">
                <a:solidFill>
                  <a:prstClr val="black"/>
                </a:solidFill>
                <a:latin typeface="Lucida Console"/>
                <a:cs typeface="Lucida Console"/>
              </a:rPr>
              <a:t>textFile.</a:t>
            </a:r>
            <a:r>
              <a:rPr lang="en-US" sz="204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4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4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204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204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204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</a:p>
          <a:p>
            <a:pPr defTabSz="548640"/>
            <a:r>
              <a:rPr lang="en-US" sz="2040" dirty="0">
                <a:solidFill>
                  <a:prstClr val="black"/>
                </a:solidFill>
                <a:latin typeface="Lucida Console"/>
                <a:cs typeface="Lucida Console"/>
              </a:rPr>
              <a:t>               .</a:t>
            </a:r>
            <a:r>
              <a:rPr lang="en-US" sz="204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04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4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204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204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204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22085" y="5072825"/>
            <a:ext cx="2015842" cy="6223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548640"/>
            <a:r>
              <a:rPr lang="en-US" sz="2520" dirty="0">
                <a:solidFill>
                  <a:prstClr val="black"/>
                </a:solidFill>
              </a:rPr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07163" y="5072825"/>
            <a:ext cx="2015842" cy="6223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548640"/>
            <a:r>
              <a:rPr lang="en-US" sz="2520" dirty="0">
                <a:solidFill>
                  <a:prstClr val="black"/>
                </a:solidFill>
              </a:rPr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392239" y="5072825"/>
            <a:ext cx="2015842" cy="6223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548640"/>
            <a:r>
              <a:rPr lang="en-US" sz="2520" dirty="0">
                <a:solidFill>
                  <a:prstClr val="black"/>
                </a:solidFill>
              </a:rPr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3637927" y="5383981"/>
            <a:ext cx="13692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7023007" y="5383981"/>
            <a:ext cx="136923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62370" y="5495716"/>
            <a:ext cx="2964273" cy="84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48640"/>
            <a:r>
              <a:rPr lang="en-US" sz="2520" i="1" dirty="0">
                <a:solidFill>
                  <a:prstClr val="black"/>
                </a:solidFill>
                <a:latin typeface="Corbel"/>
                <a:cs typeface="Corbel"/>
              </a:rPr>
              <a:t>filter</a:t>
            </a:r>
            <a: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</a:br>
            <a: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rbel"/>
                <a:cs typeface="Corbel"/>
              </a:rPr>
              <a:t>func</a:t>
            </a:r>
            <a: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rbel"/>
                <a:cs typeface="Corbel"/>
              </a:rPr>
              <a:t>startsWith</a:t>
            </a:r>
            <a: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  <a:t>(…))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1725" y="5495716"/>
            <a:ext cx="2173992" cy="84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48640"/>
            <a:r>
              <a:rPr lang="en-US" sz="2520" i="1" dirty="0">
                <a:solidFill>
                  <a:prstClr val="black"/>
                </a:solidFill>
                <a:latin typeface="Corbel"/>
                <a:cs typeface="Corbel"/>
              </a:rPr>
              <a:t>map</a:t>
            </a:r>
            <a: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</a:br>
            <a: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rbel"/>
                <a:cs typeface="Corbel"/>
              </a:rPr>
              <a:t>func</a:t>
            </a:r>
            <a:r>
              <a:rPr lang="en-US" sz="2400" dirty="0">
                <a:solidFill>
                  <a:prstClr val="black"/>
                </a:solidFill>
                <a:latin typeface="Corbel"/>
                <a:cs typeface="Corbel"/>
              </a:rPr>
              <a:t> = split(...))</a:t>
            </a:r>
          </a:p>
        </p:txBody>
      </p:sp>
    </p:spTree>
    <p:extLst>
      <p:ext uri="{BB962C8B-B14F-4D97-AF65-F5344CB8AC3E}">
        <p14:creationId xmlns:p14="http://schemas.microsoft.com/office/powerpoint/2010/main" val="25663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7411730" y="1592816"/>
            <a:ext cx="4066009" cy="438626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6600"/>
                </a:solidFill>
              </a:rPr>
              <a:t>Standalone Programs</a:t>
            </a:r>
          </a:p>
          <a:p>
            <a:pPr marL="140970" indent="-140970"/>
            <a:r>
              <a:rPr lang="en-US" sz="2400" dirty="0"/>
              <a:t>Python, </a:t>
            </a:r>
            <a:r>
              <a:rPr lang="en-US" sz="2400" dirty="0" err="1"/>
              <a:t>Scala</a:t>
            </a:r>
            <a:r>
              <a:rPr lang="en-US" sz="2400" dirty="0"/>
              <a:t>, &amp; Java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6600"/>
                </a:solidFill>
              </a:rPr>
              <a:t>Interactive Shells</a:t>
            </a:r>
            <a:endParaRPr lang="en-US" sz="2400" b="1" dirty="0"/>
          </a:p>
          <a:p>
            <a:pPr marL="209550" indent="-209550"/>
            <a:r>
              <a:rPr lang="en-US" sz="2400" dirty="0"/>
              <a:t>Python &amp; </a:t>
            </a:r>
            <a:r>
              <a:rPr lang="en-US" sz="2400" dirty="0" err="1"/>
              <a:t>Scala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6600"/>
                </a:solidFill>
              </a:rPr>
              <a:t>Performance</a:t>
            </a:r>
          </a:p>
          <a:p>
            <a:pPr marL="209550" indent="-209550"/>
            <a:r>
              <a:rPr lang="en-US" sz="2400" dirty="0"/>
              <a:t>Java &amp; </a:t>
            </a:r>
            <a:r>
              <a:rPr lang="en-US" sz="2400" dirty="0" err="1"/>
              <a:t>Scala</a:t>
            </a:r>
            <a:r>
              <a:rPr lang="en-US" sz="2400" dirty="0"/>
              <a:t> are faster due to static typing</a:t>
            </a:r>
          </a:p>
          <a:p>
            <a:pPr marL="209550" indent="-209550"/>
            <a:r>
              <a:rPr lang="en-US" sz="2400" dirty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1166119" y="1574716"/>
            <a:ext cx="6145133" cy="1163846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440"/>
              </a:spcBef>
              <a:buNone/>
            </a:pPr>
            <a:r>
              <a:rPr lang="en-US" b="1" dirty="0" smtClean="0">
                <a:solidFill>
                  <a:srgbClr val="FF6600"/>
                </a:solidFill>
              </a:rPr>
              <a:t>Python</a:t>
            </a:r>
            <a:endParaRPr lang="en-US" sz="168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440"/>
              </a:spcBef>
              <a:buNone/>
            </a:pPr>
            <a:r>
              <a:rPr lang="en-US" sz="1680" dirty="0">
                <a:latin typeface="Lucida Console"/>
                <a:cs typeface="Lucida Console"/>
              </a:rPr>
              <a:t>lines </a:t>
            </a:r>
            <a:r>
              <a:rPr lang="en-US" sz="1680" dirty="0">
                <a:latin typeface="Lucida Console"/>
                <a:cs typeface="Lucida Console"/>
              </a:rPr>
              <a:t>= </a:t>
            </a:r>
            <a:r>
              <a:rPr lang="en-US" sz="1680" dirty="0" err="1">
                <a:latin typeface="Lucida Console"/>
                <a:cs typeface="Lucida Console"/>
              </a:rPr>
              <a:t>sc.textFile</a:t>
            </a:r>
            <a:r>
              <a:rPr lang="en-US" sz="1680" dirty="0">
                <a:latin typeface="Lucida Console"/>
                <a:cs typeface="Lucida Console"/>
              </a:rPr>
              <a:t>(...)</a:t>
            </a:r>
            <a:br>
              <a:rPr lang="en-US" sz="1680" dirty="0">
                <a:latin typeface="Lucida Console"/>
                <a:cs typeface="Lucida Console"/>
              </a:rPr>
            </a:br>
            <a:r>
              <a:rPr lang="en-US" sz="1680" dirty="0" err="1">
                <a:latin typeface="Lucida Console"/>
                <a:cs typeface="Lucida Console"/>
              </a:rPr>
              <a:t>lines.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80" dirty="0">
                <a:latin typeface="Lucida Console"/>
                <a:cs typeface="Lucida Console"/>
              </a:rPr>
              <a:t>(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“ERROR” 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680" dirty="0">
                <a:latin typeface="Lucida Console"/>
                <a:cs typeface="Lucida Console"/>
              </a:rPr>
              <a:t>)</a:t>
            </a:r>
            <a:r>
              <a:rPr lang="en-US" sz="1680" dirty="0">
                <a:latin typeface="Lucida Console"/>
                <a:cs typeface="Lucida Console"/>
              </a:rPr>
              <a:t>.</a:t>
            </a:r>
            <a:r>
              <a:rPr lang="en-US" sz="168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680" dirty="0">
                <a:latin typeface="Lucida Console"/>
                <a:cs typeface="Lucida Console"/>
              </a:rPr>
              <a:t>(</a:t>
            </a:r>
            <a:r>
              <a:rPr lang="en-US" sz="1680" dirty="0">
                <a:latin typeface="Lucida Console"/>
                <a:cs typeface="Lucida Console"/>
              </a:rPr>
              <a:t>)</a:t>
            </a:r>
            <a:endParaRPr lang="en-US" sz="1680" b="1" dirty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62879" y="2966291"/>
            <a:ext cx="6148374" cy="125858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109728" tIns="54864" rIns="109728" bIns="54864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440"/>
              </a:spcBef>
              <a:buNone/>
            </a:pPr>
            <a:r>
              <a:rPr lang="en-US" sz="3360" b="1" dirty="0" err="1">
                <a:solidFill>
                  <a:srgbClr val="FF6600"/>
                </a:solidFill>
              </a:rPr>
              <a:t>Scala</a:t>
            </a:r>
            <a:endParaRPr lang="en-US" sz="168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440"/>
              </a:spcBef>
              <a:buNone/>
            </a:pPr>
            <a:r>
              <a:rPr lang="en-US" sz="1680" b="1" dirty="0" err="1">
                <a:solidFill>
                  <a:prstClr val="black"/>
                </a:solidFill>
                <a:latin typeface="Lucida Console"/>
                <a:cs typeface="Lucida Console"/>
              </a:rPr>
              <a:t>val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 lines = </a:t>
            </a: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sc.textFile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(...)</a:t>
            </a:r>
            <a:b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lines.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680" dirty="0" err="1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68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).</a:t>
            </a:r>
            <a:r>
              <a:rPr lang="en-US" sz="168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()</a:t>
            </a:r>
            <a:endParaRPr lang="en-US" sz="1680" b="1" dirty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62869" y="4438292"/>
            <a:ext cx="6148384" cy="217687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109728" tIns="54864" rIns="109728" bIns="54864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440"/>
              </a:spcBef>
              <a:buNone/>
            </a:pPr>
            <a:r>
              <a:rPr lang="en-US" sz="3360" b="1" dirty="0">
                <a:solidFill>
                  <a:srgbClr val="FF6600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440"/>
              </a:spcBef>
              <a:buNone/>
            </a:pP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JavaRDD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&lt;String&gt; lines = </a:t>
            </a: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sc.textFile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(...);</a:t>
            </a:r>
            <a:b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lines.</a:t>
            </a:r>
            <a:r>
              <a:rPr lang="en-US" sz="168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680" b="1" dirty="0">
                <a:solidFill>
                  <a:prstClr val="black"/>
                </a:solidFill>
                <a:latin typeface="Lucida Console"/>
                <a:cs typeface="Lucida Console"/>
              </a:rPr>
              <a:t>new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 Function&lt;String, Boolean&gt;() {</a:t>
            </a:r>
            <a:b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  Boolean call(String s) {</a:t>
            </a:r>
            <a:b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    </a:t>
            </a:r>
            <a:r>
              <a:rPr lang="en-US" sz="1680" b="1" dirty="0">
                <a:solidFill>
                  <a:prstClr val="black"/>
                </a:solidFill>
                <a:latin typeface="Lucida Console"/>
                <a:cs typeface="Lucida Console"/>
              </a:rPr>
              <a:t>return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en-US" sz="1680" dirty="0" err="1">
                <a:solidFill>
                  <a:prstClr val="black"/>
                </a:solidFill>
                <a:latin typeface="Lucida Console"/>
                <a:cs typeface="Lucida Console"/>
              </a:rPr>
              <a:t>s.contains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1680" dirty="0">
                <a:solidFill>
                  <a:srgbClr val="000090"/>
                </a:solidFill>
                <a:latin typeface="Lucida Console"/>
                <a:cs typeface="Lucida Console"/>
              </a:rPr>
              <a:t>“error”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);</a:t>
            </a:r>
            <a:b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  }</a:t>
            </a:r>
            <a:b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}).</a:t>
            </a:r>
            <a:r>
              <a:rPr lang="en-US" sz="168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680" dirty="0">
                <a:solidFill>
                  <a:prstClr val="black"/>
                </a:solidFill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26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Fastest Way to Learn Spark</a:t>
            </a:r>
          </a:p>
          <a:p>
            <a:r>
              <a:rPr lang="en-US" dirty="0" smtClean="0"/>
              <a:t>Available in Python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Runs as an application on an existing Spark Cluster…</a:t>
            </a:r>
          </a:p>
          <a:p>
            <a:r>
              <a:rPr lang="en-US" dirty="0" smtClean="0"/>
              <a:t>OR Can run locally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44" y="2049500"/>
            <a:ext cx="5404057" cy="30536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5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6981"/>
            <a:ext cx="9875520" cy="1143000"/>
          </a:xfrm>
        </p:spPr>
        <p:txBody>
          <a:bodyPr/>
          <a:lstStyle/>
          <a:p>
            <a:r>
              <a:rPr lang="en-US" dirty="0" smtClean="0"/>
              <a:t>Administrative GUIs</a:t>
            </a:r>
            <a:endParaRPr lang="en-US" dirty="0"/>
          </a:p>
        </p:txBody>
      </p:sp>
      <p:sp>
        <p:nvSpPr>
          <p:cNvPr id="3" name="Shape 280"/>
          <p:cNvSpPr/>
          <p:nvPr/>
        </p:nvSpPr>
        <p:spPr>
          <a:xfrm>
            <a:off x="1165531" y="1784780"/>
            <a:ext cx="9084518" cy="45476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5" name="Shape 327"/>
          <p:cNvSpPr/>
          <p:nvPr/>
        </p:nvSpPr>
        <p:spPr>
          <a:xfrm>
            <a:off x="4328980" y="2240237"/>
            <a:ext cx="8986704" cy="4547694"/>
          </a:xfrm>
          <a:prstGeom prst="rect">
            <a:avLst/>
          </a:prstGeom>
          <a:blipFill>
            <a:blip r:embed="rId3"/>
            <a:srcRect/>
            <a:stretch>
              <a:fillRect b="-10472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/>
          <p:cNvSpPr txBox="1"/>
          <p:nvPr/>
        </p:nvSpPr>
        <p:spPr>
          <a:xfrm>
            <a:off x="1165531" y="1259981"/>
            <a:ext cx="57154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2160" b="1" dirty="0">
                <a:solidFill>
                  <a:srgbClr val="FF6600"/>
                </a:solidFill>
              </a:rPr>
              <a:t>http://&lt;Standalone Master&gt;:8080 (by default)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5462" y="6008415"/>
            <a:ext cx="2229421" cy="359094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2160">
              <a:solidFill>
                <a:prstClr val="white"/>
              </a:solidFill>
            </a:endParaRPr>
          </a:p>
        </p:txBody>
      </p:sp>
      <p:cxnSp>
        <p:nvCxnSpPr>
          <p:cNvPr id="16" name="Elbow Connector 15"/>
          <p:cNvCxnSpPr>
            <a:stCxn id="8" idx="0"/>
          </p:cNvCxnSpPr>
          <p:nvPr/>
        </p:nvCxnSpPr>
        <p:spPr>
          <a:xfrm rot="5400000" flipH="1" flipV="1">
            <a:off x="2055438" y="2847030"/>
            <a:ext cx="3316118" cy="3006650"/>
          </a:xfrm>
          <a:prstGeom prst="bentConnector3">
            <a:avLst>
              <a:gd name="adj1" fmla="val 8486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951039"/>
            <a:ext cx="8466667" cy="4488609"/>
          </a:xfrm>
        </p:spPr>
        <p:txBody>
          <a:bodyPr>
            <a:normAutofit/>
          </a:bodyPr>
          <a:lstStyle/>
          <a:p>
            <a:r>
              <a:rPr lang="en-US" dirty="0" smtClean="0"/>
              <a:t>RDDs </a:t>
            </a:r>
            <a:r>
              <a:rPr lang="en-US" dirty="0" smtClean="0"/>
              <a:t>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3828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1808019" y="1340483"/>
            <a:ext cx="8194965" cy="1066800"/>
          </a:xfrm>
        </p:spPr>
        <p:txBody>
          <a:bodyPr/>
          <a:lstStyle/>
          <a:p>
            <a:r>
              <a:rPr lang="en-US" sz="2800" dirty="0">
                <a:ea typeface="ＭＳ Ｐゴシック" charset="-128"/>
                <a:cs typeface="ＭＳ Ｐゴシック" charset="-128"/>
              </a:rPr>
              <a:t>Resilient Distributed Datasets (NSDI 2012)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1811484" y="1751214"/>
            <a:ext cx="8191500" cy="137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dirty="0" smtClean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5884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729285" y="2042397"/>
            <a:ext cx="1282310" cy="3428705"/>
            <a:chOff x="6186968" y="2127288"/>
            <a:chExt cx="1282310" cy="3428705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83016" y="2042397"/>
            <a:ext cx="1282310" cy="3428705"/>
            <a:chOff x="3516316" y="2127288"/>
            <a:chExt cx="1282310" cy="3428705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90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1680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1" y="3512870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8515" y="5869632"/>
            <a:ext cx="2455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8453" y="2440517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  <a:endParaRPr lang="en-US" sz="2100" dirty="0">
              <a:latin typeface="Corbel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5661" y="5062210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94095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9427" y="5609633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5506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33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97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38600" y="2764304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287303" y="3901204"/>
            <a:ext cx="1850924" cy="707706"/>
            <a:chOff x="7198356" y="3810531"/>
            <a:chExt cx="1850924" cy="707706"/>
          </a:xfrm>
        </p:grpSpPr>
        <p:sp>
          <p:nvSpPr>
            <p:cNvPr id="44" name="TextBox 43"/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758986" y="2751604"/>
            <a:ext cx="1975315" cy="969496"/>
            <a:chOff x="4118932" y="2552832"/>
            <a:chExt cx="1975315" cy="969496"/>
          </a:xfrm>
        </p:grpSpPr>
        <p:sp>
          <p:nvSpPr>
            <p:cNvPr id="43" name="TextBox 42"/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728028" y="4561596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73229" y="4561596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39778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Controllable partitioning</a:t>
            </a:r>
          </a:p>
          <a:p>
            <a:pPr lvl="1"/>
            <a:r>
              <a:rPr lang="en-US" smtClean="0"/>
              <a:t>Speed up joins against a dataset</a:t>
            </a:r>
          </a:p>
          <a:p>
            <a:r>
              <a:rPr lang="en-US" smtClean="0"/>
              <a:t>Controllable storage formats</a:t>
            </a:r>
          </a:p>
          <a:p>
            <a:pPr lvl="1"/>
            <a:r>
              <a:rPr lang="en-US" smtClean="0"/>
              <a:t>Keep data serialized for efficiency, replicate to multiple nodes, cache on disk</a:t>
            </a:r>
          </a:p>
          <a:p>
            <a:r>
              <a:rPr lang="en-US" smtClean="0"/>
              <a:t>Shared variables: broadcasts, accumulators</a:t>
            </a:r>
          </a:p>
          <a:p>
            <a:r>
              <a:rPr lang="en-US" smtClean="0"/>
              <a:t>See online docs for details!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98055"/>
            <a:ext cx="8353650" cy="1143000"/>
          </a:xfrm>
        </p:spPr>
        <p:txBody>
          <a:bodyPr/>
          <a:lstStyle/>
          <a:p>
            <a:r>
              <a:rPr lang="en-US" sz="5000" dirty="0"/>
              <a:t>Spark Programming Interface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51038"/>
            <a:ext cx="8616035" cy="4221162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Scala, Java or Python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19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r>
              <a:rPr lang="en-US" sz="5500" dirty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1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Conviva</a:t>
            </a:r>
            <a:r>
              <a:rPr lang="en-US" dirty="0" smtClean="0"/>
              <a:t> </a:t>
            </a:r>
            <a:r>
              <a:rPr lang="en-US" dirty="0" err="1" smtClean="0"/>
              <a:t>GeoReport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962400"/>
            <a:ext cx="84008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Aggregations on many keys w/ same WHERE clause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40× gain comes from:</a:t>
            </a:r>
          </a:p>
          <a:p>
            <a:pPr lvl="1"/>
            <a:r>
              <a:rPr lang="en-US" dirty="0" smtClean="0"/>
              <a:t>Not re-reading unused columns or filtered records</a:t>
            </a:r>
          </a:p>
          <a:p>
            <a:pPr lvl="1"/>
            <a:r>
              <a:rPr lang="en-US" dirty="0" smtClean="0"/>
              <a:t>Avoiding repeated decompression</a:t>
            </a:r>
          </a:p>
          <a:p>
            <a:pPr lvl="1"/>
            <a:r>
              <a:rPr lang="en-US" dirty="0" smtClean="0"/>
              <a:t>In-memory storage of </a:t>
            </a:r>
            <a:r>
              <a:rPr lang="en-US" dirty="0" err="1" smtClean="0"/>
              <a:t>deserialized</a:t>
            </a:r>
            <a:r>
              <a:rPr lang="en-US" dirty="0" smtClean="0"/>
              <a:t> objects</a:t>
            </a: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2050955" y="1607687"/>
          <a:ext cx="7228725" cy="222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43040" y="2909111"/>
            <a:ext cx="1838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Time (hours)</a:t>
            </a:r>
          </a:p>
        </p:txBody>
      </p:sp>
    </p:spTree>
    <p:extLst>
      <p:ext uri="{BB962C8B-B14F-4D97-AF65-F5344CB8AC3E}">
        <p14:creationId xmlns:p14="http://schemas.microsoft.com/office/powerpoint/2010/main" val="40776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Frameworks Built on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on Spark (Bagel)</a:t>
            </a:r>
          </a:p>
          <a:p>
            <a:pPr lvl="1"/>
            <a:r>
              <a:rPr lang="en-US" dirty="0" smtClean="0"/>
              <a:t>Google message passing</a:t>
            </a:r>
            <a:br>
              <a:rPr lang="en-US" dirty="0" smtClean="0"/>
            </a:b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for graph computation</a:t>
            </a:r>
          </a:p>
          <a:p>
            <a:pPr lvl="1"/>
            <a:r>
              <a:rPr lang="en-US" dirty="0" smtClean="0"/>
              <a:t>200 lines of code</a:t>
            </a:r>
          </a:p>
          <a:p>
            <a:r>
              <a:rPr lang="en-US" dirty="0" smtClean="0"/>
              <a:t>Hive </a:t>
            </a:r>
            <a:r>
              <a:rPr lang="en-US" dirty="0"/>
              <a:t>on Spark (Shark)</a:t>
            </a:r>
          </a:p>
          <a:p>
            <a:pPr lvl="1"/>
            <a:r>
              <a:rPr lang="en-US" dirty="0"/>
              <a:t>3000 lines of code</a:t>
            </a:r>
          </a:p>
          <a:p>
            <a:pPr lvl="1"/>
            <a:r>
              <a:rPr lang="en-US" dirty="0" smtClean="0"/>
              <a:t>Compatible </a:t>
            </a:r>
            <a:r>
              <a:rPr lang="en-US" dirty="0"/>
              <a:t>with Apache </a:t>
            </a:r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ML operators in </a:t>
            </a:r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932" r="9572" b="5769"/>
          <a:stretch/>
        </p:blipFill>
        <p:spPr>
          <a:xfrm>
            <a:off x="7487997" y="1905000"/>
            <a:ext cx="2773286" cy="193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4127500"/>
            <a:ext cx="2315104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Available in shell as variable </a:t>
            </a:r>
            <a:r>
              <a:rPr lang="en-US" sz="48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48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dirty="0">
                <a:cs typeface="Lucida Console"/>
              </a:rPr>
              <a:t>In standalone programs, you’d make your own (see later for details</a:t>
            </a:r>
            <a:r>
              <a:rPr lang="en-US" dirty="0" smtClean="0">
                <a:cs typeface="Lucida Console"/>
              </a:rPr>
              <a:t>)</a:t>
            </a:r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682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39" y="1793380"/>
            <a:ext cx="10224894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sc.parallelize</a:t>
            </a:r>
            <a:r>
              <a:rPr lang="en-US" sz="252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52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sc.textFile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52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52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sc.textFile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52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sc.textFile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52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52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52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520" dirty="0" err="1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520" dirty="0" err="1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520" dirty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520" dirty="0" err="1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520" dirty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sc.hadoopFile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 err="1">
                <a:latin typeface="Lucida Console"/>
                <a:cs typeface="Lucida Console"/>
              </a:rPr>
              <a:t>keyClass</a:t>
            </a:r>
            <a:r>
              <a:rPr lang="en-US" sz="2520" dirty="0">
                <a:latin typeface="Lucida Console"/>
                <a:cs typeface="Lucida Console"/>
              </a:rPr>
              <a:t>, </a:t>
            </a:r>
            <a:r>
              <a:rPr lang="en-US" sz="2520" dirty="0" err="1">
                <a:latin typeface="Lucida Console"/>
                <a:cs typeface="Lucida Console"/>
              </a:rPr>
              <a:t>valClass</a:t>
            </a:r>
            <a:r>
              <a:rPr lang="en-US" sz="2520" dirty="0">
                <a:latin typeface="Lucida Console"/>
                <a:cs typeface="Lucida Console"/>
              </a:rPr>
              <a:t>, </a:t>
            </a:r>
            <a:r>
              <a:rPr lang="en-US" sz="2520" dirty="0" err="1">
                <a:latin typeface="Lucida Console"/>
                <a:cs typeface="Lucida Console"/>
              </a:rPr>
              <a:t>inputFmt</a:t>
            </a:r>
            <a:r>
              <a:rPr lang="en-US" sz="2520" dirty="0">
                <a:latin typeface="Lucida Console"/>
                <a:cs typeface="Lucida Console"/>
              </a:rPr>
              <a:t>, </a:t>
            </a:r>
            <a:r>
              <a:rPr lang="en-US" sz="2520" dirty="0" err="1">
                <a:latin typeface="Lucida Console"/>
                <a:cs typeface="Lucida Console"/>
              </a:rPr>
              <a:t>conf</a:t>
            </a:r>
            <a:r>
              <a:rPr lang="en-US" sz="2520" dirty="0">
                <a:latin typeface="Lucida Console"/>
                <a:cs typeface="Lucida Console"/>
              </a:rPr>
              <a:t>)</a:t>
            </a:r>
            <a:endParaRPr lang="en-US" sz="252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52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520" dirty="0"/>
          </a:p>
        </p:txBody>
      </p:sp>
    </p:spTree>
    <p:extLst>
      <p:ext uri="{BB962C8B-B14F-4D97-AF65-F5344CB8AC3E}">
        <p14:creationId xmlns:p14="http://schemas.microsoft.com/office/powerpoint/2010/main" val="39466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132" y="1594070"/>
            <a:ext cx="10745068" cy="45781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</a:t>
            </a:r>
            <a:r>
              <a:rPr lang="en-US" sz="2520" dirty="0">
                <a:latin typeface="Lucida Console"/>
                <a:cs typeface="Lucida Console"/>
              </a:rPr>
              <a:t> = </a:t>
            </a:r>
            <a:r>
              <a:rPr lang="en-US" sz="2520" dirty="0" err="1">
                <a:latin typeface="Lucida Console"/>
                <a:cs typeface="Lucida Console"/>
              </a:rPr>
              <a:t>sc.parallelize</a:t>
            </a:r>
            <a:r>
              <a:rPr lang="en-US" sz="2520" dirty="0">
                <a:latin typeface="Lucida Console"/>
                <a:cs typeface="Lucida Console"/>
              </a:rPr>
              <a:t>([1, 2, 3])</a:t>
            </a:r>
            <a:br>
              <a:rPr lang="en-US" sz="2520" dirty="0">
                <a:latin typeface="Lucida Console"/>
                <a:cs typeface="Lucida Console"/>
              </a:rPr>
            </a:br>
            <a:endParaRPr lang="en-US" sz="252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>
                <a:latin typeface="Lucida Console"/>
                <a:cs typeface="Lucida Console"/>
              </a:rPr>
              <a:t>squares = </a:t>
            </a:r>
            <a:r>
              <a:rPr lang="en-US" sz="2520" dirty="0" err="1">
                <a:latin typeface="Lucida Console"/>
                <a:cs typeface="Lucida Console"/>
              </a:rPr>
              <a:t>nums.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520" dirty="0">
                <a:latin typeface="Lucida Console"/>
                <a:cs typeface="Lucida Console"/>
              </a:rPr>
              <a:t>)  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52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52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>
                <a:latin typeface="Lucida Console"/>
                <a:cs typeface="Lucida Console"/>
              </a:rPr>
              <a:t>even = </a:t>
            </a:r>
            <a:r>
              <a:rPr lang="en-US" sz="2520" dirty="0" err="1">
                <a:latin typeface="Lucida Console"/>
                <a:cs typeface="Lucida Console"/>
              </a:rPr>
              <a:t>squares.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520" dirty="0">
                <a:latin typeface="Lucida Console"/>
                <a:cs typeface="Lucida Console"/>
              </a:rPr>
              <a:t>)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52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  <a:endParaRPr lang="en-US" sz="252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FF0080"/>
                </a:solidFill>
                <a:latin typeface="Lucida Console"/>
                <a:cs typeface="Lucida Console"/>
              </a:rPr>
              <a:t>lambda x: </a:t>
            </a:r>
            <a:r>
              <a:rPr lang="en-US" sz="2520" dirty="0">
                <a:solidFill>
                  <a:srgbClr val="FF0080"/>
                </a:solidFill>
                <a:latin typeface="Lucida Console"/>
                <a:cs typeface="Lucida Console"/>
              </a:rPr>
              <a:t>=&gt; </a:t>
            </a:r>
            <a:r>
              <a:rPr lang="en-US" sz="2520" dirty="0">
                <a:solidFill>
                  <a:srgbClr val="FF0080"/>
                </a:solidFill>
                <a:latin typeface="Lucida Console"/>
                <a:cs typeface="Lucida Console"/>
              </a:rPr>
              <a:t>range(x)</a:t>
            </a:r>
            <a:r>
              <a:rPr lang="en-US" sz="252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4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  <a:endParaRPr lang="en-US" sz="204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955702" y="5927862"/>
            <a:ext cx="3556628" cy="735490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52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21471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81000"/>
            <a:ext cx="9875520" cy="1143000"/>
          </a:xfrm>
        </p:spPr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524000"/>
            <a:ext cx="10058400" cy="502744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</a:t>
            </a:r>
            <a:r>
              <a:rPr lang="en-US" sz="2520" dirty="0">
                <a:latin typeface="Lucida Console"/>
                <a:cs typeface="Lucida Console"/>
              </a:rPr>
              <a:t> </a:t>
            </a:r>
            <a:r>
              <a:rPr lang="en-US" sz="2520" dirty="0">
                <a:latin typeface="Lucida Console"/>
                <a:cs typeface="Lucida Console"/>
              </a:rPr>
              <a:t>= </a:t>
            </a:r>
            <a:r>
              <a:rPr lang="en-US" sz="2520" dirty="0" err="1">
                <a:latin typeface="Lucida Console"/>
                <a:cs typeface="Lucida Console"/>
              </a:rPr>
              <a:t>sc.parallelize</a:t>
            </a:r>
            <a:r>
              <a:rPr lang="en-US" sz="2520" dirty="0">
                <a:latin typeface="Lucida Console"/>
                <a:cs typeface="Lucida Console"/>
              </a:rPr>
              <a:t>([1, 2, 3])</a:t>
            </a:r>
            <a:r>
              <a:rPr lang="en-US" sz="2520" dirty="0">
                <a:latin typeface="Lucida Console"/>
                <a:cs typeface="Lucida Console"/>
              </a:rPr>
              <a:t/>
            </a:r>
            <a:br>
              <a:rPr lang="en-US" sz="2520" dirty="0">
                <a:latin typeface="Lucida Console"/>
                <a:cs typeface="Lucida Console"/>
              </a:rPr>
            </a:br>
            <a:endParaRPr lang="en-US" sz="144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latin typeface="Lucida Console"/>
                <a:cs typeface="Lucida Console"/>
              </a:rPr>
              <a:t>)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  <a:endParaRPr lang="en-US" sz="252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44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  <a:endParaRPr lang="en-US" sz="252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520" dirty="0">
                <a:latin typeface="Lucida Console"/>
                <a:cs typeface="Lucida Console"/>
              </a:rPr>
              <a:t>(2)  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44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Count number of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elements</a:t>
            </a:r>
            <a:endParaRPr lang="en-US" sz="252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520" dirty="0">
                <a:latin typeface="Lucida Console"/>
                <a:cs typeface="Lucida Console"/>
              </a:rPr>
              <a:t>()  </a:t>
            </a:r>
            <a:r>
              <a:rPr lang="en-US" sz="2520" dirty="0">
                <a:latin typeface="Lucida Console"/>
                <a:cs typeface="Lucida Console"/>
              </a:rPr>
              <a:t>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44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520" dirty="0">
                <a:latin typeface="Lucida Console"/>
                <a:cs typeface="Lucida Console"/>
              </a:rPr>
              <a:t>)  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44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44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#</a:t>
            </a:r>
            <a:r>
              <a:rPr lang="en-US" sz="2520" dirty="0">
                <a:solidFill>
                  <a:srgbClr val="008040"/>
                </a:solidFill>
                <a:latin typeface="Lucida Console"/>
                <a:cs typeface="Lucida Console"/>
              </a:rPr>
              <a:t> Write elements to a text file</a:t>
            </a:r>
            <a:endParaRPr lang="en-US" sz="252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520" dirty="0" err="1">
                <a:latin typeface="Lucida Console"/>
                <a:cs typeface="Lucida Console"/>
              </a:rPr>
              <a:t>nums.</a:t>
            </a:r>
            <a:r>
              <a:rPr lang="en-US" sz="252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520" dirty="0">
                <a:latin typeface="Lucida Console"/>
                <a:cs typeface="Lucida Console"/>
              </a:rPr>
              <a:t>(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52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52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52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520" dirty="0">
                <a:latin typeface="Lucida Console"/>
                <a:cs typeface="Lucida Console"/>
              </a:rPr>
              <a:t>)</a:t>
            </a:r>
            <a:endParaRPr lang="en-US" sz="252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639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Project Goals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81202" y="1951038"/>
            <a:ext cx="8229599" cy="4221162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Extend 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MapReduce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model to better support two common classes of analytics apps:</a:t>
            </a:r>
            <a:endParaRPr lang="en-US" dirty="0"/>
          </a:p>
          <a:p>
            <a:pPr lvl="1"/>
            <a:r>
              <a:rPr lang="en-US" sz="3000" b="1" dirty="0"/>
              <a:t>Iterative</a:t>
            </a:r>
            <a:r>
              <a:rPr lang="en-US" sz="3000" dirty="0"/>
              <a:t> algorithms (machine learning, graphs)</a:t>
            </a:r>
          </a:p>
          <a:p>
            <a:pPr lvl="1"/>
            <a:r>
              <a:rPr lang="en-US" sz="3000" b="1" dirty="0">
                <a:ea typeface="ＭＳ Ｐゴシック" charset="-128"/>
                <a:cs typeface="ＭＳ Ｐゴシック" charset="-128"/>
              </a:rPr>
              <a:t>Interactive</a:t>
            </a:r>
            <a:r>
              <a:rPr lang="en-US" sz="3000" dirty="0">
                <a:ea typeface="ＭＳ Ｐゴシック" charset="-128"/>
                <a:cs typeface="ＭＳ Ｐゴシック" charset="-128"/>
              </a:rPr>
              <a:t> data mining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Enhance programmability:</a:t>
            </a:r>
            <a:endParaRPr lang="en-US" dirty="0"/>
          </a:p>
          <a:p>
            <a:pPr lvl="1"/>
            <a:r>
              <a:rPr lang="en-US" sz="3000" dirty="0"/>
              <a:t>Integrate into </a:t>
            </a:r>
            <a:r>
              <a:rPr lang="en-US" sz="3000" dirty="0" err="1"/>
              <a:t>Scala</a:t>
            </a:r>
            <a:r>
              <a:rPr lang="en-US" sz="3000" dirty="0"/>
              <a:t> programming language</a:t>
            </a:r>
          </a:p>
          <a:p>
            <a:pPr lvl="1"/>
            <a:r>
              <a:rPr lang="en-US" sz="3000" dirty="0"/>
              <a:t>Allow interactive use from </a:t>
            </a:r>
            <a:r>
              <a:rPr lang="en-US" sz="3000" dirty="0" err="1"/>
              <a:t>Scala</a:t>
            </a:r>
            <a:r>
              <a:rPr lang="en-US" sz="3000" dirty="0"/>
              <a:t> interpreter</a:t>
            </a:r>
          </a:p>
        </p:txBody>
      </p:sp>
    </p:spTree>
    <p:extLst>
      <p:ext uri="{BB962C8B-B14F-4D97-AF65-F5344CB8AC3E}">
        <p14:creationId xmlns:p14="http://schemas.microsoft.com/office/powerpoint/2010/main" val="16933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04800"/>
            <a:ext cx="9875520" cy="1143000"/>
          </a:xfrm>
        </p:spPr>
        <p:txBody>
          <a:bodyPr>
            <a:normAutofit fontScale="90000"/>
          </a:bodyPr>
          <a:lstStyle/>
          <a:p>
            <a:r>
              <a:rPr lang="en-US" sz="5760" dirty="0"/>
              <a:t>Working with Key-Value Pairs</a:t>
            </a:r>
            <a:endParaRPr lang="en-US" sz="576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715" y="1421273"/>
            <a:ext cx="9264503" cy="95683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680"/>
              </a:spcBef>
              <a:buNone/>
            </a:pPr>
            <a:r>
              <a:rPr lang="en-US" sz="288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0431" y="2549130"/>
            <a:ext cx="7246820" cy="429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8640">
              <a:spcBef>
                <a:spcPts val="1680"/>
              </a:spcBef>
            </a:pPr>
            <a:r>
              <a:rPr lang="en-US" sz="3360" dirty="0">
                <a:solidFill>
                  <a:srgbClr val="FF6600"/>
                </a:solidFill>
              </a:rPr>
              <a:t>Python</a:t>
            </a:r>
            <a:r>
              <a:rPr lang="en-US" sz="2400" dirty="0">
                <a:solidFill>
                  <a:srgbClr val="FF6600"/>
                </a:solidFill>
              </a:rPr>
              <a:t>:</a:t>
            </a:r>
            <a:r>
              <a:rPr lang="en-US" sz="2400" dirty="0">
                <a:solidFill>
                  <a:prstClr val="black"/>
                </a:solidFill>
              </a:rPr>
              <a:t> 	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pair = (a, b)</a:t>
            </a:r>
            <a:b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           		pair[0] 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pair[1] 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 defTabSz="548640">
              <a:spcBef>
                <a:spcPts val="1680"/>
              </a:spcBef>
            </a:pPr>
            <a:r>
              <a:rPr lang="en-US" sz="3360" dirty="0" err="1">
                <a:solidFill>
                  <a:srgbClr val="FF6600"/>
                </a:solidFill>
              </a:rPr>
              <a:t>Scala</a:t>
            </a:r>
            <a:r>
              <a:rPr lang="en-US" sz="2400" dirty="0">
                <a:solidFill>
                  <a:srgbClr val="FF6600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b="1" dirty="0" err="1">
                <a:solidFill>
                  <a:prstClr val="black"/>
                </a:solidFill>
                <a:latin typeface="Consolas"/>
                <a:cs typeface="Consolas"/>
              </a:rPr>
              <a:t>val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pair = (a, b)</a:t>
            </a:r>
            <a:b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					pair._1 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pair._2 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400" dirty="0">
              <a:solidFill>
                <a:srgbClr val="008000"/>
              </a:solidFill>
            </a:endParaRPr>
          </a:p>
          <a:p>
            <a:pPr defTabSz="548640">
              <a:spcBef>
                <a:spcPts val="1680"/>
              </a:spcBef>
            </a:pPr>
            <a:r>
              <a:rPr lang="en-US" sz="3360" dirty="0">
                <a:solidFill>
                  <a:srgbClr val="FF6600"/>
                </a:solidFill>
              </a:rPr>
              <a:t>Java</a:t>
            </a:r>
            <a:r>
              <a:rPr lang="en-US" sz="2400" dirty="0">
                <a:solidFill>
                  <a:srgbClr val="FF6600"/>
                </a:solidFill>
              </a:rPr>
              <a:t>:</a:t>
            </a:r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Tuple2 pair = 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Tuple2(a, b); 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/>
            </a:r>
            <a:b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pair._1 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					pair._2 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Some Key-Value Operations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951039"/>
            <a:ext cx="9982770" cy="4221162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280" dirty="0">
                <a:latin typeface="Lucida Console"/>
                <a:cs typeface="Lucida Console"/>
              </a:rPr>
              <a:t>pets = </a:t>
            </a:r>
            <a:r>
              <a:rPr lang="en-US" sz="2280" dirty="0" err="1">
                <a:latin typeface="Lucida Console"/>
                <a:cs typeface="Lucida Console"/>
              </a:rPr>
              <a:t>sc.parallelize</a:t>
            </a:r>
            <a:r>
              <a:rPr lang="en-US" sz="2280" dirty="0">
                <a:latin typeface="Lucida Console"/>
                <a:cs typeface="Lucida Console"/>
              </a:rPr>
              <a:t>(</a:t>
            </a:r>
            <a:br>
              <a:rPr lang="en-US" sz="2280" dirty="0">
                <a:latin typeface="Lucida Console"/>
                <a:cs typeface="Lucida Console"/>
              </a:rPr>
            </a:br>
            <a:r>
              <a:rPr lang="en-US" sz="2280" dirty="0">
                <a:latin typeface="Lucida Console"/>
                <a:cs typeface="Lucida Console"/>
              </a:rPr>
              <a:t>  [(</a:t>
            </a:r>
            <a:r>
              <a:rPr lang="en-US" sz="228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2280" dirty="0">
                <a:latin typeface="Lucida Console"/>
                <a:cs typeface="Lucida Console"/>
              </a:rPr>
              <a:t>, 1), (</a:t>
            </a:r>
            <a:r>
              <a:rPr lang="en-US" sz="228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2280" dirty="0">
                <a:latin typeface="Lucida Console"/>
                <a:cs typeface="Lucida Console"/>
              </a:rPr>
              <a:t>, 1), (</a:t>
            </a:r>
            <a:r>
              <a:rPr lang="en-US" sz="228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228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280" dirty="0" err="1">
                <a:latin typeface="Lucida Console"/>
                <a:cs typeface="Lucida Console"/>
              </a:rPr>
              <a:t>pets.</a:t>
            </a:r>
            <a:r>
              <a:rPr lang="en-US" sz="228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280" dirty="0">
                <a:latin typeface="Lucida Console"/>
                <a:cs typeface="Lucida Console"/>
              </a:rPr>
              <a:t>(</a:t>
            </a:r>
            <a:r>
              <a:rPr lang="en-US" sz="228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280" dirty="0">
                <a:latin typeface="Lucida Console"/>
                <a:cs typeface="Lucida Console"/>
              </a:rPr>
              <a:t>)</a:t>
            </a:r>
            <a:br>
              <a:rPr lang="en-US" sz="2280" dirty="0">
                <a:latin typeface="Lucida Console"/>
                <a:cs typeface="Lucida Console"/>
              </a:rPr>
            </a:br>
            <a:r>
              <a:rPr lang="en-US" sz="2280" dirty="0">
                <a:latin typeface="Lucida Console"/>
                <a:cs typeface="Lucida Console"/>
              </a:rPr>
              <a:t>                  </a:t>
            </a:r>
            <a:r>
              <a:rPr lang="en-US" sz="228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280" dirty="0" err="1">
                <a:latin typeface="Lucida Console"/>
                <a:cs typeface="Lucida Console"/>
              </a:rPr>
              <a:t>pets.</a:t>
            </a:r>
            <a:r>
              <a:rPr lang="en-US" sz="228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280" dirty="0">
                <a:latin typeface="Lucida Console"/>
                <a:cs typeface="Lucida Console"/>
              </a:rPr>
              <a:t>() </a:t>
            </a:r>
            <a:r>
              <a:rPr lang="en-US" sz="2280" dirty="0">
                <a:solidFill>
                  <a:srgbClr val="008040"/>
                </a:solidFill>
                <a:latin typeface="Lucida Console"/>
                <a:cs typeface="Lucida Console"/>
              </a:rPr>
              <a:t># =&gt; {(cat, </a:t>
            </a:r>
            <a:r>
              <a:rPr lang="en-US" sz="2280" dirty="0">
                <a:solidFill>
                  <a:srgbClr val="008040"/>
                </a:solidFill>
                <a:latin typeface="Lucida Console"/>
                <a:cs typeface="Lucida Console"/>
              </a:rPr>
              <a:t>[</a:t>
            </a:r>
            <a:r>
              <a:rPr lang="en-US" sz="2280" dirty="0">
                <a:solidFill>
                  <a:srgbClr val="008040"/>
                </a:solidFill>
                <a:latin typeface="Lucida Console"/>
                <a:cs typeface="Lucida Console"/>
              </a:rPr>
              <a:t>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280" dirty="0" err="1">
                <a:latin typeface="Lucida Console"/>
                <a:cs typeface="Lucida Console"/>
              </a:rPr>
              <a:t>pets.</a:t>
            </a:r>
            <a:r>
              <a:rPr lang="en-US" sz="228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2280" dirty="0">
                <a:latin typeface="Lucida Console"/>
                <a:cs typeface="Lucida Console"/>
              </a:rPr>
              <a:t>()  </a:t>
            </a:r>
            <a:r>
              <a:rPr lang="en-US" sz="228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204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2455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981200"/>
            <a:ext cx="9875520" cy="25908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60" dirty="0">
                <a:latin typeface="Lucida Console"/>
                <a:cs typeface="Lucida Console"/>
              </a:rPr>
              <a:t>lines = </a:t>
            </a:r>
            <a:r>
              <a:rPr lang="en-US" sz="2160" dirty="0" err="1">
                <a:latin typeface="Lucida Console"/>
                <a:cs typeface="Lucida Console"/>
              </a:rPr>
              <a:t>sc.textFile</a:t>
            </a:r>
            <a:r>
              <a:rPr lang="en-US" sz="2160" dirty="0"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6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216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6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60" dirty="0">
                <a:latin typeface="Lucida Console"/>
                <a:cs typeface="Lucida Console"/>
              </a:rPr>
              <a:t>counts = </a:t>
            </a:r>
            <a:r>
              <a:rPr lang="en-US" sz="2160" dirty="0" err="1">
                <a:latin typeface="Lucida Console"/>
                <a:cs typeface="Lucida Console"/>
              </a:rPr>
              <a:t>lines.</a:t>
            </a:r>
            <a:r>
              <a:rPr lang="en-US" sz="216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60" dirty="0"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216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2160" dirty="0">
                <a:latin typeface="Lucida Console"/>
                <a:cs typeface="Lucida Console"/>
              </a:rPr>
              <a:t>)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            .</a:t>
            </a:r>
            <a:r>
              <a:rPr lang="en-US" sz="216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60" dirty="0"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lambda </a:t>
            </a:r>
            <a:r>
              <a:rPr lang="en-US" sz="2160" dirty="0" smtClean="0">
                <a:solidFill>
                  <a:srgbClr val="FF0080"/>
                </a:solidFill>
                <a:latin typeface="Lucida Console"/>
                <a:cs typeface="Lucida Console"/>
              </a:rPr>
              <a:t>word: 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(word, 1)</a:t>
            </a:r>
            <a:r>
              <a:rPr lang="en-US" sz="2160" dirty="0">
                <a:latin typeface="Lucida Console"/>
                <a:cs typeface="Lucida Console"/>
              </a:rPr>
              <a:t>)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            .</a:t>
            </a:r>
            <a:r>
              <a:rPr lang="en-US" sz="216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160" dirty="0"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60" dirty="0">
                <a:latin typeface="Lucida Console"/>
                <a:cs typeface="Lucida Console"/>
              </a:rPr>
              <a:t>)</a:t>
            </a:r>
            <a:endParaRPr lang="en-US" sz="2160" dirty="0">
              <a:latin typeface="Lucida Console"/>
              <a:cs typeface="Lucida Console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58240" y="545140"/>
            <a:ext cx="9875520" cy="1143000"/>
          </a:xfrm>
        </p:spPr>
        <p:txBody>
          <a:bodyPr/>
          <a:lstStyle/>
          <a:p>
            <a:r>
              <a:rPr lang="en-US" sz="6600" dirty="0"/>
              <a:t>Example: Word Count</a:t>
            </a:r>
            <a:endParaRPr lang="en-US" sz="66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819073" y="4041194"/>
            <a:ext cx="7934850" cy="2381394"/>
            <a:chOff x="1364823" y="4724400"/>
            <a:chExt cx="5899276" cy="225410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56580" cy="436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69369" cy="436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55606" cy="113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“to”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“be”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40222" cy="113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“not”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“to”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21262" cy="113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(to, 1)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(be, 1)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03638" cy="113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(not, 1)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(to, 1)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03638" cy="786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(be, 2)</a:t>
              </a:r>
              <a:b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</a:br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699810" cy="786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(or, 1)</a:t>
              </a:r>
            </a:p>
            <a:p>
              <a:pPr defTabSz="548640"/>
              <a:r>
                <a:rPr lang="en-US" sz="2400" dirty="0">
                  <a:solidFill>
                    <a:prstClr val="black"/>
                  </a:solidFill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6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457200"/>
            <a:ext cx="9875520" cy="11430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Other Key-Value Operations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87" y="1671374"/>
            <a:ext cx="9982770" cy="4826561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20" dirty="0">
                <a:latin typeface="Lucida Console"/>
                <a:cs typeface="Lucida Console"/>
              </a:rPr>
              <a:t>visits = </a:t>
            </a:r>
            <a:r>
              <a:rPr lang="en-US" sz="1920" dirty="0" err="1">
                <a:latin typeface="Lucida Console"/>
                <a:cs typeface="Lucida Console"/>
              </a:rPr>
              <a:t>sc.parallelize</a:t>
            </a:r>
            <a:r>
              <a:rPr lang="en-US" sz="1920" dirty="0">
                <a:latin typeface="Lucida Console"/>
                <a:cs typeface="Lucida Console"/>
              </a:rPr>
              <a:t>([ (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92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920" dirty="0">
                <a:latin typeface="Lucida Console"/>
                <a:cs typeface="Lucida Console"/>
              </a:rPr>
              <a:t>,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920" dirty="0">
                <a:latin typeface="Lucida Console"/>
                <a:cs typeface="Lucida Console"/>
              </a:rPr>
              <a:t>),</a:t>
            </a:r>
            <a:br>
              <a:rPr lang="en-US" sz="1920" dirty="0">
                <a:latin typeface="Lucida Console"/>
                <a:cs typeface="Lucida Console"/>
              </a:rPr>
            </a:br>
            <a:r>
              <a:rPr lang="en-US" sz="1920" dirty="0">
                <a:latin typeface="Lucida Console"/>
                <a:cs typeface="Lucida Console"/>
              </a:rPr>
              <a:t>                          (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92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92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 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“3.4.5.6”</a:t>
            </a:r>
            <a:r>
              <a:rPr lang="en-US" sz="1920" dirty="0">
                <a:latin typeface="Lucida Console"/>
                <a:cs typeface="Lucida Console"/>
              </a:rPr>
              <a:t>)</a:t>
            </a:r>
            <a:r>
              <a:rPr lang="en-US" sz="1920" dirty="0">
                <a:latin typeface="Lucida Console"/>
                <a:cs typeface="Lucida Console"/>
              </a:rPr>
              <a:t>,</a:t>
            </a:r>
            <a:br>
              <a:rPr lang="en-US" sz="1920" dirty="0">
                <a:latin typeface="Lucida Console"/>
                <a:cs typeface="Lucida Console"/>
              </a:rPr>
            </a:br>
            <a:r>
              <a:rPr lang="en-US" sz="1920" dirty="0">
                <a:latin typeface="Lucida Console"/>
                <a:cs typeface="Lucida Console"/>
              </a:rPr>
              <a:t>                          (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92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92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1.3.3.1”</a:t>
            </a:r>
            <a:r>
              <a:rPr lang="en-US" sz="192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92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20" dirty="0" err="1">
                <a:latin typeface="Lucida Console"/>
                <a:cs typeface="Lucida Console"/>
              </a:rPr>
              <a:t>pageNames</a:t>
            </a:r>
            <a:r>
              <a:rPr lang="en-US" sz="1920" dirty="0">
                <a:latin typeface="Lucida Console"/>
                <a:cs typeface="Lucida Console"/>
              </a:rPr>
              <a:t> </a:t>
            </a:r>
            <a:r>
              <a:rPr lang="en-US" sz="1920" dirty="0">
                <a:latin typeface="Lucida Console"/>
                <a:cs typeface="Lucida Console"/>
              </a:rPr>
              <a:t>= </a:t>
            </a:r>
            <a:r>
              <a:rPr lang="en-US" sz="1920" dirty="0" err="1">
                <a:latin typeface="Lucida Console"/>
                <a:cs typeface="Lucida Console"/>
              </a:rPr>
              <a:t>sc.parallelize</a:t>
            </a:r>
            <a:r>
              <a:rPr lang="en-US" sz="1920" dirty="0">
                <a:latin typeface="Lucida Console"/>
                <a:cs typeface="Lucida Console"/>
              </a:rPr>
              <a:t>([ (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92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920" dirty="0">
                <a:latin typeface="Lucida Console"/>
                <a:cs typeface="Lucida Console"/>
              </a:rPr>
              <a:t>, 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920" dirty="0">
                <a:latin typeface="Lucida Console"/>
                <a:cs typeface="Lucida Console"/>
              </a:rPr>
              <a:t>)</a:t>
            </a:r>
            <a:r>
              <a:rPr lang="en-US" sz="1920" dirty="0">
                <a:latin typeface="Lucida Console"/>
                <a:cs typeface="Lucida Console"/>
              </a:rPr>
              <a:t>,</a:t>
            </a:r>
            <a:br>
              <a:rPr lang="en-US" sz="1920" dirty="0">
                <a:latin typeface="Lucida Console"/>
                <a:cs typeface="Lucida Console"/>
              </a:rPr>
            </a:br>
            <a:r>
              <a:rPr lang="en-US" sz="1920" dirty="0">
                <a:latin typeface="Lucida Console"/>
                <a:cs typeface="Lucida Console"/>
              </a:rPr>
              <a:t>                             (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92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920" dirty="0">
                <a:latin typeface="Lucida Console"/>
                <a:cs typeface="Lucida Console"/>
              </a:rPr>
              <a:t>, </a:t>
            </a:r>
            <a:r>
              <a:rPr lang="en-US" sz="192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920" dirty="0">
                <a:latin typeface="Lucida Console"/>
                <a:cs typeface="Lucida Console"/>
              </a:rPr>
              <a:t>) ])</a:t>
            </a:r>
            <a:endParaRPr lang="en-US" sz="192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92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20" dirty="0" err="1">
                <a:latin typeface="Lucida Console"/>
                <a:cs typeface="Lucida Console"/>
              </a:rPr>
              <a:t>visits.</a:t>
            </a:r>
            <a:r>
              <a:rPr lang="en-US" sz="192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920" dirty="0">
                <a:latin typeface="Lucida Console"/>
                <a:cs typeface="Lucida Console"/>
              </a:rPr>
              <a:t>(</a:t>
            </a:r>
            <a:r>
              <a:rPr lang="en-US" sz="1920" dirty="0" err="1">
                <a:latin typeface="Lucida Console"/>
                <a:cs typeface="Lucida Console"/>
              </a:rPr>
              <a:t>pageNames</a:t>
            </a:r>
            <a:r>
              <a:rPr lang="en-US" sz="1920" dirty="0">
                <a:latin typeface="Lucida Console"/>
                <a:cs typeface="Lucida Console"/>
              </a:rPr>
              <a:t>)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92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92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“1.3.3.1”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“Home”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(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192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“3.4.5.6”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92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20" dirty="0" err="1">
                <a:latin typeface="Lucida Console"/>
                <a:cs typeface="Lucida Console"/>
              </a:rPr>
              <a:t>visits.</a:t>
            </a:r>
            <a:r>
              <a:rPr lang="en-US" sz="192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920" dirty="0">
                <a:latin typeface="Lucida Console"/>
                <a:cs typeface="Lucida Console"/>
              </a:rPr>
              <a:t>(</a:t>
            </a:r>
            <a:r>
              <a:rPr lang="en-US" sz="1920" dirty="0" err="1">
                <a:latin typeface="Lucida Console"/>
                <a:cs typeface="Lucida Console"/>
              </a:rPr>
              <a:t>pageNames</a:t>
            </a:r>
            <a:r>
              <a:rPr lang="en-US" sz="1920" dirty="0">
                <a:latin typeface="Lucida Console"/>
                <a:cs typeface="Lucida Console"/>
              </a:rPr>
              <a:t>)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92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1.2.3.4”, “1.3.3.1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”], [“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Home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”])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92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3.4.5.6</a:t>
            </a:r>
            <a:r>
              <a:rPr lang="en-US" sz="1920" dirty="0">
                <a:solidFill>
                  <a:srgbClr val="008040"/>
                </a:solidFill>
                <a:latin typeface="Lucida Console"/>
                <a:cs typeface="Lucida Console"/>
              </a:rPr>
              <a:t>”], [“About”]))</a:t>
            </a:r>
            <a:endParaRPr lang="en-US" sz="192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919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Any external variables you use in a closure will automatically be shipped to the cluster:</a:t>
            </a:r>
          </a:p>
          <a:p>
            <a:pPr marL="0" indent="0">
              <a:buNone/>
            </a:pPr>
            <a:endParaRPr lang="en-US" dirty="0" smtClean="0"/>
          </a:p>
          <a:p>
            <a:pPr marL="1508760" lvl="2" indent="-54864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3120" dirty="0">
                <a:latin typeface="Lucida Console"/>
                <a:cs typeface="Lucida Console"/>
              </a:rPr>
              <a:t>query = </a:t>
            </a:r>
            <a:r>
              <a:rPr lang="en-US" sz="3120" dirty="0" err="1">
                <a:latin typeface="Lucida Console"/>
                <a:cs typeface="Lucida Console"/>
              </a:rPr>
              <a:t>sys.stdin.readline</a:t>
            </a:r>
            <a:r>
              <a:rPr lang="en-US" sz="3120" dirty="0">
                <a:latin typeface="Lucida Console"/>
                <a:cs typeface="Lucida Console"/>
              </a:rPr>
              <a:t>()</a:t>
            </a:r>
          </a:p>
          <a:p>
            <a:pPr marL="1508760" lvl="2" indent="-54864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3120" dirty="0" err="1">
                <a:latin typeface="Lucida Console"/>
                <a:cs typeface="Lucida Console"/>
              </a:rPr>
              <a:t>pages.</a:t>
            </a:r>
            <a:r>
              <a:rPr lang="en-US" sz="312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3120" dirty="0">
                <a:latin typeface="Lucida Console"/>
                <a:cs typeface="Lucida Console"/>
              </a:rPr>
              <a:t>(</a:t>
            </a:r>
            <a:r>
              <a:rPr lang="en-US" sz="3120" dirty="0">
                <a:solidFill>
                  <a:srgbClr val="FF0080"/>
                </a:solidFill>
                <a:latin typeface="Lucida Console"/>
                <a:cs typeface="Lucida Console"/>
              </a:rPr>
              <a:t>lambda x: query in x</a:t>
            </a:r>
            <a:r>
              <a:rPr lang="en-US" sz="3120" dirty="0">
                <a:latin typeface="Lucida Console"/>
                <a:cs typeface="Lucida Console"/>
              </a:rPr>
              <a:t>).</a:t>
            </a:r>
            <a:r>
              <a:rPr lang="en-US" sz="312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312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caveats:</a:t>
            </a:r>
          </a:p>
          <a:p>
            <a:r>
              <a:rPr lang="en-US" dirty="0" smtClean="0"/>
              <a:t>Each task gets a new copy (updates aren’t sent back)</a:t>
            </a:r>
          </a:p>
          <a:p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/ Pickle-able</a:t>
            </a:r>
          </a:p>
          <a:p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81000"/>
            <a:ext cx="9875520" cy="11430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Closure Mishap Example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58240" y="1798638"/>
            <a:ext cx="48463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This is a problem:</a:t>
            </a: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160" b="1" dirty="0">
                <a:latin typeface="Lucida Console"/>
                <a:cs typeface="Lucida Console"/>
              </a:rPr>
              <a:t>class</a:t>
            </a:r>
            <a:r>
              <a:rPr lang="en-US" sz="2160" dirty="0">
                <a:latin typeface="Lucida Console"/>
                <a:cs typeface="Lucida Console"/>
              </a:rPr>
              <a:t> </a:t>
            </a:r>
            <a:r>
              <a:rPr lang="en-US" sz="2160" dirty="0" err="1">
                <a:latin typeface="Lucida Console"/>
                <a:cs typeface="Lucida Console"/>
              </a:rPr>
              <a:t>MyCoolRddApp</a:t>
            </a:r>
            <a:r>
              <a:rPr lang="en-US" sz="2160" dirty="0">
                <a:latin typeface="Lucida Console"/>
                <a:cs typeface="Lucida Console"/>
              </a:rPr>
              <a:t> {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</a:t>
            </a:r>
            <a:r>
              <a:rPr lang="en-US" sz="2160" b="1" dirty="0" err="1">
                <a:latin typeface="Lucida Console"/>
                <a:cs typeface="Lucida Console"/>
              </a:rPr>
              <a:t>val</a:t>
            </a:r>
            <a:r>
              <a:rPr lang="en-US" sz="2160" dirty="0">
                <a:latin typeface="Lucida Console"/>
                <a:cs typeface="Lucida Console"/>
              </a:rPr>
              <a:t> </a:t>
            </a:r>
            <a:r>
              <a:rPr lang="en-US" sz="2160" dirty="0" err="1">
                <a:latin typeface="Lucida Console"/>
                <a:cs typeface="Lucida Console"/>
              </a:rPr>
              <a:t>param</a:t>
            </a:r>
            <a:r>
              <a:rPr lang="en-US" sz="2160" dirty="0">
                <a:latin typeface="Lucida Console"/>
                <a:cs typeface="Lucida Console"/>
              </a:rPr>
              <a:t> = 3.14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</a:t>
            </a:r>
            <a:r>
              <a:rPr lang="en-US" sz="2160" b="1" dirty="0" err="1">
                <a:latin typeface="Lucida Console"/>
                <a:cs typeface="Lucida Console"/>
              </a:rPr>
              <a:t>val</a:t>
            </a:r>
            <a:r>
              <a:rPr lang="en-US" sz="2160" dirty="0">
                <a:latin typeface="Lucida Console"/>
                <a:cs typeface="Lucida Console"/>
              </a:rPr>
              <a:t> log = new Log(...)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...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/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</a:t>
            </a:r>
            <a:r>
              <a:rPr lang="en-US" sz="2160" b="1" dirty="0" err="1">
                <a:latin typeface="Lucida Console"/>
                <a:cs typeface="Lucida Console"/>
              </a:rPr>
              <a:t>def</a:t>
            </a:r>
            <a:r>
              <a:rPr lang="en-US" sz="2160" dirty="0">
                <a:latin typeface="Lucida Console"/>
                <a:cs typeface="Lucida Console"/>
              </a:rPr>
              <a:t> work(</a:t>
            </a:r>
            <a:r>
              <a:rPr lang="en-US" sz="2160" dirty="0" err="1">
                <a:latin typeface="Lucida Console"/>
                <a:cs typeface="Lucida Console"/>
              </a:rPr>
              <a:t>rdd</a:t>
            </a:r>
            <a:r>
              <a:rPr lang="en-US" sz="2160" dirty="0">
                <a:latin typeface="Lucida Console"/>
                <a:cs typeface="Lucida Console"/>
              </a:rPr>
              <a:t>: RDD[</a:t>
            </a:r>
            <a:r>
              <a:rPr lang="en-US" sz="2160" dirty="0" err="1">
                <a:latin typeface="Lucida Console"/>
                <a:cs typeface="Lucida Console"/>
              </a:rPr>
              <a:t>Int</a:t>
            </a:r>
            <a:r>
              <a:rPr lang="en-US" sz="2160" dirty="0">
                <a:latin typeface="Lucida Console"/>
                <a:cs typeface="Lucida Console"/>
              </a:rPr>
              <a:t>]) {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  </a:t>
            </a:r>
            <a:r>
              <a:rPr lang="en-US" sz="2160" dirty="0" err="1">
                <a:latin typeface="Lucida Console"/>
                <a:cs typeface="Lucida Console"/>
              </a:rPr>
              <a:t>rdd.</a:t>
            </a:r>
            <a:r>
              <a:rPr lang="en-US" sz="216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60" dirty="0"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x =&gt; x + </a:t>
            </a:r>
            <a:r>
              <a:rPr lang="en-US" sz="2160" dirty="0" err="1">
                <a:solidFill>
                  <a:srgbClr val="FF0080"/>
                </a:solidFill>
                <a:latin typeface="Lucida Console"/>
                <a:cs typeface="Lucida Console"/>
              </a:rPr>
              <a:t>param</a:t>
            </a:r>
            <a:r>
              <a:rPr lang="en-US" sz="2160" dirty="0">
                <a:latin typeface="Lucida Console"/>
                <a:cs typeface="Lucida Console"/>
              </a:rPr>
              <a:t>)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     .</a:t>
            </a:r>
            <a:r>
              <a:rPr lang="en-US" sz="2160" dirty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60" dirty="0"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...</a:t>
            </a:r>
            <a:r>
              <a:rPr lang="en-US" sz="2160" dirty="0">
                <a:latin typeface="Lucida Console"/>
                <a:cs typeface="Lucida Console"/>
              </a:rPr>
              <a:t>)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  }</a:t>
            </a:r>
            <a:br>
              <a:rPr lang="en-US" sz="2160" dirty="0">
                <a:latin typeface="Lucida Console"/>
                <a:cs typeface="Lucida Console"/>
              </a:rPr>
            </a:br>
            <a:r>
              <a:rPr lang="en-US" sz="2160" dirty="0">
                <a:latin typeface="Lucida Console"/>
                <a:cs typeface="Lucida Console"/>
              </a:rPr>
              <a:t>}</a:t>
            </a:r>
            <a:endParaRPr lang="en-US" sz="216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7440" y="1831475"/>
            <a:ext cx="48463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How to get around it:</a:t>
            </a:r>
          </a:p>
          <a:p>
            <a:pPr marL="0" indent="0">
              <a:buNone/>
            </a:pPr>
            <a:r>
              <a:rPr lang="en-US" sz="2160" b="1" dirty="0">
                <a:solidFill>
                  <a:prstClr val="black"/>
                </a:solidFill>
                <a:latin typeface="Lucida Console"/>
                <a:cs typeface="Lucida Console"/>
              </a:rPr>
              <a:t>class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en-US" sz="2160" dirty="0" err="1">
                <a:solidFill>
                  <a:prstClr val="black"/>
                </a:solidFill>
                <a:latin typeface="Lucida Console"/>
                <a:cs typeface="Lucida Console"/>
              </a:rPr>
              <a:t>MyCoolRddApp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{</a:t>
            </a:r>
            <a:b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 ...</a:t>
            </a:r>
            <a:b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 ...</a:t>
            </a:r>
          </a:p>
          <a:p>
            <a:pPr marL="0" indent="0">
              <a:buNone/>
            </a:pPr>
            <a:endParaRPr lang="en-US" sz="216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en-US" sz="2160" b="1" dirty="0" err="1">
                <a:solidFill>
                  <a:prstClr val="black"/>
                </a:solidFill>
                <a:latin typeface="Lucida Console"/>
                <a:cs typeface="Lucida Console"/>
              </a:rPr>
              <a:t>def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work(</a:t>
            </a:r>
            <a:r>
              <a:rPr lang="en-US" sz="2160" dirty="0" err="1">
                <a:solidFill>
                  <a:prstClr val="black"/>
                </a:solidFill>
                <a:latin typeface="Lucida Console"/>
                <a:cs typeface="Lucida Console"/>
              </a:rPr>
              <a:t>rdd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: RDD[</a:t>
            </a:r>
            <a:r>
              <a:rPr lang="en-US" sz="2160" dirty="0" err="1">
                <a:solidFill>
                  <a:prstClr val="black"/>
                </a:solidFill>
                <a:latin typeface="Lucida Console"/>
                <a:cs typeface="Lucida Console"/>
              </a:rPr>
              <a:t>Int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]) 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{</a:t>
            </a:r>
            <a:b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2160" dirty="0">
                <a:solidFill>
                  <a:srgbClr val="8000FF"/>
                </a:solidFill>
                <a:latin typeface="Lucida Console"/>
                <a:cs typeface="Lucida Console"/>
              </a:rPr>
              <a:t>    </a:t>
            </a:r>
            <a:r>
              <a:rPr lang="en-US" sz="2160" dirty="0" err="1">
                <a:solidFill>
                  <a:srgbClr val="8000FF"/>
                </a:solidFill>
                <a:latin typeface="Lucida Console"/>
                <a:cs typeface="Lucida Console"/>
              </a:rPr>
              <a:t>val</a:t>
            </a:r>
            <a:r>
              <a:rPr lang="en-US" sz="2160" dirty="0">
                <a:solidFill>
                  <a:srgbClr val="8000FF"/>
                </a:solidFill>
                <a:latin typeface="Lucida Console"/>
                <a:cs typeface="Lucida Console"/>
              </a:rPr>
              <a:t> </a:t>
            </a:r>
            <a:r>
              <a:rPr lang="en-US" sz="2160" dirty="0" err="1">
                <a:solidFill>
                  <a:srgbClr val="8000FF"/>
                </a:solidFill>
                <a:latin typeface="Lucida Console"/>
                <a:cs typeface="Lucida Console"/>
              </a:rPr>
              <a:t>param</a:t>
            </a:r>
            <a:r>
              <a:rPr lang="en-US" sz="2160" dirty="0">
                <a:solidFill>
                  <a:srgbClr val="8000FF"/>
                </a:solidFill>
                <a:latin typeface="Lucida Console"/>
                <a:cs typeface="Lucida Console"/>
              </a:rPr>
              <a:t>_ = </a:t>
            </a:r>
            <a:r>
              <a:rPr lang="en-US" sz="2160" dirty="0" err="1">
                <a:solidFill>
                  <a:srgbClr val="8000FF"/>
                </a:solidFill>
                <a:latin typeface="Lucida Console"/>
                <a:cs typeface="Lucida Console"/>
              </a:rPr>
              <a:t>param</a:t>
            </a:r>
            <a:r>
              <a:rPr lang="en-US" sz="2160" b="1" dirty="0">
                <a:solidFill>
                  <a:srgbClr val="FF6600"/>
                </a:solidFill>
                <a:latin typeface="Lucida Console"/>
                <a:cs typeface="Lucida Console"/>
              </a:rPr>
              <a:t/>
            </a:r>
            <a:br>
              <a:rPr lang="en-US" sz="2160" b="1" dirty="0">
                <a:solidFill>
                  <a:srgbClr val="FF6600"/>
                </a:solidFill>
                <a:latin typeface="Lucida Console"/>
                <a:cs typeface="Lucida Console"/>
              </a:rPr>
            </a:b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   </a:t>
            </a:r>
            <a:r>
              <a:rPr lang="en-US" sz="2160" dirty="0" err="1">
                <a:solidFill>
                  <a:prstClr val="black"/>
                </a:solidFill>
                <a:latin typeface="Lucida Console"/>
                <a:cs typeface="Lucida Console"/>
              </a:rPr>
              <a:t>rdd.</a:t>
            </a:r>
            <a:r>
              <a:rPr lang="en-US" sz="216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x =&gt; x + </a:t>
            </a:r>
            <a:r>
              <a:rPr lang="en-US" sz="2160" dirty="0" err="1">
                <a:solidFill>
                  <a:srgbClr val="8000FF"/>
                </a:solidFill>
                <a:latin typeface="Lucida Console"/>
                <a:cs typeface="Lucida Console"/>
              </a:rPr>
              <a:t>param</a:t>
            </a:r>
            <a:r>
              <a:rPr lang="en-US" sz="2160" dirty="0">
                <a:solidFill>
                  <a:srgbClr val="8000FF"/>
                </a:solidFill>
                <a:latin typeface="Lucida Console"/>
                <a:cs typeface="Lucida Console"/>
              </a:rPr>
              <a:t>_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/>
            </a:r>
            <a:b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      .</a:t>
            </a:r>
            <a:r>
              <a:rPr lang="en-US" sz="2160" dirty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160" dirty="0">
                <a:solidFill>
                  <a:srgbClr val="FF0080"/>
                </a:solidFill>
                <a:latin typeface="Lucida Console"/>
                <a:cs typeface="Lucida Console"/>
              </a:rPr>
              <a:t>...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b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}</a:t>
            </a:r>
            <a:b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</a:b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>}</a:t>
            </a:r>
            <a: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  <a:t/>
            </a:r>
            <a:br>
              <a:rPr lang="en-US" sz="2160" dirty="0">
                <a:solidFill>
                  <a:prstClr val="black"/>
                </a:solidFill>
                <a:latin typeface="Lucida Console"/>
                <a:cs typeface="Lucida Console"/>
              </a:rPr>
            </a:b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830105" y="5347921"/>
            <a:ext cx="3854982" cy="932299"/>
          </a:xfrm>
          <a:prstGeom prst="wedgeRectCallout">
            <a:avLst>
              <a:gd name="adj1" fmla="val 35946"/>
              <a:gd name="adj2" fmla="val -135981"/>
            </a:avLst>
          </a:prstGeom>
          <a:solidFill>
            <a:srgbClr val="D9D9D9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520" dirty="0" err="1">
                <a:solidFill>
                  <a:srgbClr val="FF6600"/>
                </a:solidFill>
              </a:rPr>
              <a:t>NotSerializableException</a:t>
            </a:r>
            <a:r>
              <a:rPr lang="en-US" sz="2520" dirty="0">
                <a:solidFill>
                  <a:srgbClr val="FF6600"/>
                </a:solidFill>
              </a:rPr>
              <a:t>:</a:t>
            </a:r>
            <a:br>
              <a:rPr lang="en-US" sz="2520" dirty="0">
                <a:solidFill>
                  <a:srgbClr val="FF6600"/>
                </a:solidFill>
              </a:rPr>
            </a:br>
            <a:r>
              <a:rPr lang="en-US" sz="2520" dirty="0" err="1">
                <a:solidFill>
                  <a:srgbClr val="FF6600"/>
                </a:solidFill>
              </a:rPr>
              <a:t>MyCoolRddApp</a:t>
            </a:r>
            <a:r>
              <a:rPr lang="en-US" sz="2520" dirty="0">
                <a:solidFill>
                  <a:srgbClr val="FF6600"/>
                </a:solidFill>
              </a:rPr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986825" y="5222703"/>
            <a:ext cx="4262123" cy="740527"/>
          </a:xfrm>
          <a:prstGeom prst="wedgeRectCallout">
            <a:avLst>
              <a:gd name="adj1" fmla="val 26371"/>
              <a:gd name="adj2" fmla="val -120318"/>
            </a:avLst>
          </a:prstGeom>
          <a:solidFill>
            <a:srgbClr val="D9D9D9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sz="2520" dirty="0">
                <a:solidFill>
                  <a:srgbClr val="FF6600"/>
                </a:solidFill>
              </a:rPr>
              <a:t>References only local variable instead of </a:t>
            </a:r>
            <a:r>
              <a:rPr lang="en-US" sz="2040" dirty="0" err="1">
                <a:solidFill>
                  <a:srgbClr val="FF6600"/>
                </a:solidFill>
                <a:latin typeface="Lucida Console"/>
                <a:cs typeface="Lucida Console"/>
              </a:rPr>
              <a:t>this.param</a:t>
            </a:r>
            <a:endParaRPr lang="en-US" sz="204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997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  <p:bldP spid="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533400"/>
            <a:ext cx="987552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529842" y="2209800"/>
          <a:ext cx="7143750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9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Other Iterative Algorithms</a:t>
            </a:r>
            <a:endParaRPr lang="en-US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" y="2590800"/>
            <a:ext cx="10607040" cy="3974122"/>
            <a:chOff x="381000" y="2183436"/>
            <a:chExt cx="8534400" cy="3034845"/>
          </a:xfrm>
        </p:grpSpPr>
        <p:graphicFrame>
          <p:nvGraphicFramePr>
            <p:cNvPr id="10" name="Chart 9"/>
            <p:cNvGraphicFramePr/>
            <p:nvPr>
              <p:extLst/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/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478479" cy="38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" dirty="0"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5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State-of-the-art in cluster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600201"/>
            <a:ext cx="4424915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 smtClean="0"/>
              <a:t>Download</a:t>
            </a:r>
          </a:p>
          <a:p>
            <a:r>
              <a:rPr lang="en-US" dirty="0" smtClean="0"/>
              <a:t>Unzip</a:t>
            </a:r>
          </a:p>
          <a:p>
            <a:r>
              <a:rPr lang="en-US" dirty="0" smtClean="0"/>
              <a:t>Shell</a:t>
            </a: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Project Resources</a:t>
            </a:r>
            <a:endParaRPr lang="en-US" b="1" dirty="0">
              <a:solidFill>
                <a:srgbClr val="FF6600"/>
              </a:solidFill>
            </a:endParaRPr>
          </a:p>
          <a:p>
            <a:r>
              <a:rPr lang="en-US" dirty="0" smtClean="0"/>
              <a:t>Examples on the Project Site</a:t>
            </a:r>
          </a:p>
          <a:p>
            <a:r>
              <a:rPr lang="en-US" dirty="0" smtClean="0"/>
              <a:t>Examples in the Distribution</a:t>
            </a:r>
          </a:p>
          <a:p>
            <a:r>
              <a:rPr lang="en-US" dirty="0" smtClean="0"/>
              <a:t>Documentation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1828" y="5431390"/>
            <a:ext cx="3161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48640"/>
            <a:r>
              <a:rPr lang="en-US" sz="2400" dirty="0">
                <a:solidFill>
                  <a:prstClr val="black"/>
                </a:solidFill>
              </a:rPr>
              <a:t>http</a:t>
            </a:r>
            <a:r>
              <a:rPr lang="en-US" sz="2400" dirty="0" smtClean="0">
                <a:solidFill>
                  <a:prstClr val="black"/>
                </a:solidFill>
              </a:rPr>
              <a:t>://spark.apache.org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AMPLAB at UC-Berkeley</a:t>
            </a:r>
          </a:p>
          <a:p>
            <a:r>
              <a:rPr lang="en-US" dirty="0" smtClean="0"/>
              <a:t>Read paper </a:t>
            </a:r>
            <a:r>
              <a:rPr lang="en-US" dirty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dirty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dirty="0">
                <a:solidFill>
                  <a:srgbClr val="3366FF"/>
                </a:solidFill>
                <a:ea typeface="Corbel" charset="0"/>
                <a:cs typeface="Corbel" charset="0"/>
              </a:rPr>
              <a:t>In-Memory Cluster </a:t>
            </a:r>
            <a:r>
              <a:rPr lang="en-US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Computing (NSDI 2012)</a:t>
            </a:r>
            <a:endParaRPr lang="en-US" dirty="0">
              <a:solidFill>
                <a:srgbClr val="3366FF"/>
              </a:solidFill>
              <a:ea typeface="Corbel" charset="0"/>
              <a:cs typeface="Corbel" charset="0"/>
            </a:endParaRPr>
          </a:p>
          <a:p>
            <a:endParaRPr lang="en-US" dirty="0"/>
          </a:p>
        </p:txBody>
      </p:sp>
      <p:pic>
        <p:nvPicPr>
          <p:cNvPr id="1026" name="Picture 2" descr="Logistic regression performance in Spark vs 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02" y="3482999"/>
            <a:ext cx="4266796" cy="28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68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510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400"/>
              </a:spcBef>
            </a:pPr>
            <a:r>
              <a:rPr lang="en-US" sz="2800" dirty="0"/>
              <a:t>More </a:t>
            </a:r>
            <a:r>
              <a:rPr lang="en-US" sz="2800" b="1" dirty="0"/>
              <a:t>complex</a:t>
            </a:r>
            <a:r>
              <a:rPr lang="en-US" sz="2800" dirty="0"/>
              <a:t>, multi-stage applications</a:t>
            </a:r>
            <a:br>
              <a:rPr lang="en-US" sz="2800" dirty="0"/>
            </a:br>
            <a:r>
              <a:rPr lang="en-US" sz="2800" dirty="0"/>
              <a:t>(e.g. iterative machine learning &amp; graph processing)</a:t>
            </a:r>
          </a:p>
          <a:p>
            <a:pPr lvl="1">
              <a:spcBef>
                <a:spcPts val="400"/>
              </a:spcBef>
            </a:pPr>
            <a:r>
              <a:rPr lang="en-US" sz="2800" dirty="0"/>
              <a:t>More </a:t>
            </a:r>
            <a:r>
              <a:rPr lang="en-US" sz="2800" b="1" dirty="0"/>
              <a:t>interactive</a:t>
            </a:r>
            <a:r>
              <a:rPr lang="en-US" sz="2800" dirty="0"/>
              <a:t> ad-hoc queries</a:t>
            </a:r>
            <a:endParaRPr lang="en-US" sz="3300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5418626"/>
            <a:ext cx="8229600" cy="1159975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/>
              <a:t>Response: </a:t>
            </a:r>
            <a:r>
              <a:rPr lang="en-US" sz="3000" i="1" dirty="0"/>
              <a:t>specialized</a:t>
            </a:r>
            <a:r>
              <a:rPr lang="en-US" sz="3000" dirty="0"/>
              <a:t> frameworks for some of these apps (e.g. </a:t>
            </a:r>
            <a:r>
              <a:rPr lang="en-US" sz="3000" dirty="0" err="1"/>
              <a:t>Pregel</a:t>
            </a:r>
            <a:r>
              <a:rPr lang="en-US" sz="3000" dirty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650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51038"/>
            <a:ext cx="8229600" cy="4144962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1981200" y="4648201"/>
            <a:ext cx="8229600" cy="114769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/>
              <a:t>In </a:t>
            </a:r>
            <a:r>
              <a:rPr lang="en-US" sz="3200" dirty="0" err="1"/>
              <a:t>MapReduce</a:t>
            </a:r>
            <a:r>
              <a:rPr lang="en-US" sz="3200" dirty="0"/>
              <a:t>, the </a:t>
            </a:r>
            <a:r>
              <a:rPr lang="en-US" sz="3200" dirty="0"/>
              <a:t>only </a:t>
            </a:r>
            <a:r>
              <a:rPr lang="en-US" sz="3200" dirty="0"/>
              <a:t>way to share </a:t>
            </a:r>
            <a:r>
              <a:rPr lang="en-US" sz="3200" dirty="0"/>
              <a:t>data </a:t>
            </a:r>
            <a:r>
              <a:rPr lang="en-US" sz="3200" dirty="0"/>
              <a:t>across </a:t>
            </a:r>
            <a:r>
              <a:rPr lang="en-US" sz="3200" dirty="0"/>
              <a:t>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20181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sz="5500" dirty="0"/>
              <a:t>Examples</a:t>
            </a:r>
            <a:endParaRPr lang="en-US" sz="5500" dirty="0"/>
          </a:p>
        </p:txBody>
      </p:sp>
      <p:sp>
        <p:nvSpPr>
          <p:cNvPr id="25" name="Can 24"/>
          <p:cNvSpPr/>
          <p:nvPr/>
        </p:nvSpPr>
        <p:spPr>
          <a:xfrm>
            <a:off x="2600125" y="1796088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3382510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20305" y="1984277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4830309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6112617" y="2208127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50412" y="1984277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7560416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826226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61433" y="19894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5326827" y="1796088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8056934" y="1796088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2600125" y="26292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95934" y="1371601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/>
                <a:cs typeface="Corbel"/>
              </a:rPr>
              <a:t>HDFS</a:t>
            </a:r>
            <a:br>
              <a:rPr lang="en-US" dirty="0">
                <a:latin typeface="Corbel"/>
                <a:cs typeface="Corbel"/>
              </a:rPr>
            </a:br>
            <a:r>
              <a:rPr lang="en-US" dirty="0">
                <a:latin typeface="Corbel"/>
                <a:cs typeface="Corbel"/>
              </a:rPr>
              <a:t>read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4414" y="1371601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/>
                <a:cs typeface="Corbel"/>
              </a:rPr>
              <a:t>HDFS</a:t>
            </a:r>
            <a:br>
              <a:rPr lang="en-US" dirty="0">
                <a:latin typeface="Corbel"/>
                <a:cs typeface="Corbel"/>
              </a:rPr>
            </a:br>
            <a:r>
              <a:rPr lang="en-US" dirty="0">
                <a:latin typeface="Corbel"/>
                <a:cs typeface="Corbel"/>
              </a:rPr>
              <a:t>write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5881" y="1371601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/>
                <a:cs typeface="Corbel"/>
              </a:rPr>
              <a:t>HDFS</a:t>
            </a:r>
            <a:br>
              <a:rPr lang="en-US" dirty="0">
                <a:latin typeface="Corbel"/>
                <a:cs typeface="Corbel"/>
              </a:rPr>
            </a:br>
            <a:r>
              <a:rPr lang="en-US" dirty="0">
                <a:latin typeface="Corbel"/>
                <a:cs typeface="Corbel"/>
              </a:rPr>
              <a:t>read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4747" y="1371601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rbel"/>
                <a:cs typeface="Corbel"/>
              </a:rPr>
              <a:t>HDFS</a:t>
            </a:r>
            <a:br>
              <a:rPr lang="en-US" dirty="0">
                <a:latin typeface="Corbel"/>
                <a:cs typeface="Corbel"/>
              </a:rPr>
            </a:br>
            <a:r>
              <a:rPr lang="en-US" dirty="0">
                <a:latin typeface="Corbel"/>
                <a:cs typeface="Corbel"/>
              </a:rPr>
              <a:t>write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00125" y="5138969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3161482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3161482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3161482" y="4704061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489074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6489074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6489074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7057272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7057272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7057272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5000092" y="326600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  <a:endParaRPr lang="en-US" sz="2200" dirty="0"/>
          </a:p>
        </p:txBody>
      </p:sp>
      <p:sp>
        <p:nvSpPr>
          <p:cNvPr id="67" name="Rectangle 66"/>
          <p:cNvSpPr/>
          <p:nvPr/>
        </p:nvSpPr>
        <p:spPr>
          <a:xfrm>
            <a:off x="5000092" y="409186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5000092" y="490368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82315" y="325491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82315" y="4073879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82314" y="4905653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161482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61342" y="550861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2871836" y="4618740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2600125" y="4294145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3438193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416916" y="5753101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84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2590800" y="1752601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3373185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10980" y="1940790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4820984" y="2164639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6019800" y="2164639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41087" y="1940790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7551092" y="2164639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763001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52108" y="1951165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90800" y="2590926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458200" cy="1143000"/>
          </a:xfrm>
        </p:spPr>
        <p:txBody>
          <a:bodyPr/>
          <a:lstStyle/>
          <a:p>
            <a:r>
              <a:rPr lang="en-US" sz="4800" dirty="0"/>
              <a:t>Goal: In-Memory Data Sharing</a:t>
            </a:r>
            <a:endParaRPr lang="en-US" sz="4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097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7831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2590800" y="5105821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5238737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5238737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5238737" y="4670913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78102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7778102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7778102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8346300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8346300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8346300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6396891" y="323285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96891" y="4058719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6396891" y="487053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5238737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397420" y="5453253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4949091" y="4585592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2590800" y="426099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3373185" y="4670913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05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308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1955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but how to get FT?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0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02893" y="2971800"/>
            <a:ext cx="8587296" cy="1480354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3200" b="1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9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1489</Words>
  <Application>Microsoft Office PowerPoint</Application>
  <PresentationFormat>Widescreen</PresentationFormat>
  <Paragraphs>383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40</vt:i4>
      </vt:variant>
    </vt:vector>
  </HeadingPairs>
  <TitlesOfParts>
    <vt:vector size="64" baseType="lpstr">
      <vt:lpstr>ＭＳ Ｐゴシック</vt:lpstr>
      <vt:lpstr>Arial</vt:lpstr>
      <vt:lpstr>Avenir Black</vt:lpstr>
      <vt:lpstr>Avenir Light</vt:lpstr>
      <vt:lpstr>Calibri</vt:lpstr>
      <vt:lpstr>Calibri Light</vt:lpstr>
      <vt:lpstr>Century Gothic</vt:lpstr>
      <vt:lpstr>Consolas</vt:lpstr>
      <vt:lpstr>Corbel</vt:lpstr>
      <vt:lpstr>Helvetica Neue Light</vt:lpstr>
      <vt:lpstr>Lucida Console</vt:lpstr>
      <vt:lpstr>Lucida Grande</vt:lpstr>
      <vt:lpstr>Menlo-Bold</vt:lpstr>
      <vt:lpstr>Menlo-Regular</vt:lpstr>
      <vt:lpstr>Wingdings</vt:lpstr>
      <vt:lpstr>ヒラギノ角ゴ Pro W3</vt:lpstr>
      <vt:lpstr>Office Theme</vt:lpstr>
      <vt:lpstr>1_Blends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Spark</vt:lpstr>
      <vt:lpstr>Resilient Distributed Datasets (NSDI 2012)</vt:lpstr>
      <vt:lpstr>Project Goals</vt:lpstr>
      <vt:lpstr>History</vt:lpstr>
      <vt:lpstr>Motivation</vt:lpstr>
      <vt:lpstr>Motivation</vt:lpstr>
      <vt:lpstr>Examples</vt:lpstr>
      <vt:lpstr>Goal: In-Memory Data Sharing</vt:lpstr>
      <vt:lpstr>Challenge</vt:lpstr>
      <vt:lpstr>Approach 1: Fine-grained</vt:lpstr>
      <vt:lpstr>Resilient Distributed Datasets (RDDs)</vt:lpstr>
      <vt:lpstr>Working With RDDs</vt:lpstr>
      <vt:lpstr>Example: Log Mining</vt:lpstr>
      <vt:lpstr>Scaling Down</vt:lpstr>
      <vt:lpstr>Fault Recovery</vt:lpstr>
      <vt:lpstr>Language Support</vt:lpstr>
      <vt:lpstr>Interactive Shell</vt:lpstr>
      <vt:lpstr>Administrative GUIs</vt:lpstr>
      <vt:lpstr>Generality of RDDs</vt:lpstr>
      <vt:lpstr>Tradeoff Space</vt:lpstr>
      <vt:lpstr>Advanced Features</vt:lpstr>
      <vt:lpstr>Spark Programming Interface</vt:lpstr>
      <vt:lpstr>Spark Operations</vt:lpstr>
      <vt:lpstr>Conviva GeoReport</vt:lpstr>
      <vt:lpstr>Frameworks Built on Spark</vt:lpstr>
      <vt:lpstr>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Other Key-Value Operations</vt:lpstr>
      <vt:lpstr>Using Local Variables</vt:lpstr>
      <vt:lpstr>Closure Mishap Example</vt:lpstr>
      <vt:lpstr>PageRank Performance</vt:lpstr>
      <vt:lpstr>Other Iterative Algorithms</vt:lpstr>
      <vt:lpstr>Conclusion</vt:lpstr>
      <vt:lpstr>Get Started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Advanced Topics</dc:title>
  <dc:creator>dkesha</dc:creator>
  <cp:lastModifiedBy>dkesha</cp:lastModifiedBy>
  <cp:revision>154</cp:revision>
  <dcterms:created xsi:type="dcterms:W3CDTF">2015-11-16T16:21:58Z</dcterms:created>
  <dcterms:modified xsi:type="dcterms:W3CDTF">2016-10-31T04:26:59Z</dcterms:modified>
</cp:coreProperties>
</file>