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44"/>
  </p:notesMasterIdLst>
  <p:handoutMasterIdLst>
    <p:handoutMasterId r:id="rId45"/>
  </p:handoutMasterIdLst>
  <p:sldIdLst>
    <p:sldId id="579" r:id="rId2"/>
    <p:sldId id="623" r:id="rId3"/>
    <p:sldId id="584" r:id="rId4"/>
    <p:sldId id="585" r:id="rId5"/>
    <p:sldId id="647" r:id="rId6"/>
    <p:sldId id="652" r:id="rId7"/>
    <p:sldId id="653" r:id="rId8"/>
    <p:sldId id="654" r:id="rId9"/>
    <p:sldId id="656" r:id="rId10"/>
    <p:sldId id="657" r:id="rId11"/>
    <p:sldId id="658" r:id="rId12"/>
    <p:sldId id="659" r:id="rId13"/>
    <p:sldId id="587" r:id="rId14"/>
    <p:sldId id="589" r:id="rId15"/>
    <p:sldId id="590" r:id="rId16"/>
    <p:sldId id="591" r:id="rId17"/>
    <p:sldId id="592" r:id="rId18"/>
    <p:sldId id="593" r:id="rId19"/>
    <p:sldId id="628" r:id="rId20"/>
    <p:sldId id="594" r:id="rId21"/>
    <p:sldId id="660" r:id="rId22"/>
    <p:sldId id="664" r:id="rId23"/>
    <p:sldId id="741" r:id="rId24"/>
    <p:sldId id="742" r:id="rId25"/>
    <p:sldId id="743" r:id="rId26"/>
    <p:sldId id="693" r:id="rId27"/>
    <p:sldId id="696" r:id="rId28"/>
    <p:sldId id="695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17" r:id="rId38"/>
    <p:sldId id="727" r:id="rId39"/>
    <p:sldId id="744" r:id="rId40"/>
    <p:sldId id="745" r:id="rId41"/>
    <p:sldId id="746" r:id="rId42"/>
    <p:sldId id="747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275"/>
    <a:srgbClr val="3924CE"/>
    <a:srgbClr val="CC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 autoAdjust="0"/>
    <p:restoredTop sz="94660"/>
  </p:normalViewPr>
  <p:slideViewPr>
    <p:cSldViewPr>
      <p:cViewPr varScale="1">
        <p:scale>
          <a:sx n="62" d="100"/>
          <a:sy n="62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728099C-3B11-42E4-AE38-C7AED863A7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4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A8AF0E0-3D89-40A5-918B-75BAF7980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8F0FE-66EA-426F-BBB2-D79A9D432F3E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7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720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07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569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88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644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178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33FA2-5C8A-F545-B8C9-58738725CBFF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2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8972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543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4428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7735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613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6" y="4559301"/>
            <a:ext cx="5849938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3588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3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F0E0-3D89-40A5-918B-75BAF79808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1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B69B-9D2C-4B75-952C-EDB5EB194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F9A9-7843-4098-81A3-14D503089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E72E-C33A-4B30-8E6B-F05DF736B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447800"/>
            <a:ext cx="40386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©Carlos Guestrin 2005-2009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39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E5EFEEC-F124-4243-9A05-996E7916CE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4008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©2005-2009 Carlos Guestrin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E760-12C4-46DF-8980-D4F75633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1503-CF41-488E-ABD0-1BC625D88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7EBD-4E9B-4114-92AE-FD2285B5D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BE1-20C7-4EBF-9F92-7B9C228859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94-F3ED-4464-B2B9-79B65B2219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9292-B8F8-4228-9668-7A0005921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©2005-2009 Carlos Guestrin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2005-2007 Carlos Guestrin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E6CE-B39D-438C-85F7-3C1AB5D58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8E0A-CE36-4298-A2C1-1E4FCE70D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93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6.xml"/><Relationship Id="rId7" Type="http://schemas.openxmlformats.org/officeDocument/2006/relationships/image" Target="../media/image2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8382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Unsupervised Learning:</a:t>
            </a:r>
            <a:br>
              <a:rPr lang="en-US" dirty="0" smtClean="0"/>
            </a:b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267200"/>
            <a:ext cx="9144000" cy="2438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Slides adapted from </a:t>
            </a:r>
            <a:r>
              <a:rPr lang="en-US" sz="2400" dirty="0" err="1" smtClean="0">
                <a:solidFill>
                  <a:schemeClr val="tx1"/>
                </a:solidFill>
              </a:rPr>
              <a:t>Vibhav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Gogate</a:t>
            </a:r>
            <a:r>
              <a:rPr lang="en-US" sz="2400" dirty="0" smtClean="0">
                <a:solidFill>
                  <a:schemeClr val="tx1"/>
                </a:solidFill>
              </a:rPr>
              <a:t>, Carlos </a:t>
            </a:r>
            <a:r>
              <a:rPr lang="en-US" sz="2400" dirty="0" err="1" smtClean="0">
                <a:solidFill>
                  <a:schemeClr val="tx1"/>
                </a:solidFill>
              </a:rPr>
              <a:t>Guestrin</a:t>
            </a:r>
            <a:r>
              <a:rPr lang="en-US" sz="2400" dirty="0" smtClean="0">
                <a:solidFill>
                  <a:schemeClr val="tx1"/>
                </a:solidFill>
              </a:rPr>
              <a:t>, Dan Klein &amp; Luke </a:t>
            </a:r>
            <a:r>
              <a:rPr lang="en-US" sz="2400" dirty="0" err="1" smtClean="0">
                <a:solidFill>
                  <a:schemeClr val="tx1"/>
                </a:solidFill>
              </a:rPr>
              <a:t>Zettlemoyer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5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 descr="http://research.microsoft.com/en-us/um/people/cmbishop/prml/prmlfigs-jpg/Figure9.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47923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http://research.microsoft.com/en-us/um/people/cmbishop/prml/prmlfigs-jpg/Figure9.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http://research.microsoft.com/en-us/um/people/cmbishop/prml/prmlfigs-jpg/Figure9.1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0749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K-Means Example</a:t>
            </a:r>
          </a:p>
        </p:txBody>
      </p:sp>
      <p:pic>
        <p:nvPicPr>
          <p:cNvPr id="53252" name="Picture 4" descr="km0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63" t="7434" r="4204" b="3355"/>
          <a:stretch>
            <a:fillRect/>
          </a:stretch>
        </p:blipFill>
        <p:spPr bwMode="auto">
          <a:xfrm>
            <a:off x="2133600" y="1371600"/>
            <a:ext cx="5257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85" name="Picture 5" descr="km0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86" name="Picture 6" descr="km0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87" name="Picture 7" descr="km0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88" name="Picture 8" descr="km05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89" name="Picture 9" descr="km06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2927" b="3355"/>
          <a:stretch>
            <a:fillRect/>
          </a:stretch>
        </p:blipFill>
        <p:spPr bwMode="auto">
          <a:xfrm>
            <a:off x="1905000" y="1371600"/>
            <a:ext cx="556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90" name="Picture 10" descr="km07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91" name="Picture 11" descr="km08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92" name="Picture 12" descr="km09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893" name="Picture 13" descr="km10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1" t="7434" r="2927" b="3355"/>
          <a:stretch>
            <a:fillRect/>
          </a:stretch>
        </p:blipFill>
        <p:spPr bwMode="auto">
          <a:xfrm>
            <a:off x="1905000" y="1371600"/>
            <a:ext cx="556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22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K-Means as Optimization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Minimize the total distance of points to their </a:t>
            </a:r>
            <a:r>
              <a:rPr lang="en-US" sz="2400" dirty="0">
                <a:solidFill>
                  <a:srgbClr val="000090"/>
                </a:solidFill>
                <a:latin typeface="Arial" charset="0"/>
              </a:rPr>
              <a:t>means: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Two </a:t>
            </a:r>
            <a:r>
              <a:rPr lang="en-US" sz="2400" dirty="0">
                <a:solidFill>
                  <a:srgbClr val="000090"/>
                </a:solidFill>
                <a:latin typeface="Arial" charset="0"/>
              </a:rPr>
              <a:t>stages each iteration: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Update assignments: fix means c,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	     change assignments a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Update means: fix assignments a,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	     change means </a:t>
            </a:r>
            <a:r>
              <a:rPr lang="en-US" sz="2000" dirty="0" smtClean="0">
                <a:latin typeface="Arial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Co-ordinate Gradient Descent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Will it converge?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Yes!,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if you can argue that each update can’t increase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Φ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9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000" dirty="0" smtClean="0">
              <a:latin typeface="Arial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pic>
        <p:nvPicPr>
          <p:cNvPr id="553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057400"/>
            <a:ext cx="54292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600200" y="2757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points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514600" y="29718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assignments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886200" y="2743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means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2133600" y="25146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V="1">
            <a:off x="3276600" y="2514600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 flipV="1">
            <a:off x="4191000" y="25146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3246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65532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75438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769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6858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7315200" y="4419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6705600" y="4419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7086600" y="36576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16" name="AutoShape 20"/>
          <p:cNvCxnSpPr>
            <a:cxnSpLocks noChangeShapeType="1"/>
            <a:stCxn id="55312" idx="5"/>
            <a:endCxn id="55315" idx="0"/>
          </p:cNvCxnSpPr>
          <p:nvPr/>
        </p:nvCxnSpPr>
        <p:spPr bwMode="auto">
          <a:xfrm>
            <a:off x="6988175" y="3482975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AutoShape 21"/>
          <p:cNvCxnSpPr>
            <a:cxnSpLocks noChangeShapeType="1"/>
            <a:stCxn id="55309" idx="3"/>
            <a:endCxn id="55315" idx="0"/>
          </p:cNvCxnSpPr>
          <p:nvPr/>
        </p:nvCxnSpPr>
        <p:spPr bwMode="auto">
          <a:xfrm flipH="1">
            <a:off x="7162800" y="3482975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AutoShape 22"/>
          <p:cNvCxnSpPr>
            <a:cxnSpLocks noChangeShapeType="1"/>
            <a:stCxn id="55307" idx="6"/>
            <a:endCxn id="55314" idx="1"/>
          </p:cNvCxnSpPr>
          <p:nvPr/>
        </p:nvCxnSpPr>
        <p:spPr bwMode="auto">
          <a:xfrm flipV="1">
            <a:off x="6477000" y="449580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AutoShape 23"/>
          <p:cNvCxnSpPr>
            <a:cxnSpLocks noChangeShapeType="1"/>
            <a:stCxn id="55308" idx="7"/>
            <a:endCxn id="55314" idx="2"/>
          </p:cNvCxnSpPr>
          <p:nvPr/>
        </p:nvCxnSpPr>
        <p:spPr bwMode="auto">
          <a:xfrm flipV="1">
            <a:off x="6683375" y="4572000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0" name="AutoShape 24"/>
          <p:cNvCxnSpPr>
            <a:cxnSpLocks noChangeShapeType="1"/>
            <a:stCxn id="55310" idx="1"/>
            <a:endCxn id="55313" idx="2"/>
          </p:cNvCxnSpPr>
          <p:nvPr/>
        </p:nvCxnSpPr>
        <p:spPr bwMode="auto">
          <a:xfrm flipH="1" flipV="1">
            <a:off x="7391400" y="4572000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1" name="AutoShape 25"/>
          <p:cNvCxnSpPr>
            <a:cxnSpLocks noChangeShapeType="1"/>
            <a:stCxn id="55311" idx="2"/>
            <a:endCxn id="55313" idx="3"/>
          </p:cNvCxnSpPr>
          <p:nvPr/>
        </p:nvCxnSpPr>
        <p:spPr bwMode="auto">
          <a:xfrm flipH="1">
            <a:off x="7467600" y="4495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0058400" y="-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Phase I: Update Assignments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sz="2800" dirty="0">
                <a:solidFill>
                  <a:srgbClr val="000090"/>
                </a:solidFill>
                <a:latin typeface="Arial" charset="0"/>
              </a:rPr>
              <a:t>For each point, re-assign to closest mean:</a:t>
            </a:r>
          </a:p>
          <a:p>
            <a:endParaRPr lang="en-US" sz="28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  <a:p>
            <a:pPr lvl="2"/>
            <a:endParaRPr lang="en-US" sz="20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only decrease total distance phi!</a:t>
            </a:r>
          </a:p>
        </p:txBody>
      </p:sp>
      <p:pic>
        <p:nvPicPr>
          <p:cNvPr id="563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5" y="3044825"/>
            <a:ext cx="35909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7772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34" name="AutoShape 14"/>
          <p:cNvCxnSpPr>
            <a:cxnSpLocks noChangeShapeType="1"/>
            <a:stCxn id="56330" idx="5"/>
            <a:endCxn id="56333" idx="0"/>
          </p:cNvCxnSpPr>
          <p:nvPr/>
        </p:nvCxnSpPr>
        <p:spPr bwMode="auto">
          <a:xfrm>
            <a:off x="7064375" y="17303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7" idx="3"/>
            <a:endCxn id="56331" idx="0"/>
          </p:cNvCxnSpPr>
          <p:nvPr/>
        </p:nvCxnSpPr>
        <p:spPr bwMode="auto">
          <a:xfrm>
            <a:off x="7337425" y="1730375"/>
            <a:ext cx="2825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5" idx="6"/>
            <a:endCxn id="56333" idx="1"/>
          </p:cNvCxnSpPr>
          <p:nvPr/>
        </p:nvCxnSpPr>
        <p:spPr bwMode="auto">
          <a:xfrm flipV="1">
            <a:off x="6553200" y="20574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6" idx="7"/>
            <a:endCxn id="56332" idx="2"/>
          </p:cNvCxnSpPr>
          <p:nvPr/>
        </p:nvCxnSpPr>
        <p:spPr bwMode="auto">
          <a:xfrm flipV="1">
            <a:off x="6759575" y="2819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8" idx="1"/>
            <a:endCxn id="56332" idx="3"/>
          </p:cNvCxnSpPr>
          <p:nvPr/>
        </p:nvCxnSpPr>
        <p:spPr bwMode="auto">
          <a:xfrm flipH="1" flipV="1">
            <a:off x="7086600" y="2743200"/>
            <a:ext cx="555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9" idx="2"/>
            <a:endCxn id="56331" idx="3"/>
          </p:cNvCxnSpPr>
          <p:nvPr/>
        </p:nvCxnSpPr>
        <p:spPr bwMode="auto">
          <a:xfrm flipH="1" flipV="1">
            <a:off x="7696200" y="2514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632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7239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7543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769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6858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467600" y="5334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781800" y="54864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6934200" y="48768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1" name="AutoShape 29"/>
          <p:cNvCxnSpPr>
            <a:cxnSpLocks noChangeShapeType="1"/>
            <a:stCxn id="33817" idx="5"/>
            <a:endCxn id="33820" idx="0"/>
          </p:cNvCxnSpPr>
          <p:nvPr/>
        </p:nvCxnSpPr>
        <p:spPr bwMode="auto">
          <a:xfrm>
            <a:off x="6988175" y="46259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14" idx="3"/>
            <a:endCxn id="33820" idx="0"/>
          </p:cNvCxnSpPr>
          <p:nvPr/>
        </p:nvCxnSpPr>
        <p:spPr bwMode="auto">
          <a:xfrm flipH="1">
            <a:off x="7010400" y="46259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812" idx="6"/>
            <a:endCxn id="33819" idx="1"/>
          </p:cNvCxnSpPr>
          <p:nvPr/>
        </p:nvCxnSpPr>
        <p:spPr bwMode="auto">
          <a:xfrm flipV="1">
            <a:off x="6477000" y="5562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813" idx="7"/>
            <a:endCxn id="33819" idx="2"/>
          </p:cNvCxnSpPr>
          <p:nvPr/>
        </p:nvCxnSpPr>
        <p:spPr bwMode="auto">
          <a:xfrm flipV="1">
            <a:off x="6683375" y="56388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815" idx="1"/>
            <a:endCxn id="33818" idx="2"/>
          </p:cNvCxnSpPr>
          <p:nvPr/>
        </p:nvCxnSpPr>
        <p:spPr bwMode="auto">
          <a:xfrm flipH="1" flipV="1">
            <a:off x="7543800" y="54864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AutoShape 34"/>
          <p:cNvCxnSpPr>
            <a:cxnSpLocks noChangeShapeType="1"/>
            <a:stCxn id="33816" idx="2"/>
            <a:endCxn id="33818" idx="3"/>
          </p:cNvCxnSpPr>
          <p:nvPr/>
        </p:nvCxnSpPr>
        <p:spPr bwMode="auto">
          <a:xfrm flipH="1" flipV="1">
            <a:off x="7620000" y="54102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05987" name="Picture 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31369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5988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7225" y="5815013"/>
            <a:ext cx="21780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6858000" y="3429000"/>
            <a:ext cx="609600" cy="609600"/>
          </a:xfrm>
          <a:prstGeom prst="downArrow">
            <a:avLst>
              <a:gd name="adj1" fmla="val 39583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Phase II: Update Means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Move each mean to the average of its assigned points: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Also can only decrease total distance… </a:t>
            </a:r>
            <a:r>
              <a:rPr lang="en-US" sz="2400" dirty="0">
                <a:latin typeface="Arial" charset="0"/>
              </a:rPr>
              <a:t>(Why?)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Fun fact: </a:t>
            </a:r>
            <a:r>
              <a:rPr lang="en-US" sz="2400" dirty="0">
                <a:latin typeface="Arial" charset="0"/>
              </a:rPr>
              <a:t>the point y with minimum squared Euclidean distance to a set of points {x} is their mean</a:t>
            </a:r>
          </a:p>
        </p:txBody>
      </p:sp>
      <p:pic>
        <p:nvPicPr>
          <p:cNvPr id="573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763838"/>
            <a:ext cx="40290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358" name="AutoShape 14"/>
          <p:cNvCxnSpPr>
            <a:cxnSpLocks noChangeShapeType="1"/>
            <a:stCxn id="57354" idx="5"/>
            <a:endCxn id="57357" idx="0"/>
          </p:cNvCxnSpPr>
          <p:nvPr/>
        </p:nvCxnSpPr>
        <p:spPr bwMode="auto">
          <a:xfrm>
            <a:off x="6988175" y="18065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/>
          <p:cNvCxnSpPr>
            <a:cxnSpLocks noChangeShapeType="1"/>
            <a:stCxn id="57351" idx="3"/>
            <a:endCxn id="57357" idx="0"/>
          </p:cNvCxnSpPr>
          <p:nvPr/>
        </p:nvCxnSpPr>
        <p:spPr bwMode="auto">
          <a:xfrm flipH="1">
            <a:off x="7010400" y="18065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/>
          <p:cNvCxnSpPr>
            <a:cxnSpLocks noChangeShapeType="1"/>
            <a:stCxn id="57349" idx="6"/>
            <a:endCxn id="57356" idx="1"/>
          </p:cNvCxnSpPr>
          <p:nvPr/>
        </p:nvCxnSpPr>
        <p:spPr bwMode="auto">
          <a:xfrm flipV="1">
            <a:off x="64770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/>
          <p:cNvCxnSpPr>
            <a:cxnSpLocks noChangeShapeType="1"/>
            <a:stCxn id="57350" idx="7"/>
            <a:endCxn id="57356" idx="2"/>
          </p:cNvCxnSpPr>
          <p:nvPr/>
        </p:nvCxnSpPr>
        <p:spPr bwMode="auto">
          <a:xfrm flipV="1">
            <a:off x="6683375" y="28194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/>
          <p:cNvCxnSpPr>
            <a:cxnSpLocks noChangeShapeType="1"/>
            <a:stCxn id="57352" idx="1"/>
            <a:endCxn id="57355" idx="2"/>
          </p:cNvCxnSpPr>
          <p:nvPr/>
        </p:nvCxnSpPr>
        <p:spPr bwMode="auto">
          <a:xfrm flipH="1" flipV="1">
            <a:off x="7543800" y="26670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AutoShape 19"/>
          <p:cNvCxnSpPr>
            <a:cxnSpLocks noChangeShapeType="1"/>
            <a:stCxn id="57353" idx="2"/>
            <a:endCxn id="57355" idx="3"/>
          </p:cNvCxnSpPr>
          <p:nvPr/>
        </p:nvCxnSpPr>
        <p:spPr bwMode="auto">
          <a:xfrm flipH="1" flipV="1">
            <a:off x="7620000" y="25908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632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7239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7543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769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6858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620000" y="5715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477000" y="5715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042150" y="4724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45" name="AutoShape 29"/>
          <p:cNvCxnSpPr>
            <a:cxnSpLocks noChangeShapeType="1"/>
            <a:stCxn id="34841" idx="5"/>
            <a:endCxn id="34844" idx="0"/>
          </p:cNvCxnSpPr>
          <p:nvPr/>
        </p:nvCxnSpPr>
        <p:spPr bwMode="auto">
          <a:xfrm flipV="1">
            <a:off x="6988175" y="4724400"/>
            <a:ext cx="1301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  <a:stCxn id="34838" idx="3"/>
            <a:endCxn id="34844" idx="0"/>
          </p:cNvCxnSpPr>
          <p:nvPr/>
        </p:nvCxnSpPr>
        <p:spPr bwMode="auto">
          <a:xfrm flipH="1" flipV="1">
            <a:off x="7118350" y="4724400"/>
            <a:ext cx="1428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1"/>
          <p:cNvCxnSpPr>
            <a:cxnSpLocks noChangeShapeType="1"/>
            <a:stCxn id="34836" idx="6"/>
            <a:endCxn id="34843" idx="1"/>
          </p:cNvCxnSpPr>
          <p:nvPr/>
        </p:nvCxnSpPr>
        <p:spPr bwMode="auto">
          <a:xfrm>
            <a:off x="6477000" y="5715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2"/>
          <p:cNvCxnSpPr>
            <a:cxnSpLocks noChangeShapeType="1"/>
            <a:stCxn id="34837" idx="7"/>
            <a:endCxn id="34843" idx="2"/>
          </p:cNvCxnSpPr>
          <p:nvPr/>
        </p:nvCxnSpPr>
        <p:spPr bwMode="auto">
          <a:xfrm flipH="1" flipV="1">
            <a:off x="6553200" y="5867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3"/>
          <p:cNvCxnSpPr>
            <a:cxnSpLocks noChangeShapeType="1"/>
            <a:stCxn id="34839" idx="1"/>
            <a:endCxn id="34842" idx="2"/>
          </p:cNvCxnSpPr>
          <p:nvPr/>
        </p:nvCxnSpPr>
        <p:spPr bwMode="auto">
          <a:xfrm flipV="1">
            <a:off x="7566025" y="5867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4"/>
          <p:cNvCxnSpPr>
            <a:cxnSpLocks noChangeShapeType="1"/>
            <a:stCxn id="34840" idx="2"/>
            <a:endCxn id="34842" idx="3"/>
          </p:cNvCxnSpPr>
          <p:nvPr/>
        </p:nvCxnSpPr>
        <p:spPr bwMode="auto">
          <a:xfrm>
            <a:off x="7696200" y="5638800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6781800" y="3657600"/>
            <a:ext cx="609600" cy="609600"/>
          </a:xfrm>
          <a:prstGeom prst="downArrow">
            <a:avLst>
              <a:gd name="adj1" fmla="val 39583"/>
              <a:gd name="adj2" fmla="val 5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animBg="1"/>
      <p:bldP spid="34837" grpId="0" animBg="1"/>
      <p:bldP spid="34838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Initialization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sz="2800" dirty="0">
                <a:solidFill>
                  <a:srgbClr val="000090"/>
                </a:solidFill>
                <a:latin typeface="Arial" charset="0"/>
              </a:rPr>
              <a:t>K-means is non-deterministic</a:t>
            </a:r>
          </a:p>
          <a:p>
            <a:pPr lvl="1"/>
            <a:r>
              <a:rPr lang="en-US" sz="2400" dirty="0">
                <a:latin typeface="Arial" charset="0"/>
              </a:rPr>
              <a:t>Requires initial means</a:t>
            </a:r>
          </a:p>
          <a:p>
            <a:pPr lvl="1"/>
            <a:r>
              <a:rPr lang="en-US" sz="2400" dirty="0">
                <a:latin typeface="Arial" charset="0"/>
              </a:rPr>
              <a:t>It does matter what you pick!</a:t>
            </a:r>
          </a:p>
          <a:p>
            <a:pPr lvl="1"/>
            <a:endParaRPr lang="en-US" sz="24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What can go wrong?</a:t>
            </a:r>
          </a:p>
          <a:p>
            <a:pPr lvl="1"/>
            <a:endParaRPr lang="en-US" sz="2400" dirty="0">
              <a:latin typeface="Arial" charset="0"/>
            </a:endParaRPr>
          </a:p>
          <a:p>
            <a:pPr lvl="1"/>
            <a:r>
              <a:rPr lang="en-US" sz="2400" dirty="0">
                <a:solidFill>
                  <a:srgbClr val="000090"/>
                </a:solidFill>
                <a:latin typeface="Arial" charset="0"/>
              </a:rPr>
              <a:t>Various schemes for preventing this kind of thing: </a:t>
            </a:r>
            <a:r>
              <a:rPr lang="en-US" sz="2400" dirty="0">
                <a:latin typeface="Arial" charset="0"/>
              </a:rPr>
              <a:t>variance-based split / merge, initialization heuristics</a:t>
            </a:r>
          </a:p>
          <a:p>
            <a:pPr lvl="1"/>
            <a:endParaRPr lang="en-US" sz="2400" dirty="0">
              <a:latin typeface="Arial" charset="0"/>
            </a:endParaRP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7315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391400" y="2743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3" name="Oval 13"/>
          <p:cNvSpPr>
            <a:spLocks noChangeArrowheads="1"/>
          </p:cNvSpPr>
          <p:nvPr/>
        </p:nvSpPr>
        <p:spPr bwMode="auto">
          <a:xfrm>
            <a:off x="6400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4" name="Oval 14"/>
          <p:cNvSpPr>
            <a:spLocks noChangeArrowheads="1"/>
          </p:cNvSpPr>
          <p:nvPr/>
        </p:nvSpPr>
        <p:spPr bwMode="auto">
          <a:xfrm>
            <a:off x="66294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5" name="Oval 15"/>
          <p:cNvSpPr>
            <a:spLocks noChangeArrowheads="1"/>
          </p:cNvSpPr>
          <p:nvPr/>
        </p:nvSpPr>
        <p:spPr bwMode="auto">
          <a:xfrm>
            <a:off x="7315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6" name="Oval 16"/>
          <p:cNvSpPr>
            <a:spLocks noChangeArrowheads="1"/>
          </p:cNvSpPr>
          <p:nvPr/>
        </p:nvSpPr>
        <p:spPr bwMode="auto">
          <a:xfrm>
            <a:off x="76200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7" name="Oval 17"/>
          <p:cNvSpPr>
            <a:spLocks noChangeArrowheads="1"/>
          </p:cNvSpPr>
          <p:nvPr/>
        </p:nvSpPr>
        <p:spPr bwMode="auto">
          <a:xfrm>
            <a:off x="77724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8" name="Oval 18"/>
          <p:cNvSpPr>
            <a:spLocks noChangeArrowheads="1"/>
          </p:cNvSpPr>
          <p:nvPr/>
        </p:nvSpPr>
        <p:spPr bwMode="auto">
          <a:xfrm>
            <a:off x="6934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9" name="Rectangle 19"/>
          <p:cNvSpPr>
            <a:spLocks noChangeArrowheads="1"/>
          </p:cNvSpPr>
          <p:nvPr/>
        </p:nvSpPr>
        <p:spPr bwMode="auto">
          <a:xfrm>
            <a:off x="7086600" y="5562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0" name="Rectangle 20"/>
          <p:cNvSpPr>
            <a:spLocks noChangeArrowheads="1"/>
          </p:cNvSpPr>
          <p:nvPr/>
        </p:nvSpPr>
        <p:spPr bwMode="auto">
          <a:xfrm>
            <a:off x="6934200" y="4648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7315200" y="4648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13" grpId="0" animBg="1"/>
      <p:bldP spid="1408014" grpId="0" animBg="1"/>
      <p:bldP spid="1408015" grpId="0" animBg="1"/>
      <p:bldP spid="1408016" grpId="0" animBg="1"/>
      <p:bldP spid="1408017" grpId="0" animBg="1"/>
      <p:bldP spid="1408018" grpId="0" animBg="1"/>
      <p:bldP spid="1408019" grpId="0" animBg="1"/>
      <p:bldP spid="1408020" grpId="0" animBg="1"/>
      <p:bldP spid="14080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K-Means Getting Stuck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</a:rPr>
              <a:t>A local optimum: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105400" y="4267200"/>
            <a:ext cx="1716088" cy="1419225"/>
            <a:chOff x="1774" y="2683"/>
            <a:chExt cx="1081" cy="894"/>
          </a:xfrm>
        </p:grpSpPr>
        <p:sp>
          <p:nvSpPr>
            <p:cNvPr id="59507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9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1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2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3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4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5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6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7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8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9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0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1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2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3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4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5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6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7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8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9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0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1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2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3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4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5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6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7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8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9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0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1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2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3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4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5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6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7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8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9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0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1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2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3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4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5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6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7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8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397" name="Group 57"/>
          <p:cNvGrpSpPr>
            <a:grpSpLocks/>
          </p:cNvGrpSpPr>
          <p:nvPr/>
        </p:nvGrpSpPr>
        <p:grpSpPr bwMode="auto">
          <a:xfrm>
            <a:off x="5715000" y="2438400"/>
            <a:ext cx="1716088" cy="1419225"/>
            <a:chOff x="1774" y="2683"/>
            <a:chExt cx="1081" cy="894"/>
          </a:xfrm>
        </p:grpSpPr>
        <p:sp>
          <p:nvSpPr>
            <p:cNvPr id="59455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6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7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8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9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0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1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2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3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4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5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6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7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8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9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0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1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2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3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4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5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6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7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8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9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0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1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2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3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4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5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6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7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8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9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0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1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2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3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4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9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0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1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5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Oval 110"/>
          <p:cNvSpPr>
            <a:spLocks noChangeAspect="1" noChangeArrowheads="1"/>
          </p:cNvSpPr>
          <p:nvPr/>
        </p:nvSpPr>
        <p:spPr bwMode="auto">
          <a:xfrm>
            <a:off x="1692275" y="40084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Oval 111"/>
          <p:cNvSpPr>
            <a:spLocks noChangeAspect="1" noChangeArrowheads="1"/>
          </p:cNvSpPr>
          <p:nvPr/>
        </p:nvSpPr>
        <p:spPr bwMode="auto">
          <a:xfrm>
            <a:off x="2843213" y="37655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Oval 112"/>
          <p:cNvSpPr>
            <a:spLocks noChangeAspect="1" noChangeArrowheads="1"/>
          </p:cNvSpPr>
          <p:nvPr/>
        </p:nvSpPr>
        <p:spPr bwMode="auto">
          <a:xfrm>
            <a:off x="1936750" y="38623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Oval 113"/>
          <p:cNvSpPr>
            <a:spLocks noChangeAspect="1" noChangeArrowheads="1"/>
          </p:cNvSpPr>
          <p:nvPr/>
        </p:nvSpPr>
        <p:spPr bwMode="auto">
          <a:xfrm>
            <a:off x="1884363" y="43608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Oval 114"/>
          <p:cNvSpPr>
            <a:spLocks noChangeAspect="1" noChangeArrowheads="1"/>
          </p:cNvSpPr>
          <p:nvPr/>
        </p:nvSpPr>
        <p:spPr bwMode="auto">
          <a:xfrm>
            <a:off x="2301875" y="42211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Oval 115"/>
          <p:cNvSpPr>
            <a:spLocks noChangeAspect="1" noChangeArrowheads="1"/>
          </p:cNvSpPr>
          <p:nvPr/>
        </p:nvSpPr>
        <p:spPr bwMode="auto">
          <a:xfrm>
            <a:off x="1306513" y="38719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Oval 116"/>
          <p:cNvSpPr>
            <a:spLocks noChangeAspect="1" noChangeArrowheads="1"/>
          </p:cNvSpPr>
          <p:nvPr/>
        </p:nvSpPr>
        <p:spPr bwMode="auto">
          <a:xfrm>
            <a:off x="2176463" y="34004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Oval 117"/>
          <p:cNvSpPr>
            <a:spLocks noChangeAspect="1" noChangeArrowheads="1"/>
          </p:cNvSpPr>
          <p:nvPr/>
        </p:nvSpPr>
        <p:spPr bwMode="auto">
          <a:xfrm>
            <a:off x="2206625" y="37560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Oval 118"/>
          <p:cNvSpPr>
            <a:spLocks noChangeAspect="1" noChangeArrowheads="1"/>
          </p:cNvSpPr>
          <p:nvPr/>
        </p:nvSpPr>
        <p:spPr bwMode="auto">
          <a:xfrm>
            <a:off x="1739900" y="33353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Oval 119"/>
          <p:cNvSpPr>
            <a:spLocks noChangeAspect="1" noChangeArrowheads="1"/>
          </p:cNvSpPr>
          <p:nvPr/>
        </p:nvSpPr>
        <p:spPr bwMode="auto">
          <a:xfrm>
            <a:off x="1368425" y="43402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Oval 120"/>
          <p:cNvSpPr>
            <a:spLocks noChangeAspect="1" noChangeArrowheads="1"/>
          </p:cNvSpPr>
          <p:nvPr/>
        </p:nvSpPr>
        <p:spPr bwMode="auto">
          <a:xfrm>
            <a:off x="1487488" y="35861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Oval 121"/>
          <p:cNvSpPr>
            <a:spLocks noChangeAspect="1" noChangeArrowheads="1"/>
          </p:cNvSpPr>
          <p:nvPr/>
        </p:nvSpPr>
        <p:spPr bwMode="auto">
          <a:xfrm>
            <a:off x="2535238" y="39639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Oval 122"/>
          <p:cNvSpPr>
            <a:spLocks noChangeAspect="1" noChangeArrowheads="1"/>
          </p:cNvSpPr>
          <p:nvPr/>
        </p:nvSpPr>
        <p:spPr bwMode="auto">
          <a:xfrm>
            <a:off x="2495550" y="34353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Oval 123"/>
          <p:cNvSpPr>
            <a:spLocks noChangeAspect="1" noChangeArrowheads="1"/>
          </p:cNvSpPr>
          <p:nvPr/>
        </p:nvSpPr>
        <p:spPr bwMode="auto">
          <a:xfrm rot="-1118274">
            <a:off x="1968500" y="41036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124"/>
          <p:cNvSpPr>
            <a:spLocks noChangeAspect="1" noChangeArrowheads="1"/>
          </p:cNvSpPr>
          <p:nvPr/>
        </p:nvSpPr>
        <p:spPr bwMode="auto">
          <a:xfrm rot="-1118274">
            <a:off x="2960688" y="35782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Oval 125"/>
          <p:cNvSpPr>
            <a:spLocks noChangeAspect="1" noChangeArrowheads="1"/>
          </p:cNvSpPr>
          <p:nvPr/>
        </p:nvSpPr>
        <p:spPr bwMode="auto">
          <a:xfrm rot="-1118274">
            <a:off x="2139950" y="39020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Oval 126"/>
          <p:cNvSpPr>
            <a:spLocks noChangeAspect="1" noChangeArrowheads="1"/>
          </p:cNvSpPr>
          <p:nvPr/>
        </p:nvSpPr>
        <p:spPr bwMode="auto">
          <a:xfrm rot="-1118274">
            <a:off x="2289175" y="43878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Oval 127"/>
          <p:cNvSpPr>
            <a:spLocks noChangeAspect="1" noChangeArrowheads="1"/>
          </p:cNvSpPr>
          <p:nvPr/>
        </p:nvSpPr>
        <p:spPr bwMode="auto">
          <a:xfrm rot="-1118274">
            <a:off x="2628900" y="41481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Oval 128"/>
          <p:cNvSpPr>
            <a:spLocks noChangeAspect="1" noChangeArrowheads="1"/>
          </p:cNvSpPr>
          <p:nvPr/>
        </p:nvSpPr>
        <p:spPr bwMode="auto">
          <a:xfrm rot="-1118274">
            <a:off x="1547813" y="40719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Oval 129"/>
          <p:cNvSpPr>
            <a:spLocks noChangeAspect="1" noChangeArrowheads="1"/>
          </p:cNvSpPr>
          <p:nvPr/>
        </p:nvSpPr>
        <p:spPr bwMode="auto">
          <a:xfrm rot="-1118274">
            <a:off x="2184400" y="34036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Oval 130"/>
          <p:cNvSpPr>
            <a:spLocks noChangeAspect="1" noChangeArrowheads="1"/>
          </p:cNvSpPr>
          <p:nvPr/>
        </p:nvSpPr>
        <p:spPr bwMode="auto">
          <a:xfrm rot="-1118274">
            <a:off x="2354263" y="37322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Oval 131"/>
          <p:cNvSpPr>
            <a:spLocks noChangeAspect="1" noChangeArrowheads="1"/>
          </p:cNvSpPr>
          <p:nvPr/>
        </p:nvSpPr>
        <p:spPr bwMode="auto">
          <a:xfrm rot="-1118274">
            <a:off x="1744663" y="34528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Oval 132"/>
          <p:cNvSpPr>
            <a:spLocks noChangeAspect="1" noChangeArrowheads="1"/>
          </p:cNvSpPr>
          <p:nvPr/>
        </p:nvSpPr>
        <p:spPr bwMode="auto">
          <a:xfrm rot="-1118274">
            <a:off x="1792288" y="45005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Oval 133"/>
          <p:cNvSpPr>
            <a:spLocks noChangeAspect="1" noChangeArrowheads="1"/>
          </p:cNvSpPr>
          <p:nvPr/>
        </p:nvSpPr>
        <p:spPr bwMode="auto">
          <a:xfrm rot="-1118274">
            <a:off x="1604963" y="37560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Oval 134"/>
          <p:cNvSpPr>
            <a:spLocks noChangeAspect="1" noChangeArrowheads="1"/>
          </p:cNvSpPr>
          <p:nvPr/>
        </p:nvSpPr>
        <p:spPr bwMode="auto">
          <a:xfrm rot="-1118274">
            <a:off x="2747963" y="38465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Oval 135"/>
          <p:cNvSpPr>
            <a:spLocks noChangeAspect="1" noChangeArrowheads="1"/>
          </p:cNvSpPr>
          <p:nvPr/>
        </p:nvSpPr>
        <p:spPr bwMode="auto">
          <a:xfrm rot="-1118274">
            <a:off x="2498725" y="33543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Oval 136"/>
          <p:cNvSpPr>
            <a:spLocks noChangeAspect="1" noChangeArrowheads="1"/>
          </p:cNvSpPr>
          <p:nvPr/>
        </p:nvSpPr>
        <p:spPr bwMode="auto">
          <a:xfrm rot="5895381">
            <a:off x="1936750" y="35036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Oval 137"/>
          <p:cNvSpPr>
            <a:spLocks noChangeAspect="1" noChangeArrowheads="1"/>
          </p:cNvSpPr>
          <p:nvPr/>
        </p:nvSpPr>
        <p:spPr bwMode="auto">
          <a:xfrm rot="5895381">
            <a:off x="2060575" y="44497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Oval 138"/>
          <p:cNvSpPr>
            <a:spLocks noChangeAspect="1" noChangeArrowheads="1"/>
          </p:cNvSpPr>
          <p:nvPr/>
        </p:nvSpPr>
        <p:spPr bwMode="auto">
          <a:xfrm rot="5895381">
            <a:off x="2081213" y="37179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Oval 139"/>
          <p:cNvSpPr>
            <a:spLocks noChangeAspect="1" noChangeArrowheads="1"/>
          </p:cNvSpPr>
          <p:nvPr/>
        </p:nvSpPr>
        <p:spPr bwMode="auto">
          <a:xfrm rot="5895381">
            <a:off x="1470025" y="36004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Oval 140"/>
          <p:cNvSpPr>
            <a:spLocks noChangeAspect="1" noChangeArrowheads="1"/>
          </p:cNvSpPr>
          <p:nvPr/>
        </p:nvSpPr>
        <p:spPr bwMode="auto">
          <a:xfrm rot="5895381">
            <a:off x="1582738" y="39528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Oval 141"/>
          <p:cNvSpPr>
            <a:spLocks noChangeAspect="1" noChangeArrowheads="1"/>
          </p:cNvSpPr>
          <p:nvPr/>
        </p:nvSpPr>
        <p:spPr bwMode="auto">
          <a:xfrm rot="5895381">
            <a:off x="2160588" y="32162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Oval 142"/>
          <p:cNvSpPr>
            <a:spLocks noChangeAspect="1" noChangeArrowheads="1"/>
          </p:cNvSpPr>
          <p:nvPr/>
        </p:nvSpPr>
        <p:spPr bwMode="auto">
          <a:xfrm rot="5895381">
            <a:off x="2608263" y="39735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Oval 143"/>
          <p:cNvSpPr>
            <a:spLocks noChangeAspect="1" noChangeArrowheads="1"/>
          </p:cNvSpPr>
          <p:nvPr/>
        </p:nvSpPr>
        <p:spPr bwMode="auto">
          <a:xfrm rot="5895381">
            <a:off x="2173288" y="39465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2" name="Oval 144"/>
          <p:cNvSpPr>
            <a:spLocks noChangeAspect="1" noChangeArrowheads="1"/>
          </p:cNvSpPr>
          <p:nvPr/>
        </p:nvSpPr>
        <p:spPr bwMode="auto">
          <a:xfrm rot="5895381">
            <a:off x="2759075" y="36369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Oval 145"/>
          <p:cNvSpPr>
            <a:spLocks noChangeAspect="1" noChangeArrowheads="1"/>
          </p:cNvSpPr>
          <p:nvPr/>
        </p:nvSpPr>
        <p:spPr bwMode="auto">
          <a:xfrm rot="5895381">
            <a:off x="1570038" y="31940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Oval 146"/>
          <p:cNvSpPr>
            <a:spLocks noChangeAspect="1" noChangeArrowheads="1"/>
          </p:cNvSpPr>
          <p:nvPr/>
        </p:nvSpPr>
        <p:spPr bwMode="auto">
          <a:xfrm rot="5895381">
            <a:off x="2484438" y="34004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5" name="Oval 147"/>
          <p:cNvSpPr>
            <a:spLocks noChangeAspect="1" noChangeArrowheads="1"/>
          </p:cNvSpPr>
          <p:nvPr/>
        </p:nvSpPr>
        <p:spPr bwMode="auto">
          <a:xfrm rot="5895381">
            <a:off x="1870075" y="41783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6" name="Oval 148"/>
          <p:cNvSpPr>
            <a:spLocks noChangeAspect="1" noChangeArrowheads="1"/>
          </p:cNvSpPr>
          <p:nvPr/>
        </p:nvSpPr>
        <p:spPr bwMode="auto">
          <a:xfrm rot="5895381">
            <a:off x="2522538" y="42243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7" name="Oval 149"/>
          <p:cNvSpPr>
            <a:spLocks noChangeAspect="1" noChangeArrowheads="1"/>
          </p:cNvSpPr>
          <p:nvPr/>
        </p:nvSpPr>
        <p:spPr bwMode="auto">
          <a:xfrm rot="4777107">
            <a:off x="1763713" y="37131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8" name="Oval 150"/>
          <p:cNvSpPr>
            <a:spLocks noChangeAspect="1" noChangeArrowheads="1"/>
          </p:cNvSpPr>
          <p:nvPr/>
        </p:nvSpPr>
        <p:spPr bwMode="auto">
          <a:xfrm rot="4777107">
            <a:off x="2274888" y="45783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9" name="Oval 151"/>
          <p:cNvSpPr>
            <a:spLocks noChangeAspect="1" noChangeArrowheads="1"/>
          </p:cNvSpPr>
          <p:nvPr/>
        </p:nvSpPr>
        <p:spPr bwMode="auto">
          <a:xfrm rot="4777107">
            <a:off x="1993900" y="38798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0" name="Oval 152"/>
          <p:cNvSpPr>
            <a:spLocks noChangeAspect="1" noChangeArrowheads="1"/>
          </p:cNvSpPr>
          <p:nvPr/>
        </p:nvSpPr>
        <p:spPr bwMode="auto">
          <a:xfrm rot="4777107">
            <a:off x="1365250" y="39274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1" name="Oval 153"/>
          <p:cNvSpPr>
            <a:spLocks noChangeAspect="1" noChangeArrowheads="1"/>
          </p:cNvSpPr>
          <p:nvPr/>
        </p:nvSpPr>
        <p:spPr bwMode="auto">
          <a:xfrm rot="4777107">
            <a:off x="1616075" y="42354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2" name="Oval 154"/>
          <p:cNvSpPr>
            <a:spLocks noChangeAspect="1" noChangeArrowheads="1"/>
          </p:cNvSpPr>
          <p:nvPr/>
        </p:nvSpPr>
        <p:spPr bwMode="auto">
          <a:xfrm rot="4777107">
            <a:off x="1868488" y="33845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Oval 155"/>
          <p:cNvSpPr>
            <a:spLocks noChangeAspect="1" noChangeArrowheads="1"/>
          </p:cNvSpPr>
          <p:nvPr/>
        </p:nvSpPr>
        <p:spPr bwMode="auto">
          <a:xfrm rot="4777107">
            <a:off x="2598738" y="39830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4" name="Oval 156"/>
          <p:cNvSpPr>
            <a:spLocks noChangeAspect="1" noChangeArrowheads="1"/>
          </p:cNvSpPr>
          <p:nvPr/>
        </p:nvSpPr>
        <p:spPr bwMode="auto">
          <a:xfrm rot="4777107">
            <a:off x="2168525" y="40703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5" name="Oval 157"/>
          <p:cNvSpPr>
            <a:spLocks noChangeAspect="1" noChangeArrowheads="1"/>
          </p:cNvSpPr>
          <p:nvPr/>
        </p:nvSpPr>
        <p:spPr bwMode="auto">
          <a:xfrm rot="4777107">
            <a:off x="2600325" y="36274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6" name="Oval 158"/>
          <p:cNvSpPr>
            <a:spLocks noChangeAspect="1" noChangeArrowheads="1"/>
          </p:cNvSpPr>
          <p:nvPr/>
        </p:nvSpPr>
        <p:spPr bwMode="auto">
          <a:xfrm rot="4777107">
            <a:off x="1298575" y="35163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7" name="Oval 159"/>
          <p:cNvSpPr>
            <a:spLocks noChangeAspect="1" noChangeArrowheads="1"/>
          </p:cNvSpPr>
          <p:nvPr/>
        </p:nvSpPr>
        <p:spPr bwMode="auto">
          <a:xfrm rot="4777107">
            <a:off x="2249488" y="34750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8" name="Oval 160"/>
          <p:cNvSpPr>
            <a:spLocks noChangeAspect="1" noChangeArrowheads="1"/>
          </p:cNvSpPr>
          <p:nvPr/>
        </p:nvSpPr>
        <p:spPr bwMode="auto">
          <a:xfrm rot="4777107">
            <a:off x="1970088" y="43688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9" name="Oval 161"/>
          <p:cNvSpPr>
            <a:spLocks noChangeAspect="1" noChangeArrowheads="1"/>
          </p:cNvSpPr>
          <p:nvPr/>
        </p:nvSpPr>
        <p:spPr bwMode="auto">
          <a:xfrm rot="4777107">
            <a:off x="2613025" y="42402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50" name="Oval 162"/>
          <p:cNvSpPr>
            <a:spLocks noChangeArrowheads="1"/>
          </p:cNvSpPr>
          <p:nvPr/>
        </p:nvSpPr>
        <p:spPr bwMode="auto">
          <a:xfrm>
            <a:off x="6096000" y="3962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51" name="Oval 163"/>
          <p:cNvSpPr>
            <a:spLocks noChangeArrowheads="1"/>
          </p:cNvSpPr>
          <p:nvPr/>
        </p:nvSpPr>
        <p:spPr bwMode="auto">
          <a:xfrm>
            <a:off x="2362200" y="38100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52" name="Oval 164"/>
          <p:cNvSpPr>
            <a:spLocks noChangeArrowheads="1"/>
          </p:cNvSpPr>
          <p:nvPr/>
        </p:nvSpPr>
        <p:spPr bwMode="auto">
          <a:xfrm>
            <a:off x="1600200" y="3810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Another Example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447800"/>
            <a:ext cx="0" cy="47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3886200"/>
            <a:ext cx="53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52800" y="54102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3429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72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91000" y="4038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672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3505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62200" y="41910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53000" y="3581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24200" y="50292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53000" y="54864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7000" y="28956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33528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38600" y="20574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21336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38800" y="52578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22860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20574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81600" y="22098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23622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27432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28194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67400" y="30480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05200" y="55626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38600" y="57150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96000" y="35052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24400" y="57150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76800" y="58674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96000" y="4953000"/>
            <a:ext cx="76200" cy="762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15200" y="36576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43400" y="9906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1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5530C3-97D3-BE4F-BEC7-9AD28F21FF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Learning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 rot="5400000">
            <a:off x="-1828800" y="38100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Being </a:t>
            </a:r>
            <a:r>
              <a:rPr lang="en-US" sz="2800" kern="0" dirty="0">
                <a:latin typeface="+mn-lt"/>
                <a:cs typeface="+mn-cs"/>
              </a:rPr>
              <a:t>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earned?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71800" y="14478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of Supervision 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Experience, Feedback)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09350"/>
              </p:ext>
            </p:extLst>
          </p:nvPr>
        </p:nvGraphicFramePr>
        <p:xfrm>
          <a:off x="685801" y="2590800"/>
          <a:ext cx="8305800" cy="32918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04999"/>
                <a:gridCol w="2362200"/>
                <a:gridCol w="2362200"/>
                <a:gridCol w="1676401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Labeled</a:t>
                      </a:r>
                    </a:p>
                    <a:p>
                      <a:r>
                        <a:rPr lang="en-US" sz="2400" dirty="0" smtClean="0"/>
                        <a:t>Examples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Reward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Nothing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Discrete </a:t>
                      </a:r>
                    </a:p>
                    <a:p>
                      <a:pPr algn="r"/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Classification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Clustering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Continuous 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Apprenticeship Learning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Reinforcement</a:t>
                      </a:r>
                    </a:p>
                    <a:p>
                      <a:r>
                        <a:rPr lang="en-US" sz="2400" dirty="0" smtClean="0"/>
                        <a:t>Learning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315200" y="3352800"/>
            <a:ext cx="16383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0066"/>
                </a:solidFill>
                <a:latin typeface="Arial" charset="0"/>
              </a:rPr>
              <a:t>K-Means Questions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191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Will K-means converge?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To a global optimum?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Will it always find the true patterns in the data?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If the patterns are very very clear?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00009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90"/>
                </a:solidFill>
                <a:latin typeface="Arial" charset="0"/>
              </a:rPr>
              <a:t>Do </a:t>
            </a:r>
            <a:r>
              <a:rPr lang="en-US" sz="2800" dirty="0">
                <a:solidFill>
                  <a:srgbClr val="000090"/>
                </a:solidFill>
                <a:latin typeface="Arial" charset="0"/>
              </a:rPr>
              <a:t>people ever use it</a:t>
            </a:r>
            <a:r>
              <a:rPr lang="en-US" sz="2800" dirty="0" smtClean="0">
                <a:solidFill>
                  <a:srgbClr val="000090"/>
                </a:solidFill>
                <a:latin typeface="Arial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Very popular algorithm</a:t>
            </a:r>
            <a:endParaRPr lang="en-US" sz="2400" dirty="0">
              <a:solidFill>
                <a:srgbClr val="00009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How many clusters to pick</a:t>
            </a:r>
            <a:r>
              <a:rPr lang="en-US" sz="2800" dirty="0" smtClean="0">
                <a:solidFill>
                  <a:srgbClr val="000090"/>
                </a:solidFill>
                <a:latin typeface="Arial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Hard question, decide experimentally</a:t>
            </a:r>
            <a:endParaRPr lang="en-US" sz="2400" dirty="0">
              <a:solidFill>
                <a:srgbClr val="00009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0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361ED7-C1AF-40D4-B0EA-CF059D988494}" type="slidenum">
              <a:rPr lang="en-US" sz="1200">
                <a:latin typeface="Helvetica" pitchFamily="34" charset="0"/>
              </a:rPr>
              <a:pPr eaLnBrk="1" hangingPunct="1"/>
              <a:t>21</a:t>
            </a:fld>
            <a:endParaRPr 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EM: Soft Clustering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Clustering typically assumes that each instance is given a “hard” assignment to exactly one cluster.</a:t>
            </a:r>
          </a:p>
          <a:p>
            <a:pPr eaLnBrk="1" hangingPunct="1"/>
            <a:r>
              <a:rPr lang="en-US" sz="2800" dirty="0" smtClean="0"/>
              <a:t>Does not allow uncertainty in class membership or for an instance to belong to more than one cluster.</a:t>
            </a:r>
          </a:p>
          <a:p>
            <a:pPr lvl="1"/>
            <a:r>
              <a:rPr lang="en-US" sz="2400" dirty="0" smtClean="0"/>
              <a:t>Problematic because data </a:t>
            </a:r>
            <a:r>
              <a:rPr lang="en-US" sz="2400" dirty="0"/>
              <a:t>points that lie roughly midway between cluster </a:t>
            </a:r>
            <a:r>
              <a:rPr lang="en-US" sz="2400" dirty="0" smtClean="0"/>
              <a:t>centers are assigned to one cluster </a:t>
            </a:r>
          </a:p>
          <a:p>
            <a:r>
              <a:rPr lang="en-US" sz="3200" i="1" dirty="0" smtClean="0">
                <a:solidFill>
                  <a:srgbClr val="FF0000"/>
                </a:solidFill>
              </a:rPr>
              <a:t>Soft clustering</a:t>
            </a:r>
            <a:r>
              <a:rPr lang="en-US" sz="3200" dirty="0" smtClean="0"/>
              <a:t> gives probabilities that an instance belongs to each of a set of clusters.</a:t>
            </a:r>
          </a:p>
        </p:txBody>
      </p:sp>
    </p:spTree>
    <p:extLst>
      <p:ext uri="{BB962C8B-B14F-4D97-AF65-F5344CB8AC3E}">
        <p14:creationId xmlns:p14="http://schemas.microsoft.com/office/powerpoint/2010/main" val="27965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0104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Probabilistic Clustering</a:t>
            </a:r>
          </a:p>
        </p:txBody>
      </p:sp>
      <p:sp>
        <p:nvSpPr>
          <p:cNvPr id="310300" name="Rectangle 28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5867400" cy="48768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Try a probabilistic model!</a:t>
            </a:r>
          </a:p>
          <a:p>
            <a:pPr marL="742950" lvl="2" indent="-342900"/>
            <a:r>
              <a:rPr lang="en-US" dirty="0" smtClean="0"/>
              <a:t>allows overlaps, clusters of different size, etc.</a:t>
            </a:r>
          </a:p>
          <a:p>
            <a:r>
              <a:rPr lang="en-US" dirty="0" smtClean="0"/>
              <a:t>Can tell a </a:t>
            </a:r>
            <a:r>
              <a:rPr lang="en-US" i="1" dirty="0" smtClean="0">
                <a:solidFill>
                  <a:srgbClr val="000090"/>
                </a:solidFill>
              </a:rPr>
              <a:t>generative story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for data</a:t>
            </a:r>
          </a:p>
          <a:p>
            <a:pPr lvl="1"/>
            <a:r>
              <a:rPr lang="en-US" dirty="0" smtClean="0"/>
              <a:t>P(X|Z) P(Z)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Challenge: </a:t>
            </a:r>
            <a:r>
              <a:rPr lang="en-US" dirty="0" smtClean="0"/>
              <a:t>we need to estimate model parameters without labeled </a:t>
            </a:r>
            <a:r>
              <a:rPr lang="en-US" dirty="0" err="1"/>
              <a:t>Z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81122"/>
              </p:ext>
            </p:extLst>
          </p:nvPr>
        </p:nvGraphicFramePr>
        <p:xfrm>
          <a:off x="6400800" y="1752600"/>
          <a:ext cx="2209800" cy="43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</a:tblGrid>
              <a:tr h="620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2.1</a:t>
                      </a:r>
                      <a:endParaRPr lang="en-US" sz="2400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-1.1</a:t>
                      </a:r>
                      <a:endParaRPr lang="en-US" sz="2400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3.0</a:t>
                      </a:r>
                      <a:endParaRPr lang="en-US" sz="2400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-2.0</a:t>
                      </a:r>
                      <a:endParaRPr lang="en-US" sz="2400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1.5</a:t>
                      </a:r>
                      <a:endParaRPr lang="en-US" sz="2400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 rot="16200000">
            <a:off x="7525782" y="-246618"/>
            <a:ext cx="1066800" cy="2017236"/>
            <a:chOff x="1868487" y="1981200"/>
            <a:chExt cx="1712913" cy="3200399"/>
          </a:xfrm>
        </p:grpSpPr>
        <p:sp>
          <p:nvSpPr>
            <p:cNvPr id="59" name="Oval 3"/>
            <p:cNvSpPr>
              <a:spLocks noChangeArrowheads="1"/>
            </p:cNvSpPr>
            <p:nvPr/>
          </p:nvSpPr>
          <p:spPr bwMode="auto">
            <a:xfrm>
              <a:off x="2478087" y="20399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2020887" y="2573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3011487" y="2573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2478087" y="2954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2097087" y="37925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3163887" y="36401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2554287" y="37925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1868487" y="3335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3240087" y="34115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3011487" y="4478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554287" y="4478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097087" y="45545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249487" y="4859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782887" y="37925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3392487" y="35639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2935287" y="39449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2935287" y="3716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 flipH="1">
              <a:off x="3316287" y="38687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3087687" y="38687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2859087" y="34115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2935287" y="31829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011487" y="35639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3087687" y="33353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2859087" y="50879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2401887" y="508793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4"/>
            <p:cNvSpPr>
              <a:spLocks noChangeArrowheads="1"/>
            </p:cNvSpPr>
            <p:nvPr/>
          </p:nvSpPr>
          <p:spPr bwMode="auto">
            <a:xfrm rot="16200000">
              <a:off x="1028701" y="2933700"/>
              <a:ext cx="3200399" cy="129539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Oval 14"/>
            <p:cNvSpPr>
              <a:spLocks noChangeArrowheads="1"/>
            </p:cNvSpPr>
            <p:nvPr/>
          </p:nvSpPr>
          <p:spPr bwMode="auto">
            <a:xfrm rot="16200000">
              <a:off x="2628901" y="3162300"/>
              <a:ext cx="914399" cy="990599"/>
            </a:xfrm>
            <a:prstGeom prst="ellips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36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dataset: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Mixture model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76400"/>
            <a:ext cx="2286000" cy="43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089" y="1280447"/>
            <a:ext cx="2740734" cy="3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743200"/>
            <a:ext cx="4057207" cy="120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2" y="3967532"/>
            <a:ext cx="6902961" cy="43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2" y="4492047"/>
            <a:ext cx="7696200" cy="41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0612" y="4957037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one of them equals 1 at any given point. Each point is assumed to be generated from exactly one mixture component!</a:t>
            </a:r>
            <a:endParaRPr lang="en-US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76" y="2133694"/>
            <a:ext cx="4060825" cy="76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21" y="5696617"/>
            <a:ext cx="1954381" cy="55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40049"/>
            <a:ext cx="1752600" cy="46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282406" y="1524000"/>
            <a:ext cx="481806" cy="186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578784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Mixture Weights.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Mixture Model: </a:t>
            </a:r>
            <a:br>
              <a:rPr lang="en-US" dirty="0" smtClean="0"/>
            </a:br>
            <a:r>
              <a:rPr lang="en-US" dirty="0" smtClean="0"/>
              <a:t>Probabilistic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membership weight express our uncertainty about which of the “K” components generated the vector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848600" cy="3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934200" cy="122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90" y="4408666"/>
            <a:ext cx="601310" cy="46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4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 (GMMs)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184"/>
            <a:ext cx="8229600" cy="3510979"/>
          </a:xfrm>
        </p:spPr>
        <p:txBody>
          <a:bodyPr/>
          <a:lstStyle/>
          <a:p>
            <a:r>
              <a:rPr lang="en-US" dirty="0" smtClean="0"/>
              <a:t>We can define a GMM by making each “k-</a:t>
            </a:r>
            <a:r>
              <a:rPr lang="en-US" dirty="0" err="1" smtClean="0"/>
              <a:t>th</a:t>
            </a:r>
            <a:r>
              <a:rPr lang="en-US" dirty="0" smtClean="0"/>
              <a:t>” component a Gaussian density with parameters: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17536" cy="109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2690812" cy="88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486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Question: How to learn these parameters from data?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4343400"/>
            <a:ext cx="3276600" cy="1752600"/>
          </a:xfrm>
        </p:spPr>
        <p:txBody>
          <a:bodyPr/>
          <a:lstStyle/>
          <a:p>
            <a:r>
              <a:rPr lang="en-US" sz="3200" dirty="0" smtClean="0"/>
              <a:t>Expectation Maximization</a:t>
            </a:r>
          </a:p>
        </p:txBody>
      </p:sp>
      <p:sp>
        <p:nvSpPr>
          <p:cNvPr id="361475" name="Line 3"/>
          <p:cNvSpPr>
            <a:spLocks noChangeShapeType="1"/>
          </p:cNvSpPr>
          <p:nvPr/>
        </p:nvSpPr>
        <p:spPr bwMode="auto">
          <a:xfrm>
            <a:off x="609600" y="22860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76" name="Line 4"/>
          <p:cNvSpPr>
            <a:spLocks noChangeShapeType="1"/>
          </p:cNvSpPr>
          <p:nvPr/>
        </p:nvSpPr>
        <p:spPr bwMode="auto">
          <a:xfrm flipV="1">
            <a:off x="609600" y="1828800"/>
            <a:ext cx="1600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77" name="Line 5"/>
          <p:cNvSpPr>
            <a:spLocks noChangeShapeType="1"/>
          </p:cNvSpPr>
          <p:nvPr/>
        </p:nvSpPr>
        <p:spPr bwMode="auto">
          <a:xfrm>
            <a:off x="2209800" y="1828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78" name="Line 6"/>
          <p:cNvSpPr>
            <a:spLocks noChangeShapeType="1"/>
          </p:cNvSpPr>
          <p:nvPr/>
        </p:nvSpPr>
        <p:spPr bwMode="auto">
          <a:xfrm>
            <a:off x="609600" y="4648200"/>
            <a:ext cx="1524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 flipH="1">
            <a:off x="2133600" y="1828800"/>
            <a:ext cx="7620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 flipV="1">
            <a:off x="2133600" y="5105400"/>
            <a:ext cx="1981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 flipH="1" flipV="1">
            <a:off x="4038600" y="44958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>
            <a:off x="3962400" y="1828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3" name="Line 11"/>
          <p:cNvSpPr>
            <a:spLocks noChangeShapeType="1"/>
          </p:cNvSpPr>
          <p:nvPr/>
        </p:nvSpPr>
        <p:spPr bwMode="auto">
          <a:xfrm>
            <a:off x="3962400" y="3124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4" name="Line 12"/>
          <p:cNvSpPr>
            <a:spLocks noChangeShapeType="1"/>
          </p:cNvSpPr>
          <p:nvPr/>
        </p:nvSpPr>
        <p:spPr bwMode="auto">
          <a:xfrm>
            <a:off x="2819400" y="3886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5" name="Line 13"/>
          <p:cNvSpPr>
            <a:spLocks noChangeShapeType="1"/>
          </p:cNvSpPr>
          <p:nvPr/>
        </p:nvSpPr>
        <p:spPr bwMode="auto">
          <a:xfrm>
            <a:off x="2819400" y="2438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2819400" y="2438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2819400" y="3048000"/>
            <a:ext cx="1143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8" name="Line 16"/>
          <p:cNvSpPr>
            <a:spLocks noChangeShapeType="1"/>
          </p:cNvSpPr>
          <p:nvPr/>
        </p:nvSpPr>
        <p:spPr bwMode="auto">
          <a:xfrm flipV="1">
            <a:off x="2819400" y="3810000"/>
            <a:ext cx="1143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9" name="Line 17"/>
          <p:cNvSpPr>
            <a:spLocks noChangeShapeType="1"/>
          </p:cNvSpPr>
          <p:nvPr/>
        </p:nvSpPr>
        <p:spPr bwMode="auto">
          <a:xfrm>
            <a:off x="2819400" y="4495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0" name="Line 18"/>
          <p:cNvSpPr>
            <a:spLocks noChangeShapeType="1"/>
          </p:cNvSpPr>
          <p:nvPr/>
        </p:nvSpPr>
        <p:spPr bwMode="auto">
          <a:xfrm flipH="1" flipV="1">
            <a:off x="3505200" y="39624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 flipH="1">
            <a:off x="2819400" y="39624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2" name="Line 20"/>
          <p:cNvSpPr>
            <a:spLocks noChangeShapeType="1"/>
          </p:cNvSpPr>
          <p:nvPr/>
        </p:nvSpPr>
        <p:spPr bwMode="auto">
          <a:xfrm flipH="1" flipV="1">
            <a:off x="3733800" y="28956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3" name="Line 21"/>
          <p:cNvSpPr>
            <a:spLocks noChangeShapeType="1"/>
          </p:cNvSpPr>
          <p:nvPr/>
        </p:nvSpPr>
        <p:spPr bwMode="auto">
          <a:xfrm flipH="1">
            <a:off x="2819400" y="28956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4" name="Line 22"/>
          <p:cNvSpPr>
            <a:spLocks noChangeShapeType="1"/>
          </p:cNvSpPr>
          <p:nvPr/>
        </p:nvSpPr>
        <p:spPr bwMode="auto">
          <a:xfrm flipV="1">
            <a:off x="4953000" y="16764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5" name="Line 23"/>
          <p:cNvSpPr>
            <a:spLocks noChangeShapeType="1"/>
          </p:cNvSpPr>
          <p:nvPr/>
        </p:nvSpPr>
        <p:spPr bwMode="auto">
          <a:xfrm>
            <a:off x="5867400" y="1676400"/>
            <a:ext cx="533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 flipV="1">
            <a:off x="6400800" y="1524000"/>
            <a:ext cx="5334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 flipV="1">
            <a:off x="6934200" y="1447800"/>
            <a:ext cx="838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8" name="Line 26"/>
          <p:cNvSpPr>
            <a:spLocks noChangeShapeType="1"/>
          </p:cNvSpPr>
          <p:nvPr/>
        </p:nvSpPr>
        <p:spPr bwMode="auto">
          <a:xfrm flipV="1">
            <a:off x="5029200" y="4343400"/>
            <a:ext cx="838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99" name="Line 27"/>
          <p:cNvSpPr>
            <a:spLocks noChangeShapeType="1"/>
          </p:cNvSpPr>
          <p:nvPr/>
        </p:nvSpPr>
        <p:spPr bwMode="auto">
          <a:xfrm flipV="1">
            <a:off x="7391400" y="4038600"/>
            <a:ext cx="838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0" name="Line 28"/>
          <p:cNvSpPr>
            <a:spLocks noChangeShapeType="1"/>
          </p:cNvSpPr>
          <p:nvPr/>
        </p:nvSpPr>
        <p:spPr bwMode="auto">
          <a:xfrm>
            <a:off x="4953000" y="1752600"/>
            <a:ext cx="762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1" name="Line 29"/>
          <p:cNvSpPr>
            <a:spLocks noChangeShapeType="1"/>
          </p:cNvSpPr>
          <p:nvPr/>
        </p:nvSpPr>
        <p:spPr bwMode="auto">
          <a:xfrm>
            <a:off x="7696200" y="1447800"/>
            <a:ext cx="5334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2" name="Line 30"/>
          <p:cNvSpPr>
            <a:spLocks noChangeShapeType="1"/>
          </p:cNvSpPr>
          <p:nvPr/>
        </p:nvSpPr>
        <p:spPr bwMode="auto">
          <a:xfrm flipV="1">
            <a:off x="5791200" y="3200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3" name="Line 31"/>
          <p:cNvSpPr>
            <a:spLocks noChangeShapeType="1"/>
          </p:cNvSpPr>
          <p:nvPr/>
        </p:nvSpPr>
        <p:spPr bwMode="auto">
          <a:xfrm flipH="1" flipV="1">
            <a:off x="7086600" y="3048000"/>
            <a:ext cx="381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4" name="Line 32"/>
          <p:cNvSpPr>
            <a:spLocks noChangeShapeType="1"/>
          </p:cNvSpPr>
          <p:nvPr/>
        </p:nvSpPr>
        <p:spPr bwMode="auto">
          <a:xfrm flipH="1">
            <a:off x="6477000" y="30480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5" name="Line 33"/>
          <p:cNvSpPr>
            <a:spLocks noChangeShapeType="1"/>
          </p:cNvSpPr>
          <p:nvPr/>
        </p:nvSpPr>
        <p:spPr bwMode="auto">
          <a:xfrm>
            <a:off x="5791200" y="32004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6" name="Line 34"/>
          <p:cNvSpPr>
            <a:spLocks noChangeShapeType="1"/>
          </p:cNvSpPr>
          <p:nvPr/>
        </p:nvSpPr>
        <p:spPr bwMode="auto">
          <a:xfrm flipH="1">
            <a:off x="5943600" y="1524000"/>
            <a:ext cx="990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7" name="Line 35"/>
          <p:cNvSpPr>
            <a:spLocks noChangeShapeType="1"/>
          </p:cNvSpPr>
          <p:nvPr/>
        </p:nvSpPr>
        <p:spPr bwMode="auto">
          <a:xfrm flipH="1" flipV="1">
            <a:off x="5943600" y="4038600"/>
            <a:ext cx="1447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8" name="Line 36"/>
          <p:cNvSpPr>
            <a:spLocks noChangeShapeType="1"/>
          </p:cNvSpPr>
          <p:nvPr/>
        </p:nvSpPr>
        <p:spPr bwMode="auto">
          <a:xfrm flipH="1" flipV="1">
            <a:off x="5791200" y="3733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09" name="Line 37"/>
          <p:cNvSpPr>
            <a:spLocks noChangeShapeType="1"/>
          </p:cNvSpPr>
          <p:nvPr/>
        </p:nvSpPr>
        <p:spPr bwMode="auto">
          <a:xfrm flipH="1">
            <a:off x="5791200" y="36576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10" name="Line 38"/>
          <p:cNvSpPr>
            <a:spLocks noChangeShapeType="1"/>
          </p:cNvSpPr>
          <p:nvPr/>
        </p:nvSpPr>
        <p:spPr bwMode="auto">
          <a:xfrm flipH="1">
            <a:off x="3962400" y="17526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11" name="Line 39"/>
          <p:cNvSpPr>
            <a:spLocks noChangeShapeType="1"/>
          </p:cNvSpPr>
          <p:nvPr/>
        </p:nvSpPr>
        <p:spPr bwMode="auto">
          <a:xfrm flipH="1">
            <a:off x="3962400" y="44196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12" name="Line 40"/>
          <p:cNvSpPr>
            <a:spLocks noChangeShapeType="1"/>
          </p:cNvSpPr>
          <p:nvPr/>
        </p:nvSpPr>
        <p:spPr bwMode="auto">
          <a:xfrm>
            <a:off x="3429000" y="2438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13" name="Line 41"/>
          <p:cNvSpPr>
            <a:spLocks noChangeShapeType="1"/>
          </p:cNvSpPr>
          <p:nvPr/>
        </p:nvSpPr>
        <p:spPr bwMode="auto">
          <a:xfrm>
            <a:off x="3429000" y="388620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14" name="AutoShape 42"/>
          <p:cNvSpPr>
            <a:spLocks noChangeArrowheads="1"/>
          </p:cNvSpPr>
          <p:nvPr/>
        </p:nvSpPr>
        <p:spPr bwMode="auto">
          <a:xfrm>
            <a:off x="2514600" y="20574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3505200" y="20574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16" name="AutoShape 44"/>
          <p:cNvSpPr>
            <a:spLocks noChangeArrowheads="1"/>
          </p:cNvSpPr>
          <p:nvPr/>
        </p:nvSpPr>
        <p:spPr bwMode="auto">
          <a:xfrm>
            <a:off x="5181600" y="28956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17" name="AutoShape 45"/>
          <p:cNvSpPr>
            <a:spLocks noChangeArrowheads="1"/>
          </p:cNvSpPr>
          <p:nvPr/>
        </p:nvSpPr>
        <p:spPr bwMode="auto">
          <a:xfrm>
            <a:off x="2438400" y="41148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18" name="AutoShape 46"/>
          <p:cNvSpPr>
            <a:spLocks noChangeArrowheads="1"/>
          </p:cNvSpPr>
          <p:nvPr/>
        </p:nvSpPr>
        <p:spPr bwMode="auto">
          <a:xfrm>
            <a:off x="2438400" y="27432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19" name="AutoShape 47"/>
          <p:cNvSpPr>
            <a:spLocks noChangeArrowheads="1"/>
          </p:cNvSpPr>
          <p:nvPr/>
        </p:nvSpPr>
        <p:spPr bwMode="auto">
          <a:xfrm>
            <a:off x="2438400" y="48006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0" name="AutoShape 48"/>
          <p:cNvSpPr>
            <a:spLocks noChangeArrowheads="1"/>
          </p:cNvSpPr>
          <p:nvPr/>
        </p:nvSpPr>
        <p:spPr bwMode="auto">
          <a:xfrm>
            <a:off x="2438400" y="34290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3733800" y="46482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2" name="AutoShape 50"/>
          <p:cNvSpPr>
            <a:spLocks noChangeArrowheads="1"/>
          </p:cNvSpPr>
          <p:nvPr/>
        </p:nvSpPr>
        <p:spPr bwMode="auto">
          <a:xfrm>
            <a:off x="3505200" y="33528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3" name="AutoShape 51"/>
          <p:cNvSpPr>
            <a:spLocks noChangeArrowheads="1"/>
          </p:cNvSpPr>
          <p:nvPr/>
        </p:nvSpPr>
        <p:spPr bwMode="auto">
          <a:xfrm>
            <a:off x="7239000" y="17526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4" name="AutoShape 52"/>
          <p:cNvSpPr>
            <a:spLocks noChangeArrowheads="1"/>
          </p:cNvSpPr>
          <p:nvPr/>
        </p:nvSpPr>
        <p:spPr bwMode="auto">
          <a:xfrm>
            <a:off x="5257800" y="20574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5" name="AutoShape 53"/>
          <p:cNvSpPr>
            <a:spLocks noChangeArrowheads="1"/>
          </p:cNvSpPr>
          <p:nvPr/>
        </p:nvSpPr>
        <p:spPr bwMode="auto">
          <a:xfrm>
            <a:off x="6324600" y="28956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6" name="AutoShape 54"/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7" name="AutoShape 5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28" name="AutoShape 56"/>
          <p:cNvSpPr>
            <a:spLocks noChangeArrowheads="1"/>
          </p:cNvSpPr>
          <p:nvPr/>
        </p:nvSpPr>
        <p:spPr bwMode="auto">
          <a:xfrm>
            <a:off x="7391400" y="2667000"/>
            <a:ext cx="228600" cy="228600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algorithm: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random parameters</a:t>
            </a:r>
          </a:p>
          <a:p>
            <a:r>
              <a:rPr lang="en-US" dirty="0" smtClean="0"/>
              <a:t>Find a class for each example (E-step)</a:t>
            </a:r>
          </a:p>
          <a:p>
            <a:pPr lvl="1"/>
            <a:r>
              <a:rPr lang="en-US" dirty="0" smtClean="0"/>
              <a:t>Since we are using probabilistic classification, each example will be given a vector of probabilities</a:t>
            </a:r>
          </a:p>
          <a:p>
            <a:r>
              <a:rPr lang="en-US" dirty="0" smtClean="0"/>
              <a:t>Now we have a supervised learning problem. Estimate the parameters of the model using the maximum likelihood method (M-step)</a:t>
            </a:r>
          </a:p>
          <a:p>
            <a:r>
              <a:rPr lang="en-US" dirty="0" smtClean="0"/>
              <a:t>Iterate between the E-step and M-step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EM: Two Easy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E-step: (Yields </a:t>
            </a:r>
            <a:r>
              <a:rPr lang="en-US" dirty="0"/>
              <a:t>a N x K </a:t>
            </a:r>
            <a:r>
              <a:rPr lang="en-US" dirty="0" smtClean="0"/>
              <a:t>matrix)</a:t>
            </a:r>
          </a:p>
          <a:p>
            <a:pPr lvl="1"/>
            <a:r>
              <a:rPr lang="en-US" dirty="0" smtClean="0"/>
              <a:t>Compute          for all data points indexed by “</a:t>
            </a:r>
            <a:r>
              <a:rPr lang="en-US" dirty="0" err="1" smtClean="0"/>
              <a:t>i</a:t>
            </a:r>
            <a:r>
              <a:rPr lang="en-US" dirty="0" smtClean="0"/>
              <a:t>” and all mixture components indexed by “k.”</a:t>
            </a:r>
          </a:p>
          <a:p>
            <a:r>
              <a:rPr lang="en-US" dirty="0" smtClean="0"/>
              <a:t>M-step:</a:t>
            </a:r>
          </a:p>
          <a:p>
            <a:pPr lvl="1"/>
            <a:r>
              <a:rPr lang="en-US" dirty="0" smtClean="0"/>
              <a:t>Use the membership weights and data to compute the new parameters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82" y="1638976"/>
            <a:ext cx="609600" cy="4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94" y="4138049"/>
            <a:ext cx="1281388" cy="45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9" y="4035345"/>
            <a:ext cx="108414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61562"/>
            <a:ext cx="1649826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81" y="4673225"/>
            <a:ext cx="3347359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79" y="5809875"/>
            <a:ext cx="5365242" cy="95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5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6" name="Picture 2" descr="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10275" cy="6010275"/>
          </a:xfrm>
          <a:prstGeom prst="rect">
            <a:avLst/>
          </a:prstGeom>
          <a:noFill/>
        </p:spPr>
      </p:pic>
      <p:sp>
        <p:nvSpPr>
          <p:cNvPr id="390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-990600"/>
            <a:ext cx="86868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Gaussian Mixture Example: Start</a:t>
            </a:r>
          </a:p>
        </p:txBody>
      </p:sp>
    </p:spTree>
    <p:extLst>
      <p:ext uri="{BB962C8B-B14F-4D97-AF65-F5344CB8AC3E}">
        <p14:creationId xmlns:p14="http://schemas.microsoft.com/office/powerpoint/2010/main" val="11548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Clustering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5181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Clustering systems: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  <a:latin typeface="Arial" charset="0"/>
              </a:rPr>
              <a:t>Unsupervised learning</a:t>
            </a:r>
          </a:p>
          <a:p>
            <a:pPr lvl="1"/>
            <a:r>
              <a:rPr lang="en-US" sz="2400" dirty="0" smtClean="0">
                <a:latin typeface="Arial" charset="0"/>
              </a:rPr>
              <a:t>Requires data, but no labels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  <a:latin typeface="Arial" charset="0"/>
              </a:rPr>
              <a:t>Detect </a:t>
            </a:r>
            <a:r>
              <a:rPr lang="en-US" sz="2400" dirty="0">
                <a:solidFill>
                  <a:srgbClr val="CC0000"/>
                </a:solidFill>
                <a:latin typeface="Arial" charset="0"/>
              </a:rPr>
              <a:t>patterns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e.g. in</a:t>
            </a:r>
            <a:endParaRPr lang="en-US" sz="2400" dirty="0">
              <a:latin typeface="Arial" charset="0"/>
            </a:endParaRPr>
          </a:p>
          <a:p>
            <a:pPr lvl="2"/>
            <a:r>
              <a:rPr lang="en-US" sz="2000" dirty="0" smtClean="0">
                <a:latin typeface="Arial" charset="0"/>
              </a:rPr>
              <a:t>Group </a:t>
            </a:r>
            <a:r>
              <a:rPr lang="en-US" sz="2000" dirty="0">
                <a:latin typeface="Arial" charset="0"/>
              </a:rPr>
              <a:t>emails or search results</a:t>
            </a:r>
          </a:p>
          <a:p>
            <a:pPr lvl="2"/>
            <a:r>
              <a:rPr lang="en-US" sz="2000" dirty="0" smtClean="0">
                <a:latin typeface="Arial" charset="0"/>
              </a:rPr>
              <a:t>Customer shopping patterns</a:t>
            </a:r>
            <a:endParaRPr lang="en-US" sz="2000" dirty="0">
              <a:latin typeface="Arial" charset="0"/>
            </a:endParaRPr>
          </a:p>
          <a:p>
            <a:pPr lvl="2"/>
            <a:r>
              <a:rPr lang="en-US" sz="2000" dirty="0" smtClean="0">
                <a:latin typeface="Arial" charset="0"/>
              </a:rPr>
              <a:t>Program executions         (intrusion detection)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Useful when </a:t>
            </a:r>
            <a:r>
              <a:rPr lang="en-US" sz="2400" dirty="0" smtClean="0">
                <a:latin typeface="Arial" charset="0"/>
              </a:rPr>
              <a:t>don’t </a:t>
            </a:r>
            <a:r>
              <a:rPr lang="en-US" sz="2400" dirty="0">
                <a:latin typeface="Arial" charset="0"/>
              </a:rPr>
              <a:t>know what </a:t>
            </a:r>
            <a:r>
              <a:rPr lang="en-US" sz="2400" dirty="0" smtClean="0">
                <a:latin typeface="Arial" charset="0"/>
              </a:rPr>
              <a:t>you’re </a:t>
            </a:r>
            <a:r>
              <a:rPr lang="en-US" sz="2400" dirty="0">
                <a:latin typeface="Arial" charset="0"/>
              </a:rPr>
              <a:t>looking for</a:t>
            </a:r>
          </a:p>
          <a:p>
            <a:pPr lvl="1"/>
            <a:r>
              <a:rPr lang="en-US" sz="2400" dirty="0" smtClean="0">
                <a:latin typeface="Arial" charset="0"/>
              </a:rPr>
              <a:t>But: often </a:t>
            </a:r>
            <a:r>
              <a:rPr lang="en-US" sz="2400" dirty="0">
                <a:latin typeface="Arial" charset="0"/>
              </a:rPr>
              <a:t>get </a:t>
            </a:r>
            <a:r>
              <a:rPr lang="en-US" sz="2400" dirty="0" smtClean="0">
                <a:latin typeface="Arial" charset="0"/>
              </a:rPr>
              <a:t>gibberish!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10275" cy="6019800"/>
          </a:xfrm>
          <a:prstGeom prst="rect">
            <a:avLst/>
          </a:prstGeom>
          <a:noFill/>
        </p:spPr>
      </p:pic>
      <p:sp>
        <p:nvSpPr>
          <p:cNvPr id="392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914400"/>
            <a:ext cx="52578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After 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21203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19800" cy="6000750"/>
          </a:xfrm>
          <a:prstGeom prst="rect">
            <a:avLst/>
          </a:prstGeom>
          <a:noFill/>
        </p:spPr>
      </p:pic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914400"/>
            <a:ext cx="49530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After 2nd iteration</a:t>
            </a:r>
          </a:p>
        </p:txBody>
      </p:sp>
    </p:spTree>
    <p:extLst>
      <p:ext uri="{BB962C8B-B14F-4D97-AF65-F5344CB8AC3E}">
        <p14:creationId xmlns:p14="http://schemas.microsoft.com/office/powerpoint/2010/main" val="38459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29325" cy="6029325"/>
          </a:xfrm>
          <a:prstGeom prst="rect">
            <a:avLst/>
          </a:prstGeom>
          <a:noFill/>
        </p:spPr>
      </p:pic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914400"/>
            <a:ext cx="51816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After 3rd iteration</a:t>
            </a:r>
          </a:p>
        </p:txBody>
      </p:sp>
    </p:spTree>
    <p:extLst>
      <p:ext uri="{BB962C8B-B14F-4D97-AF65-F5344CB8AC3E}">
        <p14:creationId xmlns:p14="http://schemas.microsoft.com/office/powerpoint/2010/main" val="336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19800" cy="6010275"/>
          </a:xfrm>
          <a:prstGeom prst="rect">
            <a:avLst/>
          </a:prstGeom>
          <a:noFill/>
        </p:spPr>
      </p:pic>
      <p:sp>
        <p:nvSpPr>
          <p:cNvPr id="398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914400"/>
            <a:ext cx="49530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After 4th iteration</a:t>
            </a:r>
          </a:p>
        </p:txBody>
      </p:sp>
    </p:spTree>
    <p:extLst>
      <p:ext uri="{BB962C8B-B14F-4D97-AF65-F5344CB8AC3E}">
        <p14:creationId xmlns:p14="http://schemas.microsoft.com/office/powerpoint/2010/main" val="30733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19800" cy="6000750"/>
          </a:xfrm>
          <a:prstGeom prst="rect">
            <a:avLst/>
          </a:prstGeom>
          <a:noFill/>
        </p:spPr>
      </p:pic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914400"/>
            <a:ext cx="54864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After 5th iteration</a:t>
            </a:r>
          </a:p>
        </p:txBody>
      </p:sp>
    </p:spTree>
    <p:extLst>
      <p:ext uri="{BB962C8B-B14F-4D97-AF65-F5344CB8AC3E}">
        <p14:creationId xmlns:p14="http://schemas.microsoft.com/office/powerpoint/2010/main" val="38595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4" name="Picture 2" descr="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19800" cy="6010275"/>
          </a:xfrm>
          <a:prstGeom prst="rect">
            <a:avLst/>
          </a:prstGeom>
          <a:noFill/>
        </p:spPr>
      </p:pic>
      <p:sp>
        <p:nvSpPr>
          <p:cNvPr id="4024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914400"/>
            <a:ext cx="51054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After 6th iteration</a:t>
            </a:r>
          </a:p>
        </p:txBody>
      </p:sp>
    </p:spTree>
    <p:extLst>
      <p:ext uri="{BB962C8B-B14F-4D97-AF65-F5344CB8AC3E}">
        <p14:creationId xmlns:p14="http://schemas.microsoft.com/office/powerpoint/2010/main" val="5320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7200"/>
            <a:ext cx="6019800" cy="6019800"/>
          </a:xfrm>
          <a:prstGeom prst="rect">
            <a:avLst/>
          </a:prstGeom>
          <a:noFill/>
        </p:spPr>
      </p:pic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990600"/>
            <a:ext cx="5410200" cy="28956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After 20th iteration</a:t>
            </a:r>
          </a:p>
        </p:txBody>
      </p:sp>
    </p:spTree>
    <p:extLst>
      <p:ext uri="{BB962C8B-B14F-4D97-AF65-F5344CB8AC3E}">
        <p14:creationId xmlns:p14="http://schemas.microsoft.com/office/powerpoint/2010/main" val="12876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roperties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 converges to a local minima</a:t>
            </a:r>
          </a:p>
          <a:p>
            <a:pPr lvl="1"/>
            <a:r>
              <a:rPr lang="en-US" dirty="0" smtClean="0"/>
              <a:t>This is because each </a:t>
            </a:r>
            <a:r>
              <a:rPr lang="en-US" dirty="0"/>
              <a:t>iteration improves the </a:t>
            </a:r>
            <a:r>
              <a:rPr lang="en-US" dirty="0" smtClean="0"/>
              <a:t>log-likelihood</a:t>
            </a:r>
          </a:p>
          <a:p>
            <a:pPr lvl="1"/>
            <a:r>
              <a:rPr lang="en-US" dirty="0" smtClean="0"/>
              <a:t>Proof same as K-means</a:t>
            </a:r>
          </a:p>
          <a:p>
            <a:pPr lvl="2"/>
            <a:r>
              <a:rPr lang="en-US" dirty="0" smtClean="0"/>
              <a:t>E-step can never decrease likelihood</a:t>
            </a:r>
          </a:p>
          <a:p>
            <a:pPr lvl="2"/>
            <a:r>
              <a:rPr lang="en-US" dirty="0" smtClean="0"/>
              <a:t>M-step can never decrease likelihood</a:t>
            </a:r>
          </a:p>
          <a:p>
            <a:r>
              <a:rPr lang="en-US" dirty="0" smtClean="0"/>
              <a:t>If we make hard assignments instead of soft ones. Algorithm is equivalent to K-means!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81063"/>
          </a:xfrm>
        </p:spPr>
        <p:txBody>
          <a:bodyPr/>
          <a:lstStyle/>
          <a:p>
            <a:r>
              <a:rPr lang="en-US" dirty="0" smtClean="0"/>
              <a:t>What you should know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 dirty="0" smtClean="0">
                <a:solidFill>
                  <a:srgbClr val="000090"/>
                </a:solidFill>
              </a:rPr>
              <a:t>K-means for clustering:</a:t>
            </a:r>
          </a:p>
          <a:p>
            <a:pPr lvl="1">
              <a:spcBef>
                <a:spcPct val="30000"/>
              </a:spcBef>
            </a:pPr>
            <a:r>
              <a:rPr lang="en-US" sz="2000" dirty="0" smtClean="0"/>
              <a:t>algorithm</a:t>
            </a:r>
          </a:p>
          <a:p>
            <a:pPr lvl="1">
              <a:spcBef>
                <a:spcPct val="30000"/>
              </a:spcBef>
            </a:pPr>
            <a:r>
              <a:rPr lang="en-US" sz="2000" dirty="0" smtClean="0"/>
              <a:t>converges because it’s coordinate ascent</a:t>
            </a:r>
          </a:p>
          <a:p>
            <a:pPr>
              <a:spcBef>
                <a:spcPct val="30000"/>
              </a:spcBef>
            </a:pPr>
            <a:r>
              <a:rPr lang="en-US" sz="2400" dirty="0" smtClean="0">
                <a:solidFill>
                  <a:srgbClr val="000090"/>
                </a:solidFill>
              </a:rPr>
              <a:t>EM for mixture of Gaussians:</a:t>
            </a:r>
          </a:p>
          <a:p>
            <a:pPr>
              <a:spcBef>
                <a:spcPct val="30000"/>
              </a:spcBef>
            </a:pPr>
            <a:r>
              <a:rPr lang="en-US" sz="2400" dirty="0" smtClean="0">
                <a:solidFill>
                  <a:srgbClr val="000090"/>
                </a:solidFill>
              </a:rPr>
              <a:t>Remember, E.M. can get stuck in local minima, 	</a:t>
            </a:r>
          </a:p>
          <a:p>
            <a:pPr lvl="1">
              <a:spcBef>
                <a:spcPct val="30000"/>
              </a:spcBef>
            </a:pPr>
            <a:r>
              <a:rPr lang="en-US" sz="2000" dirty="0" smtClean="0"/>
              <a:t>And empirically it </a:t>
            </a:r>
            <a:r>
              <a:rPr lang="en-US" sz="2000" b="1" i="1" dirty="0" smtClean="0"/>
              <a:t>DOES!</a:t>
            </a:r>
          </a:p>
        </p:txBody>
      </p:sp>
    </p:spTree>
    <p:extLst>
      <p:ext uri="{BB962C8B-B14F-4D97-AF65-F5344CB8AC3E}">
        <p14:creationId xmlns:p14="http://schemas.microsoft.com/office/powerpoint/2010/main" val="1582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660066"/>
                </a:solidFill>
                <a:latin typeface="Arial" charset="0"/>
              </a:rPr>
              <a:t>Agglomerative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2578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Agglomerative clustering: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First merge very similar instances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Incrementally build larger clusters out of smaller clusters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Algorithm: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Maintain a set of clusters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Initially, each instance in its own cluster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Repeat: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Pick the two </a:t>
            </a:r>
            <a:r>
              <a:rPr lang="en-US" sz="1800" dirty="0">
                <a:solidFill>
                  <a:srgbClr val="CC0000"/>
                </a:solidFill>
                <a:latin typeface="Arial" charset="0"/>
              </a:rPr>
              <a:t>closest </a:t>
            </a:r>
            <a:r>
              <a:rPr lang="en-US" sz="1800" dirty="0">
                <a:latin typeface="Arial" charset="0"/>
              </a:rPr>
              <a:t>clusters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Merge them into a new cluster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Stop when there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s only one cluster left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Produces not one clustering, but a family of </a:t>
            </a:r>
            <a:r>
              <a:rPr lang="en-US" sz="2400" dirty="0" err="1">
                <a:latin typeface="Arial" charset="0"/>
              </a:rPr>
              <a:t>clusterings</a:t>
            </a:r>
            <a:r>
              <a:rPr lang="en-US" sz="2400" dirty="0">
                <a:latin typeface="Arial" charset="0"/>
              </a:rPr>
              <a:t> represented by a </a:t>
            </a:r>
            <a:r>
              <a:rPr lang="en-US" sz="2400" dirty="0" err="1">
                <a:solidFill>
                  <a:srgbClr val="CC0000"/>
                </a:solidFill>
                <a:latin typeface="Arial" charset="0"/>
              </a:rPr>
              <a:t>dendrogram</a:t>
            </a:r>
            <a:endParaRPr lang="en-US" sz="2400" dirty="0">
              <a:solidFill>
                <a:srgbClr val="CC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5694363"/>
            <a:ext cx="457200" cy="439737"/>
            <a:chOff x="3984" y="3587"/>
            <a:chExt cx="288" cy="277"/>
          </a:xfrm>
        </p:grpSpPr>
        <p:sp>
          <p:nvSpPr>
            <p:cNvPr id="61511" name="Oval 5"/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2" name="Oval 6"/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3" name="Oval 7"/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4" name="Line 8"/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5" name="Line 9"/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8050" y="5715000"/>
            <a:ext cx="457200" cy="439738"/>
            <a:chOff x="4572" y="3600"/>
            <a:chExt cx="288" cy="277"/>
          </a:xfrm>
        </p:grpSpPr>
        <p:sp>
          <p:nvSpPr>
            <p:cNvPr id="61506" name="Oval 11"/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7" name="Oval 12"/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8" name="Oval 13"/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9" name="Line 14"/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0" name="Line 15"/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39050" y="5334000"/>
            <a:ext cx="541338" cy="760413"/>
            <a:chOff x="4812" y="3360"/>
            <a:chExt cx="341" cy="479"/>
          </a:xfrm>
        </p:grpSpPr>
        <p:sp>
          <p:nvSpPr>
            <p:cNvPr id="61502" name="Oval 17"/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3" name="Oval 18"/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4" name="Line 19"/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5" name="Line 20"/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47" name="Group 21"/>
          <p:cNvGrpSpPr>
            <a:grpSpLocks/>
          </p:cNvGrpSpPr>
          <p:nvPr/>
        </p:nvGrpSpPr>
        <p:grpSpPr bwMode="auto">
          <a:xfrm>
            <a:off x="5867400" y="1752600"/>
            <a:ext cx="2935288" cy="2438400"/>
            <a:chOff x="3696" y="1104"/>
            <a:chExt cx="1849" cy="1536"/>
          </a:xfrm>
        </p:grpSpPr>
        <p:sp>
          <p:nvSpPr>
            <p:cNvPr id="61463" name="Oval 22"/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4" name="Oval 23"/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Oval 24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6" name="Oval 25"/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7" name="Oval 26"/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8" name="Oval 27"/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Oval 28"/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Oval 29"/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Oval 30"/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2" name="Oval 31"/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Oval 32"/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4" name="Oval 33"/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5" name="Oval 34"/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6" name="Oval 35"/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Oval 36"/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8" name="Oval 37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9" name="Oval 38"/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Oval 39"/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1" name="Oval 40"/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2" name="Oval 41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3" name="Oval 42"/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4" name="Oval 43"/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5" name="Oval 44"/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6" name="Oval 45"/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7" name="Oval 46"/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8" name="Oval 47"/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9" name="Oval 48"/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0" name="Oval 49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1" name="Oval 50"/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2" name="Oval 51"/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3" name="Oval 52"/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4" name="Oval 53"/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5" name="Oval 54"/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6" name="Oval 55"/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7" name="Oval 56"/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8" name="Oval 57"/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9" name="Oval 5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0" name="Oval 59"/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1" name="Line 6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747000" y="1985963"/>
            <a:ext cx="193675" cy="358775"/>
            <a:chOff x="4880" y="1251"/>
            <a:chExt cx="122" cy="226"/>
          </a:xfrm>
        </p:grpSpPr>
        <p:sp>
          <p:nvSpPr>
            <p:cNvPr id="61459" name="Oval 62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Oval 63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Oval 64"/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2" name="Line 65"/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877050" y="2879725"/>
            <a:ext cx="358775" cy="193675"/>
            <a:chOff x="4332" y="1814"/>
            <a:chExt cx="226" cy="122"/>
          </a:xfrm>
        </p:grpSpPr>
        <p:sp>
          <p:nvSpPr>
            <p:cNvPr id="61455" name="Oval 67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Oval 6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Oval 69"/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Line 7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570788" y="1890713"/>
            <a:ext cx="536575" cy="522287"/>
            <a:chOff x="4769" y="1191"/>
            <a:chExt cx="338" cy="329"/>
          </a:xfrm>
        </p:grpSpPr>
        <p:sp>
          <p:nvSpPr>
            <p:cNvPr id="61452" name="Oval 72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Oval 73"/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4" name="Line 74"/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39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Clustering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Basic idea: </a:t>
            </a:r>
            <a:r>
              <a:rPr lang="en-US" sz="2400" dirty="0">
                <a:latin typeface="Arial" charset="0"/>
              </a:rPr>
              <a:t>group together similar instances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Example: </a:t>
            </a:r>
            <a:r>
              <a:rPr lang="en-US" sz="2400" dirty="0">
                <a:latin typeface="Arial" charset="0"/>
              </a:rPr>
              <a:t>2D point patterns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latin typeface="Arial" charset="0"/>
              </a:rPr>
              <a:t>What could </a:t>
            </a:r>
            <a:r>
              <a:rPr lang="ja-JP" altLang="en-US" sz="2400" dirty="0">
                <a:solidFill>
                  <a:srgbClr val="000090"/>
                </a:solidFill>
                <a:latin typeface="Arial" charset="0"/>
              </a:rPr>
              <a:t>“</a:t>
            </a:r>
            <a:r>
              <a:rPr lang="en-US" sz="2400" dirty="0">
                <a:solidFill>
                  <a:srgbClr val="000090"/>
                </a:solidFill>
                <a:latin typeface="Arial" charset="0"/>
              </a:rPr>
              <a:t>similar</a:t>
            </a:r>
            <a:r>
              <a:rPr lang="ja-JP" altLang="en-US" sz="2400" dirty="0">
                <a:solidFill>
                  <a:srgbClr val="000090"/>
                </a:solidFill>
                <a:latin typeface="Arial" charset="0"/>
              </a:rPr>
              <a:t>”</a:t>
            </a:r>
            <a:r>
              <a:rPr lang="en-US" sz="2400" dirty="0">
                <a:solidFill>
                  <a:srgbClr val="000090"/>
                </a:solidFill>
                <a:latin typeface="Arial" charset="0"/>
              </a:rPr>
              <a:t> mean?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One option: small (squared) Euclidean distance</a:t>
            </a:r>
          </a:p>
        </p:txBody>
      </p:sp>
      <p:pic>
        <p:nvPicPr>
          <p:cNvPr id="512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5638800"/>
            <a:ext cx="68072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1371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1371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1676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590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438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9718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52578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5562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5867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6172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6477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6705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7010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5029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334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58674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6172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6477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6781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70104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7315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7620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1905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Agglomerative Clustering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78486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How should we define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closest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for clusters with multiple elements?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7086600" y="18288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5334000" y="18288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57912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57150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7315200" y="243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7924800" y="205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Arial" charset="0"/>
              </a:rPr>
              <a:t>Agglomerative Clustering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78486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How should we define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closest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for clusters with multiple elements?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Many </a:t>
            </a:r>
            <a:r>
              <a:rPr lang="en-US" sz="2800" dirty="0" smtClean="0">
                <a:solidFill>
                  <a:srgbClr val="000090"/>
                </a:solidFill>
                <a:latin typeface="Arial" charset="0"/>
              </a:rPr>
              <a:t>options:</a:t>
            </a:r>
            <a:endParaRPr lang="en-US" sz="2800" dirty="0">
              <a:solidFill>
                <a:srgbClr val="00009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8000"/>
                </a:solidFill>
                <a:latin typeface="Arial" charset="0"/>
              </a:rPr>
              <a:t>Closest pair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										(</a:t>
            </a:r>
            <a:r>
              <a:rPr lang="en-US" sz="2400" dirty="0">
                <a:latin typeface="Arial" charset="0"/>
              </a:rPr>
              <a:t>single-link clustering)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Arial" charset="0"/>
              </a:rPr>
              <a:t>Farthest pair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									(</a:t>
            </a:r>
            <a:r>
              <a:rPr lang="en-US" sz="2400" dirty="0">
                <a:latin typeface="Arial" charset="0"/>
              </a:rPr>
              <a:t>complete-link clustering)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Average of all pairs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Ward</a:t>
            </a:r>
            <a:r>
              <a:rPr lang="ja-JP" altLang="en-US" sz="2400" dirty="0">
                <a:latin typeface="Arial" charset="0"/>
              </a:rPr>
              <a:t>’</a:t>
            </a:r>
            <a:r>
              <a:rPr lang="en-US" sz="2400" dirty="0">
                <a:latin typeface="Arial" charset="0"/>
              </a:rPr>
              <a:t>s method </a:t>
            </a:r>
            <a:r>
              <a:rPr lang="en-US" sz="2400" dirty="0" smtClean="0">
                <a:latin typeface="Arial" charset="0"/>
              </a:rPr>
              <a:t>										(</a:t>
            </a:r>
            <a:r>
              <a:rPr lang="en-US" sz="2400" dirty="0">
                <a:latin typeface="Arial" charset="0"/>
              </a:rPr>
              <a:t>min variance, like k-means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Find pair of clusters that leads to </a:t>
            </a:r>
            <a:r>
              <a:rPr lang="en-US" sz="2000" dirty="0">
                <a:latin typeface="Arial" charset="0"/>
              </a:rPr>
              <a:t>m</a:t>
            </a:r>
            <a:r>
              <a:rPr lang="en-US" sz="2000" dirty="0" smtClean="0">
                <a:latin typeface="Arial" charset="0"/>
              </a:rPr>
              <a:t>inimum increase in total within cluster distance after merging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Different choices create </a:t>
            </a:r>
            <a:r>
              <a:rPr lang="en-US" sz="2800" dirty="0" smtClean="0">
                <a:solidFill>
                  <a:srgbClr val="000090"/>
                </a:solidFill>
                <a:latin typeface="Arial" charset="0"/>
              </a:rPr>
              <a:t>                       different </a:t>
            </a:r>
            <a:r>
              <a:rPr lang="en-US" sz="2800" dirty="0">
                <a:solidFill>
                  <a:srgbClr val="000090"/>
                </a:solidFill>
                <a:latin typeface="Arial" charset="0"/>
              </a:rPr>
              <a:t>clustering behaviors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7086600" y="15240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5334000" y="15240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5715000" y="243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7772400" y="243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7924800" y="175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62484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6" name="AutoShape 12"/>
          <p:cNvCxnSpPr>
            <a:cxnSpLocks noChangeShapeType="1"/>
            <a:stCxn id="62475" idx="6"/>
            <a:endCxn id="62472" idx="2"/>
          </p:cNvCxnSpPr>
          <p:nvPr/>
        </p:nvCxnSpPr>
        <p:spPr bwMode="auto">
          <a:xfrm>
            <a:off x="6400800" y="1981200"/>
            <a:ext cx="914400" cy="228600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AutoShape 13"/>
          <p:cNvCxnSpPr>
            <a:cxnSpLocks noChangeShapeType="1"/>
            <a:stCxn id="62471" idx="6"/>
            <a:endCxn id="62474" idx="2"/>
          </p:cNvCxnSpPr>
          <p:nvPr/>
        </p:nvCxnSpPr>
        <p:spPr bwMode="auto">
          <a:xfrm flipV="1">
            <a:off x="5867400" y="1828800"/>
            <a:ext cx="2057400" cy="685800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7086600" y="32004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5334000" y="32004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5791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Oval 17"/>
          <p:cNvSpPr>
            <a:spLocks noChangeArrowheads="1"/>
          </p:cNvSpPr>
          <p:nvPr/>
        </p:nvSpPr>
        <p:spPr bwMode="auto">
          <a:xfrm>
            <a:off x="57150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7315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Oval 19"/>
          <p:cNvSpPr>
            <a:spLocks noChangeArrowheads="1"/>
          </p:cNvSpPr>
          <p:nvPr/>
        </p:nvSpPr>
        <p:spPr bwMode="auto">
          <a:xfrm>
            <a:off x="7772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Oval 20"/>
          <p:cNvSpPr>
            <a:spLocks noChangeArrowheads="1"/>
          </p:cNvSpPr>
          <p:nvPr/>
        </p:nvSpPr>
        <p:spPr bwMode="auto">
          <a:xfrm>
            <a:off x="79248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62484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86" name="AutoShape 22"/>
          <p:cNvCxnSpPr>
            <a:cxnSpLocks noChangeShapeType="1"/>
            <a:stCxn id="62485" idx="6"/>
            <a:endCxn id="62482" idx="2"/>
          </p:cNvCxnSpPr>
          <p:nvPr/>
        </p:nvCxnSpPr>
        <p:spPr bwMode="auto">
          <a:xfrm>
            <a:off x="6400800" y="3657600"/>
            <a:ext cx="914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7" name="AutoShape 23"/>
          <p:cNvCxnSpPr>
            <a:cxnSpLocks noChangeShapeType="1"/>
            <a:stCxn id="62481" idx="6"/>
            <a:endCxn id="62484" idx="2"/>
          </p:cNvCxnSpPr>
          <p:nvPr/>
        </p:nvCxnSpPr>
        <p:spPr bwMode="auto">
          <a:xfrm flipV="1">
            <a:off x="5867400" y="3505200"/>
            <a:ext cx="2057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8" name="AutoShape 24"/>
          <p:cNvCxnSpPr>
            <a:cxnSpLocks noChangeShapeType="1"/>
            <a:stCxn id="62480" idx="6"/>
            <a:endCxn id="62483" idx="2"/>
          </p:cNvCxnSpPr>
          <p:nvPr/>
        </p:nvCxnSpPr>
        <p:spPr bwMode="auto">
          <a:xfrm>
            <a:off x="5943600" y="36576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9" name="AutoShape 25"/>
          <p:cNvCxnSpPr>
            <a:cxnSpLocks noChangeShapeType="1"/>
            <a:stCxn id="62485" idx="6"/>
            <a:endCxn id="62484" idx="2"/>
          </p:cNvCxnSpPr>
          <p:nvPr/>
        </p:nvCxnSpPr>
        <p:spPr bwMode="auto">
          <a:xfrm flipV="1">
            <a:off x="6400800" y="3505200"/>
            <a:ext cx="1524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0" name="AutoShape 26"/>
          <p:cNvCxnSpPr>
            <a:cxnSpLocks noChangeShapeType="1"/>
            <a:stCxn id="62480" idx="6"/>
            <a:endCxn id="62482" idx="2"/>
          </p:cNvCxnSpPr>
          <p:nvPr/>
        </p:nvCxnSpPr>
        <p:spPr bwMode="auto">
          <a:xfrm>
            <a:off x="5943600" y="36576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1" name="AutoShape 27"/>
          <p:cNvCxnSpPr>
            <a:cxnSpLocks noChangeShapeType="1"/>
            <a:stCxn id="62481" idx="6"/>
            <a:endCxn id="62483" idx="2"/>
          </p:cNvCxnSpPr>
          <p:nvPr/>
        </p:nvCxnSpPr>
        <p:spPr bwMode="auto">
          <a:xfrm>
            <a:off x="5867400" y="41910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2" name="AutoShape 28"/>
          <p:cNvCxnSpPr>
            <a:cxnSpLocks noChangeShapeType="1"/>
            <a:stCxn id="62485" idx="6"/>
            <a:endCxn id="62483" idx="2"/>
          </p:cNvCxnSpPr>
          <p:nvPr/>
        </p:nvCxnSpPr>
        <p:spPr bwMode="auto">
          <a:xfrm>
            <a:off x="6400800" y="36576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3" name="AutoShape 29"/>
          <p:cNvCxnSpPr>
            <a:cxnSpLocks noChangeShapeType="1"/>
            <a:stCxn id="62480" idx="6"/>
            <a:endCxn id="62484" idx="2"/>
          </p:cNvCxnSpPr>
          <p:nvPr/>
        </p:nvCxnSpPr>
        <p:spPr bwMode="auto">
          <a:xfrm flipV="1">
            <a:off x="5943600" y="35052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4" name="AutoShape 30"/>
          <p:cNvCxnSpPr>
            <a:cxnSpLocks noChangeShapeType="1"/>
            <a:stCxn id="62481" idx="6"/>
            <a:endCxn id="62482" idx="2"/>
          </p:cNvCxnSpPr>
          <p:nvPr/>
        </p:nvCxnSpPr>
        <p:spPr bwMode="auto">
          <a:xfrm flipV="1">
            <a:off x="5867400" y="38862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7543800" y="5181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Oval 32"/>
          <p:cNvSpPr>
            <a:spLocks noChangeArrowheads="1"/>
          </p:cNvSpPr>
          <p:nvPr/>
        </p:nvSpPr>
        <p:spPr bwMode="auto">
          <a:xfrm>
            <a:off x="5791200" y="5181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Oval 33"/>
          <p:cNvSpPr>
            <a:spLocks noChangeArrowheads="1"/>
          </p:cNvSpPr>
          <p:nvPr/>
        </p:nvSpPr>
        <p:spPr bwMode="auto">
          <a:xfrm>
            <a:off x="62484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Oval 34"/>
          <p:cNvSpPr>
            <a:spLocks noChangeArrowheads="1"/>
          </p:cNvSpPr>
          <p:nvPr/>
        </p:nvSpPr>
        <p:spPr bwMode="auto">
          <a:xfrm>
            <a:off x="6172200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77724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Oval 36"/>
          <p:cNvSpPr>
            <a:spLocks noChangeArrowheads="1"/>
          </p:cNvSpPr>
          <p:nvPr/>
        </p:nvSpPr>
        <p:spPr bwMode="auto">
          <a:xfrm>
            <a:off x="8229600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Oval 37"/>
          <p:cNvSpPr>
            <a:spLocks noChangeArrowheads="1"/>
          </p:cNvSpPr>
          <p:nvPr/>
        </p:nvSpPr>
        <p:spPr bwMode="auto">
          <a:xfrm>
            <a:off x="83820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Oval 38"/>
          <p:cNvSpPr>
            <a:spLocks noChangeArrowheads="1"/>
          </p:cNvSpPr>
          <p:nvPr/>
        </p:nvSpPr>
        <p:spPr bwMode="auto">
          <a:xfrm>
            <a:off x="67056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Rectangle 39"/>
          <p:cNvSpPr>
            <a:spLocks noChangeArrowheads="1"/>
          </p:cNvSpPr>
          <p:nvPr/>
        </p:nvSpPr>
        <p:spPr bwMode="auto">
          <a:xfrm>
            <a:off x="6400800" y="57912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4" name="Rectangle 40"/>
          <p:cNvSpPr>
            <a:spLocks noChangeArrowheads="1"/>
          </p:cNvSpPr>
          <p:nvPr/>
        </p:nvSpPr>
        <p:spPr bwMode="auto">
          <a:xfrm>
            <a:off x="8077200" y="5715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5" name="Rectangle 41"/>
          <p:cNvSpPr>
            <a:spLocks noChangeArrowheads="1"/>
          </p:cNvSpPr>
          <p:nvPr/>
        </p:nvSpPr>
        <p:spPr bwMode="auto">
          <a:xfrm>
            <a:off x="7239000" y="5791200"/>
            <a:ext cx="228600" cy="228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 animBg="1"/>
      <p:bldP spid="62479" grpId="0" animBg="1"/>
      <p:bldP spid="62480" grpId="0" animBg="1"/>
      <p:bldP spid="62481" grpId="0" animBg="1"/>
      <p:bldP spid="62482" grpId="0" animBg="1"/>
      <p:bldP spid="62483" grpId="0" animBg="1"/>
      <p:bldP spid="62484" grpId="0" animBg="1"/>
      <p:bldP spid="62485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00" grpId="0" animBg="1"/>
      <p:bldP spid="62501" grpId="0" animBg="1"/>
      <p:bldP spid="62502" grpId="0" animBg="1"/>
      <p:bldP spid="62503" grpId="0" animBg="1"/>
      <p:bldP spid="62504" grpId="0" animBg="1"/>
      <p:bldP spid="6250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dirty="0" smtClean="0"/>
              <a:t>Clustering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457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970" y="1219200"/>
            <a:ext cx="7204630" cy="469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1062335"/>
            <a:ext cx="2438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Average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64886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tumor data from [Hastie]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1066800"/>
            <a:ext cx="2438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Farthest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1071265"/>
            <a:ext cx="2438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Nearest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 charset="0"/>
              </a:rPr>
              <a:t>K-Means: Algorithm</a:t>
            </a:r>
            <a:endParaRPr lang="en-US" dirty="0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91600" cy="495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</a:rPr>
              <a:t>An iterative clustering algorithm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</a:rPr>
              <a:t>Pick K random points as cluster centers (means)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</a:rPr>
              <a:t>Alternate: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charset="0"/>
              </a:rPr>
              <a:t>Assign data instances to closest </a:t>
            </a:r>
            <a:r>
              <a:rPr lang="en-US" dirty="0" smtClean="0">
                <a:latin typeface="Arial" charset="0"/>
              </a:rPr>
              <a:t>cluster center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Change the cluster center </a:t>
            </a:r>
            <a:r>
              <a:rPr lang="en-US" dirty="0">
                <a:latin typeface="Arial" charset="0"/>
              </a:rPr>
              <a:t>to the average of its assigned points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</a:rPr>
              <a:t>Stop when no points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</a:rPr>
              <a:t>’</a:t>
            </a:r>
            <a:r>
              <a:rPr lang="en-US" dirty="0">
                <a:solidFill>
                  <a:srgbClr val="000090"/>
                </a:solidFill>
                <a:latin typeface="Arial" charset="0"/>
              </a:rPr>
              <a:t> assignments change</a:t>
            </a:r>
          </a:p>
        </p:txBody>
      </p:sp>
    </p:spTree>
    <p:extLst>
      <p:ext uri="{BB962C8B-B14F-4D97-AF65-F5344CB8AC3E}">
        <p14:creationId xmlns:p14="http://schemas.microsoft.com/office/powerpoint/2010/main" val="37125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0" y="1828800"/>
            <a:ext cx="3352800" cy="429736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  <a:latin typeface="Arial" charset="0"/>
              </a:rPr>
              <a:t>Pick K random points as cluster centers (means)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http://research.microsoft.com/en-us/um/people/cmbishop/prml/prmlfigs-jpg/Figure9.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0200" y="1676400"/>
            <a:ext cx="3733800" cy="4449763"/>
          </a:xfrm>
        </p:spPr>
        <p:txBody>
          <a:bodyPr/>
          <a:lstStyle/>
          <a:p>
            <a:pPr marL="0" lvl="2" indent="0">
              <a:buNone/>
            </a:pPr>
            <a:r>
              <a:rPr lang="en-US" dirty="0" smtClean="0">
                <a:latin typeface="Arial" charset="0"/>
              </a:rPr>
              <a:t>Iterative Step 1</a:t>
            </a:r>
          </a:p>
          <a:p>
            <a:pPr marL="342900" lvl="2" indent="-342900"/>
            <a:r>
              <a:rPr lang="en-US" dirty="0" smtClean="0">
                <a:latin typeface="Arial" charset="0"/>
              </a:rPr>
              <a:t>Assign </a:t>
            </a:r>
            <a:r>
              <a:rPr lang="en-US" dirty="0">
                <a:latin typeface="Arial" charset="0"/>
              </a:rPr>
              <a:t>data instances to closest cluster center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http://research.microsoft.com/en-us/um/people/cmbishop/prml/prmlfigs-jpg/Figure9.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 descr="http://research.microsoft.com/en-us/um/people/cmbishop/prml/prmlfigs-jpg/Figure9.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1536469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5181600" y="1536470"/>
            <a:ext cx="3810000" cy="4589694"/>
          </a:xfrm>
        </p:spPr>
        <p:txBody>
          <a:bodyPr/>
          <a:lstStyle/>
          <a:p>
            <a:pPr marL="0" lvl="2" indent="0">
              <a:buNone/>
            </a:pPr>
            <a:r>
              <a:rPr lang="en-US" dirty="0" smtClean="0">
                <a:latin typeface="Arial" charset="0"/>
              </a:rPr>
              <a:t>Iterative Step 2</a:t>
            </a:r>
          </a:p>
          <a:p>
            <a:pPr marL="342900" lvl="2" indent="-342900"/>
            <a:r>
              <a:rPr lang="en-US" dirty="0" smtClean="0">
                <a:latin typeface="Arial" charset="0"/>
              </a:rPr>
              <a:t>Change the cluster center to the average of the assigned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0" y="1524000"/>
            <a:ext cx="3352800" cy="4602163"/>
          </a:xfrm>
        </p:spPr>
        <p:txBody>
          <a:bodyPr/>
          <a:lstStyle/>
          <a:p>
            <a:r>
              <a:rPr lang="en-US" dirty="0" smtClean="0"/>
              <a:t>Repeat until convergence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6548-3B1D-48A4-BFF0-3B93BD2CA5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 descr="http://research.microsoft.com/en-us/um/people/cmbishop/prml/prmlfigs-jpg/Figure9.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" y="1524000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583"/>
  <p:tag name="DEFAULTHEIGHT" val="353"/>
  <p:tag name="DEFAULTMAGNIFICATION" val="2"/>
  <p:tag name="FIRSTGUESTRIN@CXW403NZCSUKRUIH" val="3566"/>
  <p:tag name="DEFAULTDISPLAYSOURCE" val="\documentclass{slides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34"/>
  <p:tag name="PICTUREFILESIZE" val="373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a_i = \argmin_k \textcolor{OliveGreen}{\mbox{dist}(x_i, c_k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21"/>
  <p:tag name="PICTUREFILESIZE" val="226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93"/>
  <p:tag name="PICTUREFILESIZE" val="154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34"/>
  <p:tag name="PICTUREFILESIZE" val="177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c_k = \frac{1}{|\{i : a_i = k\}|}\sum_{i: a_i = k} x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48"/>
  <p:tag name="PICTUREFILESIZE" val="288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13617</TotalTime>
  <Words>1024</Words>
  <Application>Microsoft Office PowerPoint</Application>
  <PresentationFormat>On-screen Show (4:3)</PresentationFormat>
  <Paragraphs>270</Paragraphs>
  <Slides>42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ＭＳ Ｐゴシック</vt:lpstr>
      <vt:lpstr>Arial</vt:lpstr>
      <vt:lpstr>Calibri</vt:lpstr>
      <vt:lpstr>Helvetica</vt:lpstr>
      <vt:lpstr>Times New Roman</vt:lpstr>
      <vt:lpstr>Wingdings</vt:lpstr>
      <vt:lpstr>Office Theme</vt:lpstr>
      <vt:lpstr>Unsupervised Learning: Clustering</vt:lpstr>
      <vt:lpstr>Overview of Learning</vt:lpstr>
      <vt:lpstr>Clustering</vt:lpstr>
      <vt:lpstr>Clustering</vt:lpstr>
      <vt:lpstr>K-Means: Algorithm</vt:lpstr>
      <vt:lpstr>K-means clustering: Example</vt:lpstr>
      <vt:lpstr>K-means clustering: Example</vt:lpstr>
      <vt:lpstr>K-means clustering: Example</vt:lpstr>
      <vt:lpstr>K-means clustering: Example</vt:lpstr>
      <vt:lpstr>K-means clustering: Example</vt:lpstr>
      <vt:lpstr>K-means clustering: Example</vt:lpstr>
      <vt:lpstr>K-means clustering: Example</vt:lpstr>
      <vt:lpstr>K-Means Example</vt:lpstr>
      <vt:lpstr>K-Means as Optimization</vt:lpstr>
      <vt:lpstr>Phase I: Update Assignments</vt:lpstr>
      <vt:lpstr>Phase II: Update Means</vt:lpstr>
      <vt:lpstr>Initialization</vt:lpstr>
      <vt:lpstr>K-Means Getting Stuck</vt:lpstr>
      <vt:lpstr>Another Example</vt:lpstr>
      <vt:lpstr>K-Means Questions</vt:lpstr>
      <vt:lpstr>EM: Soft Clustering</vt:lpstr>
      <vt:lpstr>Probabilistic Clustering</vt:lpstr>
      <vt:lpstr>Finite Mixture Models</vt:lpstr>
      <vt:lpstr>Finite Mixture Model:  Probabilistic View</vt:lpstr>
      <vt:lpstr>Gaussian Mixture Models (GMMs)</vt:lpstr>
      <vt:lpstr>Expectation Maximization</vt:lpstr>
      <vt:lpstr>EM algorithm: Key Idea</vt:lpstr>
      <vt:lpstr>EM: Two Easy Steps</vt:lpstr>
      <vt:lpstr>Gaussian Mixture Example: Start</vt:lpstr>
      <vt:lpstr>After first iteration</vt:lpstr>
      <vt:lpstr>After 2nd iteration</vt:lpstr>
      <vt:lpstr>After 3rd iteration</vt:lpstr>
      <vt:lpstr>After 4th iteration</vt:lpstr>
      <vt:lpstr>After 5th iteration</vt:lpstr>
      <vt:lpstr>After 6th iteration</vt:lpstr>
      <vt:lpstr>After 20th iteration</vt:lpstr>
      <vt:lpstr>Properties of EM</vt:lpstr>
      <vt:lpstr>What you should know</vt:lpstr>
      <vt:lpstr>Agglomerative Clustering</vt:lpstr>
      <vt:lpstr>Agglomerative Clustering</vt:lpstr>
      <vt:lpstr>Agglomerative Clustering</vt:lpstr>
      <vt:lpstr>Clustering Behavior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Vibhav Gogate</dc:creator>
  <cp:lastModifiedBy>dkesha</cp:lastModifiedBy>
  <cp:revision>497</cp:revision>
  <cp:lastPrinted>2012-02-08T20:47:28Z</cp:lastPrinted>
  <dcterms:created xsi:type="dcterms:W3CDTF">2005-01-12T01:22:55Z</dcterms:created>
  <dcterms:modified xsi:type="dcterms:W3CDTF">2016-10-03T05:22:40Z</dcterms:modified>
</cp:coreProperties>
</file>