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26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57" r:id="rId16"/>
    <p:sldId id="358" r:id="rId17"/>
    <p:sldId id="359" r:id="rId18"/>
    <p:sldId id="344" r:id="rId19"/>
    <p:sldId id="345" r:id="rId20"/>
    <p:sldId id="346" r:id="rId21"/>
    <p:sldId id="347" r:id="rId22"/>
    <p:sldId id="360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61" r:id="rId33"/>
    <p:sldId id="362" r:id="rId34"/>
    <p:sldId id="363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6" autoAdjust="0"/>
  </p:normalViewPr>
  <p:slideViewPr>
    <p:cSldViewPr>
      <p:cViewPr>
        <p:scale>
          <a:sx n="56" d="100"/>
          <a:sy n="56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BE03E83-C6A5-4A0D-B8D3-E4488D5B1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904FE-5B12-4262-945F-29DE94A9FF1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47A5-E0A9-40A3-9F18-77376096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7441-463D-4549-9C95-CD93F2B29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9966-6087-4472-8BE5-4CC46A348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70BA4-FF40-4ADB-A192-C0E10454B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F8A29-17EE-4B5E-BE49-FB1A545AA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7E6F-C7CC-4E82-838A-C2E35F52D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8E78-9413-4018-922B-44EAC0314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83BC5-4FAA-4F69-9D3B-68AE5EC7D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8BA13-5494-4D97-8AE0-23D7F9C6B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AF523-7590-48B4-9F35-1CAEBAA63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2B56-E4C9-4615-ACA5-AC0894014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E6537-BB07-4E80-883D-D38BDF8AF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92F459-C665-47EB-95EC-0515C4702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3650"/>
          </a:xfrm>
        </p:spPr>
        <p:txBody>
          <a:bodyPr/>
          <a:lstStyle/>
          <a:p>
            <a:pPr eaLnBrk="1" hangingPunct="1"/>
            <a:r>
              <a:rPr lang="en-US" dirty="0" smtClean="0"/>
              <a:t>Recommendation Systems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Deepak </a:t>
            </a:r>
            <a:r>
              <a:rPr lang="en-US" dirty="0" err="1" smtClean="0"/>
              <a:t>Venugopal</a:t>
            </a:r>
            <a:endParaRPr lang="en-US" dirty="0" smtClean="0"/>
          </a:p>
          <a:p>
            <a:r>
              <a:rPr lang="en-US" smtClean="0"/>
              <a:t>4745</a:t>
            </a:r>
            <a:endParaRPr lang="en-US" dirty="0" smtClean="0"/>
          </a:p>
          <a:p>
            <a:r>
              <a:rPr lang="en-US" dirty="0" smtClean="0"/>
              <a:t>Some Slides Courtesy </a:t>
            </a:r>
            <a:r>
              <a:rPr lang="en-US" dirty="0" err="1" smtClean="0"/>
              <a:t>Vibhav</a:t>
            </a:r>
            <a:r>
              <a:rPr lang="en-US" dirty="0" smtClean="0"/>
              <a:t> </a:t>
            </a:r>
            <a:r>
              <a:rPr lang="en-US" dirty="0" err="1" smtClean="0"/>
              <a:t>Gogate</a:t>
            </a:r>
            <a:r>
              <a:rPr lang="en-US" dirty="0" smtClean="0"/>
              <a:t>, </a:t>
            </a:r>
            <a:r>
              <a:rPr lang="en-US" dirty="0" err="1" smtClean="0"/>
              <a:t>Padhraic</a:t>
            </a:r>
            <a:r>
              <a:rPr lang="en-US" dirty="0" smtClean="0"/>
              <a:t> Smyth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an item to a user if the user previously liked similar item</a:t>
            </a:r>
          </a:p>
          <a:p>
            <a:r>
              <a:rPr lang="en-US" dirty="0" smtClean="0"/>
              <a:t>Ignore the preferences of other users</a:t>
            </a:r>
          </a:p>
          <a:p>
            <a:r>
              <a:rPr lang="en-US" dirty="0" smtClean="0"/>
              <a:t>How to measure similarity?</a:t>
            </a:r>
          </a:p>
          <a:p>
            <a:pPr lvl="1"/>
            <a:r>
              <a:rPr lang="en-US" dirty="0" smtClean="0"/>
              <a:t>Movies with certain actors, genre, director, etc.</a:t>
            </a:r>
          </a:p>
          <a:p>
            <a:pPr lvl="1"/>
            <a:r>
              <a:rPr lang="en-US" dirty="0" smtClean="0"/>
              <a:t>Music genre, year, etc.</a:t>
            </a:r>
          </a:p>
        </p:txBody>
      </p:sp>
    </p:spTree>
    <p:extLst>
      <p:ext uri="{BB962C8B-B14F-4D97-AF65-F5344CB8AC3E}">
        <p14:creationId xmlns:p14="http://schemas.microsoft.com/office/powerpoint/2010/main" val="8900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recommendation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each item as a feature 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Map a user into the same feature space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item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Example:Text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Items=documents</a:t>
            </a:r>
          </a:p>
          <a:p>
            <a:r>
              <a:rPr lang="en-US" dirty="0" smtClean="0"/>
              <a:t>Features=words or phrases</a:t>
            </a:r>
          </a:p>
          <a:p>
            <a:pPr lvl="1"/>
            <a:r>
              <a:rPr lang="en-US" dirty="0" smtClean="0"/>
              <a:t>Represent a document as “bag of words”</a:t>
            </a:r>
          </a:p>
          <a:p>
            <a:pPr lvl="1"/>
            <a:r>
              <a:rPr lang="en-US" dirty="0" smtClean="0"/>
              <a:t>Count the frequency of words in the document</a:t>
            </a:r>
          </a:p>
          <a:p>
            <a:r>
              <a:rPr lang="en-US" dirty="0" smtClean="0"/>
              <a:t>Use TF-IDF for </a:t>
            </a:r>
            <a:r>
              <a:rPr lang="en-US" dirty="0" err="1" smtClean="0"/>
              <a:t>vectorizing</a:t>
            </a:r>
            <a:r>
              <a:rPr lang="en-US" dirty="0" smtClean="0"/>
              <a:t> a document from the frequency counts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Frequency of term (feature) j in document (item)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 Number of documents that mention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N: total number of documents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TF-IDF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 vector for items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vector of words represented by the TF-IDF scores</a:t>
                </a:r>
              </a:p>
              <a:p>
                <a:r>
                  <a:rPr lang="en-US" dirty="0" smtClean="0"/>
                  <a:t>Feature vector for user</a:t>
                </a:r>
              </a:p>
              <a:p>
                <a:pPr lvl="1"/>
                <a:r>
                  <a:rPr lang="en-US" dirty="0" smtClean="0"/>
                  <a:t>Average TF-IDF for items rated by the user weighted by the user rating</a:t>
                </a:r>
              </a:p>
              <a:p>
                <a:r>
                  <a:rPr lang="en-US" dirty="0" smtClean="0"/>
                  <a:t>Prediction</a:t>
                </a:r>
              </a:p>
              <a:p>
                <a:pPr lvl="1"/>
                <a:r>
                  <a:rPr lang="en-US" dirty="0" smtClean="0"/>
                  <a:t>Cosine similarity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28240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TERM-COUNT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04720"/>
              </p:ext>
            </p:extLst>
          </p:nvPr>
        </p:nvGraphicFramePr>
        <p:xfrm>
          <a:off x="15240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TERM-COUNT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8" y="197835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8" y="419103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02592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81245"/>
              </p:ext>
            </p:extLst>
          </p:nvPr>
        </p:nvGraphicFramePr>
        <p:xfrm>
          <a:off x="15240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TERM-COUNT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8" y="197835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8" y="419103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7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87419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Log(2/2)=0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Log(2/1)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9905"/>
              </p:ext>
            </p:extLst>
          </p:nvPr>
        </p:nvGraphicFramePr>
        <p:xfrm>
          <a:off x="15240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Log(2/1)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8" y="197835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8" y="419103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4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Only need data for a user</a:t>
            </a:r>
          </a:p>
          <a:p>
            <a:pPr lvl="1"/>
            <a:r>
              <a:rPr lang="en-US" dirty="0" smtClean="0"/>
              <a:t>New items with no ratings can be included as long as we can compute its feature vector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Items must have similar </a:t>
            </a:r>
            <a:r>
              <a:rPr lang="en-US" dirty="0" smtClean="0"/>
              <a:t>features which is not always the case</a:t>
            </a:r>
          </a:p>
          <a:p>
            <a:pPr lvl="1"/>
            <a:r>
              <a:rPr lang="en-US" dirty="0" smtClean="0"/>
              <a:t>Finding features might be hard</a:t>
            </a:r>
          </a:p>
          <a:p>
            <a:pPr lvl="1"/>
            <a:r>
              <a:rPr lang="en-US" dirty="0" smtClean="0"/>
              <a:t>How do we perform predictions for new users?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9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User-User Collaborative </a:t>
            </a:r>
            <a:r>
              <a:rPr lang="en-US" dirty="0" smtClean="0"/>
              <a:t>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Make recommendations for a given user based on similar users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be the nearest-neighbors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 predictions for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based on a weighted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’s ratings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7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</a:p>
          <a:p>
            <a:r>
              <a:rPr lang="en-US" dirty="0" smtClean="0"/>
              <a:t>Chapter by Melville and </a:t>
            </a:r>
            <a:r>
              <a:rPr lang="en-US" dirty="0" err="1" smtClean="0"/>
              <a:t>Sindhwani</a:t>
            </a:r>
            <a:r>
              <a:rPr lang="en-US" dirty="0" smtClean="0"/>
              <a:t> , encyclopedia of ML, 2010</a:t>
            </a:r>
          </a:p>
          <a:p>
            <a:r>
              <a:rPr lang="en-US" dirty="0"/>
              <a:t>C</a:t>
            </a:r>
            <a:r>
              <a:rPr lang="en-US" dirty="0" smtClean="0"/>
              <a:t>hapter on recommendation systems, </a:t>
            </a:r>
            <a:r>
              <a:rPr lang="en-US" dirty="0"/>
              <a:t>Mining massive datasets, </a:t>
            </a:r>
            <a:r>
              <a:rPr lang="en-US" dirty="0" err="1" smtClean="0"/>
              <a:t>Rajaraman</a:t>
            </a:r>
            <a:r>
              <a:rPr lang="en-US" dirty="0" smtClean="0"/>
              <a:t>, </a:t>
            </a:r>
            <a:r>
              <a:rPr lang="en-US" dirty="0" err="1" smtClean="0"/>
              <a:t>Leskovec</a:t>
            </a:r>
            <a:r>
              <a:rPr lang="en-US" dirty="0" smtClean="0"/>
              <a:t> and Ullman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Collaborative </a:t>
            </a:r>
            <a:r>
              <a:rPr lang="en-US" dirty="0" smtClean="0"/>
              <a:t>Filtering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752600"/>
              </a:xfrm>
            </p:spPr>
            <p:txBody>
              <a:bodyPr/>
              <a:lstStyle/>
              <a:p>
                <a:r>
                  <a:rPr lang="en-US" dirty="0" smtClean="0"/>
                  <a:t>Define a similarity weight between user a and user u as correlation coefficient (Pearson’s coefficient)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is the set of items rated by both a and u.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 smtClean="0"/>
                  <a:t> is the rating given by </a:t>
                </a:r>
                <a:r>
                  <a:rPr lang="en-US" dirty="0" smtClean="0"/>
                  <a:t>user u </a:t>
                </a:r>
                <a:r>
                  <a:rPr lang="en-US" dirty="0" smtClean="0"/>
                  <a:t>to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 smtClean="0"/>
                  <a:t>the mean rating of u across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752600"/>
              </a:xfrm>
              <a:blipFill rotWithShape="0">
                <a:blip r:embed="rId2"/>
                <a:stretch>
                  <a:fillRect l="-1704" t="-4530" r="-2889" b="-189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48000"/>
            <a:ext cx="7620000" cy="19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</a:t>
            </a:r>
            <a:r>
              <a:rPr lang="en-US" dirty="0" smtClean="0"/>
              <a:t>Collaborative </a:t>
            </a:r>
            <a:r>
              <a:rPr lang="en-US" dirty="0" smtClean="0"/>
              <a:t>Filtering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Prediction of a’s rating to item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is the average rating for 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</m:t>
                        </m:r>
                      </m:sub>
                    </m:sSub>
                  </m:oMath>
                </a14:m>
                <a:r>
                  <a:rPr lang="en-US" dirty="0" smtClean="0"/>
                  <a:t> is the similarity weight between a and u</a:t>
                </a:r>
              </a:p>
              <a:p>
                <a:pPr lvl="1"/>
                <a:r>
                  <a:rPr lang="en-US" dirty="0"/>
                  <a:t>K is the set of nearest neighbors for </a:t>
                </a:r>
                <a:r>
                  <a:rPr lang="en-US" dirty="0" smtClean="0"/>
                  <a:t>a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are computing deltas for each user in a’s neighborhood weighting each delta by similarity of the user with a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User-User Collaborative Filtering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73100"/>
              </p:ext>
            </p:extLst>
          </p:nvPr>
        </p:nvGraphicFramePr>
        <p:xfrm>
          <a:off x="1219200" y="23622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62491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0.18</a:t>
            </a:r>
            <a:endParaRPr lang="en-US" b="1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7333891" y="2859137"/>
            <a:ext cx="228600" cy="20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7333891" y="3064877"/>
            <a:ext cx="228600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3242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38200" y="2962007"/>
            <a:ext cx="381000" cy="3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38200" y="3522077"/>
            <a:ext cx="381000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759130" y="4648200"/>
                <a:ext cx="4403669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=1.6+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2−2.5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30" y="4648200"/>
                <a:ext cx="4403669" cy="578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2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Steps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smtClean="0"/>
                  <a:t>a user a, find the K nearest-neighbors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Predict a’s ratings for each </a:t>
                </a:r>
                <a:r>
                  <a:rPr lang="en-US" dirty="0" smtClean="0"/>
                  <a:t>item using K</a:t>
                </a:r>
              </a:p>
              <a:p>
                <a:r>
                  <a:rPr lang="en-US" dirty="0" smtClean="0"/>
                  <a:t>Problems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Naïve complexity = O(NM), for N items and M users</a:t>
                </a:r>
              </a:p>
              <a:p>
                <a:pPr lvl="1"/>
                <a:r>
                  <a:rPr lang="en-US" dirty="0" smtClean="0"/>
                  <a:t>Amazon has 100 million customers and 10 million </a:t>
                </a:r>
                <a:r>
                  <a:rPr lang="en-US" dirty="0" smtClean="0"/>
                  <a:t>items</a:t>
                </a:r>
              </a:p>
              <a:p>
                <a:pPr lvl="1"/>
                <a:r>
                  <a:rPr lang="en-US" dirty="0" smtClean="0"/>
                  <a:t>A user may have neighbors with very few co-rated items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0">
                <a:blip r:embed="rId2"/>
                <a:stretch>
                  <a:fillRect l="-1704" t="-1752" r="-1185" b="-23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customers with too few purchases</a:t>
            </a:r>
          </a:p>
          <a:p>
            <a:r>
              <a:rPr lang="en-US" dirty="0" smtClean="0"/>
              <a:t>Randomly sample customers</a:t>
            </a:r>
          </a:p>
          <a:p>
            <a:r>
              <a:rPr lang="en-US" dirty="0" smtClean="0"/>
              <a:t>Remove rarely purchased events</a:t>
            </a:r>
          </a:p>
          <a:p>
            <a:r>
              <a:rPr lang="en-US" dirty="0" smtClean="0"/>
              <a:t>Cluster customers/items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r>
                  <a:rPr lang="en-US" dirty="0" smtClean="0"/>
                  <a:t>Match a user’s rated item to similar items</a:t>
                </a:r>
              </a:p>
              <a:p>
                <a:pPr lvl="1"/>
                <a:r>
                  <a:rPr lang="en-US" dirty="0" smtClean="0"/>
                  <a:t>More scalable (Fewer items)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U: users who have rated both items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and j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Average rating for item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across all users in U</a:t>
                </a:r>
              </a:p>
              <a:p>
                <a:r>
                  <a:rPr lang="en-US" dirty="0" smtClean="0"/>
                  <a:t>Can compute the above weights offline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b="-10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0" y="2895600"/>
            <a:ext cx="8930819" cy="15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Predict the rating for item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by user 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K is the neighborhood set most similar to item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among all items rated by user 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3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711573" cy="57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36" y="685801"/>
            <a:ext cx="7519558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7798757" cy="58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Present a user with items he/she may like</a:t>
            </a:r>
          </a:p>
          <a:p>
            <a:r>
              <a:rPr lang="en-US" dirty="0" smtClean="0"/>
              <a:t>Useful in several practical cases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sz="2400" dirty="0"/>
              <a:t>https://en.wikipedia.org/wiki/Collaborative_filtering#/media/File:Collaborative_filtering.gif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801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6960085" cy="52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7722085" cy="57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User-User Vs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Item-Item appears to be more stable</a:t>
            </a:r>
          </a:p>
          <a:p>
            <a:r>
              <a:rPr lang="en-US" dirty="0" smtClean="0"/>
              <a:t>Item dimensionality is smaller. More data per item than per user</a:t>
            </a:r>
          </a:p>
          <a:p>
            <a:r>
              <a:rPr lang="en-US" dirty="0" smtClean="0"/>
              <a:t>Algorithmically Item-Item can be implemented faster than User-User (</a:t>
            </a:r>
            <a:r>
              <a:rPr lang="en-US" dirty="0" err="1" smtClean="0"/>
              <a:t>Linden,Smith</a:t>
            </a:r>
            <a:r>
              <a:rPr lang="en-US" dirty="0" smtClean="0"/>
              <a:t> and York, Amazon Recommender System)</a:t>
            </a:r>
          </a:p>
        </p:txBody>
      </p:sp>
    </p:spTree>
    <p:extLst>
      <p:ext uri="{BB962C8B-B14F-4D97-AF65-F5344CB8AC3E}">
        <p14:creationId xmlns:p14="http://schemas.microsoft.com/office/powerpoint/2010/main" val="17422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Works for any kind of item</a:t>
            </a:r>
          </a:p>
          <a:p>
            <a:pPr lvl="1"/>
            <a:r>
              <a:rPr lang="en-US" dirty="0" smtClean="0"/>
              <a:t>No feature engineering since we don’t need features (in content based we needed features)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Cannot recommend items that have not been rated</a:t>
            </a:r>
          </a:p>
          <a:p>
            <a:pPr lvl="1"/>
            <a:r>
              <a:rPr lang="en-US" dirty="0" smtClean="0"/>
              <a:t>Need to have users in the system (“cold start”: what to do when there are no users as yet)</a:t>
            </a:r>
          </a:p>
          <a:p>
            <a:pPr lvl="1"/>
            <a:r>
              <a:rPr lang="en-US" dirty="0" smtClean="0"/>
              <a:t>Popularity bias</a:t>
            </a:r>
          </a:p>
        </p:txBody>
      </p:sp>
    </p:spTree>
    <p:extLst>
      <p:ext uri="{BB962C8B-B14F-4D97-AF65-F5344CB8AC3E}">
        <p14:creationId xmlns:p14="http://schemas.microsoft.com/office/powerpoint/2010/main" val="86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both content based recommendation and collaborative filtering</a:t>
            </a:r>
          </a:p>
          <a:p>
            <a:r>
              <a:rPr lang="en-US" dirty="0" smtClean="0"/>
              <a:t>Combine the recommender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with users N and M items</a:t>
            </a:r>
          </a:p>
          <a:p>
            <a:r>
              <a:rPr lang="en-US" dirty="0" smtClean="0"/>
              <a:t>Represent as a NXM matrix</a:t>
            </a:r>
          </a:p>
          <a:p>
            <a:r>
              <a:rPr lang="en-US" dirty="0" smtClean="0"/>
              <a:t>Entries of the matrix</a:t>
            </a:r>
          </a:p>
          <a:p>
            <a:pPr lvl="1"/>
            <a:r>
              <a:rPr lang="en-US" dirty="0" smtClean="0"/>
              <a:t>Ratings</a:t>
            </a:r>
          </a:p>
          <a:p>
            <a:pPr lvl="1"/>
            <a:r>
              <a:rPr lang="en-US" dirty="0" smtClean="0"/>
              <a:t>Binary value (did  user like/dislike, watch/did-not-watch</a:t>
            </a:r>
            <a:r>
              <a:rPr lang="en-US" smtClean="0"/>
              <a:t>, listen/did-not-listen</a:t>
            </a:r>
            <a:r>
              <a:rPr lang="en-US" dirty="0" smtClean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67957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</a:p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Netflix</a:t>
            </a:r>
          </a:p>
          <a:p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Pandora</a:t>
            </a:r>
          </a:p>
          <a:p>
            <a:r>
              <a:rPr lang="en-US" dirty="0" smtClean="0"/>
              <a:t>Goodreads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 held a 1Million$ challenge to improve their recommendation system</a:t>
            </a:r>
          </a:p>
          <a:p>
            <a:r>
              <a:rPr lang="en-US" dirty="0" smtClean="0"/>
              <a:t>Privacy issues??</a:t>
            </a:r>
          </a:p>
          <a:p>
            <a:r>
              <a:rPr lang="en-US" dirty="0" smtClean="0"/>
              <a:t>Currently the Netflix dataset has been taken down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68244"/>
              </p:ext>
            </p:extLst>
          </p:nvPr>
        </p:nvGraphicFramePr>
        <p:xfrm>
          <a:off x="1524000" y="20574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Item-1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99810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554184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3248"/>
              </p:ext>
            </p:extLst>
          </p:nvPr>
        </p:nvGraphicFramePr>
        <p:xfrm>
          <a:off x="1524000" y="522111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6022407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 squared error across all ratings for all users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 smtClean="0"/>
                  <a:t>: Rating of user u for item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Predicted </a:t>
                </a:r>
                <a:r>
                  <a:rPr lang="en-US" dirty="0"/>
                  <a:t>r</a:t>
                </a:r>
                <a:r>
                  <a:rPr lang="en-US" dirty="0" smtClean="0"/>
                  <a:t>ating </a:t>
                </a:r>
                <a:r>
                  <a:rPr lang="en-US" dirty="0"/>
                  <a:t>of user u for item </a:t>
                </a:r>
                <a:r>
                  <a:rPr lang="en-US" dirty="0" smtClean="0"/>
                  <a:t>I</a:t>
                </a:r>
              </a:p>
              <a:p>
                <a:pPr lvl="1"/>
                <a:r>
                  <a:rPr lang="en-US" dirty="0" smtClean="0"/>
                  <a:t>R set of ratings in the test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Assumes that are ratings are equally important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7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based metrics</a:t>
            </a:r>
          </a:p>
          <a:p>
            <a:pPr lvl="1"/>
            <a:r>
              <a:rPr lang="en-US" dirty="0" smtClean="0"/>
              <a:t>Rank the predictions</a:t>
            </a:r>
          </a:p>
          <a:p>
            <a:pPr lvl="1"/>
            <a:r>
              <a:rPr lang="en-US" dirty="0" smtClean="0"/>
              <a:t>Measure precision in the top K places of the rankings</a:t>
            </a:r>
          </a:p>
          <a:p>
            <a:pPr lvl="1"/>
            <a:r>
              <a:rPr lang="en-US" dirty="0" smtClean="0"/>
              <a:t>More emphasis on getting important predictions right</a:t>
            </a:r>
          </a:p>
          <a:p>
            <a:r>
              <a:rPr lang="en-US" dirty="0" smtClean="0"/>
              <a:t>Real ideal evaluation: Would the user be persuaded to buy an item X that they would otherwise not buy?</a:t>
            </a:r>
          </a:p>
          <a:p>
            <a:pPr lvl="1"/>
            <a:r>
              <a:rPr lang="en-US" dirty="0" smtClean="0"/>
              <a:t>Harder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4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722</Words>
  <Application>Microsoft Office PowerPoint</Application>
  <PresentationFormat>On-screen Show (4:3)</PresentationFormat>
  <Paragraphs>274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Recommendation Systems</vt:lpstr>
      <vt:lpstr>Recommendation Systems</vt:lpstr>
      <vt:lpstr>Recommendation Systems</vt:lpstr>
      <vt:lpstr>Ratings data</vt:lpstr>
      <vt:lpstr>Examples</vt:lpstr>
      <vt:lpstr>Netflix Challenge</vt:lpstr>
      <vt:lpstr>PowerPoint Presentation</vt:lpstr>
      <vt:lpstr>Evaluation Metrics</vt:lpstr>
      <vt:lpstr>Evaluation Metrics</vt:lpstr>
      <vt:lpstr>Content based recommendations</vt:lpstr>
      <vt:lpstr>Content based recommendation</vt:lpstr>
      <vt:lpstr>Example:Text Content</vt:lpstr>
      <vt:lpstr>Example:Text</vt:lpstr>
      <vt:lpstr>Example:Text</vt:lpstr>
      <vt:lpstr>Tf-idf</vt:lpstr>
      <vt:lpstr>Tf-idf</vt:lpstr>
      <vt:lpstr>Tf-idf</vt:lpstr>
      <vt:lpstr>Content based recommendation</vt:lpstr>
      <vt:lpstr>User-User Collaborative Filtering</vt:lpstr>
      <vt:lpstr>User-User Collaborative Filtering</vt:lpstr>
      <vt:lpstr>User-User Collaborative Filtering</vt:lpstr>
      <vt:lpstr>User-User Collaborative Filtering</vt:lpstr>
      <vt:lpstr>User-User Algorithm</vt:lpstr>
      <vt:lpstr>Heuristics</vt:lpstr>
      <vt:lpstr>Item based Collaborative Filtering</vt:lpstr>
      <vt:lpstr>Item based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User-User Vs Item</vt:lpstr>
      <vt:lpstr>Pros/cons of collaborative filtering</vt:lpstr>
      <vt:lpstr>Hybrid methods</vt:lpstr>
    </vt:vector>
  </TitlesOfParts>
  <Company>Dept. of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6375</dc:title>
  <dc:creator>Vibhav Gogate</dc:creator>
  <cp:lastModifiedBy>dkesha</cp:lastModifiedBy>
  <cp:revision>176</cp:revision>
  <dcterms:created xsi:type="dcterms:W3CDTF">2006-01-24T23:22:04Z</dcterms:created>
  <dcterms:modified xsi:type="dcterms:W3CDTF">2016-09-21T17:41:34Z</dcterms:modified>
</cp:coreProperties>
</file>