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D94E-DA58-4D16-872C-D3A0C728E4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A3A1-50E9-462F-91E7-DE133A0CB3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F48A-1E67-4618-B121-9D2D43E1C348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B6B8-9432-4FD7-8A88-096B59943848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C594-52FC-447F-9A47-8CACF4F8F57A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2988-561B-4230-B1C7-AE455AF3747F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B092-37E0-45C1-A5AB-833ACA51478D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DC82-3D65-43AA-BDB9-8FC7F6DC6E0B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881-4413-4DCC-9A2E-99ED90381821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7A74-3A35-40CE-8B4D-BD00A1E0D40E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7A6-3594-41CD-B0BC-46548597C427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07F-2386-4502-9B9D-9084D0172D21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0BAB-6500-4FB4-90A8-1D3B7791F747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5EA8-7FDC-4D90-AF8E-3F3821369C09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B0DC-C1ED-4055-9069-FE4D5DC1D5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Natural Language Processing and Systems Biology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K. </a:t>
            </a:r>
            <a:r>
              <a:rPr lang="en-US" dirty="0" err="1" smtClean="0"/>
              <a:t>Bretonnel</a:t>
            </a:r>
            <a:r>
              <a:rPr lang="en-US" dirty="0" smtClean="0"/>
              <a:t> Cohen and Lawrence Hunter</a:t>
            </a:r>
          </a:p>
          <a:p>
            <a:r>
              <a:rPr lang="en-US" dirty="0" smtClean="0"/>
              <a:t>Center for Computational Pharmacology, University of Colorado School of Medicine, Denver, USA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135469"/>
            <a:ext cx="228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COMP7/8780 NLP</a:t>
            </a:r>
          </a:p>
          <a:p>
            <a:r>
              <a:rPr lang="en-US" dirty="0" smtClean="0"/>
              <a:t>Presenter: </a:t>
            </a:r>
            <a:r>
              <a:rPr lang="en-US" dirty="0" err="1" smtClean="0"/>
              <a:t>Quang</a:t>
            </a:r>
            <a:r>
              <a:rPr lang="en-US" dirty="0" smtClean="0"/>
              <a:t> Tran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Interaction and pathways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Concentrated on networks of interactions and on pathway discovery - interactions between proteins:</a:t>
            </a:r>
          </a:p>
          <a:p>
            <a:pPr lvl="1"/>
            <a:r>
              <a:rPr lang="en-US" dirty="0" smtClean="0"/>
              <a:t>Proteins and drugs</a:t>
            </a:r>
          </a:p>
          <a:p>
            <a:pPr lvl="1"/>
            <a:r>
              <a:rPr lang="en-US" dirty="0" smtClean="0"/>
              <a:t>Proteins and diseases</a:t>
            </a:r>
          </a:p>
          <a:p>
            <a:pPr lvl="1"/>
            <a:r>
              <a:rPr lang="en-US" dirty="0" smtClean="0"/>
              <a:t>Proteins and </a:t>
            </a:r>
            <a:r>
              <a:rPr lang="en-US" dirty="0" err="1" smtClean="0"/>
              <a:t>subcellular</a:t>
            </a:r>
            <a:r>
              <a:rPr lang="en-US" dirty="0" smtClean="0"/>
              <a:t> locations</a:t>
            </a:r>
          </a:p>
          <a:p>
            <a:r>
              <a:rPr lang="en-US" dirty="0" smtClean="0"/>
              <a:t>Same linguistic and computational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Issues and resources in natural language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Metrics: precision, recall, and F-measure on the output of a system, evaluated against a gold standard</a:t>
            </a:r>
          </a:p>
          <a:p>
            <a:pPr lvl="1"/>
            <a:r>
              <a:rPr lang="en-US" dirty="0" smtClean="0"/>
              <a:t>Bake-offs: KDD Cup, TREC 2003, </a:t>
            </a:r>
            <a:r>
              <a:rPr lang="en-US" dirty="0" err="1" smtClean="0"/>
              <a:t>BioCreative</a:t>
            </a:r>
            <a:endParaRPr lang="en-US" dirty="0" smtClean="0"/>
          </a:p>
          <a:p>
            <a:r>
              <a:rPr lang="en-US" dirty="0" smtClean="0"/>
              <a:t>Entity identification: require the ability to recognize references to genes and gene products in text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association of ADHD with DRD4 and DRD5</a:t>
            </a:r>
          </a:p>
          <a:p>
            <a:pPr lvl="2"/>
            <a:r>
              <a:rPr lang="en-US" dirty="0" smtClean="0"/>
              <a:t>DRD4 and DRD5 are genes</a:t>
            </a:r>
          </a:p>
          <a:p>
            <a:pPr lvl="2"/>
            <a:r>
              <a:rPr lang="en-US" dirty="0" smtClean="0"/>
              <a:t> ADHD is not</a:t>
            </a:r>
          </a:p>
          <a:p>
            <a:pPr lvl="1"/>
            <a:r>
              <a:rPr lang="en-US" dirty="0" smtClean="0"/>
              <a:t>rule-based: rely on combinations of regular expression</a:t>
            </a:r>
          </a:p>
          <a:p>
            <a:pPr lvl="1"/>
            <a:r>
              <a:rPr lang="en-US" dirty="0" smtClean="0"/>
              <a:t>machine-learning-based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and resources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Information extraction (IE): is the location of assertions about restricted classes of facts in free text.</a:t>
            </a:r>
          </a:p>
          <a:p>
            <a:pPr lvl="1"/>
            <a:r>
              <a:rPr lang="en-US" dirty="0" smtClean="0"/>
              <a:t>thought of as a ‘robust’ approach to NL understanding, try to build system understand assertions rather than understand all aspects</a:t>
            </a:r>
          </a:p>
          <a:p>
            <a:pPr lvl="1"/>
            <a:r>
              <a:rPr lang="en-US" dirty="0" smtClean="0"/>
              <a:t>Approach: rule-based, machine-learning-based</a:t>
            </a:r>
          </a:p>
          <a:p>
            <a:pPr lvl="1"/>
            <a:r>
              <a:rPr lang="en-US" dirty="0" smtClean="0"/>
              <a:t>Common keywords:</a:t>
            </a:r>
          </a:p>
          <a:p>
            <a:pPr lvl="2"/>
            <a:r>
              <a:rPr lang="en-US" dirty="0" smtClean="0"/>
              <a:t>interact</a:t>
            </a:r>
          </a:p>
          <a:p>
            <a:pPr lvl="2"/>
            <a:r>
              <a:rPr lang="en-US" dirty="0" smtClean="0"/>
              <a:t>associate</a:t>
            </a:r>
          </a:p>
          <a:p>
            <a:pPr lvl="2"/>
            <a:r>
              <a:rPr lang="en-US" dirty="0" smtClean="0"/>
              <a:t>bind</a:t>
            </a:r>
          </a:p>
          <a:p>
            <a:pPr lvl="2"/>
            <a:r>
              <a:rPr lang="en-US" dirty="0" smtClean="0"/>
              <a:t>complex</a:t>
            </a:r>
          </a:p>
          <a:p>
            <a:pPr lvl="2"/>
            <a:r>
              <a:rPr lang="en-US" dirty="0" smtClean="0"/>
              <a:t>inhibit</a:t>
            </a:r>
          </a:p>
          <a:p>
            <a:pPr lvl="2"/>
            <a:r>
              <a:rPr lang="en-US" dirty="0" smtClean="0"/>
              <a:t>activate</a:t>
            </a:r>
          </a:p>
          <a:p>
            <a:pPr lvl="2"/>
            <a:r>
              <a:rPr lang="en-US" dirty="0" smtClean="0"/>
              <a:t>regulate</a:t>
            </a:r>
          </a:p>
          <a:p>
            <a:pPr lvl="2"/>
            <a:r>
              <a:rPr lang="en-US" dirty="0" smtClean="0"/>
              <a:t>encode</a:t>
            </a:r>
          </a:p>
          <a:p>
            <a:pPr lvl="2"/>
            <a:r>
              <a:rPr lang="en-US" dirty="0" smtClean="0"/>
              <a:t>function</a:t>
            </a:r>
          </a:p>
          <a:p>
            <a:pPr lvl="2"/>
            <a:r>
              <a:rPr lang="en-US" dirty="0" err="1" smtClean="0"/>
              <a:t>phosphorylate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Things that make information extraction difficult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Entity identification is frequently cited in error analyses as a source of low recall</a:t>
            </a:r>
          </a:p>
          <a:p>
            <a:pPr lvl="1"/>
            <a:r>
              <a:rPr lang="en-US" dirty="0" smtClean="0"/>
              <a:t>Leads to missed assertions</a:t>
            </a:r>
          </a:p>
          <a:p>
            <a:r>
              <a:rPr lang="en-US" dirty="0" smtClean="0"/>
              <a:t>Coordination: the linking of structures by words</a:t>
            </a:r>
          </a:p>
          <a:p>
            <a:r>
              <a:rPr lang="en-US" dirty="0" smtClean="0"/>
              <a:t>Negation: often simply ignored</a:t>
            </a:r>
          </a:p>
          <a:p>
            <a:r>
              <a:rPr lang="en-US" dirty="0" smtClean="0"/>
              <a:t>Anaphora: references to entities that have been named earlier, often by words like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Low-level linguistic analysis and preprocessing (IE)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sentence tokenization</a:t>
            </a:r>
          </a:p>
          <a:p>
            <a:pPr lvl="1"/>
            <a:r>
              <a:rPr lang="en-US" dirty="0" smtClean="0"/>
              <a:t>a chunk of text into individual sentences</a:t>
            </a:r>
            <a:endParaRPr lang="en-US" dirty="0" smtClean="0"/>
          </a:p>
          <a:p>
            <a:r>
              <a:rPr lang="en-US" dirty="0" smtClean="0"/>
              <a:t>word-level tokenization</a:t>
            </a:r>
          </a:p>
          <a:p>
            <a:pPr lvl="1"/>
            <a:r>
              <a:rPr lang="en-US" dirty="0" smtClean="0"/>
              <a:t>breaking the input into word-sized chunks</a:t>
            </a:r>
          </a:p>
          <a:p>
            <a:r>
              <a:rPr lang="en-US" dirty="0" smtClean="0"/>
              <a:t>entity identification</a:t>
            </a:r>
          </a:p>
          <a:p>
            <a:r>
              <a:rPr lang="en-US" dirty="0" smtClean="0"/>
              <a:t>part-of-speech tagging</a:t>
            </a:r>
          </a:p>
          <a:p>
            <a:pPr lvl="1"/>
            <a:r>
              <a:rPr lang="en-US" dirty="0" smtClean="0"/>
              <a:t>Brill part-of-speech tagger, </a:t>
            </a:r>
            <a:r>
              <a:rPr lang="en-US" dirty="0" err="1" smtClean="0"/>
              <a:t>Trigrams’n’Tags</a:t>
            </a:r>
            <a:r>
              <a:rPr lang="en-US" dirty="0" smtClean="0"/>
              <a:t> part-of-speech tagger</a:t>
            </a:r>
          </a:p>
          <a:p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interact is the stem of interacts, interacted, interacting, and interaction</a:t>
            </a:r>
          </a:p>
          <a:p>
            <a:r>
              <a:rPr lang="en-US" dirty="0" smtClean="0"/>
              <a:t>abbreviation expansion</a:t>
            </a:r>
          </a:p>
          <a:p>
            <a:pPr lvl="1"/>
            <a:r>
              <a:rPr lang="en-US" dirty="0" err="1" smtClean="0"/>
              <a:t>BioText</a:t>
            </a:r>
            <a:r>
              <a:rPr lang="en-US" dirty="0" smtClean="0"/>
              <a:t> project (java code rule-based), Chang et al.(XML/RPC)</a:t>
            </a:r>
          </a:p>
          <a:p>
            <a:r>
              <a:rPr lang="en-US" dirty="0" smtClean="0"/>
              <a:t>Public tools from The National Library of Medicine</a:t>
            </a:r>
          </a:p>
          <a:p>
            <a:pPr lvl="1"/>
            <a:r>
              <a:rPr lang="en-US" dirty="0" err="1" smtClean="0"/>
              <a:t>lvg</a:t>
            </a:r>
            <a:r>
              <a:rPr lang="en-US" dirty="0" smtClean="0"/>
              <a:t> (lexical variant generation), a set of Java API’s for normalizing and generating variant forms of biomedical terms</a:t>
            </a:r>
          </a:p>
          <a:p>
            <a:pPr lvl="1"/>
            <a:r>
              <a:rPr lang="en-US" dirty="0" err="1" smtClean="0"/>
              <a:t>MetaMap</a:t>
            </a:r>
            <a:r>
              <a:rPr lang="en-US" dirty="0" smtClean="0"/>
              <a:t>, a system for finding biomedical concepts in free text.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0569"/>
            <a:ext cx="4557712" cy="655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Information retrieval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Find subsets of documents in a larger set that are relevant to some query</a:t>
            </a:r>
          </a:p>
          <a:p>
            <a:r>
              <a:rPr lang="en-US" dirty="0" smtClean="0"/>
              <a:t>Relevant research issues:</a:t>
            </a:r>
          </a:p>
          <a:p>
            <a:pPr lvl="1"/>
            <a:r>
              <a:rPr lang="en-US" dirty="0" smtClean="0"/>
              <a:t>Indexing</a:t>
            </a:r>
          </a:p>
          <a:p>
            <a:pPr lvl="2"/>
            <a:r>
              <a:rPr lang="en-US" dirty="0" smtClean="0"/>
              <a:t>Massive synonymy of the items of interest</a:t>
            </a:r>
          </a:p>
          <a:p>
            <a:pPr lvl="2"/>
            <a:r>
              <a:rPr lang="en-US" dirty="0" smtClean="0"/>
              <a:t>Multi-word units</a:t>
            </a:r>
          </a:p>
          <a:p>
            <a:pPr lvl="2"/>
            <a:r>
              <a:rPr lang="en-US" dirty="0" smtClean="0"/>
              <a:t>Difficulty of mapping to a standard ontology</a:t>
            </a:r>
          </a:p>
          <a:p>
            <a:pPr lvl="1"/>
            <a:r>
              <a:rPr lang="en-US" dirty="0" smtClean="0"/>
              <a:t>Query construction</a:t>
            </a:r>
          </a:p>
          <a:p>
            <a:pPr lvl="1"/>
            <a:r>
              <a:rPr lang="en-US" dirty="0" smtClean="0"/>
              <a:t>Clustering/categorization</a:t>
            </a:r>
          </a:p>
          <a:p>
            <a:pPr lvl="2"/>
            <a:r>
              <a:rPr lang="en-US" dirty="0" smtClean="0"/>
              <a:t>Top-down: organizes a document set according to a pre-existing model of how a user models the conceptual domain. (</a:t>
            </a:r>
            <a:r>
              <a:rPr lang="en-US" dirty="0" err="1" smtClean="0"/>
              <a:t>AlcoGene</a:t>
            </a:r>
            <a:r>
              <a:rPr lang="en-US" dirty="0" smtClean="0"/>
              <a:t> system) topics addressed:</a:t>
            </a:r>
          </a:p>
          <a:p>
            <a:pPr lvl="3"/>
            <a:r>
              <a:rPr lang="fr-FR" dirty="0" err="1" smtClean="0"/>
              <a:t>nervous</a:t>
            </a:r>
            <a:r>
              <a:rPr lang="fr-FR" dirty="0" smtClean="0"/>
              <a:t> system structures</a:t>
            </a:r>
          </a:p>
          <a:p>
            <a:pPr lvl="3"/>
            <a:r>
              <a:rPr lang="fr-FR" dirty="0" err="1" smtClean="0"/>
              <a:t>behaviors</a:t>
            </a:r>
            <a:endParaRPr lang="fr-FR" dirty="0" smtClean="0"/>
          </a:p>
          <a:p>
            <a:pPr lvl="3"/>
            <a:r>
              <a:rPr lang="fr-FR" dirty="0" smtClean="0"/>
              <a:t>ion </a:t>
            </a:r>
            <a:r>
              <a:rPr lang="fr-FR" dirty="0" err="1" smtClean="0"/>
              <a:t>channels</a:t>
            </a:r>
            <a:endParaRPr lang="fr-FR" dirty="0" smtClean="0"/>
          </a:p>
          <a:p>
            <a:pPr lvl="3"/>
            <a:r>
              <a:rPr lang="fr-FR" dirty="0" err="1" smtClean="0"/>
              <a:t>protein</a:t>
            </a:r>
            <a:r>
              <a:rPr lang="fr-FR" dirty="0" smtClean="0"/>
              <a:t> kinases</a:t>
            </a:r>
          </a:p>
          <a:p>
            <a:pPr lvl="3"/>
            <a:r>
              <a:rPr lang="fr-FR" dirty="0" smtClean="0"/>
              <a:t>quantitative trait </a:t>
            </a:r>
            <a:r>
              <a:rPr lang="fr-FR" dirty="0" err="1" smtClean="0"/>
              <a:t>loci</a:t>
            </a:r>
            <a:endParaRPr lang="en-US" dirty="0" smtClean="0"/>
          </a:p>
          <a:p>
            <a:pPr lvl="2"/>
            <a:r>
              <a:rPr lang="en-US" dirty="0" smtClean="0"/>
              <a:t>Bottom-up: is based on similarities between documents in a set as determined by some metric. (</a:t>
            </a:r>
            <a:r>
              <a:rPr lang="en-US" dirty="0" err="1" smtClean="0"/>
              <a:t>Vivisimo’s</a:t>
            </a:r>
            <a:r>
              <a:rPr lang="en-US" dirty="0" smtClean="0"/>
              <a:t> system) separates to a number of categories: </a:t>
            </a:r>
          </a:p>
          <a:p>
            <a:pPr lvl="3"/>
            <a:r>
              <a:rPr lang="en-US" dirty="0" smtClean="0"/>
              <a:t>breast (13 documents)</a:t>
            </a:r>
          </a:p>
          <a:p>
            <a:pPr lvl="3"/>
            <a:r>
              <a:rPr lang="en-US" dirty="0" smtClean="0"/>
              <a:t>activation of </a:t>
            </a:r>
            <a:r>
              <a:rPr lang="en-US" dirty="0" err="1" smtClean="0"/>
              <a:t>caspase</a:t>
            </a:r>
            <a:r>
              <a:rPr lang="en-US" dirty="0" smtClean="0"/>
              <a:t> (12 documents)</a:t>
            </a:r>
          </a:p>
          <a:p>
            <a:pPr lvl="3"/>
            <a:r>
              <a:rPr lang="en-US" dirty="0" err="1" smtClean="0"/>
              <a:t>hepatocellular</a:t>
            </a:r>
            <a:r>
              <a:rPr lang="en-US" dirty="0" smtClean="0"/>
              <a:t> carcinoma (10 documents)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navigate the contents of large document collections (</a:t>
            </a:r>
            <a:r>
              <a:rPr lang="en-US" dirty="0" err="1" smtClean="0"/>
              <a:t>ThemeRiver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General NLP: </a:t>
            </a:r>
          </a:p>
          <a:p>
            <a:pPr lvl="1"/>
            <a:r>
              <a:rPr lang="en-US" dirty="0" smtClean="0"/>
              <a:t>D. </a:t>
            </a:r>
            <a:r>
              <a:rPr lang="en-US" dirty="0" err="1" smtClean="0"/>
              <a:t>Jurafsky</a:t>
            </a:r>
            <a:r>
              <a:rPr lang="en-US" dirty="0" smtClean="0"/>
              <a:t> and James H. Martin. Speech and language processing: an introduction</a:t>
            </a:r>
          </a:p>
          <a:p>
            <a:pPr lvl="1"/>
            <a:r>
              <a:rPr lang="en-US" dirty="0" smtClean="0"/>
              <a:t>to natural language processing, computational linguistics and speech recognition. Prentice Hall, 2000.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 information extraction, information retrieval, text categorization, entity identification, and summarization</a:t>
            </a:r>
          </a:p>
          <a:p>
            <a:pPr lvl="1"/>
            <a:r>
              <a:rPr lang="en-US" dirty="0" smtClean="0"/>
              <a:t>L. Tanabe. Text mining the biomedical literature for genetic knowledge. PhD thesis, George Mason University doctoral dissertation., 2003</a:t>
            </a:r>
          </a:p>
          <a:p>
            <a:endParaRPr lang="en-US" dirty="0" smtClean="0"/>
          </a:p>
          <a:p>
            <a:r>
              <a:rPr lang="en-US" dirty="0" smtClean="0"/>
              <a:t>Statistical approaches to general NLP</a:t>
            </a:r>
          </a:p>
          <a:p>
            <a:pPr lvl="1"/>
            <a:r>
              <a:rPr lang="en-US" dirty="0" smtClean="0"/>
              <a:t>C.D. Manning and H. </a:t>
            </a:r>
            <a:r>
              <a:rPr lang="en-US" dirty="0" err="1" smtClean="0"/>
              <a:t>Sch¨utze</a:t>
            </a:r>
            <a:r>
              <a:rPr lang="en-US" dirty="0" smtClean="0"/>
              <a:t>. Foundations of statistical natural language processing. MIT Press, 1999</a:t>
            </a:r>
          </a:p>
          <a:p>
            <a:endParaRPr lang="en-US" dirty="0" smtClean="0"/>
          </a:p>
          <a:p>
            <a:r>
              <a:rPr lang="en-US" dirty="0" smtClean="0"/>
              <a:t>Information retrieval in biomedical domains</a:t>
            </a:r>
          </a:p>
          <a:p>
            <a:pPr lvl="1"/>
            <a:r>
              <a:rPr lang="en-US" dirty="0" smtClean="0"/>
              <a:t>G. Salton. Automatic text processing: the transformation, analysis, and retrieval of information by computer. Addison-Wesley Publishing Company, 1989</a:t>
            </a:r>
          </a:p>
          <a:p>
            <a:pPr lvl="1"/>
            <a:r>
              <a:rPr lang="en-US" dirty="0" smtClean="0"/>
              <a:t>W. </a:t>
            </a:r>
            <a:r>
              <a:rPr lang="en-US" dirty="0" err="1" smtClean="0"/>
              <a:t>Hersh</a:t>
            </a:r>
            <a:r>
              <a:rPr lang="en-US" dirty="0" smtClean="0"/>
              <a:t>. Information retrieval: a health and biomedical perspective. Springer </a:t>
            </a:r>
            <a:r>
              <a:rPr lang="en-US" dirty="0" err="1" smtClean="0"/>
              <a:t>Verlag</a:t>
            </a:r>
            <a:r>
              <a:rPr lang="en-US" dirty="0" smtClean="0"/>
              <a:t>, 2nd </a:t>
            </a:r>
            <a:r>
              <a:rPr lang="en-US" dirty="0" err="1" smtClean="0"/>
              <a:t>ed</a:t>
            </a:r>
            <a:r>
              <a:rPr lang="en-US" dirty="0" smtClean="0"/>
              <a:t> edition, 2002</a:t>
            </a:r>
          </a:p>
          <a:p>
            <a:endParaRPr lang="en-US" dirty="0" smtClean="0"/>
          </a:p>
          <a:p>
            <a:r>
              <a:rPr lang="en-US" dirty="0" smtClean="0"/>
              <a:t>Systems Biology</a:t>
            </a:r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Blaschke</a:t>
            </a:r>
            <a:r>
              <a:rPr lang="en-US" dirty="0" smtClean="0"/>
              <a:t>, L. Hirschman, and A. Valencia. Information extraction in molecular biology. Briefings in Bioinformatics, 3(2):154–165, 2002</a:t>
            </a:r>
          </a:p>
          <a:p>
            <a:pPr lvl="1"/>
            <a:r>
              <a:rPr lang="en-US" dirty="0" smtClean="0"/>
              <a:t>M.D. </a:t>
            </a:r>
            <a:r>
              <a:rPr lang="en-US" dirty="0" err="1" smtClean="0"/>
              <a:t>Yandell</a:t>
            </a:r>
            <a:r>
              <a:rPr lang="en-US" dirty="0" smtClean="0"/>
              <a:t> and W.H. </a:t>
            </a:r>
            <a:r>
              <a:rPr lang="en-US" dirty="0" err="1" smtClean="0"/>
              <a:t>Majoros</a:t>
            </a:r>
            <a:r>
              <a:rPr lang="en-US" dirty="0" smtClean="0"/>
              <a:t>. Genomics and natural language processing. Nature Reviews/Genetics, Vol. 3:601–610, Aug. 2002</a:t>
            </a:r>
          </a:p>
          <a:p>
            <a:pPr lvl="1"/>
            <a:r>
              <a:rPr lang="en-US" dirty="0" smtClean="0"/>
              <a:t>D.B. </a:t>
            </a:r>
            <a:r>
              <a:rPr lang="en-US" dirty="0" err="1" smtClean="0"/>
              <a:t>Searls</a:t>
            </a:r>
            <a:r>
              <a:rPr lang="en-US" dirty="0" smtClean="0"/>
              <a:t>. The computational linguistics of biological sequences. In L. Hunter, editor, Artificial Intelligence and Molecular Biology, pages 47–121. MIT Press, 1993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Natural language processing (NLP) is the processing, or treatment by computer, of natural language, i.e., human languages, as opposed to programming languages.</a:t>
            </a:r>
          </a:p>
          <a:p>
            <a:r>
              <a:rPr lang="en-US" dirty="0" smtClean="0"/>
              <a:t>Programming language is not ambiguous</a:t>
            </a:r>
          </a:p>
          <a:p>
            <a:r>
              <a:rPr lang="en-US" dirty="0"/>
              <a:t>N</a:t>
            </a:r>
            <a:r>
              <a:rPr lang="en-US" dirty="0" smtClean="0"/>
              <a:t>atural language are potentially ambiguous at every level of analysis</a:t>
            </a:r>
          </a:p>
          <a:p>
            <a:pPr lvl="1"/>
            <a:r>
              <a:rPr lang="en-US" dirty="0" smtClean="0"/>
              <a:t>Computer language = a subject in Computer Science</a:t>
            </a:r>
          </a:p>
          <a:p>
            <a:pPr lvl="1"/>
            <a:r>
              <a:rPr lang="en-US" dirty="0" smtClean="0"/>
              <a:t>NLP crosses a number of disciplines: linguistics, computer science, and engineering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(cont)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body of literature that is too large and grows too rapidly to be reviewed by single researchers.</a:t>
            </a:r>
          </a:p>
          <a:p>
            <a:r>
              <a:rPr lang="en-US" dirty="0" smtClean="0"/>
              <a:t>Relevant data is being published in communities outside of the traditional molecular biology subfields.</a:t>
            </a:r>
          </a:p>
          <a:p>
            <a:r>
              <a:rPr lang="en-US" dirty="0" smtClean="0"/>
              <a:t>Automated exploitation of the literature may be not just useful, but essential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6498"/>
            <a:ext cx="6983873" cy="541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NLP is as difficult as it is important</a:t>
            </a:r>
          </a:p>
          <a:p>
            <a:r>
              <a:rPr lang="en-US" dirty="0" smtClean="0"/>
              <a:t>NLP requires enormous amounts of knowledge, on a number of levels.</a:t>
            </a:r>
          </a:p>
          <a:p>
            <a:pPr lvl="1"/>
            <a:r>
              <a:rPr lang="en-US" dirty="0" smtClean="0"/>
              <a:t>“morphology”, and “syntax”</a:t>
            </a:r>
          </a:p>
          <a:p>
            <a:pPr lvl="1"/>
            <a:r>
              <a:rPr lang="en-US" dirty="0" smtClean="0"/>
              <a:t>E.g. “These findings suggest that FAK functions in the regulation of cell migration and cell proliferation”</a:t>
            </a:r>
          </a:p>
          <a:p>
            <a:pPr lvl="2"/>
            <a:r>
              <a:rPr lang="en-US" dirty="0" smtClean="0"/>
              <a:t>FAK plays a role in cell proliferation and in the regulation of cell migration</a:t>
            </a:r>
          </a:p>
          <a:p>
            <a:pPr lvl="2"/>
            <a:r>
              <a:rPr lang="en-US" dirty="0" smtClean="0"/>
              <a:t>FAK plays a role in the regulation of cell proliferation and in the regulation of cell migration?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NLP and Systems Biology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Automated techniques for handling the literature attractive by fueling a rate of publication</a:t>
            </a:r>
          </a:p>
          <a:p>
            <a:r>
              <a:rPr lang="en-US" dirty="0" smtClean="0"/>
              <a:t>Progress in the field of NLP possible by providing a huge body of data in a restricted domain for training and evaluation of NLP systems</a:t>
            </a:r>
          </a:p>
          <a:p>
            <a:r>
              <a:rPr lang="en-US" dirty="0" smtClean="0"/>
              <a:t>Applications: </a:t>
            </a:r>
          </a:p>
          <a:p>
            <a:pPr lvl="1"/>
            <a:r>
              <a:rPr lang="en-US" dirty="0" smtClean="0"/>
              <a:t>automated literature searches on sets of genes returned by an experiment</a:t>
            </a:r>
          </a:p>
          <a:p>
            <a:pPr lvl="1"/>
            <a:r>
              <a:rPr lang="en-US" dirty="0" smtClean="0"/>
              <a:t>annotation of gene lists with Gene Ontology concepts</a:t>
            </a:r>
          </a:p>
          <a:p>
            <a:pPr lvl="1"/>
            <a:r>
              <a:rPr lang="en-US" dirty="0" smtClean="0"/>
              <a:t>improvement of homolog search</a:t>
            </a:r>
          </a:p>
          <a:p>
            <a:pPr lvl="1"/>
            <a:r>
              <a:rPr lang="en-US" dirty="0" smtClean="0"/>
              <a:t>management of literature search results</a:t>
            </a:r>
          </a:p>
          <a:p>
            <a:pPr lvl="1"/>
            <a:r>
              <a:rPr lang="en-US" dirty="0" smtClean="0"/>
              <a:t>aids to database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database population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Where NLP fits in the analysis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beginning, by aiding in the analysis of the output of high-throughput assays, thus helping the scientist bring a project from experiment to publication.</a:t>
            </a:r>
          </a:p>
          <a:p>
            <a:r>
              <a:rPr lang="en-US" dirty="0" smtClean="0"/>
              <a:t>At the end, by helping the working researcher exploit the flood of publications that fills Medline at the rate of 1500 abstracts a 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population and </a:t>
            </a:r>
            <a:r>
              <a:rPr lang="en-US" b="1" dirty="0" err="1" smtClean="0"/>
              <a:t>curation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Idea: if protein names could be located in text, then we could automatically populate databases of facts about proteins -  their interactions with other proteins.</a:t>
            </a:r>
          </a:p>
          <a:p>
            <a:pPr lvl="1"/>
            <a:r>
              <a:rPr lang="fr-FR" dirty="0" err="1" smtClean="0"/>
              <a:t>bibliometric</a:t>
            </a:r>
            <a:r>
              <a:rPr lang="fr-FR" dirty="0" smtClean="0"/>
              <a:t> techniques: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en-US" dirty="0" smtClean="0"/>
              <a:t>assumption that if two proteins are mentioned in the same text (suffer from problems related to entity identification).</a:t>
            </a:r>
            <a:endParaRPr lang="fr-FR" dirty="0" smtClean="0"/>
          </a:p>
          <a:p>
            <a:pPr lvl="1"/>
            <a:r>
              <a:rPr lang="fr-FR" dirty="0" smtClean="0"/>
              <a:t>information extraction techniques: </a:t>
            </a:r>
            <a:r>
              <a:rPr lang="en-US" dirty="0" smtClean="0"/>
              <a:t>offers a more constrained approach, targets a very restricted set of types of assertions.</a:t>
            </a:r>
            <a:r>
              <a:rPr lang="fr-FR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Aids to analysis of high-throughput assays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system (</a:t>
            </a:r>
            <a:r>
              <a:rPr lang="en-US" dirty="0" err="1" smtClean="0"/>
              <a:t>MedMiner</a:t>
            </a:r>
            <a:r>
              <a:rPr lang="en-US" dirty="0" smtClean="0"/>
              <a:t>):  automatic literature searches on large numbers of genes found to be of significance in an expression array study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 to thousands of articles being returned by a literature search</a:t>
            </a:r>
          </a:p>
          <a:p>
            <a:pPr lvl="1"/>
            <a:r>
              <a:rPr lang="en-US" dirty="0" smtClean="0"/>
              <a:t>helps the experimenters navigate these large bodies of literature of interest to molecular biologists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1211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Natural Language Processing and Systems Biology</vt:lpstr>
      <vt:lpstr>Introduction</vt:lpstr>
      <vt:lpstr>Introduction (cont)</vt:lpstr>
      <vt:lpstr>Slide 4</vt:lpstr>
      <vt:lpstr>Challenges</vt:lpstr>
      <vt:lpstr>NLP and Systems Biology</vt:lpstr>
      <vt:lpstr>Where NLP fits in the analysis pipeline</vt:lpstr>
      <vt:lpstr>Database population and curation</vt:lpstr>
      <vt:lpstr>Aids to analysis of high-throughput assays</vt:lpstr>
      <vt:lpstr>Interaction and pathways</vt:lpstr>
      <vt:lpstr>Issues and resources in natural language processing</vt:lpstr>
      <vt:lpstr>Issues and resources (cont)</vt:lpstr>
      <vt:lpstr>Things that make information extraction difficult</vt:lpstr>
      <vt:lpstr>Low-level linguistic analysis and preprocessing (IE)</vt:lpstr>
      <vt:lpstr>Slide 15</vt:lpstr>
      <vt:lpstr>Information retrieval</vt:lpstr>
      <vt:lpstr>Further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and Systems Biology</dc:title>
  <dc:creator>Coaxecva</dc:creator>
  <cp:lastModifiedBy>Coaxecva</cp:lastModifiedBy>
  <cp:revision>1</cp:revision>
  <dcterms:created xsi:type="dcterms:W3CDTF">2017-04-24T20:05:59Z</dcterms:created>
  <dcterms:modified xsi:type="dcterms:W3CDTF">2017-04-25T07:06:30Z</dcterms:modified>
</cp:coreProperties>
</file>