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B5A830-BF3F-40F9-B1A2-E1E909966E24}"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5A830-BF3F-40F9-B1A2-E1E909966E24}"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5A830-BF3F-40F9-B1A2-E1E909966E24}"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5A830-BF3F-40F9-B1A2-E1E909966E24}"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5A830-BF3F-40F9-B1A2-E1E909966E24}"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5A830-BF3F-40F9-B1A2-E1E909966E24}"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5A830-BF3F-40F9-B1A2-E1E909966E24}"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B5A830-BF3F-40F9-B1A2-E1E909966E24}" type="datetimeFigureOut">
              <a:rPr lang="en-US" smtClean="0"/>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5A830-BF3F-40F9-B1A2-E1E909966E24}" type="datetimeFigureOut">
              <a:rPr lang="en-US" smtClean="0"/>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5A830-BF3F-40F9-B1A2-E1E909966E24}"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5A830-BF3F-40F9-B1A2-E1E909966E24}"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C8923-828F-44CA-8E1E-EF6B0A82C9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5A830-BF3F-40F9-B1A2-E1E909966E24}" type="datetimeFigureOut">
              <a:rPr lang="en-US" smtClean="0"/>
              <a:t>9/18/2017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C8923-828F-44CA-8E1E-EF6B0A82C9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err="1" smtClean="0"/>
              <a:t>MetaCache</a:t>
            </a:r>
            <a:r>
              <a:rPr lang="en-US" b="1" dirty="0" smtClean="0"/>
              <a:t>: context-aware classification of </a:t>
            </a:r>
            <a:r>
              <a:rPr lang="en-US" b="1" dirty="0" err="1" smtClean="0"/>
              <a:t>metagenomic</a:t>
            </a:r>
            <a:r>
              <a:rPr lang="en-US" b="1" dirty="0" smtClean="0"/>
              <a:t> reads using </a:t>
            </a:r>
            <a:r>
              <a:rPr lang="en-US" b="1" dirty="0" err="1" smtClean="0"/>
              <a:t>minhashing</a:t>
            </a:r>
            <a:endParaRPr lang="en-US" b="1" dirty="0"/>
          </a:p>
        </p:txBody>
      </p:sp>
      <p:sp>
        <p:nvSpPr>
          <p:cNvPr id="3" name="Subtitle 2"/>
          <p:cNvSpPr>
            <a:spLocks noGrp="1"/>
          </p:cNvSpPr>
          <p:nvPr>
            <p:ph type="subTitle" idx="1"/>
          </p:nvPr>
        </p:nvSpPr>
        <p:spPr/>
        <p:txBody>
          <a:bodyPr/>
          <a:lstStyle/>
          <a:p>
            <a:r>
              <a:rPr lang="en-US" dirty="0" smtClean="0"/>
              <a:t>André </a:t>
            </a:r>
            <a:r>
              <a:rPr lang="en-US" dirty="0" err="1" smtClean="0"/>
              <a:t>Müller</a:t>
            </a:r>
            <a:r>
              <a:rPr lang="en-US" dirty="0" smtClean="0"/>
              <a:t> (Bioinformatics 2017)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3" name="Content Placeholder 2"/>
          <p:cNvSpPr>
            <a:spLocks noGrp="1"/>
          </p:cNvSpPr>
          <p:nvPr>
            <p:ph idx="1"/>
          </p:nvPr>
        </p:nvSpPr>
        <p:spPr/>
        <p:txBody>
          <a:bodyPr/>
          <a:lstStyle/>
          <a:p>
            <a:endParaRPr lang="en-US"/>
          </a:p>
        </p:txBody>
      </p:sp>
      <p:pic>
        <p:nvPicPr>
          <p:cNvPr id="13314" name="Picture 2" descr="Sensitivity and precision averaged over the mock community datasets (HiSeq, MiSeq, Skin9) for the various software tools using the three databases G1, G2 and G3 at genus and species level"/>
          <p:cNvPicPr>
            <a:picLocks noChangeAspect="1" noChangeArrowheads="1"/>
          </p:cNvPicPr>
          <p:nvPr/>
        </p:nvPicPr>
        <p:blipFill>
          <a:blip r:embed="rId2" cstate="print"/>
          <a:srcRect b="50020"/>
          <a:stretch>
            <a:fillRect/>
          </a:stretch>
        </p:blipFill>
        <p:spPr bwMode="auto">
          <a:xfrm>
            <a:off x="76200" y="1828799"/>
            <a:ext cx="4191000" cy="4572001"/>
          </a:xfrm>
          <a:prstGeom prst="rect">
            <a:avLst/>
          </a:prstGeom>
          <a:noFill/>
        </p:spPr>
      </p:pic>
      <p:pic>
        <p:nvPicPr>
          <p:cNvPr id="5" name="Picture 2" descr="Sensitivity and precision averaged over the mock community datasets (HiSeq, MiSeq, Skin9) for the various software tools using the three databases G1, G2 and G3 at genus and species level"/>
          <p:cNvPicPr>
            <a:picLocks noChangeAspect="1" noChangeArrowheads="1"/>
          </p:cNvPicPr>
          <p:nvPr/>
        </p:nvPicPr>
        <p:blipFill>
          <a:blip r:embed="rId2" cstate="print"/>
          <a:srcRect t="49980"/>
          <a:stretch>
            <a:fillRect/>
          </a:stretch>
        </p:blipFill>
        <p:spPr bwMode="auto">
          <a:xfrm>
            <a:off x="4724400" y="1676400"/>
            <a:ext cx="4191000" cy="45756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Running time and memory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On G1, </a:t>
            </a:r>
            <a:r>
              <a:rPr lang="en-US" dirty="0" err="1" smtClean="0"/>
              <a:t>MetaCache</a:t>
            </a:r>
            <a:r>
              <a:rPr lang="en-US" dirty="0" smtClean="0"/>
              <a:t> requires only </a:t>
            </a:r>
            <a:r>
              <a:rPr lang="en-US" dirty="0" smtClean="0">
                <a:solidFill>
                  <a:srgbClr val="C00000"/>
                </a:solidFill>
              </a:rPr>
              <a:t>30 min </a:t>
            </a:r>
            <a:r>
              <a:rPr lang="en-US" dirty="0" smtClean="0"/>
              <a:t>and </a:t>
            </a:r>
            <a:r>
              <a:rPr lang="en-US" dirty="0" smtClean="0">
                <a:solidFill>
                  <a:srgbClr val="002060"/>
                </a:solidFill>
              </a:rPr>
              <a:t>16 GB of RAM </a:t>
            </a:r>
            <a:r>
              <a:rPr lang="en-US" dirty="0" smtClean="0"/>
              <a:t>while Kraken needs </a:t>
            </a:r>
            <a:r>
              <a:rPr lang="en-US" dirty="0" smtClean="0">
                <a:solidFill>
                  <a:srgbClr val="C00000"/>
                </a:solidFill>
              </a:rPr>
              <a:t>1 h 20 min </a:t>
            </a:r>
            <a:r>
              <a:rPr lang="en-US" dirty="0" smtClean="0"/>
              <a:t>and </a:t>
            </a:r>
            <a:r>
              <a:rPr lang="en-US" dirty="0" smtClean="0">
                <a:solidFill>
                  <a:srgbClr val="002060"/>
                </a:solidFill>
              </a:rPr>
              <a:t>165 GB of RAM </a:t>
            </a:r>
            <a:r>
              <a:rPr lang="en-US" dirty="0" smtClean="0"/>
              <a:t>and CLARK </a:t>
            </a:r>
            <a:r>
              <a:rPr lang="en-US" dirty="0" smtClean="0">
                <a:solidFill>
                  <a:srgbClr val="C00000"/>
                </a:solidFill>
              </a:rPr>
              <a:t>3 h 40 min </a:t>
            </a:r>
            <a:r>
              <a:rPr lang="en-US" dirty="0" smtClean="0"/>
              <a:t>and </a:t>
            </a:r>
            <a:r>
              <a:rPr lang="en-US" dirty="0" smtClean="0">
                <a:solidFill>
                  <a:srgbClr val="002060"/>
                </a:solidFill>
              </a:rPr>
              <a:t>152 GB of RAM</a:t>
            </a:r>
            <a:r>
              <a:rPr lang="en-US" dirty="0" smtClean="0"/>
              <a:t>. </a:t>
            </a:r>
          </a:p>
          <a:p>
            <a:r>
              <a:rPr lang="en-US" dirty="0" smtClean="0"/>
              <a:t>On G2, </a:t>
            </a:r>
            <a:r>
              <a:rPr lang="en-US" dirty="0" err="1" smtClean="0"/>
              <a:t>MetaCache</a:t>
            </a:r>
            <a:r>
              <a:rPr lang="en-US" dirty="0" smtClean="0"/>
              <a:t> takes </a:t>
            </a:r>
            <a:r>
              <a:rPr lang="en-US" dirty="0" smtClean="0">
                <a:solidFill>
                  <a:srgbClr val="C00000"/>
                </a:solidFill>
              </a:rPr>
              <a:t>45 min </a:t>
            </a:r>
            <a:r>
              <a:rPr lang="en-US" dirty="0" smtClean="0"/>
              <a:t>and </a:t>
            </a:r>
            <a:r>
              <a:rPr lang="en-US" dirty="0" smtClean="0">
                <a:solidFill>
                  <a:srgbClr val="002060"/>
                </a:solidFill>
              </a:rPr>
              <a:t>27 GB of RAM</a:t>
            </a:r>
            <a:r>
              <a:rPr lang="en-US" dirty="0" smtClean="0"/>
              <a:t> clearly outperforming CLARK which requires </a:t>
            </a:r>
            <a:r>
              <a:rPr lang="en-US" dirty="0" smtClean="0">
                <a:solidFill>
                  <a:srgbClr val="C00000"/>
                </a:solidFill>
              </a:rPr>
              <a:t>5 h 30 min </a:t>
            </a:r>
            <a:r>
              <a:rPr lang="en-US" dirty="0" smtClean="0"/>
              <a:t>and </a:t>
            </a:r>
            <a:r>
              <a:rPr lang="en-US" dirty="0" smtClean="0">
                <a:solidFill>
                  <a:srgbClr val="002060"/>
                </a:solidFill>
              </a:rPr>
              <a:t>218 GB of RAM</a:t>
            </a:r>
            <a:r>
              <a:rPr lang="en-US" dirty="0" smtClean="0"/>
              <a:t>.</a:t>
            </a:r>
          </a:p>
          <a:p>
            <a:r>
              <a:rPr lang="en-US" dirty="0" smtClean="0"/>
              <a:t>Finally on the much bigger dataset G3, </a:t>
            </a:r>
            <a:r>
              <a:rPr lang="en-US" dirty="0" err="1" smtClean="0"/>
              <a:t>MetaCache</a:t>
            </a:r>
            <a:r>
              <a:rPr lang="en-US" dirty="0" smtClean="0"/>
              <a:t> requires </a:t>
            </a:r>
            <a:r>
              <a:rPr lang="en-US" dirty="0" smtClean="0">
                <a:solidFill>
                  <a:srgbClr val="C00000"/>
                </a:solidFill>
              </a:rPr>
              <a:t>4 h 50 min </a:t>
            </a:r>
            <a:r>
              <a:rPr lang="en-US" dirty="0" smtClean="0"/>
              <a:t>and </a:t>
            </a:r>
            <a:r>
              <a:rPr lang="en-US" dirty="0" smtClean="0">
                <a:solidFill>
                  <a:srgbClr val="002060"/>
                </a:solidFill>
              </a:rPr>
              <a:t>121 GB of RAM</a:t>
            </a:r>
            <a:r>
              <a:rPr lang="en-US" dirty="0" smtClean="0"/>
              <a:t> while CLARK </a:t>
            </a:r>
            <a:r>
              <a:rPr lang="en-US" dirty="0" smtClean="0">
                <a:solidFill>
                  <a:srgbClr val="002060"/>
                </a:solidFill>
              </a:rPr>
              <a:t>exceeds the memory capacity of our 512 GB</a:t>
            </a:r>
            <a:r>
              <a:rPr lang="en-US" dirty="0" smtClean="0"/>
              <a:t> workstation.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E</a:t>
            </a:r>
            <a:r>
              <a:rPr lang="en-US" dirty="0" smtClean="0">
                <a:solidFill>
                  <a:srgbClr val="FF0000"/>
                </a:solidFill>
              </a:rPr>
              <a:t>fficient processing </a:t>
            </a:r>
            <a:r>
              <a:rPr lang="en-US" dirty="0" smtClean="0"/>
              <a:t>of large-scale </a:t>
            </a:r>
            <a:r>
              <a:rPr lang="en-US" dirty="0" err="1" smtClean="0"/>
              <a:t>metagenomic</a:t>
            </a:r>
            <a:r>
              <a:rPr lang="en-US" dirty="0" smtClean="0"/>
              <a:t> short read data is of </a:t>
            </a:r>
            <a:r>
              <a:rPr lang="en-US" dirty="0" smtClean="0">
                <a:solidFill>
                  <a:srgbClr val="FF0000"/>
                </a:solidFill>
              </a:rPr>
              <a:t>high importance </a:t>
            </a:r>
            <a:r>
              <a:rPr lang="en-US" dirty="0" smtClean="0"/>
              <a:t>to the research community and industrial applications</a:t>
            </a:r>
          </a:p>
          <a:p>
            <a:r>
              <a:rPr lang="en-US" dirty="0" smtClean="0"/>
              <a:t>More recent alignment-free tools are able to </a:t>
            </a:r>
            <a:r>
              <a:rPr lang="en-US" dirty="0" smtClean="0">
                <a:solidFill>
                  <a:srgbClr val="FF0000"/>
                </a:solidFill>
              </a:rPr>
              <a:t>avoid aligning reads to references </a:t>
            </a:r>
            <a:r>
              <a:rPr lang="en-US" dirty="0" smtClean="0"/>
              <a:t>but still achieve fast execution times and high accuracy based on </a:t>
            </a:r>
            <a:r>
              <a:rPr lang="en-US" dirty="0" smtClean="0">
                <a:solidFill>
                  <a:srgbClr val="FF0000"/>
                </a:solidFill>
              </a:rPr>
              <a:t>exact k-</a:t>
            </a:r>
            <a:r>
              <a:rPr lang="en-US" dirty="0" err="1" smtClean="0">
                <a:solidFill>
                  <a:srgbClr val="FF0000"/>
                </a:solidFill>
              </a:rPr>
              <a:t>mer</a:t>
            </a:r>
            <a:r>
              <a:rPr lang="en-US" dirty="0" smtClean="0">
                <a:solidFill>
                  <a:srgbClr val="FF0000"/>
                </a:solidFill>
              </a:rPr>
              <a:t> matching</a:t>
            </a:r>
            <a:r>
              <a:rPr lang="en-US" dirty="0" smtClean="0"/>
              <a:t>.</a:t>
            </a:r>
          </a:p>
          <a:p>
            <a:r>
              <a:rPr lang="en-US" dirty="0" err="1" smtClean="0"/>
              <a:t>MetaCache</a:t>
            </a:r>
            <a:r>
              <a:rPr lang="en-US" dirty="0" smtClean="0"/>
              <a:t>, which </a:t>
            </a:r>
            <a:r>
              <a:rPr lang="en-US" dirty="0" smtClean="0">
                <a:solidFill>
                  <a:srgbClr val="FF0000"/>
                </a:solidFill>
              </a:rPr>
              <a:t>index data structure </a:t>
            </a:r>
            <a:r>
              <a:rPr lang="en-US" dirty="0" smtClean="0"/>
              <a:t>requires significantly </a:t>
            </a:r>
            <a:r>
              <a:rPr lang="en-US" dirty="0" smtClean="0">
                <a:solidFill>
                  <a:srgbClr val="FF0000"/>
                </a:solidFill>
              </a:rPr>
              <a:t>less memory </a:t>
            </a:r>
            <a:r>
              <a:rPr lang="en-US" dirty="0" smtClean="0"/>
              <a:t>than Kraken and CLARK and is able to achieve both </a:t>
            </a:r>
            <a:r>
              <a:rPr lang="en-US" dirty="0" smtClean="0">
                <a:solidFill>
                  <a:srgbClr val="FF0000"/>
                </a:solidFill>
              </a:rPr>
              <a:t>high sensitivity </a:t>
            </a:r>
            <a:r>
              <a:rPr lang="en-US" dirty="0" smtClean="0"/>
              <a:t>and </a:t>
            </a:r>
            <a:r>
              <a:rPr lang="en-US" dirty="0" smtClean="0">
                <a:solidFill>
                  <a:srgbClr val="FF0000"/>
                </a:solidFill>
              </a:rPr>
              <a:t>high precision </a:t>
            </a:r>
            <a:r>
              <a:rPr lang="en-US" dirty="0" smtClean="0"/>
              <a:t>at comparable classification speed.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a:t>
            </a:r>
            <a:endParaRPr lang="en-US" b="1" dirty="0"/>
          </a:p>
        </p:txBody>
      </p:sp>
      <p:sp>
        <p:nvSpPr>
          <p:cNvPr id="3" name="Content Placeholder 2"/>
          <p:cNvSpPr>
            <a:spLocks noGrp="1"/>
          </p:cNvSpPr>
          <p:nvPr>
            <p:ph idx="1"/>
          </p:nvPr>
        </p:nvSpPr>
        <p:spPr/>
        <p:txBody>
          <a:bodyPr>
            <a:normAutofit lnSpcReduction="10000"/>
          </a:bodyPr>
          <a:lstStyle/>
          <a:p>
            <a:r>
              <a:rPr lang="en-US" dirty="0" smtClean="0"/>
              <a:t>Fast k-</a:t>
            </a:r>
            <a:r>
              <a:rPr lang="en-US" dirty="0" err="1" smtClean="0"/>
              <a:t>mer</a:t>
            </a:r>
            <a:r>
              <a:rPr lang="en-US" dirty="0" smtClean="0"/>
              <a:t> indexing and look-up can </a:t>
            </a:r>
            <a:r>
              <a:rPr lang="en-US" dirty="0" smtClean="0">
                <a:solidFill>
                  <a:srgbClr val="FF0000"/>
                </a:solidFill>
              </a:rPr>
              <a:t>effectively accelerate </a:t>
            </a:r>
            <a:r>
              <a:rPr lang="en-US" dirty="0" smtClean="0"/>
              <a:t>taxonomic read assignment</a:t>
            </a:r>
          </a:p>
          <a:p>
            <a:r>
              <a:rPr lang="en-US" dirty="0" smtClean="0"/>
              <a:t>Shortcomings of Kraken and CLARK</a:t>
            </a:r>
          </a:p>
          <a:p>
            <a:pPr lvl="1"/>
            <a:r>
              <a:rPr lang="en-US" dirty="0" smtClean="0"/>
              <a:t>Memory consumption: 72 GB of RAM for 2256 </a:t>
            </a:r>
            <a:r>
              <a:rPr lang="en-US" dirty="0" err="1" smtClean="0"/>
              <a:t>RefSeq</a:t>
            </a:r>
            <a:r>
              <a:rPr lang="en-US" dirty="0" smtClean="0"/>
              <a:t> (Kraken)</a:t>
            </a:r>
          </a:p>
          <a:p>
            <a:pPr lvl="1"/>
            <a:r>
              <a:rPr lang="en-US" dirty="0" smtClean="0"/>
              <a:t>Sensitivity vs. precision: the choice of value k is a trade off. (k=20 improves sensitivity decreases precision, k=31 improves precision decreases </a:t>
            </a:r>
            <a:r>
              <a:rPr lang="en-US" dirty="0" err="1" smtClean="0"/>
              <a:t>sensitity</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k-</a:t>
            </a:r>
            <a:r>
              <a:rPr lang="en-US" b="1" dirty="0" err="1" smtClean="0"/>
              <a:t>mers</a:t>
            </a:r>
            <a:r>
              <a:rPr lang="en-US" b="1" dirty="0" smtClean="0"/>
              <a:t> in sequence</a:t>
            </a:r>
            <a:endParaRPr lang="en-US" b="1"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04775" y="1295400"/>
            <a:ext cx="3629025" cy="23145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2400" y="4314825"/>
            <a:ext cx="4448175" cy="22383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953000" y="1219200"/>
            <a:ext cx="4086225" cy="230505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4762500" y="4305300"/>
            <a:ext cx="42291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Jaccard</a:t>
            </a:r>
            <a:r>
              <a:rPr lang="en-US" b="1" dirty="0" smtClean="0"/>
              <a:t> index of 2 texts</a:t>
            </a:r>
            <a:endParaRPr lang="en-US" b="1" dirty="0"/>
          </a:p>
        </p:txBody>
      </p:sp>
      <p:sp>
        <p:nvSpPr>
          <p:cNvPr id="3" name="Content Placeholder 2"/>
          <p:cNvSpPr>
            <a:spLocks noGrp="1"/>
          </p:cNvSpPr>
          <p:nvPr>
            <p:ph idx="1"/>
          </p:nvPr>
        </p:nvSpPr>
        <p:spPr/>
        <p:txBody>
          <a:bodyPr/>
          <a:lstStyle/>
          <a:p>
            <a:r>
              <a:rPr lang="en-US" dirty="0" smtClean="0"/>
              <a:t>CTAGC</a:t>
            </a:r>
            <a:r>
              <a:rPr lang="en-US" dirty="0" smtClean="0">
                <a:solidFill>
                  <a:srgbClr val="FF0000"/>
                </a:solidFill>
              </a:rPr>
              <a:t>T</a:t>
            </a:r>
            <a:r>
              <a:rPr lang="en-US" dirty="0" smtClean="0"/>
              <a:t>TAATAT </a:t>
            </a:r>
          </a:p>
          <a:p>
            <a:pPr lvl="2">
              <a:buNone/>
            </a:pPr>
            <a:r>
              <a:rPr lang="en-US" dirty="0" smtClean="0"/>
              <a:t>A = {</a:t>
            </a:r>
            <a:r>
              <a:rPr lang="fi-FI" dirty="0" smtClean="0"/>
              <a:t>CTA, TAG, AGC, </a:t>
            </a:r>
            <a:r>
              <a:rPr lang="fi-FI" dirty="0" smtClean="0">
                <a:solidFill>
                  <a:srgbClr val="002060"/>
                </a:solidFill>
              </a:rPr>
              <a:t>GC</a:t>
            </a:r>
            <a:r>
              <a:rPr lang="fi-FI" dirty="0" smtClean="0">
                <a:solidFill>
                  <a:srgbClr val="C00000"/>
                </a:solidFill>
              </a:rPr>
              <a:t>T</a:t>
            </a:r>
            <a:r>
              <a:rPr lang="fi-FI" dirty="0" smtClean="0">
                <a:solidFill>
                  <a:srgbClr val="002060"/>
                </a:solidFill>
              </a:rPr>
              <a:t>, C</a:t>
            </a:r>
            <a:r>
              <a:rPr lang="fi-FI" dirty="0" smtClean="0">
                <a:solidFill>
                  <a:srgbClr val="C00000"/>
                </a:solidFill>
              </a:rPr>
              <a:t>T</a:t>
            </a:r>
            <a:r>
              <a:rPr lang="fi-FI" dirty="0" smtClean="0">
                <a:solidFill>
                  <a:srgbClr val="002060"/>
                </a:solidFill>
              </a:rPr>
              <a:t>T, </a:t>
            </a:r>
            <a:r>
              <a:rPr lang="fi-FI" dirty="0" smtClean="0">
                <a:solidFill>
                  <a:srgbClr val="C00000"/>
                </a:solidFill>
              </a:rPr>
              <a:t>T</a:t>
            </a:r>
            <a:r>
              <a:rPr lang="fi-FI" dirty="0" smtClean="0">
                <a:solidFill>
                  <a:srgbClr val="002060"/>
                </a:solidFill>
              </a:rPr>
              <a:t>TA</a:t>
            </a:r>
            <a:r>
              <a:rPr lang="fi-FI" dirty="0" smtClean="0"/>
              <a:t>, TAA, AAT, ATA</a:t>
            </a:r>
            <a:r>
              <a:rPr lang="en-US" dirty="0" smtClean="0"/>
              <a:t>, TAT}</a:t>
            </a:r>
          </a:p>
          <a:p>
            <a:r>
              <a:rPr lang="en-US" dirty="0" smtClean="0"/>
              <a:t>CTAGC</a:t>
            </a:r>
            <a:r>
              <a:rPr lang="en-US" dirty="0" smtClean="0">
                <a:solidFill>
                  <a:srgbClr val="FF0000"/>
                </a:solidFill>
              </a:rPr>
              <a:t>A</a:t>
            </a:r>
            <a:r>
              <a:rPr lang="en-US" dirty="0" smtClean="0"/>
              <a:t>TAATAT </a:t>
            </a:r>
          </a:p>
          <a:p>
            <a:pPr lvl="2">
              <a:buNone/>
            </a:pPr>
            <a:r>
              <a:rPr lang="en-US" dirty="0"/>
              <a:t>B = {</a:t>
            </a:r>
            <a:r>
              <a:rPr lang="fi-FI" dirty="0"/>
              <a:t>CTA, TAG, </a:t>
            </a:r>
            <a:r>
              <a:rPr lang="fi-FI" dirty="0" smtClean="0"/>
              <a:t>AGC, </a:t>
            </a:r>
            <a:r>
              <a:rPr lang="fi-FI" dirty="0" smtClean="0">
                <a:solidFill>
                  <a:srgbClr val="002060"/>
                </a:solidFill>
              </a:rPr>
              <a:t>GC</a:t>
            </a:r>
            <a:r>
              <a:rPr lang="fi-FI" dirty="0" smtClean="0">
                <a:solidFill>
                  <a:srgbClr val="C00000"/>
                </a:solidFill>
              </a:rPr>
              <a:t>A</a:t>
            </a:r>
            <a:r>
              <a:rPr lang="fi-FI" dirty="0">
                <a:solidFill>
                  <a:srgbClr val="002060"/>
                </a:solidFill>
              </a:rPr>
              <a:t>, C</a:t>
            </a:r>
            <a:r>
              <a:rPr lang="fi-FI" dirty="0">
                <a:solidFill>
                  <a:srgbClr val="C00000"/>
                </a:solidFill>
              </a:rPr>
              <a:t>A</a:t>
            </a:r>
            <a:r>
              <a:rPr lang="fi-FI" dirty="0">
                <a:solidFill>
                  <a:srgbClr val="002060"/>
                </a:solidFill>
              </a:rPr>
              <a:t>T, </a:t>
            </a:r>
            <a:r>
              <a:rPr lang="fi-FI" dirty="0">
                <a:solidFill>
                  <a:srgbClr val="C00000"/>
                </a:solidFill>
              </a:rPr>
              <a:t>A</a:t>
            </a:r>
            <a:r>
              <a:rPr lang="fi-FI" dirty="0">
                <a:solidFill>
                  <a:srgbClr val="002060"/>
                </a:solidFill>
              </a:rPr>
              <a:t>TA</a:t>
            </a:r>
            <a:r>
              <a:rPr lang="fi-FI" dirty="0"/>
              <a:t>, TAA, AAT, ATA, TAT</a:t>
            </a:r>
            <a:r>
              <a:rPr lang="en-US" dirty="0"/>
              <a:t>}</a:t>
            </a:r>
          </a:p>
          <a:p>
            <a:r>
              <a:rPr lang="en-US" dirty="0" smtClean="0"/>
              <a:t>J(A,B) = |A ∩ B| / |A ∪ B| </a:t>
            </a:r>
          </a:p>
          <a:p>
            <a:pPr marL="1371600" indent="-1371600">
              <a:buNone/>
            </a:pPr>
            <a:r>
              <a:rPr lang="en-US" dirty="0" smtClean="0"/>
              <a:t>	= 7/13 = 0.54</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MinHashing</a:t>
            </a:r>
            <a:endParaRPr lang="en-US" b="1" dirty="0"/>
          </a:p>
        </p:txBody>
      </p:sp>
      <p:sp>
        <p:nvSpPr>
          <p:cNvPr id="3" name="Content Placeholder 2"/>
          <p:cNvSpPr>
            <a:spLocks noGrp="1"/>
          </p:cNvSpPr>
          <p:nvPr>
            <p:ph idx="1"/>
          </p:nvPr>
        </p:nvSpPr>
        <p:spPr/>
        <p:txBody>
          <a:bodyPr/>
          <a:lstStyle/>
          <a:p>
            <a:r>
              <a:rPr lang="en-US" dirty="0" smtClean="0"/>
              <a:t>Apply hash function to all k-</a:t>
            </a:r>
            <a:r>
              <a:rPr lang="en-US" dirty="0" err="1" smtClean="0"/>
              <a:t>mers</a:t>
            </a:r>
            <a:endParaRPr lang="en-US" dirty="0" smtClean="0"/>
          </a:p>
          <a:p>
            <a:pPr lvl="2">
              <a:buNone/>
            </a:pPr>
            <a:r>
              <a:rPr lang="en-US" dirty="0" smtClean="0"/>
              <a:t>A</a:t>
            </a:r>
            <a:r>
              <a:rPr lang="en-US" dirty="0"/>
              <a:t>’ = {83, 229, 55, </a:t>
            </a:r>
            <a:r>
              <a:rPr lang="en-US" dirty="0">
                <a:solidFill>
                  <a:srgbClr val="C00000"/>
                </a:solidFill>
              </a:rPr>
              <a:t>198, 128, 184</a:t>
            </a:r>
            <a:r>
              <a:rPr lang="en-US" dirty="0"/>
              <a:t>, 79,57, 188, 165}</a:t>
            </a:r>
          </a:p>
          <a:p>
            <a:pPr lvl="2">
              <a:buNone/>
            </a:pPr>
            <a:r>
              <a:rPr lang="en-US" dirty="0"/>
              <a:t>B’ = </a:t>
            </a:r>
            <a:r>
              <a:rPr lang="en-US" dirty="0" smtClean="0"/>
              <a:t>{83, 229, 55, </a:t>
            </a:r>
            <a:r>
              <a:rPr lang="en-US" dirty="0" smtClean="0">
                <a:solidFill>
                  <a:srgbClr val="C00000"/>
                </a:solidFill>
              </a:rPr>
              <a:t>81, 90, 188</a:t>
            </a:r>
            <a:r>
              <a:rPr lang="en-US" dirty="0" smtClean="0"/>
              <a:t>, </a:t>
            </a:r>
            <a:r>
              <a:rPr lang="en-US" dirty="0" smtClean="0"/>
              <a:t>79,57, 188, 165</a:t>
            </a:r>
            <a:r>
              <a:rPr lang="en-US" dirty="0" smtClean="0"/>
              <a:t>}</a:t>
            </a:r>
            <a:endParaRPr lang="en-US" dirty="0"/>
          </a:p>
          <a:p>
            <a:r>
              <a:rPr lang="en-US" dirty="0" smtClean="0"/>
              <a:t>sketch S</a:t>
            </a:r>
            <a:r>
              <a:rPr lang="en-US" baseline="-25000" dirty="0" smtClean="0"/>
              <a:t>s</a:t>
            </a:r>
            <a:r>
              <a:rPr lang="en-US" dirty="0" smtClean="0"/>
              <a:t>(X) = s smallest hash values h(x) of all x ∈ X</a:t>
            </a:r>
          </a:p>
          <a:p>
            <a:r>
              <a:rPr lang="en-US" dirty="0" smtClean="0"/>
              <a:t>M</a:t>
            </a:r>
            <a:r>
              <a:rPr lang="en-US" baseline="-25000" dirty="0" smtClean="0"/>
              <a:t>s</a:t>
            </a:r>
            <a:r>
              <a:rPr lang="en-US" dirty="0" smtClean="0"/>
              <a:t>(A,B) ~ J(A,B)</a:t>
            </a:r>
          </a:p>
          <a:p>
            <a:r>
              <a:rPr lang="en-US" dirty="0" smtClean="0"/>
              <a:t>S</a:t>
            </a:r>
            <a:r>
              <a:rPr lang="en-US" baseline="-25000" dirty="0" smtClean="0"/>
              <a:t>4</a:t>
            </a:r>
            <a:r>
              <a:rPr lang="en-US" dirty="0" smtClean="0"/>
              <a:t>(A’) = {55, 57, 79, </a:t>
            </a:r>
            <a:r>
              <a:rPr lang="en-US" dirty="0" smtClean="0">
                <a:solidFill>
                  <a:srgbClr val="C00000"/>
                </a:solidFill>
              </a:rPr>
              <a:t>83</a:t>
            </a:r>
            <a:r>
              <a:rPr lang="en-US" dirty="0" smtClean="0"/>
              <a:t>}, S</a:t>
            </a:r>
            <a:r>
              <a:rPr lang="en-US" baseline="-25000" dirty="0" smtClean="0"/>
              <a:t>4</a:t>
            </a:r>
            <a:r>
              <a:rPr lang="en-US" dirty="0" smtClean="0"/>
              <a:t>(B’)={55, 57, 79, </a:t>
            </a:r>
            <a:r>
              <a:rPr lang="en-US" dirty="0" smtClean="0">
                <a:solidFill>
                  <a:srgbClr val="C00000"/>
                </a:solidFill>
              </a:rPr>
              <a:t>81</a:t>
            </a:r>
            <a:r>
              <a:rPr lang="en-US" dirty="0" smtClean="0"/>
              <a:t>}</a:t>
            </a:r>
            <a:endParaRPr lang="en-US" baseline="30000" dirty="0" smtClean="0"/>
          </a:p>
          <a:p>
            <a:r>
              <a:rPr lang="en-US" dirty="0" smtClean="0"/>
              <a:t>M</a:t>
            </a:r>
            <a:r>
              <a:rPr lang="en-US" baseline="-25000" dirty="0" smtClean="0"/>
              <a:t>s</a:t>
            </a:r>
            <a:r>
              <a:rPr lang="en-US" dirty="0" smtClean="0"/>
              <a:t>(A,B) = 3/5 = 0.6</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construction</a:t>
            </a:r>
            <a:endParaRPr lang="en-US" b="1" dirty="0"/>
          </a:p>
        </p:txBody>
      </p:sp>
      <p:sp>
        <p:nvSpPr>
          <p:cNvPr id="3" name="Content Placeholder 2"/>
          <p:cNvSpPr>
            <a:spLocks noGrp="1"/>
          </p:cNvSpPr>
          <p:nvPr>
            <p:ph idx="1"/>
          </p:nvPr>
        </p:nvSpPr>
        <p:spPr>
          <a:xfrm>
            <a:off x="457200" y="1600200"/>
            <a:ext cx="3657600" cy="4525963"/>
          </a:xfrm>
        </p:spPr>
        <p:txBody>
          <a:bodyPr>
            <a:normAutofit fontScale="70000" lnSpcReduction="20000"/>
          </a:bodyPr>
          <a:lstStyle/>
          <a:p>
            <a:r>
              <a:rPr lang="en-US" dirty="0" smtClean="0"/>
              <a:t>Each genome is covered by windows of length l</a:t>
            </a:r>
          </a:p>
          <a:p>
            <a:r>
              <a:rPr lang="en-US" dirty="0" smtClean="0"/>
              <a:t>A hash </a:t>
            </a:r>
            <a:r>
              <a:rPr lang="en-US" dirty="0" err="1" smtClean="0"/>
              <a:t>funtion</a:t>
            </a:r>
            <a:r>
              <a:rPr lang="en-US" dirty="0" smtClean="0"/>
              <a:t> h</a:t>
            </a:r>
            <a:r>
              <a:rPr lang="en-US" baseline="-25000" dirty="0" smtClean="0"/>
              <a:t>1</a:t>
            </a:r>
            <a:r>
              <a:rPr lang="en-US" dirty="0" smtClean="0"/>
              <a:t> is applied to each k-</a:t>
            </a:r>
            <a:r>
              <a:rPr lang="en-US" dirty="0" err="1" smtClean="0"/>
              <a:t>mer</a:t>
            </a:r>
            <a:r>
              <a:rPr lang="en-US" dirty="0" smtClean="0"/>
              <a:t> within a window</a:t>
            </a:r>
          </a:p>
          <a:p>
            <a:r>
              <a:rPr lang="en-US" dirty="0" smtClean="0"/>
              <a:t>The s smallest unique of the resulting hash values (called features) are selected and together form a so-called sketch of the local window</a:t>
            </a:r>
          </a:p>
          <a:p>
            <a:r>
              <a:rPr lang="en-US" dirty="0" smtClean="0"/>
              <a:t>All features from a sketch are inserted into a hash table using a second hash function h</a:t>
            </a:r>
            <a:r>
              <a:rPr lang="en-US" baseline="-25000" dirty="0" smtClean="0"/>
              <a:t>2</a:t>
            </a:r>
            <a:endParaRPr lang="en-US" baseline="-25000" dirty="0"/>
          </a:p>
        </p:txBody>
      </p:sp>
      <p:pic>
        <p:nvPicPr>
          <p:cNvPr id="4" name="Picture 2" descr="Database construction: MetaCache constructs a lookup table where each entry stores reference genome windows containing the corresponding k-mer"/>
          <p:cNvPicPr>
            <a:picLocks noChangeAspect="1" noChangeArrowheads="1"/>
          </p:cNvPicPr>
          <p:nvPr/>
        </p:nvPicPr>
        <p:blipFill>
          <a:blip r:embed="rId2" cstate="print"/>
          <a:srcRect/>
          <a:stretch>
            <a:fillRect/>
          </a:stretch>
        </p:blipFill>
        <p:spPr bwMode="auto">
          <a:xfrm>
            <a:off x="4114800" y="1400175"/>
            <a:ext cx="4953000" cy="46958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a:t>
            </a:r>
            <a:endParaRPr lang="en-US" b="1" dirty="0"/>
          </a:p>
        </p:txBody>
      </p:sp>
      <p:sp>
        <p:nvSpPr>
          <p:cNvPr id="3" name="Content Placeholder 2"/>
          <p:cNvSpPr>
            <a:spLocks noGrp="1"/>
          </p:cNvSpPr>
          <p:nvPr>
            <p:ph idx="1"/>
          </p:nvPr>
        </p:nvSpPr>
        <p:spPr>
          <a:xfrm>
            <a:off x="457200" y="1600200"/>
            <a:ext cx="3810000" cy="4525963"/>
          </a:xfrm>
        </p:spPr>
        <p:txBody>
          <a:bodyPr>
            <a:normAutofit fontScale="62500" lnSpcReduction="20000"/>
          </a:bodyPr>
          <a:lstStyle/>
          <a:p>
            <a:r>
              <a:rPr lang="en-US" dirty="0" smtClean="0"/>
              <a:t>R is classified by first computing its sketch(</a:t>
            </a:r>
            <a:r>
              <a:rPr lang="en-US" dirty="0" err="1" smtClean="0"/>
              <a:t>es</a:t>
            </a:r>
            <a:r>
              <a:rPr lang="en-US" dirty="0" smtClean="0"/>
              <a:t>) of size s. In case a read is longer than the window size l, a sketch will be computed for each read window of size l.</a:t>
            </a:r>
          </a:p>
          <a:p>
            <a:r>
              <a:rPr lang="en-US" dirty="0" smtClean="0"/>
              <a:t>Each sketch member is then used to query the </a:t>
            </a:r>
            <a:r>
              <a:rPr lang="en-US" dirty="0" err="1" smtClean="0"/>
              <a:t>precomputed</a:t>
            </a:r>
            <a:r>
              <a:rPr lang="en-US" dirty="0" smtClean="0"/>
              <a:t> feature index. The returned window IDs are used to construct a </a:t>
            </a:r>
            <a:r>
              <a:rPr lang="en-US" dirty="0" smtClean="0">
                <a:solidFill>
                  <a:srgbClr val="C00000"/>
                </a:solidFill>
              </a:rPr>
              <a:t>window count statistic</a:t>
            </a:r>
            <a:r>
              <a:rPr lang="en-US" dirty="0" smtClean="0"/>
              <a:t>.</a:t>
            </a:r>
          </a:p>
          <a:p>
            <a:r>
              <a:rPr lang="en-US" dirty="0" smtClean="0"/>
              <a:t>R is then classified by means of the genome providing the highest evidence in terms of k-</a:t>
            </a:r>
            <a:r>
              <a:rPr lang="en-US" dirty="0" err="1" smtClean="0"/>
              <a:t>mer</a:t>
            </a:r>
            <a:r>
              <a:rPr lang="en-US" dirty="0" smtClean="0"/>
              <a:t> counts.</a:t>
            </a:r>
          </a:p>
          <a:p>
            <a:endParaRPr lang="en-US" dirty="0"/>
          </a:p>
        </p:txBody>
      </p:sp>
      <p:pic>
        <p:nvPicPr>
          <p:cNvPr id="11266" name="Picture 2" descr="Classification: A given read is classified by first computing its sketch of size s. By looking up the window IDs for each sketch member a window count statistic is constructed. The read is classified by means of the genome containing the highest peak. In this example the classification result would be genome G1 as it has 7 hits in the contiguous windows range [w2, w3] while G2 has only 1 hit in each of two distant windows (w1 and w4) and G3 has only 2 hits in the contiguous range [w4, w5]"/>
          <p:cNvPicPr>
            <a:picLocks noChangeAspect="1" noChangeArrowheads="1"/>
          </p:cNvPicPr>
          <p:nvPr/>
        </p:nvPicPr>
        <p:blipFill>
          <a:blip r:embed="rId2" cstate="print"/>
          <a:srcRect/>
          <a:stretch>
            <a:fillRect/>
          </a:stretch>
        </p:blipFill>
        <p:spPr bwMode="auto">
          <a:xfrm>
            <a:off x="4572000" y="1133475"/>
            <a:ext cx="4364233" cy="56483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Materials</a:t>
            </a:r>
            <a:endParaRPr lang="en-US" b="1"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457200" y="1362075"/>
            <a:ext cx="4994484" cy="244792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57200" y="4038600"/>
            <a:ext cx="4953000" cy="2467462"/>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5893214" y="2362200"/>
            <a:ext cx="325078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482</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MetaCache: context-aware classification of metagenomic reads using minhashing</vt:lpstr>
      <vt:lpstr>Introduction</vt:lpstr>
      <vt:lpstr>Approach</vt:lpstr>
      <vt:lpstr>Sample k-mers in sequence</vt:lpstr>
      <vt:lpstr>Jaccard index of 2 texts</vt:lpstr>
      <vt:lpstr>MinHashing</vt:lpstr>
      <vt:lpstr>Database construction</vt:lpstr>
      <vt:lpstr>Classification</vt:lpstr>
      <vt:lpstr>Materials</vt:lpstr>
      <vt:lpstr>Results</vt:lpstr>
      <vt:lpstr>Running time and memory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MetaCache: context-aware classification of metagenomic reads using minhashing</dc:title>
  <dc:creator>Coaxecva</dc:creator>
  <cp:lastModifiedBy>Coaxecva</cp:lastModifiedBy>
  <cp:revision>2</cp:revision>
  <dcterms:created xsi:type="dcterms:W3CDTF">2017-09-18T17:20:30Z</dcterms:created>
  <dcterms:modified xsi:type="dcterms:W3CDTF">2017-09-18T20:23:32Z</dcterms:modified>
</cp:coreProperties>
</file>