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Default Extension="gif" ContentType="image/gif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8" r:id="rId2"/>
    <p:sldId id="257" r:id="rId3"/>
    <p:sldId id="288" r:id="rId4"/>
    <p:sldId id="276" r:id="rId5"/>
    <p:sldId id="277" r:id="rId6"/>
    <p:sldId id="289" r:id="rId7"/>
    <p:sldId id="290" r:id="rId8"/>
    <p:sldId id="291" r:id="rId9"/>
    <p:sldId id="281" r:id="rId10"/>
    <p:sldId id="282" r:id="rId11"/>
    <p:sldId id="293" r:id="rId12"/>
    <p:sldId id="292" r:id="rId13"/>
    <p:sldId id="294" r:id="rId14"/>
    <p:sldId id="280" r:id="rId15"/>
    <p:sldId id="279" r:id="rId16"/>
    <p:sldId id="295" r:id="rId17"/>
    <p:sldId id="296" r:id="rId18"/>
    <p:sldId id="283" r:id="rId19"/>
    <p:sldId id="284" r:id="rId20"/>
    <p:sldId id="285" r:id="rId21"/>
    <p:sldId id="286" r:id="rId22"/>
    <p:sldId id="28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25" autoAdjust="0"/>
  </p:normalViewPr>
  <p:slideViewPr>
    <p:cSldViewPr>
      <p:cViewPr>
        <p:scale>
          <a:sx n="60" d="100"/>
          <a:sy n="60" d="100"/>
        </p:scale>
        <p:origin x="-1350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B4C56-BF64-EB4B-87DA-9064E659B842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2813F-B59A-6243-A050-253187CB45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2027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2813F-B59A-6243-A050-253187CB45D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1899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2813F-B59A-6243-A050-253187CB45D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1899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2813F-B59A-6243-A050-253187CB45D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1899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2813F-B59A-6243-A050-253187CB45D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1899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2813F-B59A-6243-A050-253187CB45D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1899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2813F-B59A-6243-A050-253187CB45D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1899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2813F-B59A-6243-A050-253187CB45D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1899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2813F-B59A-6243-A050-253187CB45D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1899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2813F-B59A-6243-A050-253187CB45D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1899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2813F-B59A-6243-A050-253187CB45D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1899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2813F-B59A-6243-A050-253187CB45D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1899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2813F-B59A-6243-A050-253187CB45D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18990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2813F-B59A-6243-A050-253187CB45D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1899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2813F-B59A-6243-A050-253187CB45D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1899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2813F-B59A-6243-A050-253187CB45D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1899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2813F-B59A-6243-A050-253187CB45D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9742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2813F-B59A-6243-A050-253187CB45D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9742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2813F-B59A-6243-A050-253187CB45D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1899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2813F-B59A-6243-A050-253187CB45D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1899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2813F-B59A-6243-A050-253187CB45D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1899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2813F-B59A-6243-A050-253187CB45D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1899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C27E-EF2E-4CD0-9A36-EC79D31DC701}" type="datetime1">
              <a:rPr lang="en-US" smtClean="0"/>
              <a:pPr/>
              <a:t>4/18/2017</a:t>
            </a:fld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1494-5D9A-4856-B48D-22F1A4185938}" type="datetime1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C77B-8FDE-4C5D-8F49-6D6C1DAE719A}" type="datetime1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F0D4-8C3F-4DB8-B188-0AD058317AA9}" type="datetime1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4188-338D-405D-8623-B79AB6CCF30D}" type="datetime1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DC11-1AA6-4A70-A28C-13B37FD41689}" type="datetime1">
              <a:rPr lang="en-US" smtClean="0"/>
              <a:pPr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934A-EE62-4486-AF3D-9F6E17ED09C0}" type="datetime1">
              <a:rPr lang="en-US" smtClean="0"/>
              <a:pPr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7E8F-402B-4E43-BE7F-63F96209F9B7}" type="datetime1">
              <a:rPr lang="en-US" smtClean="0"/>
              <a:pPr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83CB-B5F3-4387-9350-D3BDC3CDED8F}" type="datetime1">
              <a:rPr lang="en-US" smtClean="0"/>
              <a:pPr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A33E-E5E4-4878-818A-D51F68A02B05}" type="datetime1">
              <a:rPr lang="en-US" smtClean="0"/>
              <a:pPr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0069-298F-422E-9F37-AE7E57DEC0FA}" type="datetime1">
              <a:rPr lang="en-US" smtClean="0"/>
              <a:pPr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A4D84-1A22-48BF-ACF1-B3DC2D76116E}" type="datetime1">
              <a:rPr lang="en-US" smtClean="0"/>
              <a:pPr/>
              <a:t>4/18/2017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33400" y="2514600"/>
            <a:ext cx="80772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Optimal Alignments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Unfolds Aligners’ Bias in Existing Variant Profiles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867400" y="4953000"/>
            <a:ext cx="2667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Quang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Tran</a:t>
            </a:r>
          </a:p>
        </p:txBody>
      </p:sp>
      <p:pic>
        <p:nvPicPr>
          <p:cNvPr id="9" name="Picture 2" descr="http://www.memphis.edu/logo/images/download/uofmpreferred2crg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04800"/>
            <a:ext cx="2770025" cy="914399"/>
          </a:xfrm>
          <a:prstGeom prst="rect">
            <a:avLst/>
          </a:prstGeom>
          <a:noFill/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</p:spPr>
        <p:txBody>
          <a:bodyPr/>
          <a:lstStyle/>
          <a:p>
            <a:r>
              <a:rPr lang="en-US" sz="2000" dirty="0" smtClean="0">
                <a:solidFill>
                  <a:srgbClr val="FF0000"/>
                </a:solidFill>
              </a:rPr>
              <a:t>April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19</a:t>
            </a:r>
            <a:r>
              <a:rPr lang="en-US" sz="2000" baseline="30000" dirty="0" smtClean="0">
                <a:solidFill>
                  <a:srgbClr val="FF0000"/>
                </a:solidFill>
              </a:rPr>
              <a:t>rd</a:t>
            </a:r>
            <a:r>
              <a:rPr lang="en-US" sz="2000" dirty="0" smtClean="0">
                <a:solidFill>
                  <a:srgbClr val="FF0000"/>
                </a:solidFill>
              </a:rPr>
              <a:t>, 2017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Pair-wise Alignment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Mapping can be enhanced by different methods (FM index or hash table)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Alignment itself is essentially the same formulation of optimal pair-wise alignment, based on dynamic programming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7652" name="AutoShape 4" descr="Image result for environ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9218" name="AutoShape 2" descr="Image result for human gen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 descr="https://amplab.cs.berkeley.edu/wp-content/uploads/2012/03/sna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5744" y="1752600"/>
            <a:ext cx="2131846" cy="1600201"/>
          </a:xfrm>
          <a:prstGeom prst="rect">
            <a:avLst/>
          </a:prstGeom>
          <a:noFill/>
        </p:spPr>
      </p:pic>
      <p:pic>
        <p:nvPicPr>
          <p:cNvPr id="18" name="Picture 10" descr="https://intro-prog-bioinfo-2011.wikispaces.com/file/view/bowtie_fig1.jpg/242360109/bowtie_fig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3810000"/>
            <a:ext cx="3102429" cy="144780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6749144" y="3335179"/>
            <a:ext cx="1420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amplab.cs.berkeley.edu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44344" y="5240179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intro-prog-bioinfo-2011.wikispaces.com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Pair-wise Alignment (cont)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Given 2 sequence x, y: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x = x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r>
              <a:rPr lang="en-US" dirty="0" err="1" smtClean="0">
                <a:solidFill>
                  <a:schemeClr val="bg1"/>
                </a:solidFill>
              </a:rPr>
              <a:t>x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endParaRPr lang="en-US" baseline="-25000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y = y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y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r>
              <a:rPr lang="en-US" dirty="0" err="1" smtClean="0">
                <a:solidFill>
                  <a:schemeClr val="bg1"/>
                </a:solidFill>
              </a:rPr>
              <a:t>y</a:t>
            </a:r>
            <a:r>
              <a:rPr lang="en-US" baseline="-25000" dirty="0" err="1" smtClean="0">
                <a:solidFill>
                  <a:schemeClr val="bg1"/>
                </a:solidFill>
              </a:rPr>
              <a:t>m</a:t>
            </a:r>
            <a:endParaRPr lang="en-US" baseline="-250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Optimal alignment is found by constructing matrix M: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 M[</a:t>
            </a:r>
            <a:r>
              <a:rPr lang="en-US" dirty="0" err="1" smtClean="0">
                <a:solidFill>
                  <a:schemeClr val="bg1"/>
                </a:solidFill>
              </a:rPr>
              <a:t>i,j</a:t>
            </a:r>
            <a:r>
              <a:rPr lang="en-US" dirty="0" smtClean="0">
                <a:solidFill>
                  <a:schemeClr val="bg1"/>
                </a:solidFill>
              </a:rPr>
              <a:t>]: the score of optimal alignment between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x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…x</a:t>
            </a:r>
            <a:r>
              <a:rPr lang="en-US" baseline="-25000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and y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r>
              <a:rPr lang="en-US" dirty="0" err="1" smtClean="0">
                <a:solidFill>
                  <a:schemeClr val="bg1"/>
                </a:solidFill>
              </a:rPr>
              <a:t>y</a:t>
            </a:r>
            <a:r>
              <a:rPr lang="en-US" baseline="-25000" dirty="0" err="1" smtClean="0">
                <a:solidFill>
                  <a:schemeClr val="bg1"/>
                </a:solidFill>
              </a:rPr>
              <a:t>j</a:t>
            </a:r>
            <a:r>
              <a:rPr lang="en-US" dirty="0" smtClean="0">
                <a:solidFill>
                  <a:schemeClr val="bg1"/>
                </a:solidFill>
              </a:rPr>
              <a:t>, where M[i,0] =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, and M[0, j]=j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7652" name="AutoShape 4" descr="Image result for environ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9218" name="AutoShape 2" descr="Image result for human gen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5410200"/>
            <a:ext cx="580758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Pair-wise Alignment (cont)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Dynamic Programming :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AAAC vs. AGC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Consider best alignment + score of aligning pair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7652" name="AutoShape 4" descr="Image result for environ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9218" name="AutoShape 2" descr="Image result for human gen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209800"/>
            <a:ext cx="42195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3429000"/>
            <a:ext cx="4419600" cy="854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4876800"/>
            <a:ext cx="4114800" cy="1872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Construct all Optimal Alignments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When matrix M is filled,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Start from the entry with the highest cost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Retraces all steps where optimal decision made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Briefly,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Find (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, j) such that M[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, j] is maximum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Return Trace(M,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, j)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7652" name="AutoShape 4" descr="Image result for environ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9218" name="AutoShape 2" descr="Image result for human gen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Data and Aligners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NCBI Human genome GRCh37, and Integrated Variant Set from 1000 Genomes Project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1,442,639 INDELs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6,685 of INDELs have multiple optimal alignments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Popular short read aligners: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Bowtie2			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BWA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SHRiMP2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RazerS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CUSHAW2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GASSST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Smalt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7652" name="AutoShape 4" descr="Image result for environ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9218" name="AutoShape 2" descr="Image result for human gen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Experimental Design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652" name="AutoShape 4" descr="Image result for environ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Create set of reads containing alternative alleles from INDEL locations with more than one optimal alignments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Align each read above to reference genome by 7 aligners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Correct alignment of a read to INDEL location gives rise to a variant call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Compare the aligners’ degree of agreement with known variant profiles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Experimental Design (cont)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652" name="AutoShape 4" descr="Image result for environ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16</a:t>
            </a:fld>
            <a:endParaRPr kumimoji="0"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Variant </a:t>
            </a:r>
            <a:r>
              <a:rPr lang="en-US" dirty="0" smtClean="0">
                <a:solidFill>
                  <a:schemeClr val="bg1"/>
                </a:solidFill>
              </a:rPr>
              <a:t>Profile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lvl="1">
              <a:buNone/>
            </a:pPr>
            <a:r>
              <a:rPr lang="en-US" dirty="0" smtClean="0">
                <a:solidFill>
                  <a:schemeClr val="bg1"/>
                </a:solidFill>
              </a:rPr>
              <a:t>		Reference 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smtClean="0">
                <a:solidFill>
                  <a:schemeClr val="bg1"/>
                </a:solidFill>
              </a:rPr>
              <a:t>	…</a:t>
            </a:r>
            <a:r>
              <a:rPr lang="en-US" dirty="0" smtClean="0">
                <a:solidFill>
                  <a:schemeClr val="bg1"/>
                </a:solidFill>
              </a:rPr>
              <a:t>ATTTCC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CTTGCCGCCG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</a:p>
          <a:p>
            <a:pPr lvl="1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                           </a:t>
            </a:r>
            <a:r>
              <a:rPr lang="en-US" dirty="0" err="1" smtClean="0">
                <a:solidFill>
                  <a:schemeClr val="bg1"/>
                </a:solidFill>
              </a:rPr>
              <a:t>x</a:t>
            </a:r>
            <a:r>
              <a:rPr lang="en-US" dirty="0" err="1" smtClean="0">
                <a:solidFill>
                  <a:srgbClr val="FFFF00"/>
                </a:solidFill>
              </a:rPr>
              <a:t>A</a:t>
            </a:r>
            <a:r>
              <a:rPr lang="en-US" dirty="0" err="1" smtClean="0">
                <a:solidFill>
                  <a:schemeClr val="bg1"/>
                </a:solidFill>
              </a:rPr>
              <a:t>y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err="1" smtClean="0">
                <a:solidFill>
                  <a:schemeClr val="bg1"/>
                </a:solidFill>
              </a:rPr>
              <a:t>Indels</a:t>
            </a:r>
            <a:r>
              <a:rPr lang="en-US" dirty="0" smtClean="0">
                <a:solidFill>
                  <a:schemeClr val="bg1"/>
                </a:solidFill>
              </a:rPr>
              <a:t>:                       </a:t>
            </a:r>
            <a:r>
              <a:rPr lang="en-US" dirty="0" smtClean="0">
                <a:solidFill>
                  <a:srgbClr val="FFFF00"/>
                </a:solidFill>
              </a:rPr>
              <a:t>ACCGA</a:t>
            </a:r>
            <a:r>
              <a:rPr lang="en-US" dirty="0" smtClean="0">
                <a:solidFill>
                  <a:schemeClr val="bg1"/>
                </a:solidFill>
              </a:rPr>
              <a:t>|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       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Create r = </a:t>
            </a:r>
            <a:r>
              <a:rPr lang="en-US" dirty="0" err="1" smtClean="0">
                <a:solidFill>
                  <a:schemeClr val="bg1"/>
                </a:solidFill>
              </a:rPr>
              <a:t>u</a:t>
            </a:r>
            <a:r>
              <a:rPr lang="en-US" dirty="0" err="1" smtClean="0">
                <a:solidFill>
                  <a:srgbClr val="FFFF00"/>
                </a:solidFill>
              </a:rPr>
              <a:t>ACCGA</a:t>
            </a:r>
            <a:r>
              <a:rPr lang="en-US" dirty="0" err="1" smtClean="0">
                <a:solidFill>
                  <a:schemeClr val="bg1"/>
                </a:solidFill>
              </a:rPr>
              <a:t>v</a:t>
            </a:r>
            <a:r>
              <a:rPr lang="en-US" dirty="0" smtClean="0">
                <a:solidFill>
                  <a:schemeClr val="bg1"/>
                </a:solidFill>
              </a:rPr>
              <a:t> (read)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</a:t>
            </a:r>
            <a:r>
              <a:rPr lang="en-US" dirty="0" smtClean="0">
                <a:solidFill>
                  <a:schemeClr val="bg1"/>
                </a:solidFill>
              </a:rPr>
              <a:t>here u: suffix of x, and v: prefix of y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(same length in range from 25 to 50)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Align r to reference genome:</a:t>
            </a:r>
          </a:p>
          <a:p>
            <a:pPr lvl="1">
              <a:buNone/>
            </a:pP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err="1" smtClean="0">
                <a:solidFill>
                  <a:schemeClr val="bg1"/>
                </a:solidFill>
              </a:rPr>
              <a:t>uA</a:t>
            </a:r>
            <a:r>
              <a:rPr lang="en-US" dirty="0" smtClean="0">
                <a:solidFill>
                  <a:schemeClr val="bg1"/>
                </a:solidFill>
              </a:rPr>
              <a:t> - - - v		u - - - Av</a:t>
            </a:r>
          </a:p>
          <a:p>
            <a:pPr lvl="1">
              <a:buNone/>
            </a:pP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err="1" smtClean="0">
                <a:solidFill>
                  <a:schemeClr val="bg1"/>
                </a:solidFill>
              </a:rPr>
              <a:t>uACGAv</a:t>
            </a: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err="1" smtClean="0">
                <a:solidFill>
                  <a:schemeClr val="bg1"/>
                </a:solidFill>
              </a:rPr>
              <a:t>uACGAv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Evaluation Terms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652" name="AutoShape 4" descr="Image result for environ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17</a:t>
            </a:fld>
            <a:endParaRPr kumimoji="0"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INDEL location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has </a:t>
            </a:r>
            <a:r>
              <a:rPr lang="en-US" dirty="0" err="1" smtClean="0">
                <a:solidFill>
                  <a:schemeClr val="bg1"/>
                </a:solidFill>
              </a:rPr>
              <a:t>n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optimal alignments: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Probability an aligner call INDEL in agreement with known variant is 1/</a:t>
            </a:r>
            <a:r>
              <a:rPr lang="en-US" dirty="0" err="1" smtClean="0">
                <a:solidFill>
                  <a:schemeClr val="bg1"/>
                </a:solidFill>
              </a:rPr>
              <a:t>n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Summing over events, the expected number of instances that agree with known profiles</a:t>
            </a:r>
          </a:p>
          <a:p>
            <a:pPr lvl="2">
              <a:buNone/>
            </a:pPr>
            <a:r>
              <a:rPr lang="en-US" dirty="0" smtClean="0">
                <a:solidFill>
                  <a:schemeClr val="bg1"/>
                </a:solidFill>
              </a:rPr>
              <a:t>	Where N: the number of INDEL locations with multiple optimal alignments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Likelihood of the difference between actual and expected agreements (p-value)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581400"/>
            <a:ext cx="1143000" cy="556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5943600"/>
            <a:ext cx="2514600" cy="48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114800" y="1930400"/>
          <a:ext cx="914400" cy="198438"/>
        </p:xfrm>
        <a:graphic>
          <a:graphicData uri="http://schemas.openxmlformats.org/presentationml/2006/ole">
            <p:oleObj spid="_x0000_s43012" name="Equation" r:id="rId6" imgW="914400" imgH="198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Analysis of INDELs with 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Multiple Optimal Alignments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Aligners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 mapping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agreement%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agreement%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P-value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Bowtie2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0.0000546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BWA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0.0000550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SHRiMP2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0.0001491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RazerS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0.0001631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CUSHAW2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0.0000562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GASSST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0.0015892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Smalt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0.0003852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652" name="AutoShape 4" descr="Image result for environ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18</a:t>
            </a:fld>
            <a:endParaRPr kumimoji="0" lang="en-US" dirty="0"/>
          </a:p>
        </p:txBody>
      </p:sp>
      <p:sp>
        <p:nvSpPr>
          <p:cNvPr id="9218" name="AutoShape 2" descr="Image result for human gen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5029200"/>
            <a:ext cx="2895600" cy="16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5055870"/>
            <a:ext cx="1447800" cy="50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5105400"/>
            <a:ext cx="2048933" cy="354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INDEL Complexity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652" name="AutoShape 4" descr="Image result for environ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9218" name="AutoShape 2" descr="Image result for human gen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 many INDEL locations, there’s more than on theoretically optimal alignments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Each has same chance of being biologically correct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 correct optimal alignment among all possible ones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An aligner arbitrarily picks one, a variant caller utilizes that the aligner’s result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Existing variant profiles only report one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 define: complexity of each INDEL location as the number of optimal alignments at the location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Background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35813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DNA sequence: the string of four letters/bases A (adenine), G (guanine), C (cytosine), T (thymine) </a:t>
            </a:r>
          </a:p>
          <a:p>
            <a:pPr lvl="1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 reference genome (a reference): DNA sequence assembled by scientists as a representative example of a species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Short reads: fragments of DNA sequence, result from sequencing, much shorter in length compared to reference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7652" name="AutoShape 4" descr="Image result for environ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9218" name="AutoShape 2" descr="Image result for human gen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1" y="2286000"/>
            <a:ext cx="3200399" cy="45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9" descr="Image result for short read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4724400"/>
            <a:ext cx="3524634" cy="190500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3352800" y="6611779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ee.washington.edu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38400" y="2725579"/>
            <a:ext cx="27895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https://sop.washington.edu/dna-chain-sequence/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Distribution of INDEL complexity across Human chromosomes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652" name="AutoShape 4" descr="Image result for environ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20</a:t>
            </a:fld>
            <a:endParaRPr kumimoji="0" lang="en-US" dirty="0"/>
          </a:p>
        </p:txBody>
      </p:sp>
      <p:sp>
        <p:nvSpPr>
          <p:cNvPr id="9218" name="AutoShape 2" descr="Image result for human gen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9938" name="Picture 2" descr="https://static-content.springer.com/image/art%3A10.1186%2Fs12859-016-1216-1/MediaObjects/12859_2016_1216_Fig2_HTM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600200"/>
            <a:ext cx="4227886" cy="4389120"/>
          </a:xfrm>
          <a:prstGeom prst="rect">
            <a:avLst/>
          </a:prstGeom>
          <a:noFill/>
        </p:spPr>
      </p:pic>
      <p:pic>
        <p:nvPicPr>
          <p:cNvPr id="8" name="Picture 2" descr="https://static-content.springer.com/image/art%3A10.1186%2Fs12859-016-1216-1/MediaObjects/12859_2016_1216_Fig1_HTM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682" y="1600200"/>
            <a:ext cx="4358318" cy="43891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Conclusion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 INDEL profile constructed and </a:t>
            </a:r>
            <a:r>
              <a:rPr lang="en-US" dirty="0" err="1" smtClean="0">
                <a:solidFill>
                  <a:schemeClr val="bg1"/>
                </a:solidFill>
              </a:rPr>
              <a:t>curated</a:t>
            </a:r>
            <a:r>
              <a:rPr lang="en-US" dirty="0" smtClean="0">
                <a:solidFill>
                  <a:schemeClr val="bg1"/>
                </a:solidFill>
              </a:rPr>
              <a:t> by 1000 genome project exhibits a bias at certain INDEL locations.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Increasing coverage and realigning reads can improve accuracy of calling variants, but cannot resolve the problem caused by multiple optimal alignments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7652" name="AutoShape 4" descr="Image result for environ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21</a:t>
            </a:fld>
            <a:endParaRPr kumimoji="0" lang="en-US" dirty="0"/>
          </a:p>
        </p:txBody>
      </p:sp>
      <p:sp>
        <p:nvSpPr>
          <p:cNvPr id="9218" name="AutoShape 2" descr="Image result for human gen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Acknowledgements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Shanshan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Gao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Nam S. Vo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Diem-</a:t>
            </a:r>
            <a:r>
              <a:rPr lang="en-US" dirty="0" err="1" smtClean="0">
                <a:solidFill>
                  <a:schemeClr val="bg1"/>
                </a:solidFill>
              </a:rPr>
              <a:t>Trang</a:t>
            </a:r>
            <a:r>
              <a:rPr lang="en-US" dirty="0" smtClean="0">
                <a:solidFill>
                  <a:schemeClr val="bg1"/>
                </a:solidFill>
              </a:rPr>
              <a:t> Pham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Dr. </a:t>
            </a:r>
            <a:r>
              <a:rPr lang="en-US" dirty="0" err="1" smtClean="0">
                <a:solidFill>
                  <a:schemeClr val="bg1"/>
                </a:solidFill>
              </a:rPr>
              <a:t>Vinhthuy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Phan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7652" name="AutoShape 4" descr="Image result for environ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22</a:t>
            </a:fld>
            <a:endParaRPr kumimoji="0" lang="en-US" dirty="0"/>
          </a:p>
        </p:txBody>
      </p:sp>
      <p:sp>
        <p:nvSpPr>
          <p:cNvPr id="9218" name="AutoShape 2" descr="Image result for human gen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3429000" y="6248400"/>
            <a:ext cx="2133600" cy="365125"/>
          </a:xfrm>
        </p:spPr>
        <p:txBody>
          <a:bodyPr/>
          <a:lstStyle/>
          <a:p>
            <a:r>
              <a:rPr lang="en-US" sz="2900" b="1" dirty="0" smtClean="0">
                <a:solidFill>
                  <a:srgbClr val="FF0000"/>
                </a:solidFill>
              </a:rPr>
              <a:t>Thank you</a:t>
            </a:r>
            <a:endParaRPr lang="en-US" sz="29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Reference Human Genome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…TTAATAAATATCAGTTATTCAATACTTTATTTAGACATTTTGTTAGATTATTTTGACCAACTGAAGTCTATCTATCTATCT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ATCTAAATGTTCTGAGCATGTTCAAAGTAAGCTAGGCCAACCTATAATTTTCGGTGTGCTAAATGCATTTTCTATCTATA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TTAACTTATGATATTTTCAGTTTACGGGGGTTTGTTGAGACATAACTTCATCATACATCAAGGAGCATCTTCTATCTATC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GTATATGGGATATAGTTAAAGCAGTGATCAGAGGAAAATCTATAGCCTTAACACATTTATTAATAAAAGTTCTATCTATC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GTAGGAATTAAATTATCAGCTGAAAAATGTAAAAAGTATCTAAAAGAGTAAGCAGAAAGTACAAGAAAGATCTA</a:t>
            </a:r>
            <a:r>
              <a:rPr lang="en-US" dirty="0" smtClean="0">
                <a:solidFill>
                  <a:schemeClr val="bg1"/>
                </a:solidFill>
              </a:rPr>
              <a:t>TCTA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ACCCAAAGTAGAAAAAAGTGAAAATTAATAAAATAAGAAGCCAAAAAACAGATCAAATCAGTAAACCAAATCTATCT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AATCTTGTTCTTTAAACAAATCAACAAAGTTGACAAAAAAATTAGATCTTTTAATCATGAATAAAAAAAATCTATCTATC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GAGAAAGCACAAAAATGAATAAGGAATGGTGAGAGAAATAACTATTGATAATCAGCAAATAAAAAATCATTCTA</a:t>
            </a:r>
            <a:r>
              <a:rPr lang="en-US" dirty="0" smtClean="0">
                <a:solidFill>
                  <a:schemeClr val="bg1"/>
                </a:solidFill>
              </a:rPr>
              <a:t>TCTA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TAAAAACAATGTTGTTCACATCTATGAAAAACATTGAAAGCTAGAGGGAATGGGTAATTTTCTAGAAAAATCTA</a:t>
            </a:r>
            <a:r>
              <a:rPr lang="en-US" dirty="0" smtClean="0">
                <a:solidFill>
                  <a:schemeClr val="bg1"/>
                </a:solidFill>
              </a:rPr>
              <a:t>TCTA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TACAATTCACCACAACTGACTTCAAAAAAAAAAAAAAAAAAAAAGAAGTACCGCACTTATGTGAGCAATTTCTA</a:t>
            </a:r>
            <a:r>
              <a:rPr lang="en-US" dirty="0" smtClean="0">
                <a:solidFill>
                  <a:schemeClr val="bg1"/>
                </a:solidFill>
              </a:rPr>
              <a:t>TCTA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TCCATAGAGAAATACAGTTGTCATGGAATTATAACACACACACAAACACTAGGTTTAGATGTTTTCACAGTCTATCTAA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AGAATTCCACCAAACCTTTAGAAATCAGATCGTCCAAAGGCAAATTAACAACTCTCAGCCATTTGAGGCATCTATCTA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AAATATTACAATTGAGGCAAGATATACTGTACTGAAAACTTGAGGAAAAAGCAGGAGAGAAAGTTCCTTTTCTA</a:t>
            </a:r>
            <a:r>
              <a:rPr lang="en-US" dirty="0" smtClean="0">
                <a:solidFill>
                  <a:schemeClr val="bg1"/>
                </a:solidFill>
              </a:rPr>
              <a:t>TCTA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GGGAAATTCGAATACTCAAAAGTGCTTACATACAATGAAAAATTTGGAAATCCATAAGCATGGCCAAGGTTCTATCTA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GGGACACATGCTCAGAAAAGGCCTGAGAAGACACTAATAACTCACCTTTAGTAATTCCTAGGCTCACAGCTCTA</a:t>
            </a:r>
            <a:r>
              <a:rPr lang="en-US" dirty="0" smtClean="0">
                <a:solidFill>
                  <a:schemeClr val="bg1"/>
                </a:solidFill>
              </a:rPr>
              <a:t>TCTA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AAGAAAAAATGAAGGCTAAGGCAGAATTATATATGGCTCCGCTAAGTGTTGAGGGAGCCCCAATACAGAGTCTATCT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TCAGTAAGCAAAGTCTGGGAGAAGTTTTTCATATTTTTTTCTTTCTTGGCTCCTTGCAGTCAAGGAAATCTCTATCTA…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7652" name="AutoShape 4" descr="Image result for environ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9218" name="AutoShape 2" descr="Image result for human gen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Genetic Variants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…TTAATAAATATCAGTTATTCAATACTTTATTTAGACATTTTGTTAGATTATTTTGACCAACTGAAGTCTATCTATCTATCT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ATCTAAATGTTCTGAGCATGTTCAAAGTAAGCTAGGCCAACCTATAATTTTCGGTGTGCTAAATGCATTTTCTATCTATA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TTAACTTATGATATTTTCAGTTTACGGGGGTTTGTTGAGACATAACTTCATCATACATCAAGGAGCATCTTCTATCTATC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GTATATGGGATATAGTTAAAGCAGTGATCAGAGGAAAATCTATAGCCTTAACACATTTATTAATAAAAGTTCTATCTATC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GTAGGAATTAAATTATCAGCTGAAAAATGTAAAAAGTATCTAAAAGAGTAAGCAGAAAGTACAAGAAAGATCTA</a:t>
            </a:r>
            <a:r>
              <a:rPr lang="en-US" dirty="0" smtClean="0">
                <a:solidFill>
                  <a:schemeClr val="bg1"/>
                </a:solidFill>
              </a:rPr>
              <a:t>TCTA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ACCCAAAGTAGAAAAAAGTGAAAATTAATAAAATAAGAAGCCAAAAAACAGATCAAATCAGTAAACCAAATCTATCT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AATCTTGTTCTTTAAACAAATCAACAAAGTTGACAAAAAAATTAGATCTTTTAATCATGAATAAAAAAAATCTATCTATC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GAGAAAGCACAAAAATGAATAAGGAATGGTGAGAGAAATAACTATTGATAATCAGCAAATAAAAAATCATTCTA</a:t>
            </a:r>
            <a:r>
              <a:rPr lang="en-US" dirty="0" smtClean="0">
                <a:solidFill>
                  <a:schemeClr val="bg1"/>
                </a:solidFill>
              </a:rPr>
              <a:t>TCTA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TAAAAACAATGTTGTTCACATCTATGAAAAACATTGAAAGCTAGAGGGAATGGGTAATTTTCTAGAAAAATCTA</a:t>
            </a:r>
            <a:r>
              <a:rPr lang="en-US" dirty="0" smtClean="0">
                <a:solidFill>
                  <a:schemeClr val="bg1"/>
                </a:solidFill>
              </a:rPr>
              <a:t>TCTA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TACAATTCACCACAACTGACTTCAAAAAAAAAAAAAAAAAAAAAGAAGTACCGCACTTATGTGAGCAATTTCTA</a:t>
            </a:r>
            <a:r>
              <a:rPr lang="en-US" dirty="0" smtClean="0">
                <a:solidFill>
                  <a:schemeClr val="bg1"/>
                </a:solidFill>
              </a:rPr>
              <a:t>TCTA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TCCATAGAGAAATACAGTTGTCATGGAATTATAACACACACACAAACACTAGGTTTAGATGTTTTCACAGTCTATCTAA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AGAATTCCACCAAACCTTTAGAAATCAGATCGTCCAAAGGCAAATTAACAACTCTCAGCCATTTGAGGCATCTATCTA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AAATATTACAATTGAGGCAAGATATACTGTACTGAAAACTTGAGGAAAAAGCAGGAGAGAAAGTTCCTTTTCTA</a:t>
            </a:r>
            <a:r>
              <a:rPr lang="en-US" dirty="0" smtClean="0">
                <a:solidFill>
                  <a:schemeClr val="bg1"/>
                </a:solidFill>
              </a:rPr>
              <a:t>TCTA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GGGAAATTCGAATACTCAAAAGTGCTTACATACAATGAAAAATTTGGAAATCCATAAGCATGGCCAAGGTTCTA</a:t>
            </a:r>
            <a:r>
              <a:rPr lang="en-US" dirty="0" smtClean="0">
                <a:solidFill>
                  <a:schemeClr val="bg1"/>
                </a:solidFill>
              </a:rPr>
              <a:t>TCTA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GGGACACATGCTCAGAAAAGGCCTGAGAAGACACTAATAACTCACCTTTAGTAATTCCTAGGCTCACAGCTCTA</a:t>
            </a:r>
            <a:r>
              <a:rPr lang="en-US" dirty="0" smtClean="0">
                <a:solidFill>
                  <a:schemeClr val="bg1"/>
                </a:solidFill>
              </a:rPr>
              <a:t>TCTA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AAGAAAAAATGAAGGCTAAGGCAGAATTATATATGGCTCCGCTAAGTGTTGAGGGAGCCCCAATACAGAGTCTATCT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TCAGTAAGCAAAGTCTGGGAGAAGTTTTTCATATTTTTTTCTTTCTTGGCTCCTTGCAGTCAAGGAAATCTCTATCTA…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7652" name="AutoShape 4" descr="Image result for environ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2215277"/>
            <a:ext cx="7924800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6" name="Picture 15" descr="genetic_varian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495" b="33716"/>
          <a:stretch>
            <a:fillRect/>
          </a:stretch>
        </p:blipFill>
        <p:spPr>
          <a:xfrm>
            <a:off x="2369820" y="2895600"/>
            <a:ext cx="5021580" cy="1877219"/>
          </a:xfrm>
          <a:prstGeom prst="rect">
            <a:avLst/>
          </a:prstGeom>
        </p:spPr>
      </p:pic>
      <p:sp>
        <p:nvSpPr>
          <p:cNvPr id="17" name="Rectangular Callout 16"/>
          <p:cNvSpPr/>
          <p:nvPr/>
        </p:nvSpPr>
        <p:spPr>
          <a:xfrm>
            <a:off x="685800" y="3124200"/>
            <a:ext cx="1600200" cy="363529"/>
          </a:xfrm>
          <a:prstGeom prst="wedgeRectCallout">
            <a:avLst>
              <a:gd name="adj1" fmla="val 57419"/>
              <a:gd name="adj2" fmla="val -13635"/>
            </a:avLst>
          </a:prstGeom>
          <a:solidFill>
            <a:srgbClr val="EAEAEA"/>
          </a:solidFill>
          <a:ln w="16383" cap="rnd"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Substitution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304800" y="4114800"/>
            <a:ext cx="2057400" cy="363529"/>
          </a:xfrm>
          <a:prstGeom prst="wedgeRectCallout">
            <a:avLst>
              <a:gd name="adj1" fmla="val 57419"/>
              <a:gd name="adj2" fmla="val -10234"/>
            </a:avLst>
          </a:prstGeom>
          <a:solidFill>
            <a:srgbClr val="EAEAEA"/>
          </a:solidFill>
          <a:ln w="16383" cap="rnd"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Insertion-deletion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1219200" y="2286000"/>
            <a:ext cx="4495800" cy="381000"/>
          </a:xfrm>
          <a:prstGeom prst="wedgeRectCallout">
            <a:avLst>
              <a:gd name="adj1" fmla="val 17051"/>
              <a:gd name="adj2" fmla="val 100980"/>
            </a:avLst>
          </a:prstGeom>
          <a:solidFill>
            <a:srgbClr val="EAEAEA"/>
          </a:solidFill>
          <a:ln w="16383" cap="rnd"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DNA sequences from two different people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7010400" y="2895600"/>
            <a:ext cx="990600" cy="381000"/>
          </a:xfrm>
          <a:prstGeom prst="wedgeRectCallout">
            <a:avLst>
              <a:gd name="adj1" fmla="val -88956"/>
              <a:gd name="adj2" fmla="val 8496"/>
            </a:avLst>
          </a:prstGeom>
          <a:solidFill>
            <a:srgbClr val="EAEAEA"/>
          </a:solidFill>
          <a:ln w="16383" cap="rnd"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Alice</a:t>
            </a:r>
            <a:endParaRPr lang="en-US" sz="2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7010400" y="3352800"/>
            <a:ext cx="990600" cy="381000"/>
          </a:xfrm>
          <a:prstGeom prst="wedgeRectCallout">
            <a:avLst>
              <a:gd name="adj1" fmla="val -87731"/>
              <a:gd name="adj2" fmla="val -10125"/>
            </a:avLst>
          </a:prstGeom>
          <a:solidFill>
            <a:srgbClr val="EAEAEA"/>
          </a:solidFill>
          <a:ln w="16383" cap="rnd"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Bob</a:t>
            </a:r>
            <a:endParaRPr lang="en-US" sz="2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AutoShape 2" descr="Image result for central dogm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Image result for central dogm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876800"/>
            <a:ext cx="4038600" cy="1764869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609600" y="6611779"/>
            <a:ext cx="35846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https://genius.com/Biology-genius-the-central-dogma-annotated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Variant Detection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pic>
        <p:nvPicPr>
          <p:cNvPr id="4099" name="Picture 3" descr="Image result for read mapping cig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387298"/>
            <a:ext cx="6629400" cy="2089702"/>
          </a:xfrm>
          <a:prstGeom prst="rect">
            <a:avLst/>
          </a:prstGeom>
          <a:noFill/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Relies on tools which align short reads to a reference genome to detect genetic variants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Coverage: the number of reads that include a given nucleotide in the reconstructed genome</a:t>
            </a:r>
          </a:p>
          <a:p>
            <a:pPr lvl="1">
              <a:buNone/>
            </a:pPr>
            <a:r>
              <a:rPr lang="en-US" dirty="0" smtClean="0">
                <a:solidFill>
                  <a:schemeClr val="bg1"/>
                </a:solidFill>
              </a:rPr>
              <a:t> = the # of reads * read length / genome length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Variant Detection (cont)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04800" y="3810000"/>
          <a:ext cx="8512683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1066800"/>
                <a:gridCol w="34072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</a:t>
                      </a:r>
                      <a:r>
                        <a:rPr lang="en-US" baseline="0" dirty="0" smtClean="0"/>
                        <a:t>  with aligned 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CIGAR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ATGGCCC - -TTTTTAATCGGTACTTGGGAAA</a:t>
                      </a:r>
                    </a:p>
                    <a:p>
                      <a:r>
                        <a:rPr lang="en-US" dirty="0" smtClean="0"/>
                        <a:t>                               TAATCGG</a:t>
                      </a:r>
                    </a:p>
                    <a:p>
                      <a:r>
                        <a:rPr lang="en-US" dirty="0" smtClean="0"/>
                        <a:t>             CC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AG</a:t>
                      </a:r>
                      <a:r>
                        <a:rPr lang="en-US" dirty="0" smtClean="0"/>
                        <a:t>TTTT</a:t>
                      </a:r>
                    </a:p>
                    <a:p>
                      <a:r>
                        <a:rPr lang="en-US" dirty="0" smtClean="0"/>
                        <a:t>                            </a:t>
                      </a:r>
                      <a:r>
                        <a:rPr lang="en-US" baseline="0" dirty="0" smtClean="0"/>
                        <a:t>              GG</a:t>
                      </a:r>
                      <a:r>
                        <a:rPr lang="en-US" baseline="0" dirty="0" smtClean="0">
                          <a:solidFill>
                            <a:srgbClr val="FFC000"/>
                          </a:solidFill>
                        </a:rPr>
                        <a:t>- - -</a:t>
                      </a:r>
                      <a:r>
                        <a:rPr lang="en-US" baseline="0" dirty="0" smtClean="0"/>
                        <a:t>TTGG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7M</a:t>
                      </a:r>
                    </a:p>
                    <a:p>
                      <a:r>
                        <a:rPr lang="en-US" dirty="0" smtClean="0"/>
                        <a:t>2M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2I</a:t>
                      </a:r>
                      <a:r>
                        <a:rPr lang="en-US" dirty="0" smtClean="0"/>
                        <a:t>4M</a:t>
                      </a:r>
                    </a:p>
                    <a:p>
                      <a:r>
                        <a:rPr lang="en-US" dirty="0" smtClean="0"/>
                        <a:t>2M</a:t>
                      </a:r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3D</a:t>
                      </a:r>
                      <a:r>
                        <a:rPr lang="en-US" dirty="0" smtClean="0"/>
                        <a:t>4M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Alignment(match</a:t>
                      </a:r>
                      <a:r>
                        <a:rPr lang="en-US" baseline="0" dirty="0" smtClean="0"/>
                        <a:t> or mismatch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smtClean="0"/>
                        <a:t>Insertion</a:t>
                      </a:r>
                    </a:p>
                    <a:p>
                      <a:r>
                        <a:rPr lang="en-US" dirty="0" smtClean="0"/>
                        <a:t>Deletion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336268"/>
            <a:ext cx="626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CIGAR stands for </a:t>
            </a:r>
            <a:r>
              <a:rPr lang="en-US" i="1" dirty="0" smtClean="0">
                <a:solidFill>
                  <a:schemeClr val="bg1"/>
                </a:solidFill>
              </a:rPr>
              <a:t>Concise Idiosyncratic Gapped Alignment Report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1524000"/>
            <a:ext cx="5943600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Goals and Contributions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The International </a:t>
            </a:r>
            <a:r>
              <a:rPr lang="en-US" dirty="0" err="1" smtClean="0">
                <a:solidFill>
                  <a:schemeClr val="bg1"/>
                </a:solidFill>
              </a:rPr>
              <a:t>HapMap</a:t>
            </a:r>
            <a:r>
              <a:rPr lang="en-US" dirty="0" smtClean="0">
                <a:solidFill>
                  <a:schemeClr val="bg1"/>
                </a:solidFill>
              </a:rPr>
              <a:t> Project and 1000 Genome Project produced over 10 million single nucleotide variation (SNV) and approximately a million insertion/deletion (INDEL)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We showed that this reference of thousand INDELs were constructed in a biased manner.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Existence of many theoretically optimal alignments between INDEL reads and reference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We examined aligners, and showed alignments result in INDEL calls that agree/disagree with the profiles.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Reason: the arbitrary selection of one of the optimal alignments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7652" name="AutoShape 4" descr="Image result for environ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9218" name="AutoShape 2" descr="Image result for human gen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Align Short Reads to Genomes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Mapping reads to correct locations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Aligning reads correctly to those locations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7652" name="AutoShape 4" descr="Image result for environ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9218" name="AutoShape 2" descr="Image result for human gen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971800"/>
            <a:ext cx="5193736" cy="29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47801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General model of alignment: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>
              <a:solidFill>
                <a:schemeClr val="bg1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>
              <a:solidFill>
                <a:schemeClr val="bg1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>
              <a:solidFill>
                <a:schemeClr val="bg1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Affine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gap model: a gap opening is penalized more than a gap extension (2</a:t>
            </a:r>
            <a:r>
              <a:rPr kumimoji="0" 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3</a:t>
            </a:r>
            <a:r>
              <a:rPr kumimoji="0" 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Multiple Optimal Alignments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371600" y="2209800"/>
          <a:ext cx="65532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4596"/>
                <a:gridCol w="17386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Alignments:  </a:t>
                      </a:r>
                    </a:p>
                    <a:p>
                      <a:r>
                        <a:rPr lang="en-US" dirty="0" smtClean="0"/>
                        <a:t>TCAG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(read)    TCACACAG (reference)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INDEL</a:t>
                      </a:r>
                      <a:r>
                        <a:rPr lang="en-US" baseline="0" dirty="0" smtClean="0"/>
                        <a:t> calls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TCACACAG</a:t>
                      </a:r>
                    </a:p>
                    <a:p>
                      <a:r>
                        <a:rPr lang="en-US" dirty="0" smtClean="0"/>
                        <a:t>T - - CA - - 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TCA | T</a:t>
                      </a:r>
                    </a:p>
                    <a:p>
                      <a:r>
                        <a:rPr lang="en-US" dirty="0" smtClean="0"/>
                        <a:t>ACA |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TCACACAG</a:t>
                      </a:r>
                    </a:p>
                    <a:p>
                      <a:r>
                        <a:rPr lang="en-US" dirty="0" smtClean="0"/>
                        <a:t>TCA - - - -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ACACA |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TCACACAG</a:t>
                      </a:r>
                    </a:p>
                    <a:p>
                      <a:r>
                        <a:rPr lang="en-US" dirty="0" smtClean="0"/>
                        <a:t>T - -</a:t>
                      </a:r>
                      <a:r>
                        <a:rPr lang="en-US" baseline="0" dirty="0" smtClean="0"/>
                        <a:t> - - CA</a:t>
                      </a:r>
                      <a:r>
                        <a:rPr lang="en-US" dirty="0" smtClean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TCACA | 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652" name="AutoShape 4" descr="Image result for environ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6172200"/>
            <a:ext cx="523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Optimal Alignments: </a:t>
            </a:r>
            <a:r>
              <a:rPr lang="en-US" dirty="0" smtClean="0">
                <a:solidFill>
                  <a:schemeClr val="bg1"/>
                </a:solidFill>
              </a:rPr>
              <a:t>maximize </a:t>
            </a:r>
            <a:r>
              <a:rPr lang="en-US" dirty="0" smtClean="0">
                <a:solidFill>
                  <a:schemeClr val="bg1"/>
                </a:solidFill>
              </a:rPr>
              <a:t>the sum of pair-scores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less </a:t>
            </a:r>
            <a:r>
              <a:rPr lang="en-US" dirty="0" smtClean="0">
                <a:solidFill>
                  <a:schemeClr val="bg1"/>
                </a:solidFill>
              </a:rPr>
              <a:t>any penalty for introduced gaps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5277</TotalTime>
  <Words>828</Words>
  <Application>Microsoft Office PowerPoint</Application>
  <PresentationFormat>On-screen Show (4:3)</PresentationFormat>
  <Paragraphs>278</Paragraphs>
  <Slides>22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MathType 6.0 Equation</vt:lpstr>
      <vt:lpstr>Slide 1</vt:lpstr>
      <vt:lpstr>Background</vt:lpstr>
      <vt:lpstr>Reference Human Genome</vt:lpstr>
      <vt:lpstr>Genetic Variants</vt:lpstr>
      <vt:lpstr>Variant Detection</vt:lpstr>
      <vt:lpstr>Variant Detection (cont)</vt:lpstr>
      <vt:lpstr>Goals and Contributions</vt:lpstr>
      <vt:lpstr>Align Short Reads to Genomes</vt:lpstr>
      <vt:lpstr>Multiple Optimal Alignments</vt:lpstr>
      <vt:lpstr>Pair-wise Alignment</vt:lpstr>
      <vt:lpstr>Pair-wise Alignment (cont)</vt:lpstr>
      <vt:lpstr>Pair-wise Alignment (cont)</vt:lpstr>
      <vt:lpstr>Construct all Optimal Alignments</vt:lpstr>
      <vt:lpstr>Data and Aligners</vt:lpstr>
      <vt:lpstr>Experimental Design</vt:lpstr>
      <vt:lpstr>Experimental Design (cont)</vt:lpstr>
      <vt:lpstr>Evaluation Terms</vt:lpstr>
      <vt:lpstr>Analysis of INDELs with  Multiple Optimal Alignments</vt:lpstr>
      <vt:lpstr>INDEL Complexity</vt:lpstr>
      <vt:lpstr>Distribution of INDEL complexity across Human chromosomes</vt:lpstr>
      <vt:lpstr>Conclusion</vt:lpstr>
      <vt:lpstr>Acknowledgements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Repeat Complexity of Genomes As a Means to Predict The Performance of Short-read Aligners</dc:title>
  <dc:creator>QT</dc:creator>
  <cp:lastModifiedBy>Coaxecva</cp:lastModifiedBy>
  <cp:revision>61</cp:revision>
  <dcterms:created xsi:type="dcterms:W3CDTF">2016-04-04T01:28:23Z</dcterms:created>
  <dcterms:modified xsi:type="dcterms:W3CDTF">2017-04-19T12:51:58Z</dcterms:modified>
</cp:coreProperties>
</file>