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8" r:id="rId9"/>
    <p:sldId id="270" r:id="rId10"/>
    <p:sldId id="271" r:id="rId11"/>
    <p:sldId id="269" r:id="rId12"/>
    <p:sldId id="272" r:id="rId13"/>
    <p:sldId id="273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8679D-DF9B-42FF-B44D-9E9A77152348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06E3E-E6E1-4F96-9560-1B9E184B40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06E3E-E6E1-4F96-9560-1B9E184B404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06E3E-E6E1-4F96-9560-1B9E184B404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EC99-A19A-425B-B688-E6872CDB0862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82B5-CCFD-4524-B59A-2BA9F22658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EC99-A19A-425B-B688-E6872CDB0862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82B5-CCFD-4524-B59A-2BA9F22658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EC99-A19A-425B-B688-E6872CDB0862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82B5-CCFD-4524-B59A-2BA9F22658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EC99-A19A-425B-B688-E6872CDB0862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82B5-CCFD-4524-B59A-2BA9F22658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EC99-A19A-425B-B688-E6872CDB0862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82B5-CCFD-4524-B59A-2BA9F22658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EC99-A19A-425B-B688-E6872CDB0862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82B5-CCFD-4524-B59A-2BA9F22658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EC99-A19A-425B-B688-E6872CDB0862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82B5-CCFD-4524-B59A-2BA9F22658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EC99-A19A-425B-B688-E6872CDB0862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82B5-CCFD-4524-B59A-2BA9F22658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EC99-A19A-425B-B688-E6872CDB0862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82B5-CCFD-4524-B59A-2BA9F22658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EC99-A19A-425B-B688-E6872CDB0862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82B5-CCFD-4524-B59A-2BA9F22658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EC99-A19A-425B-B688-E6872CDB0862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82B5-CCFD-4524-B59A-2BA9F22658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BEC99-A19A-425B-B688-E6872CDB0862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282B5-CCFD-4524-B59A-2BA9F22658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RNA-SEQ Analysis Workflow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066800"/>
          </a:xfrm>
        </p:spPr>
        <p:txBody>
          <a:bodyPr/>
          <a:lstStyle/>
          <a:p>
            <a:r>
              <a:rPr lang="en-US" dirty="0" err="1" smtClean="0"/>
              <a:t>Quang</a:t>
            </a:r>
            <a:r>
              <a:rPr lang="en-US" dirty="0" smtClean="0"/>
              <a:t> Tran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1944688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Compare de novo reconstructed transcripts to reference </a:t>
            </a:r>
            <a:r>
              <a:rPr lang="en-US" dirty="0" smtClean="0"/>
              <a:t>annotations</a:t>
            </a:r>
          </a:p>
          <a:p>
            <a:pPr lvl="1"/>
            <a:r>
              <a:rPr lang="en-US" dirty="0" smtClean="0"/>
              <a:t>Build GMAP index</a:t>
            </a:r>
          </a:p>
          <a:p>
            <a:pPr lvl="1"/>
            <a:r>
              <a:rPr lang="en-US" dirty="0" smtClean="0"/>
              <a:t>Align Trinity transcripts to genome using GMAP</a:t>
            </a:r>
          </a:p>
          <a:p>
            <a:pPr lvl="1"/>
            <a:r>
              <a:rPr lang="en-US" dirty="0" smtClean="0"/>
              <a:t>Build STAR index</a:t>
            </a:r>
          </a:p>
          <a:p>
            <a:pPr lvl="1"/>
            <a:r>
              <a:rPr lang="en-US" dirty="0" smtClean="0"/>
              <a:t>Align RNA-</a:t>
            </a:r>
            <a:r>
              <a:rPr lang="en-US" dirty="0" err="1" smtClean="0"/>
              <a:t>Seq</a:t>
            </a:r>
            <a:r>
              <a:rPr lang="en-US" dirty="0" smtClean="0"/>
              <a:t> reads to genome using STAR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igv_pan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2764436"/>
            <a:ext cx="7389000" cy="3788764"/>
          </a:xfrm>
          <a:prstGeom prst="rect">
            <a:avLst/>
          </a:prstGeom>
        </p:spPr>
      </p:pic>
      <p:pic>
        <p:nvPicPr>
          <p:cNvPr id="5" name="Picture 4" descr="igv_panel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3000" y="6176088"/>
            <a:ext cx="7389000" cy="370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Quantification using RSEM</a:t>
            </a:r>
          </a:p>
          <a:p>
            <a:pPr lvl="1"/>
            <a:r>
              <a:rPr lang="en-US" dirty="0" smtClean="0"/>
              <a:t>Align the RNA-</a:t>
            </a:r>
            <a:r>
              <a:rPr lang="en-US" dirty="0" err="1" smtClean="0"/>
              <a:t>Seq</a:t>
            </a:r>
            <a:r>
              <a:rPr lang="en-US" dirty="0" smtClean="0"/>
              <a:t> reads to the Trinity transcripts using Bowtie</a:t>
            </a:r>
          </a:p>
          <a:p>
            <a:pPr lvl="1"/>
            <a:r>
              <a:rPr lang="en-US" dirty="0" smtClean="0"/>
              <a:t>Run RSEM to estimate the number of reads mapped to each </a:t>
            </a:r>
            <a:r>
              <a:rPr lang="en-US" dirty="0" smtClean="0"/>
              <a:t>transcript</a:t>
            </a:r>
          </a:p>
          <a:p>
            <a:r>
              <a:rPr lang="en-US" b="1" dirty="0" err="1" smtClean="0"/>
              <a:t>Sp_hs.isoforms.results</a:t>
            </a:r>
            <a:endParaRPr lang="en-US" b="1" dirty="0" smtClean="0"/>
          </a:p>
          <a:p>
            <a:r>
              <a:rPr lang="en-US" b="1" dirty="0" err="1" smtClean="0"/>
              <a:t>Sp_hs.genes.results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 analysis using R</a:t>
            </a:r>
          </a:p>
          <a:p>
            <a:pPr lvl="1"/>
            <a:r>
              <a:rPr lang="en-US" dirty="0" smtClean="0"/>
              <a:t>Create </a:t>
            </a:r>
            <a:r>
              <a:rPr lang="en-US" dirty="0" smtClean="0"/>
              <a:t>count matrix: </a:t>
            </a:r>
            <a:r>
              <a:rPr lang="en-US" dirty="0" smtClean="0"/>
              <a:t>abundance_estimates_to_matrix.pl</a:t>
            </a:r>
          </a:p>
          <a:p>
            <a:pPr lvl="1">
              <a:buNone/>
            </a:pPr>
            <a:r>
              <a:rPr lang="en-US" b="1" dirty="0" err="1" smtClean="0"/>
              <a:t>Trinity_trans.counts.matrix</a:t>
            </a:r>
            <a:endParaRPr lang="en-US" b="1" dirty="0" smtClean="0"/>
          </a:p>
          <a:p>
            <a:pPr lvl="1">
              <a:buNone/>
            </a:pPr>
            <a:r>
              <a:rPr lang="en-US" b="1" dirty="0" smtClean="0"/>
              <a:t>	</a:t>
            </a:r>
            <a:endParaRPr lang="en-US" b="1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Perform </a:t>
            </a:r>
            <a:r>
              <a:rPr lang="en-US" sz="3200" dirty="0" err="1" smtClean="0"/>
              <a:t>pairwise</a:t>
            </a:r>
            <a:r>
              <a:rPr lang="en-US" sz="3200" dirty="0" smtClean="0"/>
              <a:t> sample comparisons using </a:t>
            </a:r>
            <a:r>
              <a:rPr lang="en-US" sz="3200" dirty="0" err="1" smtClean="0"/>
              <a:t>edgeR</a:t>
            </a:r>
            <a:endParaRPr lang="en-US" sz="3200" dirty="0" smtClean="0"/>
          </a:p>
          <a:p>
            <a:pPr lvl="1"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*.pdf</a:t>
            </a:r>
            <a:endParaRPr lang="en-US" b="1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Extracting DE transcripts and generating </a:t>
            </a:r>
            <a:r>
              <a:rPr lang="en-US" dirty="0" err="1" smtClean="0"/>
              <a:t>heatmaps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analyze_diff_expr.pl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pic>
        <p:nvPicPr>
          <p:cNvPr id="2050" name="Picture 2" descr="genes vs. samples heatma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514600"/>
            <a:ext cx="3958541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correlation matrix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pic>
        <p:nvPicPr>
          <p:cNvPr id="1028" name="Picture 4" descr="sample correlation matri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2667001"/>
            <a:ext cx="3525817" cy="3505199"/>
          </a:xfrm>
          <a:prstGeom prst="rect">
            <a:avLst/>
          </a:prstGeom>
          <a:noFill/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100388" y="6273800"/>
            <a:ext cx="29432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400" b="1" dirty="0">
                <a:solidFill>
                  <a:srgbClr val="FF00FF"/>
                </a:solidFill>
              </a:rPr>
              <a:t>The End – 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theragenetex.com/bio/wp-content/uploads/2015/05/en.wikipedia.org_wiki_RNA-Seq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9232" y="1524000"/>
            <a:ext cx="4386168" cy="4191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RNA-</a:t>
            </a:r>
            <a:r>
              <a:rPr lang="en-US" b="1" dirty="0" err="1" smtClean="0"/>
              <a:t>Seq</a:t>
            </a:r>
            <a:r>
              <a:rPr lang="en-US" b="1" dirty="0" smtClean="0"/>
              <a:t>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RNA abundance quantification</a:t>
            </a:r>
          </a:p>
          <a:p>
            <a:r>
              <a:rPr lang="en-US" dirty="0" smtClean="0"/>
              <a:t>Gene expression </a:t>
            </a:r>
            <a:br>
              <a:rPr lang="en-US" dirty="0" smtClean="0"/>
            </a:br>
            <a:r>
              <a:rPr lang="en-US" dirty="0" smtClean="0">
                <a:sym typeface="Wingdings"/>
              </a:rPr>
              <a:t> Differential 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expression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Transcript variation</a:t>
            </a:r>
          </a:p>
          <a:p>
            <a:pPr lvl="1">
              <a:buNone/>
            </a:pPr>
            <a:r>
              <a:rPr lang="en-US" dirty="0" smtClean="0">
                <a:sym typeface="Wingdings"/>
              </a:rPr>
              <a:t>	ATC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G</a:t>
            </a:r>
            <a:r>
              <a:rPr lang="en-US" dirty="0" smtClean="0">
                <a:sym typeface="Wingdings"/>
              </a:rPr>
              <a:t>ATGC</a:t>
            </a:r>
          </a:p>
          <a:p>
            <a:pPr lvl="1">
              <a:buNone/>
            </a:pPr>
            <a:r>
              <a:rPr lang="en-US" dirty="0" smtClean="0">
                <a:sym typeface="Wingdings"/>
              </a:rPr>
              <a:t>	ATC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G</a:t>
            </a:r>
            <a:r>
              <a:rPr lang="en-US" dirty="0" smtClean="0">
                <a:sym typeface="Wingdings"/>
              </a:rPr>
              <a:t>ATGC</a:t>
            </a:r>
          </a:p>
          <a:p>
            <a:pPr lvl="1">
              <a:buNone/>
            </a:pPr>
            <a:r>
              <a:rPr lang="en-US" dirty="0" smtClean="0">
                <a:sym typeface="Wingdings"/>
              </a:rPr>
              <a:t>	ATC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A</a:t>
            </a:r>
            <a:r>
              <a:rPr lang="en-US" dirty="0" smtClean="0">
                <a:sym typeface="Wingdings"/>
              </a:rPr>
              <a:t>ATGC</a:t>
            </a:r>
          </a:p>
          <a:p>
            <a:pPr lvl="1">
              <a:buNone/>
            </a:pPr>
            <a:r>
              <a:rPr lang="en-US" dirty="0" smtClean="0">
                <a:sym typeface="Wingdings"/>
              </a:rPr>
              <a:t>	ATC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A</a:t>
            </a:r>
            <a:r>
              <a:rPr lang="en-US" dirty="0" smtClean="0">
                <a:sym typeface="Wingdings"/>
              </a:rPr>
              <a:t>ATGC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Alternative splicing</a:t>
            </a:r>
          </a:p>
          <a:p>
            <a:endParaRPr lang="en-US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5788223"/>
            <a:ext cx="2957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http://en.wikipedia.org/wiki/RNA-Seq</a:t>
            </a:r>
          </a:p>
        </p:txBody>
      </p:sp>
      <p:sp>
        <p:nvSpPr>
          <p:cNvPr id="7" name="Rectangle 6"/>
          <p:cNvSpPr/>
          <p:nvPr/>
        </p:nvSpPr>
        <p:spPr>
          <a:xfrm>
            <a:off x="1101382" y="5943600"/>
            <a:ext cx="838200" cy="76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87382" y="5943600"/>
            <a:ext cx="6858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01782" y="5943600"/>
            <a:ext cx="838200" cy="76200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44382" y="5943600"/>
            <a:ext cx="685800" cy="76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30182" y="5943600"/>
            <a:ext cx="533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V="1">
            <a:off x="1787182" y="5943600"/>
            <a:ext cx="609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96982" y="5943600"/>
            <a:ext cx="533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87182" y="6400800"/>
            <a:ext cx="609600" cy="76200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53782" y="6400800"/>
            <a:ext cx="533400" cy="76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234982" y="6400800"/>
            <a:ext cx="609600" cy="76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44582" y="6400800"/>
            <a:ext cx="6096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54182" y="6400800"/>
            <a:ext cx="609600" cy="76200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90600" y="594360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Exon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44382" y="594360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Exon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11182" y="594360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Exon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454182" y="594360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Exon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90600" y="6488668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Exon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6488668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Exon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48000" y="6488668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Exon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10000" y="6488668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Exon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00" y="6488668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Exon</a:t>
            </a:r>
            <a:r>
              <a:rPr lang="en-US" dirty="0" smtClean="0"/>
              <a:t> 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RNA-</a:t>
            </a:r>
            <a:r>
              <a:rPr lang="en-US" b="1" dirty="0" err="1" smtClean="0"/>
              <a:t>Seq</a:t>
            </a:r>
            <a:r>
              <a:rPr lang="en-US" b="1" dirty="0" smtClean="0"/>
              <a:t> Analysis: main approaches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Assemble reads into transcripts</a:t>
            </a:r>
          </a:p>
          <a:p>
            <a:pPr lvl="1"/>
            <a:r>
              <a:rPr lang="en-US" dirty="0" smtClean="0"/>
              <a:t>Coverage and accuracy</a:t>
            </a:r>
            <a:endParaRPr lang="en-US" dirty="0"/>
          </a:p>
          <a:p>
            <a:r>
              <a:rPr lang="en-US" dirty="0" smtClean="0"/>
              <a:t>Map reads to reference genome, and identify </a:t>
            </a:r>
            <a:r>
              <a:rPr lang="en-US" dirty="0" err="1" smtClean="0"/>
              <a:t>isoforms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Quantify </a:t>
            </a:r>
            <a:r>
              <a:rPr lang="en-US" dirty="0" err="1" smtClean="0"/>
              <a:t>isoforms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Compute significance of expression</a:t>
            </a:r>
          </a:p>
          <a:p>
            <a:pPr lvl="1"/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metrics: </a:t>
            </a:r>
          </a:p>
          <a:p>
            <a:pPr lvl="2"/>
            <a:r>
              <a:rPr lang="en-US" dirty="0" smtClean="0"/>
              <a:t>RPKM: Reads per </a:t>
            </a:r>
            <a:r>
              <a:rPr lang="en-US" dirty="0" err="1" smtClean="0"/>
              <a:t>killobase</a:t>
            </a:r>
            <a:r>
              <a:rPr lang="en-US" dirty="0" smtClean="0"/>
              <a:t> per million reads</a:t>
            </a:r>
          </a:p>
          <a:p>
            <a:pPr lvl="2"/>
            <a:r>
              <a:rPr lang="en-US" dirty="0" smtClean="0"/>
              <a:t>FPKM: Fragments per </a:t>
            </a:r>
            <a:r>
              <a:rPr lang="en-US" dirty="0" err="1" smtClean="0"/>
              <a:t>killobase</a:t>
            </a:r>
            <a:r>
              <a:rPr lang="en-US" dirty="0" smtClean="0"/>
              <a:t> per million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76800" y="3733800"/>
            <a:ext cx="1143000" cy="76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19800" y="3733800"/>
            <a:ext cx="152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43800" y="3733800"/>
            <a:ext cx="1143000" cy="76200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181600" y="3505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00600" y="34290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38800" y="3581400"/>
            <a:ext cx="6096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96000" y="34290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77000" y="3352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00800" y="3581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77000" y="3505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72200" y="32766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705600" y="36576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620000" y="3505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924800" y="33528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848600" y="34290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86600" y="3581400"/>
            <a:ext cx="6096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001000" y="3581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05400" y="373380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Exon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82982" y="373380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Exon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696200" y="373380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Exon</a:t>
            </a:r>
            <a:r>
              <a:rPr lang="en-US" dirty="0" smtClean="0"/>
              <a:t> 3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781800" y="34290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705600" y="3200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858000" y="32766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Huge amount of data: DNA/RNA </a:t>
            </a:r>
            <a:r>
              <a:rPr lang="en-US" dirty="0" err="1" smtClean="0"/>
              <a:t>seq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Transcripts: # of sequences</a:t>
            </a:r>
          </a:p>
          <a:p>
            <a:endParaRPr lang="en-US" dirty="0" smtClean="0"/>
          </a:p>
          <a:p>
            <a:r>
              <a:rPr lang="en-US" dirty="0" smtClean="0"/>
              <a:t>Tools for aligning and counting </a:t>
            </a:r>
            <a:r>
              <a:rPr lang="en-US" dirty="0" err="1" smtClean="0"/>
              <a:t>cDNA</a:t>
            </a:r>
            <a:r>
              <a:rPr lang="en-US" dirty="0" smtClean="0"/>
              <a:t>: complex, compute-intensive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sym typeface="Wingdings"/>
              </a:rPr>
              <a:t> FM index based light-weight alignment method: fast, accurate as current method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Method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BaseSpace</a:t>
            </a:r>
            <a:r>
              <a:rPr lang="en-US" dirty="0" smtClean="0"/>
              <a:t> workflow</a:t>
            </a:r>
          </a:p>
          <a:p>
            <a:endParaRPr lang="en-US" dirty="0"/>
          </a:p>
        </p:txBody>
      </p:sp>
      <p:pic>
        <p:nvPicPr>
          <p:cNvPr id="7170" name="Picture 2" descr="Workflo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609600"/>
            <a:ext cx="4495800" cy="617070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362200" y="6324600"/>
            <a:ext cx="392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http://cole-trapnell-lab.github.io/cufflinks/manual/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Method(cont)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Trinity</a:t>
            </a:r>
            <a:endParaRPr lang="en-US" dirty="0"/>
          </a:p>
        </p:txBody>
      </p:sp>
      <p:pic>
        <p:nvPicPr>
          <p:cNvPr id="6148" name="Picture 4" descr="http://www.ncbi.nlm.nih.gov/corecgi/tileshop/tileshop.fcgi?p=PMC3&amp;id=1336934&amp;s=40&amp;r=1&amp;c=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138556"/>
            <a:ext cx="5562600" cy="526224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362200" y="6324600"/>
            <a:ext cx="4405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http://www.ncbi.nlm.nih.gov/pmc/articles/PMC3875132/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Experiments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Schizosaccharomyces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pombe</a:t>
            </a:r>
            <a:r>
              <a:rPr lang="en-US" dirty="0" smtClean="0"/>
              <a:t>, also called "fission yeast“</a:t>
            </a:r>
          </a:p>
          <a:p>
            <a:pPr lvl="1"/>
            <a:r>
              <a:rPr lang="en-US" dirty="0" smtClean="0"/>
              <a:t>Genome size: 12,462,637</a:t>
            </a:r>
          </a:p>
          <a:p>
            <a:pPr lvl="1"/>
            <a:r>
              <a:rPr lang="en-US" dirty="0" smtClean="0"/>
              <a:t>Genes: 4,929</a:t>
            </a:r>
          </a:p>
          <a:p>
            <a:r>
              <a:rPr lang="en-US" dirty="0" smtClean="0"/>
              <a:t>4 sets of paired-end reads</a:t>
            </a:r>
          </a:p>
          <a:p>
            <a:pPr lvl="1"/>
            <a:r>
              <a:rPr lang="en-US" dirty="0" err="1" smtClean="0"/>
              <a:t>Sp_ds.left</a:t>
            </a:r>
            <a:r>
              <a:rPr lang="en-US" dirty="0" smtClean="0"/>
              <a:t> &amp; </a:t>
            </a:r>
            <a:r>
              <a:rPr lang="en-US" dirty="0" smtClean="0"/>
              <a:t>right (</a:t>
            </a:r>
            <a:r>
              <a:rPr lang="en-US" dirty="0" err="1" smtClean="0"/>
              <a:t>diauxic</a:t>
            </a:r>
            <a:r>
              <a:rPr lang="en-US" dirty="0" smtClean="0"/>
              <a:t> shift)</a:t>
            </a:r>
            <a:endParaRPr lang="en-US" dirty="0" smtClean="0"/>
          </a:p>
          <a:p>
            <a:pPr lvl="1"/>
            <a:r>
              <a:rPr lang="en-US" dirty="0" err="1" smtClean="0"/>
              <a:t>Sp_hs.left</a:t>
            </a:r>
            <a:r>
              <a:rPr lang="en-US" dirty="0" smtClean="0"/>
              <a:t> &amp; </a:t>
            </a:r>
            <a:r>
              <a:rPr lang="en-US" dirty="0" smtClean="0"/>
              <a:t>right (heat shock)</a:t>
            </a:r>
            <a:endParaRPr lang="en-US" dirty="0" smtClean="0"/>
          </a:p>
          <a:p>
            <a:pPr lvl="1"/>
            <a:r>
              <a:rPr lang="en-US" dirty="0" err="1" smtClean="0"/>
              <a:t>Sp_log.left</a:t>
            </a:r>
            <a:r>
              <a:rPr lang="en-US" dirty="0" smtClean="0"/>
              <a:t> &amp; </a:t>
            </a:r>
            <a:r>
              <a:rPr lang="en-US" dirty="0" smtClean="0"/>
              <a:t>right (logarithmic growth)</a:t>
            </a:r>
            <a:endParaRPr lang="en-US" dirty="0" smtClean="0"/>
          </a:p>
          <a:p>
            <a:pPr lvl="1"/>
            <a:r>
              <a:rPr lang="en-US" dirty="0" err="1" smtClean="0"/>
              <a:t>Sp_plat.left</a:t>
            </a:r>
            <a:r>
              <a:rPr lang="en-US" dirty="0" smtClean="0"/>
              <a:t> &amp; </a:t>
            </a:r>
            <a:r>
              <a:rPr lang="en-US" dirty="0" smtClean="0"/>
              <a:t>right (plateau phase)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 novo </a:t>
            </a:r>
            <a:r>
              <a:rPr lang="en-US" dirty="0" smtClean="0"/>
              <a:t>assembly: </a:t>
            </a:r>
            <a:r>
              <a:rPr lang="en-US" dirty="0" smtClean="0"/>
              <a:t>combine the raw reads from different conditions into a single FASTQ file (for each end) and use Trinity to generate a reference </a:t>
            </a:r>
            <a:r>
              <a:rPr lang="en-US" dirty="0" smtClean="0"/>
              <a:t>assembly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Trinity </a:t>
            </a:r>
            <a:r>
              <a:rPr lang="en-US" dirty="0" smtClean="0"/>
              <a:t>--</a:t>
            </a:r>
            <a:r>
              <a:rPr lang="en-US" dirty="0" err="1" smtClean="0"/>
              <a:t>seqType</a:t>
            </a:r>
            <a:r>
              <a:rPr lang="en-US" dirty="0" smtClean="0"/>
              <a:t> </a:t>
            </a:r>
            <a:r>
              <a:rPr lang="en-US" dirty="0" err="1" smtClean="0"/>
              <a:t>fq</a:t>
            </a:r>
            <a:r>
              <a:rPr lang="en-US" dirty="0" smtClean="0"/>
              <a:t> --</a:t>
            </a:r>
            <a:r>
              <a:rPr lang="en-US" dirty="0" err="1" smtClean="0"/>
              <a:t>SS_lib_type</a:t>
            </a:r>
            <a:r>
              <a:rPr lang="en-US" dirty="0" smtClean="0"/>
              <a:t> RF --left </a:t>
            </a:r>
            <a:r>
              <a:rPr lang="en-US" dirty="0" err="1" smtClean="0"/>
              <a:t>sp.left.fq.gz</a:t>
            </a:r>
            <a:r>
              <a:rPr lang="en-US" dirty="0" smtClean="0"/>
              <a:t> --right </a:t>
            </a:r>
            <a:r>
              <a:rPr lang="en-US" dirty="0" err="1" smtClean="0"/>
              <a:t>sp.right.fq.gz</a:t>
            </a:r>
            <a:r>
              <a:rPr lang="en-US" dirty="0" smtClean="0"/>
              <a:t> --CPU 6 --</a:t>
            </a:r>
            <a:r>
              <a:rPr lang="en-US" dirty="0" err="1" smtClean="0"/>
              <a:t>max_memory</a:t>
            </a:r>
            <a:r>
              <a:rPr lang="en-US" dirty="0" smtClean="0"/>
              <a:t> 64G --output </a:t>
            </a:r>
            <a:r>
              <a:rPr lang="en-US" dirty="0" err="1" smtClean="0"/>
              <a:t>trinity_reference</a:t>
            </a:r>
            <a:r>
              <a:rPr lang="en-US" dirty="0" smtClean="0"/>
              <a:t> &gt; trinity_reference.log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################################</a:t>
            </a:r>
          </a:p>
          <a:p>
            <a:r>
              <a:rPr lang="en-US" dirty="0" smtClean="0"/>
              <a:t>## Counts of transcripts, etc.</a:t>
            </a:r>
          </a:p>
          <a:p>
            <a:r>
              <a:rPr lang="en-US" dirty="0" smtClean="0"/>
              <a:t>################################</a:t>
            </a:r>
          </a:p>
          <a:p>
            <a:r>
              <a:rPr lang="en-US" dirty="0" smtClean="0"/>
              <a:t>Total trinity 'genes':	377</a:t>
            </a:r>
          </a:p>
          <a:p>
            <a:r>
              <a:rPr lang="en-US" dirty="0" smtClean="0"/>
              <a:t>Total trinity transcripts:	384</a:t>
            </a:r>
          </a:p>
          <a:p>
            <a:r>
              <a:rPr lang="en-US" dirty="0" smtClean="0"/>
              <a:t>Percent GC: 38.66</a:t>
            </a:r>
          </a:p>
          <a:p>
            <a:r>
              <a:rPr lang="en-US" dirty="0" smtClean="0"/>
              <a:t>########################################</a:t>
            </a:r>
          </a:p>
          <a:p>
            <a:r>
              <a:rPr lang="en-US" dirty="0" smtClean="0"/>
              <a:t>Stats based on ALL transcript </a:t>
            </a:r>
            <a:r>
              <a:rPr lang="en-US" dirty="0" err="1" smtClean="0"/>
              <a:t>contigs</a:t>
            </a:r>
            <a:r>
              <a:rPr lang="en-US" dirty="0" smtClean="0"/>
              <a:t>:</a:t>
            </a:r>
          </a:p>
          <a:p>
            <a:r>
              <a:rPr lang="en-US" dirty="0" smtClean="0"/>
              <a:t>########################################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Contig</a:t>
            </a:r>
            <a:r>
              <a:rPr lang="en-US" dirty="0" smtClean="0"/>
              <a:t> N10: 3373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Contig</a:t>
            </a:r>
            <a:r>
              <a:rPr lang="en-US" dirty="0" smtClean="0"/>
              <a:t> N20: 2605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Contig</a:t>
            </a:r>
            <a:r>
              <a:rPr lang="en-US" dirty="0" smtClean="0"/>
              <a:t> N30: 2219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Contig</a:t>
            </a:r>
            <a:r>
              <a:rPr lang="en-US" dirty="0" smtClean="0"/>
              <a:t> N40: 1936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Contig</a:t>
            </a:r>
            <a:r>
              <a:rPr lang="en-US" dirty="0" smtClean="0"/>
              <a:t> N50: 1703</a:t>
            </a:r>
          </a:p>
          <a:p>
            <a:r>
              <a:rPr lang="en-US" dirty="0" smtClean="0"/>
              <a:t>	Median </a:t>
            </a:r>
            <a:r>
              <a:rPr lang="en-US" dirty="0" err="1" smtClean="0"/>
              <a:t>contig</a:t>
            </a:r>
            <a:r>
              <a:rPr lang="en-US" dirty="0" smtClean="0"/>
              <a:t> length: 772</a:t>
            </a:r>
          </a:p>
          <a:p>
            <a:r>
              <a:rPr lang="en-US" dirty="0" smtClean="0"/>
              <a:t>	Average </a:t>
            </a:r>
            <a:r>
              <a:rPr lang="en-US" dirty="0" err="1" smtClean="0"/>
              <a:t>contig</a:t>
            </a:r>
            <a:r>
              <a:rPr lang="en-US" dirty="0" smtClean="0"/>
              <a:t>: 1047.80</a:t>
            </a:r>
          </a:p>
          <a:p>
            <a:r>
              <a:rPr lang="en-US" dirty="0" smtClean="0"/>
              <a:t>	Total assembled bases: 402355</a:t>
            </a:r>
          </a:p>
          <a:p>
            <a:r>
              <a:rPr lang="en-US" dirty="0" smtClean="0"/>
              <a:t>#####################################################</a:t>
            </a:r>
          </a:p>
          <a:p>
            <a:r>
              <a:rPr lang="en-US" dirty="0" smtClean="0"/>
              <a:t>## Stats based on ONLY LONGEST ISOFORM per 'GENE':</a:t>
            </a:r>
          </a:p>
          <a:p>
            <a:r>
              <a:rPr lang="en-US" dirty="0" smtClean="0"/>
              <a:t>#####################################################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Contig</a:t>
            </a:r>
            <a:r>
              <a:rPr lang="en-US" dirty="0" smtClean="0"/>
              <a:t> N10: 3373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Contig</a:t>
            </a:r>
            <a:r>
              <a:rPr lang="en-US" dirty="0" smtClean="0"/>
              <a:t> N20: 2605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Contig</a:t>
            </a:r>
            <a:r>
              <a:rPr lang="en-US" dirty="0" smtClean="0"/>
              <a:t> N30: 2216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Contig</a:t>
            </a:r>
            <a:r>
              <a:rPr lang="en-US" dirty="0" smtClean="0"/>
              <a:t> N40: 1936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Contig</a:t>
            </a:r>
            <a:r>
              <a:rPr lang="en-US" dirty="0" smtClean="0"/>
              <a:t> N50: 1695</a:t>
            </a:r>
          </a:p>
          <a:p>
            <a:r>
              <a:rPr lang="en-US" dirty="0" smtClean="0"/>
              <a:t>	Median </a:t>
            </a:r>
            <a:r>
              <a:rPr lang="en-US" dirty="0" err="1" smtClean="0"/>
              <a:t>contig</a:t>
            </a:r>
            <a:r>
              <a:rPr lang="en-US" dirty="0" smtClean="0"/>
              <a:t> length: 772</a:t>
            </a:r>
          </a:p>
          <a:p>
            <a:r>
              <a:rPr lang="en-US" dirty="0" smtClean="0"/>
              <a:t>	Average </a:t>
            </a:r>
            <a:r>
              <a:rPr lang="en-US" dirty="0" err="1" smtClean="0"/>
              <a:t>contig</a:t>
            </a:r>
            <a:r>
              <a:rPr lang="en-US" dirty="0" smtClean="0"/>
              <a:t>: 1041.98</a:t>
            </a:r>
          </a:p>
          <a:p>
            <a:r>
              <a:rPr lang="en-US" dirty="0" smtClean="0"/>
              <a:t>	Total assembled bases: 392826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318</Words>
  <Application>Microsoft Office PowerPoint</Application>
  <PresentationFormat>On-screen Show (4:3)</PresentationFormat>
  <Paragraphs>120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RNA-SEQ Analysis Workflow</vt:lpstr>
      <vt:lpstr>RNA-Seq Analysis</vt:lpstr>
      <vt:lpstr>RNA-Seq Analysis: main approaches</vt:lpstr>
      <vt:lpstr>Problems</vt:lpstr>
      <vt:lpstr>Method</vt:lpstr>
      <vt:lpstr>Method(cont)</vt:lpstr>
      <vt:lpstr>Experiments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FM-INDEX BASED LIGHT-WEIGHT ALIGNMENT FOR QUANTIFICATION OF RNA-SEQ DATA</dc:title>
  <dc:creator>Coaxecva</dc:creator>
  <cp:lastModifiedBy>Coaxecva</cp:lastModifiedBy>
  <cp:revision>4</cp:revision>
  <dcterms:created xsi:type="dcterms:W3CDTF">2016-03-01T06:54:31Z</dcterms:created>
  <dcterms:modified xsi:type="dcterms:W3CDTF">2016-08-16T18:51:21Z</dcterms:modified>
</cp:coreProperties>
</file>