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47DE816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9377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5840" userDrawn="1">
          <p15:clr>
            <a:srgbClr val="A4A3A4"/>
          </p15:clr>
        </p15:guide>
        <p15:guide id="3" pos="30528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orient="horz" pos="20160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  <p15:guide id="7" pos="15504" userDrawn="1">
          <p15:clr>
            <a:srgbClr val="A4A3A4"/>
          </p15:clr>
        </p15:guide>
        <p15:guide id="8" pos="15264" userDrawn="1">
          <p15:clr>
            <a:srgbClr val="A4A3A4"/>
          </p15:clr>
        </p15:guide>
        <p15:guide id="9" pos="7920" userDrawn="1">
          <p15:clr>
            <a:srgbClr val="A4A3A4"/>
          </p15:clr>
        </p15:guide>
        <p15:guide id="10" pos="23496" userDrawn="1">
          <p15:clr>
            <a:srgbClr val="A4A3A4"/>
          </p15:clr>
        </p15:guide>
        <p15:guide id="11" pos="23184" userDrawn="1">
          <p15:clr>
            <a:srgbClr val="A4A3A4"/>
          </p15:clr>
        </p15:guide>
        <p15:guide id="12" pos="22896" userDrawn="1">
          <p15:clr>
            <a:srgbClr val="A4A3A4"/>
          </p15:clr>
        </p15:guide>
        <p15:guide id="13" pos="8208" userDrawn="1">
          <p15:clr>
            <a:srgbClr val="A4A3A4"/>
          </p15:clr>
        </p15:guide>
        <p15:guide id="14" pos="763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680D21-D5DB-6A99-202B-2B1300948895}" name="Malak Tfaily" initials="MT" userId="916bc8572586770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6D7275"/>
    <a:srgbClr val="0C234B"/>
    <a:srgbClr val="706C61"/>
    <a:srgbClr val="6F8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" d="100"/>
          <a:sy n="17" d="100"/>
        </p:scale>
        <p:origin x="374" y="110"/>
      </p:cViewPr>
      <p:guideLst>
        <p:guide orient="horz" pos="10368"/>
        <p:guide pos="15840"/>
        <p:guide pos="30528"/>
        <p:guide pos="576"/>
        <p:guide orient="horz" pos="20160"/>
        <p:guide orient="horz" pos="576"/>
        <p:guide pos="15504"/>
        <p:guide pos="15264"/>
        <p:guide pos="7920"/>
        <p:guide pos="23496"/>
        <p:guide pos="23184"/>
        <p:guide pos="22896"/>
        <p:guide pos="8208"/>
        <p:guide pos="7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1_47DE81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9614CC-9DDC-4301-ACB9-DA06316A9DCA}" authorId="{BF680D21-D5DB-6A99-202B-2B1300948895}" status="resolved" created="2022-12-06T23:49:49.06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5764458" sldId="257"/>
      <ac:spMk id="1031" creationId="{B010113D-9F17-EA74-DC3A-237596A1AF43}"/>
    </ac:deMkLst>
    <p188:txBody>
      <a:bodyPr/>
      <a:lstStyle/>
      <a:p>
        <a:r>
          <a:rPr lang="en-US"/>
          <a:t>Please ad Yuri's andNathalia's institutions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2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777F-0291-44B7-917D-E611464EE11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BCDB-2F45-4142-82CA-504B8FE0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tiff"/><Relationship Id="rId2" Type="http://schemas.microsoft.com/office/2018/10/relationships/comments" Target="../comments/modernComment_101_47DE816A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BA125-EAE8-17E4-5C71-2EA355B10FF8}"/>
              </a:ext>
            </a:extLst>
          </p:cNvPr>
          <p:cNvGrpSpPr/>
          <p:nvPr/>
        </p:nvGrpSpPr>
        <p:grpSpPr>
          <a:xfrm>
            <a:off x="25186772" y="12398648"/>
            <a:ext cx="11154765" cy="16612531"/>
            <a:chOff x="3749040" y="10607040"/>
            <a:chExt cx="11978640" cy="1823375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BAC416-F21B-9467-31EE-609DC87770E7}"/>
                </a:ext>
              </a:extLst>
            </p:cNvPr>
            <p:cNvSpPr/>
            <p:nvPr/>
          </p:nvSpPr>
          <p:spPr>
            <a:xfrm>
              <a:off x="3749040" y="12115799"/>
              <a:ext cx="11978640" cy="16724993"/>
            </a:xfrm>
            <a:prstGeom prst="rect">
              <a:avLst/>
            </a:prstGeom>
            <a:noFill/>
            <a:ln>
              <a:solidFill>
                <a:srgbClr val="6D72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Developed as both, an R package and a Shiny app.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Source code available directly from GitHub and as a Docker container.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Focused on producing a more-in-depth annotation by combining the use of custom annotation databases, with public online databases and </a:t>
              </a:r>
              <a:r>
                <a:rPr lang="en-US" sz="4400" i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in-silico </a:t>
              </a: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molecular structure predictions.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94A152-0C47-FE22-DBDD-E6CFDFEA6522}"/>
                </a:ext>
              </a:extLst>
            </p:cNvPr>
            <p:cNvSpPr/>
            <p:nvPr/>
          </p:nvSpPr>
          <p:spPr>
            <a:xfrm>
              <a:off x="3749040" y="10607040"/>
              <a:ext cx="11978640" cy="1508760"/>
            </a:xfrm>
            <a:prstGeom prst="rect">
              <a:avLst/>
            </a:prstGeom>
            <a:solidFill>
              <a:srgbClr val="6D7275"/>
            </a:solidFill>
            <a:ln>
              <a:solidFill>
                <a:srgbClr val="6D72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IMPLEMENTATION</a:t>
              </a:r>
              <a:endParaRPr lang="en-US" sz="3600" b="1" dirty="0">
                <a:solidFill>
                  <a:schemeClr val="bg1"/>
                </a:solidFill>
                <a:latin typeface="Proxima Nova Rg" panose="02000506030000020004" pitchFamily="50" charset="0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A6D58CD-4615-A278-38E6-9C50EFB5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285" y="23439526"/>
            <a:ext cx="10439130" cy="21909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85EF06-39FB-ECF2-ED46-435A5A7A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0682" y="25642060"/>
            <a:ext cx="5724525" cy="46863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E7F6B81-713F-0E33-6600-0BBEC7EEDE39}"/>
              </a:ext>
            </a:extLst>
          </p:cNvPr>
          <p:cNvSpPr/>
          <p:nvPr/>
        </p:nvSpPr>
        <p:spPr>
          <a:xfrm>
            <a:off x="13475234" y="25545483"/>
            <a:ext cx="10309232" cy="4879455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718650-AD38-669A-0805-94C438D96CC4}"/>
              </a:ext>
            </a:extLst>
          </p:cNvPr>
          <p:cNvGrpSpPr/>
          <p:nvPr/>
        </p:nvGrpSpPr>
        <p:grpSpPr>
          <a:xfrm>
            <a:off x="13042853" y="12432484"/>
            <a:ext cx="11177024" cy="18233752"/>
            <a:chOff x="3749040" y="10607040"/>
            <a:chExt cx="11978640" cy="1823375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DE69A6-1CB3-8979-6459-7A82A2713CAB}"/>
                </a:ext>
              </a:extLst>
            </p:cNvPr>
            <p:cNvSpPr/>
            <p:nvPr/>
          </p:nvSpPr>
          <p:spPr>
            <a:xfrm>
              <a:off x="3749040" y="12115799"/>
              <a:ext cx="11978640" cy="16724993"/>
            </a:xfrm>
            <a:prstGeom prst="rect">
              <a:avLst/>
            </a:prstGeom>
            <a:noFill/>
            <a:ln>
              <a:solidFill>
                <a:srgbClr val="AB0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endParaRPr lang="en-US" sz="5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A51BF1-C52D-DE4F-EC91-E339B258F693}"/>
                </a:ext>
              </a:extLst>
            </p:cNvPr>
            <p:cNvSpPr/>
            <p:nvPr/>
          </p:nvSpPr>
          <p:spPr>
            <a:xfrm>
              <a:off x="3749040" y="10607040"/>
              <a:ext cx="11978640" cy="1508760"/>
            </a:xfrm>
            <a:prstGeom prst="rect">
              <a:avLst/>
            </a:prstGeom>
            <a:solidFill>
              <a:srgbClr val="AB0520"/>
            </a:solidFill>
            <a:ln>
              <a:solidFill>
                <a:srgbClr val="AB0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APPLICATIONS</a:t>
              </a:r>
              <a:endParaRPr lang="en-US" sz="3600" b="1" dirty="0">
                <a:solidFill>
                  <a:schemeClr val="bg1"/>
                </a:solidFill>
                <a:latin typeface="Proxima Nova Rg" panose="02000506030000020004" pitchFamily="50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77843E-3184-F846-A0EF-B11E156FDF54}"/>
              </a:ext>
            </a:extLst>
          </p:cNvPr>
          <p:cNvSpPr/>
          <p:nvPr/>
        </p:nvSpPr>
        <p:spPr>
          <a:xfrm>
            <a:off x="0" y="0"/>
            <a:ext cx="49377600" cy="5577840"/>
          </a:xfrm>
          <a:prstGeom prst="rect">
            <a:avLst/>
          </a:prstGeom>
          <a:solidFill>
            <a:srgbClr val="0C23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280C0-305E-7C7C-498B-84CB43B17728}"/>
              </a:ext>
            </a:extLst>
          </p:cNvPr>
          <p:cNvGrpSpPr/>
          <p:nvPr/>
        </p:nvGrpSpPr>
        <p:grpSpPr>
          <a:xfrm>
            <a:off x="1463040" y="845820"/>
            <a:ext cx="3703320" cy="3703320"/>
            <a:chOff x="4663440" y="8138160"/>
            <a:chExt cx="6629400" cy="6629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9217FC-589A-E3D1-A512-3797A8E72AED}"/>
                </a:ext>
              </a:extLst>
            </p:cNvPr>
            <p:cNvSpPr/>
            <p:nvPr/>
          </p:nvSpPr>
          <p:spPr>
            <a:xfrm>
              <a:off x="4663440" y="8138160"/>
              <a:ext cx="6629400" cy="662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C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Logo | University of Arizona Brand Resources">
              <a:extLst>
                <a:ext uri="{FF2B5EF4-FFF2-40B4-BE49-F238E27FC236}">
                  <a16:creationId xmlns:a16="http://schemas.microsoft.com/office/drawing/2014/main" id="{D2BBA7FF-E93C-D339-C894-47DD57F2C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390" y="8513445"/>
              <a:ext cx="3619500" cy="364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6E518D-A759-965B-F246-B5381A91B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3148" y="12592015"/>
              <a:ext cx="6029984" cy="17450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129924E-256C-A351-F60D-FE550991E06A}"/>
              </a:ext>
            </a:extLst>
          </p:cNvPr>
          <p:cNvSpPr txBox="1"/>
          <p:nvPr/>
        </p:nvSpPr>
        <p:spPr>
          <a:xfrm>
            <a:off x="5362704" y="820061"/>
            <a:ext cx="43100495" cy="291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800" b="1" dirty="0" err="1">
                <a:solidFill>
                  <a:schemeClr val="bg1"/>
                </a:solidFill>
                <a:effectLst/>
                <a:latin typeface="Proxima Nova Rg" panose="0200050603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MetaboTandem</a:t>
            </a:r>
            <a:r>
              <a:rPr lang="en-US" sz="8800" b="1" dirty="0">
                <a:solidFill>
                  <a:schemeClr val="bg1"/>
                </a:solidFill>
                <a:effectLst/>
                <a:latin typeface="Proxima Nova Rg" panose="0200050603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8800" b="1" dirty="0" err="1">
                <a:solidFill>
                  <a:schemeClr val="bg1"/>
                </a:solidFill>
                <a:effectLst/>
                <a:latin typeface="Proxima Nova Rg" panose="0200050603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MetaboDirect</a:t>
            </a:r>
            <a:r>
              <a:rPr lang="en-US" sz="8800" b="1" dirty="0">
                <a:solidFill>
                  <a:schemeClr val="bg1"/>
                </a:solidFill>
                <a:effectLst/>
                <a:latin typeface="Proxima Nova Rg" panose="0200050603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 software pipelines for the analysis of high throughput metabolomics data for complex environmental samples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7F605B-AA80-FB93-D44E-4C3D9AA43C8B}"/>
              </a:ext>
            </a:extLst>
          </p:cNvPr>
          <p:cNvGrpSpPr/>
          <p:nvPr/>
        </p:nvGrpSpPr>
        <p:grpSpPr>
          <a:xfrm>
            <a:off x="914400" y="12398648"/>
            <a:ext cx="11201400" cy="18233752"/>
            <a:chOff x="3749040" y="10607040"/>
            <a:chExt cx="11978640" cy="18233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F7B7D-C5E9-B7A7-4048-10529ABABF2D}"/>
                </a:ext>
              </a:extLst>
            </p:cNvPr>
            <p:cNvSpPr/>
            <p:nvPr/>
          </p:nvSpPr>
          <p:spPr>
            <a:xfrm>
              <a:off x="3749040" y="12115799"/>
              <a:ext cx="11978640" cy="16724993"/>
            </a:xfrm>
            <a:prstGeom prst="rect">
              <a:avLst/>
            </a:prstGeom>
            <a:noFill/>
            <a:ln>
              <a:solidFill>
                <a:srgbClr val="AB0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Developed in Python 3.8 and R 4.2.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Available through the Python Package Index (</a:t>
              </a:r>
              <a:r>
                <a:rPr lang="en-US" sz="4400" dirty="0" err="1">
                  <a:solidFill>
                    <a:schemeClr val="tx1"/>
                  </a:solidFill>
                  <a:latin typeface="Garamond" panose="02020404030301010803" pitchFamily="18" charset="0"/>
                </a:rPr>
                <a:t>PyPI</a:t>
              </a: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).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Pipeline has 5 main steps and 2 optional steps.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 err="1">
                  <a:solidFill>
                    <a:schemeClr val="tx1"/>
                  </a:solidFill>
                  <a:latin typeface="Garamond" panose="02020404030301010803" pitchFamily="18" charset="0"/>
                </a:rPr>
                <a:t>MetaboDirect</a:t>
              </a: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 main steps can process ~200 samples in less than 3 minutes.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6BD919-F602-48FA-25A8-A9A651DFFA17}"/>
                </a:ext>
              </a:extLst>
            </p:cNvPr>
            <p:cNvSpPr/>
            <p:nvPr/>
          </p:nvSpPr>
          <p:spPr>
            <a:xfrm>
              <a:off x="3749040" y="10607040"/>
              <a:ext cx="11978640" cy="1508760"/>
            </a:xfrm>
            <a:prstGeom prst="rect">
              <a:avLst/>
            </a:prstGeom>
            <a:solidFill>
              <a:srgbClr val="AB0520"/>
            </a:solidFill>
            <a:ln>
              <a:solidFill>
                <a:srgbClr val="AB0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IMPLEMENTATION</a:t>
              </a:r>
              <a:endParaRPr lang="en-US" sz="3600" b="1" dirty="0">
                <a:solidFill>
                  <a:schemeClr val="bg1"/>
                </a:solidFill>
                <a:latin typeface="Proxima Nova Rg" panose="02000506030000020004" pitchFamily="50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464E1-A262-F928-F5F2-5BEE8D0DB1C2}"/>
              </a:ext>
            </a:extLst>
          </p:cNvPr>
          <p:cNvSpPr/>
          <p:nvPr/>
        </p:nvSpPr>
        <p:spPr>
          <a:xfrm>
            <a:off x="914400" y="10497004"/>
            <a:ext cx="23317200" cy="1508760"/>
          </a:xfrm>
          <a:prstGeom prst="rect">
            <a:avLst/>
          </a:prstGeom>
          <a:solidFill>
            <a:srgbClr val="AB0520"/>
          </a:solidFill>
          <a:ln>
            <a:solidFill>
              <a:srgbClr val="AB0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METABODIRECT (Direct injection Mass Spectrometry)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ED04B-F7B4-AEF9-E51F-77B1B08C2727}"/>
              </a:ext>
            </a:extLst>
          </p:cNvPr>
          <p:cNvSpPr/>
          <p:nvPr/>
        </p:nvSpPr>
        <p:spPr>
          <a:xfrm>
            <a:off x="25146002" y="10497004"/>
            <a:ext cx="23317200" cy="1508760"/>
          </a:xfrm>
          <a:prstGeom prst="rect">
            <a:avLst/>
          </a:prstGeom>
          <a:solidFill>
            <a:srgbClr val="6D7275"/>
          </a:solidFill>
          <a:ln>
            <a:solidFill>
              <a:srgbClr val="706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METABOTANDEM (Liquid Chromatography Mass Spectrometry)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093F78-B3BE-A324-1523-0B511FA86C7F}"/>
              </a:ext>
            </a:extLst>
          </p:cNvPr>
          <p:cNvGrpSpPr/>
          <p:nvPr/>
        </p:nvGrpSpPr>
        <p:grpSpPr>
          <a:xfrm>
            <a:off x="914400" y="5922958"/>
            <a:ext cx="47548800" cy="4285796"/>
            <a:chOff x="3749040" y="10607040"/>
            <a:chExt cx="11978640" cy="42857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1BB1EC-D5A1-6014-BE8A-1E73D02437C9}"/>
                </a:ext>
              </a:extLst>
            </p:cNvPr>
            <p:cNvSpPr/>
            <p:nvPr/>
          </p:nvSpPr>
          <p:spPr>
            <a:xfrm>
              <a:off x="3749040" y="12115800"/>
              <a:ext cx="11978640" cy="2777036"/>
            </a:xfrm>
            <a:prstGeom prst="rect">
              <a:avLst/>
            </a:prstGeom>
            <a:noFill/>
            <a:ln>
              <a:solidFill>
                <a:srgbClr val="0C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Metabolomics allows to characterize hundreds to thousands of small compounds within a biological system. These small compounds are usually the end-product resulting from complex biochemical cascades and can be considered the chemical currency used by microbes in the environment. </a:t>
              </a: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4400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etabolomics is perfectly positioned linking phenotype to genotype </a:t>
              </a: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</a:t>
              </a:r>
              <a:r>
                <a:rPr lang="en-US" sz="4400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enable the discovery of the genetic basis of metabolic variation. Metabolomics studies generate large volumes of data making its </a:t>
              </a: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 and integration a challenge, </a:t>
              </a:r>
              <a:r>
                <a:rPr lang="en-US" sz="4400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specially in the environmental field as they often require using and combining multiple data analysis pipelines. Our work aims to develop user-friendly, open-source metabolomics data analysis pipelines that permit optimizing the analysis and integration of complex and heterogeneous biological and environmental datasets. </a:t>
              </a: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8DE998-8A9A-EAC5-C82F-4458D88CDCA3}"/>
                </a:ext>
              </a:extLst>
            </p:cNvPr>
            <p:cNvSpPr/>
            <p:nvPr/>
          </p:nvSpPr>
          <p:spPr>
            <a:xfrm>
              <a:off x="3749040" y="10607040"/>
              <a:ext cx="11978640" cy="1508760"/>
            </a:xfrm>
            <a:prstGeom prst="rect">
              <a:avLst/>
            </a:prstGeom>
            <a:solidFill>
              <a:srgbClr val="0C234B"/>
            </a:solidFill>
            <a:ln>
              <a:solidFill>
                <a:srgbClr val="0C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INTRODUCTION</a:t>
              </a:r>
              <a:endParaRPr lang="en-US" sz="3600" b="1" dirty="0">
                <a:solidFill>
                  <a:schemeClr val="bg1"/>
                </a:solidFill>
                <a:latin typeface="Proxima Nova Rg" panose="02000506030000020004" pitchFamily="50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9E63C-CFBF-DD3E-7202-B039F554C943}"/>
              </a:ext>
            </a:extLst>
          </p:cNvPr>
          <p:cNvSpPr/>
          <p:nvPr/>
        </p:nvSpPr>
        <p:spPr>
          <a:xfrm>
            <a:off x="914400" y="30759928"/>
            <a:ext cx="21808440" cy="1244072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REFERENCES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Ayala-Ortiz, C. O., Graf-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Grachet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N., Freire-Zapata, V.,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Fudyma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Hildebrand, G.,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AminiTabrizi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Howard-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Varona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Corilo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 E., Hess, N., &amp; 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Duhaime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B. (2022).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BioRxiv</a:t>
            </a:r>
            <a:endParaRPr lang="en-US" sz="1800" dirty="0"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Fudyma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D., Toyoda, J. G., Chu, R. K., Weitz, K. K., Heyman, H. M., Eder, E., Hoyt, D. W., Gieschen, H., Graf 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Grachet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N., &amp; Wilson, R. M. (2021). </a:t>
            </a:r>
            <a:r>
              <a:rPr lang="en-US" sz="1800" i="1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Geophysical Research: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Biogeosciences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126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e2020JG006079.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Leewis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M.-C., Lawrence, C. R., Schulz, M. S.,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Tfaily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M., Ayala-Ortiz, C. O., Flores, G. E.,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Mackelprang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McFarland, J. W. (2022). </a:t>
            </a:r>
            <a:r>
              <a:rPr lang="en-US" sz="1800" i="1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Soil Biology and Biochemistry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174</a:t>
            </a:r>
            <a:r>
              <a:rPr lang="en-US" sz="1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108808.</a:t>
            </a:r>
          </a:p>
          <a:p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6E57A-54B7-9587-277E-7880C04EDE92}"/>
              </a:ext>
            </a:extLst>
          </p:cNvPr>
          <p:cNvSpPr/>
          <p:nvPr/>
        </p:nvSpPr>
        <p:spPr>
          <a:xfrm>
            <a:off x="28112744" y="29278401"/>
            <a:ext cx="17302456" cy="2725599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ACKNOWLEDGEMENTS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We thank members of the Tfaily Lab, and EMSL staff for feedback on design and implementation of </a:t>
            </a:r>
            <a:r>
              <a:rPr lang="en-US" sz="26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MetaboDirect</a:t>
            </a:r>
            <a:r>
              <a:rPr lang="en-US" sz="26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MetaboTandem</a:t>
            </a:r>
            <a:r>
              <a:rPr lang="en-US" sz="26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solidFill>
                <a:schemeClr val="tx1"/>
              </a:solidFill>
              <a:latin typeface="Garamond" panose="020204040303010108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9438" indent="-5715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3717925" algn="l"/>
              </a:tabLst>
            </a:pPr>
            <a:r>
              <a:rPr lang="en-US" sz="2600" dirty="0">
                <a:solidFill>
                  <a:schemeClr val="tx1"/>
                </a:solidFill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Thanks to the executive committee of the EMERGE-BII and the Department of Environmental Science at the University of Arizona for providing additional funding to attend this conference.</a:t>
            </a:r>
            <a:endParaRPr lang="en-US" sz="2600" dirty="0"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Funding: </a:t>
            </a:r>
            <a:r>
              <a:rPr lang="en-US" sz="26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Department of Energy, Office of Science Biological and Environmental Research Grant (DE-SC0021349)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46A476DF-88BB-97B9-580B-88A80750DC0D}"/>
              </a:ext>
            </a:extLst>
          </p:cNvPr>
          <p:cNvSpPr/>
          <p:nvPr/>
        </p:nvSpPr>
        <p:spPr>
          <a:xfrm flipV="1">
            <a:off x="21468068" y="28650211"/>
            <a:ext cx="6441464" cy="6707577"/>
          </a:xfrm>
          <a:prstGeom prst="pie">
            <a:avLst>
              <a:gd name="adj1" fmla="val 0"/>
              <a:gd name="adj2" fmla="val 10809558"/>
            </a:avLst>
          </a:prstGeom>
          <a:solidFill>
            <a:srgbClr val="0C234B"/>
          </a:solidFill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224CD-5FFB-9962-33B4-A2AADC0DF38B}"/>
              </a:ext>
            </a:extLst>
          </p:cNvPr>
          <p:cNvSpPr/>
          <p:nvPr/>
        </p:nvSpPr>
        <p:spPr>
          <a:xfrm>
            <a:off x="21671280" y="28810927"/>
            <a:ext cx="6035040" cy="15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WANT TO TRY?</a:t>
            </a:r>
            <a:endParaRPr lang="en-US" sz="2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73422F-CCB6-6CC3-47B7-1AFF0E1B7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8814" y="30082948"/>
            <a:ext cx="1432786" cy="14327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DD8648-ADD7-8C50-4EB1-F32B35D4C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6002" y="30080126"/>
            <a:ext cx="1432786" cy="1432786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568AC2CF-DEA7-6430-0E52-A670F8443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81" y="16939740"/>
            <a:ext cx="6935353" cy="4907590"/>
          </a:xfrm>
          <a:prstGeom prst="rect">
            <a:avLst/>
          </a:prstGeom>
        </p:spPr>
      </p:pic>
      <p:pic>
        <p:nvPicPr>
          <p:cNvPr id="32" name="image2.png" descr="Chart&#10;&#10;Description automatically generated">
            <a:extLst>
              <a:ext uri="{FF2B5EF4-FFF2-40B4-BE49-F238E27FC236}">
                <a16:creationId xmlns:a16="http://schemas.microsoft.com/office/drawing/2014/main" id="{CFD0544B-BCB4-1190-7FA8-D688F0405799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2693895" y="24189326"/>
            <a:ext cx="7641313" cy="3478571"/>
          </a:xfrm>
          <a:prstGeom prst="rect">
            <a:avLst/>
          </a:prstGeom>
          <a:ln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C96FA5-B3CE-F27A-45C4-C60730084A5E}"/>
              </a:ext>
            </a:extLst>
          </p:cNvPr>
          <p:cNvSpPr txBox="1"/>
          <p:nvPr/>
        </p:nvSpPr>
        <p:spPr>
          <a:xfrm>
            <a:off x="1390655" y="21893778"/>
            <a:ext cx="103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Proxima Nova Rg" panose="02000506030000020004" pitchFamily="50" charset="0"/>
              </a:rPr>
              <a:t>Figure 1. </a:t>
            </a:r>
            <a:r>
              <a:rPr lang="en-US" sz="3600" dirty="0">
                <a:latin typeface="Proxima Nova Rg" panose="02000506030000020004" pitchFamily="50" charset="0"/>
              </a:rPr>
              <a:t>Main steps of the </a:t>
            </a:r>
            <a:r>
              <a:rPr lang="en-US" sz="3600" dirty="0" err="1">
                <a:latin typeface="Proxima Nova Rg" panose="02000506030000020004" pitchFamily="50" charset="0"/>
              </a:rPr>
              <a:t>MetaboDirect</a:t>
            </a:r>
            <a:r>
              <a:rPr lang="en-US" sz="3600" dirty="0">
                <a:latin typeface="Proxima Nova Rg" panose="02000506030000020004" pitchFamily="50" charset="0"/>
              </a:rPr>
              <a:t> pipeline</a:t>
            </a:r>
            <a:r>
              <a:rPr lang="en-US" sz="3600" b="1" dirty="0">
                <a:latin typeface="Proxima Nova Rg" panose="02000506030000020004" pitchFamily="50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52869E-FA4F-F1C7-13FC-0AE7186B3713}"/>
              </a:ext>
            </a:extLst>
          </p:cNvPr>
          <p:cNvSpPr txBox="1"/>
          <p:nvPr/>
        </p:nvSpPr>
        <p:spPr>
          <a:xfrm>
            <a:off x="1504834" y="27761589"/>
            <a:ext cx="1030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roxima Nova Rg" panose="02000506030000020004" pitchFamily="50" charset="0"/>
              </a:rPr>
              <a:t>Figure 2. </a:t>
            </a:r>
            <a:r>
              <a:rPr lang="en-US" sz="3600" dirty="0">
                <a:latin typeface="Proxima Nova Rg" panose="02000506030000020004" pitchFamily="50" charset="0"/>
              </a:rPr>
              <a:t>Compute times of </a:t>
            </a:r>
            <a:r>
              <a:rPr lang="en-US" sz="3600" dirty="0" err="1">
                <a:latin typeface="Proxima Nova Rg" panose="02000506030000020004" pitchFamily="50" charset="0"/>
              </a:rPr>
              <a:t>MetaboDirect</a:t>
            </a:r>
            <a:r>
              <a:rPr lang="en-US" sz="3600" dirty="0">
                <a:latin typeface="Proxima Nova Rg" panose="02000506030000020004" pitchFamily="50" charset="0"/>
              </a:rPr>
              <a:t> with different mock data sets</a:t>
            </a:r>
            <a:endParaRPr lang="en-US" sz="3600" b="1" dirty="0">
              <a:latin typeface="Proxima Nova Rg" panose="02000506030000020004" pitchFamily="50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F53F0-C9E3-5B8A-22D8-772F7ACD38FC}"/>
              </a:ext>
            </a:extLst>
          </p:cNvPr>
          <p:cNvSpPr/>
          <p:nvPr/>
        </p:nvSpPr>
        <p:spPr>
          <a:xfrm>
            <a:off x="1334205" y="16760660"/>
            <a:ext cx="10307369" cy="5779450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A62602-58A1-2998-B588-8EF2A81CAF5E}"/>
              </a:ext>
            </a:extLst>
          </p:cNvPr>
          <p:cNvSpPr/>
          <p:nvPr/>
        </p:nvSpPr>
        <p:spPr>
          <a:xfrm>
            <a:off x="1301622" y="24095634"/>
            <a:ext cx="10309232" cy="4866284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55B7307-AB1E-CB4E-4E11-3C40A82F28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04885" y="14238756"/>
            <a:ext cx="10849930" cy="3195895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23573F69-5996-79F6-790D-1F0A1EF689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376" y="17681195"/>
            <a:ext cx="5268074" cy="52680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A001019-300A-5815-E2B3-8253B0F71E7D}"/>
              </a:ext>
            </a:extLst>
          </p:cNvPr>
          <p:cNvSpPr txBox="1"/>
          <p:nvPr/>
        </p:nvSpPr>
        <p:spPr>
          <a:xfrm>
            <a:off x="19080512" y="18458835"/>
            <a:ext cx="46229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roxima Nova Rg" panose="02000506030000020004" pitchFamily="50" charset="0"/>
              </a:rPr>
              <a:t>Figure 3. </a:t>
            </a:r>
            <a:r>
              <a:rPr lang="en-US" sz="3600" dirty="0">
                <a:latin typeface="Proxima Nova Rg" panose="02000506030000020004" pitchFamily="50" charset="0"/>
              </a:rPr>
              <a:t>Molecular class composition (A and C) and Gibbs free energy (B and D) along two Quaternary marine terrace </a:t>
            </a:r>
            <a:r>
              <a:rPr lang="en-US" sz="3600" dirty="0" err="1">
                <a:latin typeface="Proxima Nova Rg" panose="02000506030000020004" pitchFamily="50" charset="0"/>
              </a:rPr>
              <a:t>chronosequences</a:t>
            </a:r>
            <a:r>
              <a:rPr lang="en-US" sz="3600" dirty="0">
                <a:latin typeface="Proxima Nova Rg" panose="02000506030000020004" pitchFamily="50" charset="0"/>
              </a:rPr>
              <a:t> [2]. </a:t>
            </a:r>
            <a:r>
              <a:rPr lang="en-US" sz="3600" b="1" dirty="0">
                <a:latin typeface="Proxima Nova Rg" panose="02000506030000020004" pitchFamily="50" charset="0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87C807-40AB-13B9-B7FB-5799483B0AC0}"/>
              </a:ext>
            </a:extLst>
          </p:cNvPr>
          <p:cNvSpPr txBox="1"/>
          <p:nvPr/>
        </p:nvSpPr>
        <p:spPr>
          <a:xfrm>
            <a:off x="13705620" y="25795372"/>
            <a:ext cx="4622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roxima Nova Rg" panose="02000506030000020004" pitchFamily="50" charset="0"/>
              </a:rPr>
              <a:t>Figure 4. </a:t>
            </a:r>
            <a:r>
              <a:rPr lang="en-US" sz="3600" dirty="0">
                <a:latin typeface="Proxima Nova Rg" panose="02000506030000020004" pitchFamily="50" charset="0"/>
              </a:rPr>
              <a:t>Transformation network analysis of FTICR–MS data in the control (a) and inoculum (b) colored by compound class [3]. </a:t>
            </a:r>
            <a:endParaRPr lang="en-US" sz="3600" b="1" dirty="0">
              <a:latin typeface="Proxima Nova Rg" panose="02000506030000020004" pitchFamily="50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166BAD-567B-586A-FAB0-E3D762A234E2}"/>
              </a:ext>
            </a:extLst>
          </p:cNvPr>
          <p:cNvSpPr/>
          <p:nvPr/>
        </p:nvSpPr>
        <p:spPr>
          <a:xfrm>
            <a:off x="13476749" y="17449637"/>
            <a:ext cx="10309232" cy="5731190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E473C01-8CD2-18B0-9FCC-6A40BEC6F1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81" y="20122948"/>
            <a:ext cx="8444859" cy="72911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30383BE-C5DB-13DC-EBC4-1D658C421265}"/>
              </a:ext>
            </a:extLst>
          </p:cNvPr>
          <p:cNvSpPr txBox="1"/>
          <p:nvPr/>
        </p:nvSpPr>
        <p:spPr>
          <a:xfrm>
            <a:off x="26273761" y="27423757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roxima Nova Rg" panose="02000506030000020004" pitchFamily="50" charset="0"/>
              </a:rPr>
              <a:t>Figure 5. </a:t>
            </a:r>
            <a:r>
              <a:rPr lang="en-US" sz="3600" dirty="0">
                <a:latin typeface="Proxima Nova Rg" panose="02000506030000020004" pitchFamily="50" charset="0"/>
              </a:rPr>
              <a:t>Modules that comprise the </a:t>
            </a:r>
            <a:r>
              <a:rPr lang="en-US" sz="3600" dirty="0" err="1">
                <a:latin typeface="Proxima Nova Rg" panose="02000506030000020004" pitchFamily="50" charset="0"/>
              </a:rPr>
              <a:t>MetaboTandem</a:t>
            </a:r>
            <a:r>
              <a:rPr lang="en-US" sz="3600" dirty="0">
                <a:latin typeface="Proxima Nova Rg" panose="02000506030000020004" pitchFamily="50" charset="0"/>
              </a:rPr>
              <a:t> pipeline</a:t>
            </a:r>
            <a:endParaRPr lang="en-US" sz="3600" b="1" dirty="0">
              <a:latin typeface="Proxima Nova Rg" panose="02000506030000020004" pitchFamily="50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AE5844-62C4-60C2-2FFC-9C893BBC2578}"/>
              </a:ext>
            </a:extLst>
          </p:cNvPr>
          <p:cNvGrpSpPr/>
          <p:nvPr/>
        </p:nvGrpSpPr>
        <p:grpSpPr>
          <a:xfrm>
            <a:off x="37308435" y="12398648"/>
            <a:ext cx="11154765" cy="16612531"/>
            <a:chOff x="3749040" y="10607040"/>
            <a:chExt cx="11978640" cy="181314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A09630-4CA9-955F-150F-0FDC5428BFEC}"/>
                </a:ext>
              </a:extLst>
            </p:cNvPr>
            <p:cNvSpPr/>
            <p:nvPr/>
          </p:nvSpPr>
          <p:spPr>
            <a:xfrm>
              <a:off x="3749040" y="12115799"/>
              <a:ext cx="11978640" cy="16622734"/>
            </a:xfrm>
            <a:prstGeom prst="rect">
              <a:avLst/>
            </a:prstGeom>
            <a:noFill/>
            <a:ln>
              <a:solidFill>
                <a:srgbClr val="6D72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The </a:t>
              </a:r>
              <a:r>
                <a:rPr lang="en-US" sz="4400" dirty="0" err="1">
                  <a:solidFill>
                    <a:schemeClr val="tx1"/>
                  </a:solidFill>
                  <a:latin typeface="Garamond" panose="02020404030301010803" pitchFamily="18" charset="0"/>
                </a:rPr>
                <a:t>MetaboTandem</a:t>
              </a:r>
              <a:r>
                <a:rPr lang="en-US" sz="4400" dirty="0">
                  <a:solidFill>
                    <a:schemeClr val="tx1"/>
                  </a:solidFill>
                  <a:latin typeface="Garamond" panose="02020404030301010803" pitchFamily="18" charset="0"/>
                </a:rPr>
                <a:t> pipeline is currently under development, however it is currently being used to analyze LC-MS/MS data collected from the Saguaro National Park during the 2021 monsoon season.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EFE9B5-0928-AF01-1572-E52BBD40E5B8}"/>
                </a:ext>
              </a:extLst>
            </p:cNvPr>
            <p:cNvSpPr/>
            <p:nvPr/>
          </p:nvSpPr>
          <p:spPr>
            <a:xfrm>
              <a:off x="3749040" y="10607040"/>
              <a:ext cx="11978640" cy="1508760"/>
            </a:xfrm>
            <a:prstGeom prst="rect">
              <a:avLst/>
            </a:prstGeom>
            <a:solidFill>
              <a:srgbClr val="6D7275"/>
            </a:solidFill>
            <a:ln>
              <a:solidFill>
                <a:srgbClr val="6D72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TESTING</a:t>
              </a:r>
              <a:endParaRPr lang="en-US" sz="3600" b="1" dirty="0">
                <a:solidFill>
                  <a:schemeClr val="bg1"/>
                </a:solidFill>
                <a:latin typeface="Proxima Nova Rg" panose="02000506030000020004" pitchFamily="50" charset="0"/>
              </a:endParaRPr>
            </a:p>
          </p:txBody>
        </p:sp>
      </p:grp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1D46DE-F5A7-D7A0-0CC4-273637573D3E}"/>
              </a:ext>
            </a:extLst>
          </p:cNvPr>
          <p:cNvSpPr/>
          <p:nvPr/>
        </p:nvSpPr>
        <p:spPr>
          <a:xfrm>
            <a:off x="37737606" y="17434651"/>
            <a:ext cx="10296421" cy="1702738"/>
          </a:xfrm>
          <a:prstGeom prst="rect">
            <a:avLst/>
          </a:prstGeom>
          <a:solidFill>
            <a:srgbClr val="0C234B"/>
          </a:solidFill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If you want to know more about the arid ecosystem project, check the B25B-03 Oral presentation, happening on 12/13 at 2:25 pm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CF3D840-1939-697D-CA37-020C92AD9D7A}"/>
              </a:ext>
            </a:extLst>
          </p:cNvPr>
          <p:cNvSpPr/>
          <p:nvPr/>
        </p:nvSpPr>
        <p:spPr>
          <a:xfrm>
            <a:off x="25609538" y="19949418"/>
            <a:ext cx="10309232" cy="8852836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010113D-9F17-EA74-DC3A-237596A1AF43}"/>
              </a:ext>
            </a:extLst>
          </p:cNvPr>
          <p:cNvSpPr txBox="1"/>
          <p:nvPr/>
        </p:nvSpPr>
        <p:spPr>
          <a:xfrm>
            <a:off x="5362705" y="3369192"/>
            <a:ext cx="431004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roxima Nova Rg" panose="02000506030000020004" pitchFamily="50" charset="0"/>
              </a:rPr>
              <a:t>Christian </a:t>
            </a:r>
            <a:r>
              <a:rPr lang="en-US" sz="54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Ayala-Ortiz</a:t>
            </a:r>
            <a:r>
              <a:rPr lang="en-US" sz="5400" baseline="30000" dirty="0">
                <a:solidFill>
                  <a:schemeClr val="bg1"/>
                </a:solidFill>
                <a:latin typeface="Proxima Nova Rg" panose="02000506030000020004" pitchFamily="50" charset="0"/>
              </a:rPr>
              <a:t>1</a:t>
            </a:r>
            <a:r>
              <a:rPr lang="en-US" sz="5400" dirty="0">
                <a:solidFill>
                  <a:schemeClr val="bg1"/>
                </a:solidFill>
                <a:latin typeface="Proxima Nova Rg" panose="02000506030000020004" pitchFamily="50" charset="0"/>
              </a:rPr>
              <a:t>; Nathalia Graf-Grachet</a:t>
            </a:r>
            <a:r>
              <a:rPr lang="en-US" sz="5400" baseline="30000" dirty="0">
                <a:solidFill>
                  <a:schemeClr val="bg1"/>
                </a:solidFill>
                <a:latin typeface="Proxima Nova Rg" panose="02000506030000020004" pitchFamily="50" charset="0"/>
              </a:rPr>
              <a:t>2</a:t>
            </a:r>
            <a:r>
              <a:rPr lang="en-US" sz="5400" dirty="0">
                <a:solidFill>
                  <a:schemeClr val="bg1"/>
                </a:solidFill>
                <a:latin typeface="Proxima Nova Rg" panose="02000506030000020004" pitchFamily="50" charset="0"/>
              </a:rPr>
              <a:t> ; Yuri Corilo</a:t>
            </a:r>
            <a:r>
              <a:rPr lang="en-US" sz="5400" baseline="30000" dirty="0">
                <a:solidFill>
                  <a:schemeClr val="bg1"/>
                </a:solidFill>
                <a:latin typeface="Proxima Nova Rg" panose="02000506030000020004" pitchFamily="50" charset="0"/>
              </a:rPr>
              <a:t>3</a:t>
            </a:r>
            <a:r>
              <a:rPr lang="en-US" sz="5400" dirty="0">
                <a:solidFill>
                  <a:schemeClr val="bg1"/>
                </a:solidFill>
                <a:latin typeface="Proxima Nova Rg" panose="02000506030000020004" pitchFamily="50" charset="0"/>
              </a:rPr>
              <a:t>, Malak M. Tfaily</a:t>
            </a:r>
            <a:r>
              <a:rPr lang="en-US" sz="5400" baseline="30000" dirty="0">
                <a:solidFill>
                  <a:schemeClr val="bg1"/>
                </a:solidFill>
                <a:latin typeface="Proxima Nova Rg" panose="02000506030000020004" pitchFamily="50" charset="0"/>
              </a:rPr>
              <a:t>1</a:t>
            </a:r>
          </a:p>
          <a:p>
            <a:pPr lvl="1"/>
            <a:r>
              <a:rPr lang="en-US" sz="2800" baseline="30000" dirty="0">
                <a:solidFill>
                  <a:schemeClr val="bg1"/>
                </a:solidFill>
                <a:latin typeface="Proxima Nova Rg" panose="02000506030000020004" pitchFamily="50" charset="0"/>
              </a:rPr>
              <a:t>1 </a:t>
            </a:r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</a:rPr>
              <a:t>Department of Environmental Science, University of Arizona, Tucson, Arizona, United States</a:t>
            </a:r>
          </a:p>
          <a:p>
            <a:pPr lvl="1"/>
            <a:r>
              <a:rPr lang="en-US" sz="2800" baseline="30000" dirty="0">
                <a:solidFill>
                  <a:schemeClr val="bg1"/>
                </a:solidFill>
                <a:latin typeface="Proxima Nova Rg" panose="02000506030000020004" pitchFamily="50" charset="0"/>
              </a:rPr>
              <a:t>2 </a:t>
            </a:r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</a:rPr>
              <a:t>University of Arizona, Tucson, Arizona, United States </a:t>
            </a:r>
          </a:p>
          <a:p>
            <a:pPr lvl="1"/>
            <a:r>
              <a:rPr lang="en-US" sz="2800" baseline="30000" dirty="0">
                <a:solidFill>
                  <a:schemeClr val="bg1"/>
                </a:solidFill>
                <a:latin typeface="Proxima Nova Rg" panose="02000506030000020004" pitchFamily="50" charset="0"/>
              </a:rPr>
              <a:t>3 </a:t>
            </a:r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</a:rPr>
              <a:t>Pacific Northwest National Laboratory, Richland, Washington, United States</a:t>
            </a:r>
            <a:endParaRPr lang="en-US" sz="2800" baseline="300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DFD038F-27BA-F187-6066-BB8926BEE85B}"/>
              </a:ext>
            </a:extLst>
          </p:cNvPr>
          <p:cNvSpPr txBox="1"/>
          <p:nvPr/>
        </p:nvSpPr>
        <p:spPr>
          <a:xfrm>
            <a:off x="22015938" y="31546514"/>
            <a:ext cx="256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n w="3175">
                  <a:noFill/>
                </a:ln>
                <a:solidFill>
                  <a:srgbClr val="C00000"/>
                </a:solidFill>
                <a:latin typeface="Proxima Nova Rg" panose="02000506030000020004" pitchFamily="50" charset="0"/>
              </a:rPr>
              <a:t>MetaboDirect</a:t>
            </a:r>
            <a:endParaRPr lang="en-US" sz="2400" b="1" dirty="0">
              <a:ln w="3175">
                <a:noFill/>
              </a:ln>
              <a:solidFill>
                <a:srgbClr val="C00000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6012BDD-FC16-5145-7967-67098EB71485}"/>
              </a:ext>
            </a:extLst>
          </p:cNvPr>
          <p:cNvSpPr txBox="1"/>
          <p:nvPr/>
        </p:nvSpPr>
        <p:spPr>
          <a:xfrm>
            <a:off x="24656612" y="31539037"/>
            <a:ext cx="304970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6D7275"/>
                </a:solidFill>
                <a:latin typeface="Proxima Nova Rg" panose="02000506030000020004" pitchFamily="50" charset="0"/>
              </a:rPr>
              <a:t>MetaboTandem</a:t>
            </a:r>
            <a:endParaRPr lang="en-US" sz="2400" b="1" dirty="0">
              <a:solidFill>
                <a:srgbClr val="6D7275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13750-D84E-143A-4F75-AFFD60A8FA7B}"/>
              </a:ext>
            </a:extLst>
          </p:cNvPr>
          <p:cNvSpPr/>
          <p:nvPr/>
        </p:nvSpPr>
        <p:spPr>
          <a:xfrm>
            <a:off x="45738756" y="29262005"/>
            <a:ext cx="2724444" cy="2724444"/>
          </a:xfrm>
          <a:prstGeom prst="rect">
            <a:avLst/>
          </a:prstGeom>
          <a:solidFill>
            <a:srgbClr val="0C234B"/>
          </a:solidFill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74A6F-9551-2C98-3E01-2AC0AC9FEC2A}"/>
              </a:ext>
            </a:extLst>
          </p:cNvPr>
          <p:cNvSpPr/>
          <p:nvPr/>
        </p:nvSpPr>
        <p:spPr>
          <a:xfrm>
            <a:off x="45738756" y="29488295"/>
            <a:ext cx="2724444" cy="5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GET THIS POSTER</a:t>
            </a:r>
            <a:endParaRPr lang="en-US" sz="12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23" name="Picture 22" descr="Qr code&#10;&#10;Description automatically generated">
            <a:extLst>
              <a:ext uri="{FF2B5EF4-FFF2-40B4-BE49-F238E27FC236}">
                <a16:creationId xmlns:a16="http://schemas.microsoft.com/office/drawing/2014/main" id="{4F52E4E8-D396-7B9F-54CC-D272B0528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174" y="30080126"/>
            <a:ext cx="1435608" cy="1435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DD6A38-73EF-E022-F6A7-CF61CE8BE6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05011" y="19568656"/>
            <a:ext cx="9446347" cy="35664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E37950-27FA-F49D-E11E-83148216B9AE}"/>
              </a:ext>
            </a:extLst>
          </p:cNvPr>
          <p:cNvSpPr txBox="1"/>
          <p:nvPr/>
        </p:nvSpPr>
        <p:spPr>
          <a:xfrm>
            <a:off x="38086544" y="26998450"/>
            <a:ext cx="966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roxima Nova Rg" panose="02000506030000020004" pitchFamily="50" charset="0"/>
              </a:rPr>
              <a:t>Figure 6. </a:t>
            </a:r>
            <a:r>
              <a:rPr lang="en-US" sz="3600" dirty="0">
                <a:latin typeface="Proxima Nova Rg" panose="02000506030000020004" pitchFamily="50" charset="0"/>
              </a:rPr>
              <a:t>Screenshot of A)  </a:t>
            </a:r>
            <a:r>
              <a:rPr lang="en-US" sz="3600" dirty="0" err="1">
                <a:latin typeface="Proxima Nova Rg" panose="02000506030000020004" pitchFamily="50" charset="0"/>
              </a:rPr>
              <a:t>MetaboTandem</a:t>
            </a:r>
            <a:r>
              <a:rPr lang="en-US" sz="3600" dirty="0">
                <a:latin typeface="Proxima Nova Rg" panose="02000506030000020004" pitchFamily="50" charset="0"/>
              </a:rPr>
              <a:t> import data module. B) Available databases for annotation</a:t>
            </a:r>
            <a:endParaRPr lang="en-US" sz="3600" b="1" dirty="0">
              <a:latin typeface="Proxima Nova Rg" panose="02000506030000020004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065993-BFF9-D66F-4EEF-A60BAA41A9E5}"/>
              </a:ext>
            </a:extLst>
          </p:cNvPr>
          <p:cNvSpPr/>
          <p:nvPr/>
        </p:nvSpPr>
        <p:spPr>
          <a:xfrm>
            <a:off x="37764335" y="19403788"/>
            <a:ext cx="10309232" cy="9273605"/>
          </a:xfrm>
          <a:prstGeom prst="rect">
            <a:avLst/>
          </a:prstGeom>
          <a:noFill/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805513-C129-463D-1194-FBEACC660E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05011" y="23271514"/>
            <a:ext cx="9446347" cy="36343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B938D7F-C423-2F37-33A6-5403D44E6C27}"/>
              </a:ext>
            </a:extLst>
          </p:cNvPr>
          <p:cNvSpPr txBox="1"/>
          <p:nvPr/>
        </p:nvSpPr>
        <p:spPr>
          <a:xfrm>
            <a:off x="37883739" y="19478381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 Rg" panose="02000506030000020004" pitchFamily="50" charset="0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86992-DD17-E046-BCF6-690E58E32AF8}"/>
              </a:ext>
            </a:extLst>
          </p:cNvPr>
          <p:cNvSpPr txBox="1"/>
          <p:nvPr/>
        </p:nvSpPr>
        <p:spPr>
          <a:xfrm>
            <a:off x="37887746" y="2327151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 Rg" panose="02000506030000020004" pitchFamily="50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4152DE-C9EF-89A1-3613-F26DAC6F2515}"/>
              </a:ext>
            </a:extLst>
          </p:cNvPr>
          <p:cNvSpPr/>
          <p:nvPr/>
        </p:nvSpPr>
        <p:spPr>
          <a:xfrm>
            <a:off x="1301622" y="29262005"/>
            <a:ext cx="10296421" cy="1237877"/>
          </a:xfrm>
          <a:prstGeom prst="rect">
            <a:avLst/>
          </a:prstGeom>
          <a:solidFill>
            <a:srgbClr val="AB0520"/>
          </a:solidFill>
          <a:ln>
            <a:solidFill>
              <a:srgbClr val="0C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MetaboDirect</a:t>
            </a: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 paper is currently under revision, but you can check the preprint at </a:t>
            </a:r>
            <a:r>
              <a:rPr lang="en-US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bioRxiv</a:t>
            </a: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 [1].</a:t>
            </a:r>
          </a:p>
        </p:txBody>
      </p:sp>
    </p:spTree>
    <p:extLst>
      <p:ext uri="{BB962C8B-B14F-4D97-AF65-F5344CB8AC3E}">
        <p14:creationId xmlns:p14="http://schemas.microsoft.com/office/powerpoint/2010/main" val="12057644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740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Proxima Nova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Ayala-Ortiz, Christian Orlando - (cayalaortiz)</dc:creator>
  <cp:lastModifiedBy>Ayala-Ortiz, Christian Orlando - (cayalaortiz)</cp:lastModifiedBy>
  <cp:revision>13</cp:revision>
  <dcterms:created xsi:type="dcterms:W3CDTF">2022-12-06T03:35:26Z</dcterms:created>
  <dcterms:modified xsi:type="dcterms:W3CDTF">2022-12-07T16:53:28Z</dcterms:modified>
</cp:coreProperties>
</file>