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2947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1569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0474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164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5574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626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4340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699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6954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092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3/21/2023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4147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3/21/2023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25468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A0FD-49B5-5531-BF98-981D923EE670}"/>
              </a:ext>
            </a:extLst>
          </p:cNvPr>
          <p:cNvSpPr>
            <a:spLocks noGrp="1"/>
          </p:cNvSpPr>
          <p:nvPr>
            <p:ph type="ctrTitle"/>
          </p:nvPr>
        </p:nvSpPr>
        <p:spPr>
          <a:xfrm>
            <a:off x="548639" y="952500"/>
            <a:ext cx="3976707" cy="3893582"/>
          </a:xfrm>
        </p:spPr>
        <p:txBody>
          <a:bodyPr>
            <a:normAutofit/>
          </a:bodyPr>
          <a:lstStyle/>
          <a:p>
            <a:pPr algn="ctr"/>
            <a:r>
              <a:rPr lang="en-US" sz="320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Evaluating Spectral Embedding Model Using Supervised and Unsupervised Models</a:t>
            </a:r>
          </a:p>
        </p:txBody>
      </p:sp>
      <p:sp>
        <p:nvSpPr>
          <p:cNvPr id="3" name="Subtitle 2">
            <a:extLst>
              <a:ext uri="{FF2B5EF4-FFF2-40B4-BE49-F238E27FC236}">
                <a16:creationId xmlns:a16="http://schemas.microsoft.com/office/drawing/2014/main" id="{2C8FFB26-6299-5379-D81D-611FAE090FF0}"/>
              </a:ext>
            </a:extLst>
          </p:cNvPr>
          <p:cNvSpPr>
            <a:spLocks noGrp="1"/>
          </p:cNvSpPr>
          <p:nvPr>
            <p:ph type="subTitle" idx="1"/>
          </p:nvPr>
        </p:nvSpPr>
        <p:spPr>
          <a:xfrm>
            <a:off x="567186" y="4846083"/>
            <a:ext cx="3509514" cy="1211818"/>
          </a:xfrm>
        </p:spPr>
        <p:txBody>
          <a:bodyPr>
            <a:normAutofit/>
          </a:bodyPr>
          <a:lstStyle/>
          <a:p>
            <a:pPr algn="ctr"/>
            <a:r>
              <a:rPr lang="en-US" b="1" dirty="0">
                <a:latin typeface="Georgia" panose="02040502050405020303" pitchFamily="18" charset="0"/>
              </a:rPr>
              <a:t>CMSC 635 PROJECT</a:t>
            </a:r>
          </a:p>
          <a:p>
            <a:pPr algn="ctr"/>
            <a:r>
              <a:rPr lang="en-US" b="1" dirty="0">
                <a:latin typeface="Georgia" panose="02040502050405020303" pitchFamily="18" charset="0"/>
              </a:rPr>
              <a:t>TEAM-5</a:t>
            </a:r>
          </a:p>
        </p:txBody>
      </p:sp>
      <p:sp>
        <p:nvSpPr>
          <p:cNvPr id="30" name="Footer Placeholder 4">
            <a:extLst>
              <a:ext uri="{FF2B5EF4-FFF2-40B4-BE49-F238E27FC236}">
                <a16:creationId xmlns:a16="http://schemas.microsoft.com/office/drawing/2014/main" id="{9F422342-7AC9-4223-85E5-22A9760D5D6F}"/>
              </a:ext>
            </a:extLst>
          </p:cNvPr>
          <p:cNvSpPr>
            <a:spLocks noGrp="1"/>
          </p:cNvSpPr>
          <p:nvPr>
            <p:ph type="ftr" sz="quarter" idx="11"/>
          </p:nvPr>
        </p:nvSpPr>
        <p:spPr>
          <a:xfrm>
            <a:off x="557924" y="173776"/>
            <a:ext cx="4114800" cy="365125"/>
          </a:xfrm>
        </p:spPr>
        <p:txBody>
          <a:bodyPr/>
          <a:lstStyle/>
          <a:p>
            <a:pPr>
              <a:spcAft>
                <a:spcPts val="600"/>
              </a:spcAft>
            </a:pPr>
            <a:r>
              <a:rPr lang="en-US"/>
              <a:t>Sample Footer Text</a:t>
            </a:r>
          </a:p>
        </p:txBody>
      </p:sp>
      <p:pic>
        <p:nvPicPr>
          <p:cNvPr id="17" name="Picture 3" descr="Abstract background of mesh">
            <a:extLst>
              <a:ext uri="{FF2B5EF4-FFF2-40B4-BE49-F238E27FC236}">
                <a16:creationId xmlns:a16="http://schemas.microsoft.com/office/drawing/2014/main" id="{F0F5CDB5-2D09-0854-7715-9E7C34BDE543}"/>
              </a:ext>
            </a:extLst>
          </p:cNvPr>
          <p:cNvPicPr>
            <a:picLocks noChangeAspect="1"/>
          </p:cNvPicPr>
          <p:nvPr/>
        </p:nvPicPr>
        <p:blipFill rotWithShape="1">
          <a:blip r:embed="rId2"/>
          <a:srcRect l="4919" r="4917" b="-2"/>
          <a:stretch/>
        </p:blipFill>
        <p:spPr>
          <a:xfrm>
            <a:off x="4648200" y="952500"/>
            <a:ext cx="6896100" cy="5105400"/>
          </a:xfrm>
          <a:prstGeom prst="rect">
            <a:avLst/>
          </a:prstGeom>
          <a:noFill/>
        </p:spPr>
      </p:pic>
      <p:sp>
        <p:nvSpPr>
          <p:cNvPr id="31" name="Date Placeholder 3">
            <a:extLst>
              <a:ext uri="{FF2B5EF4-FFF2-40B4-BE49-F238E27FC236}">
                <a16:creationId xmlns:a16="http://schemas.microsoft.com/office/drawing/2014/main" id="{64ADA0D0-1AB0-408C-B918-0F3560966EED}"/>
              </a:ext>
            </a:extLst>
          </p:cNvPr>
          <p:cNvSpPr>
            <a:spLocks noGrp="1"/>
          </p:cNvSpPr>
          <p:nvPr>
            <p:ph type="dt" sz="half" idx="10"/>
          </p:nvPr>
        </p:nvSpPr>
        <p:spPr>
          <a:xfrm>
            <a:off x="588729" y="6449535"/>
            <a:ext cx="2983095" cy="308453"/>
          </a:xfrm>
        </p:spPr>
        <p:txBody>
          <a:bodyPr/>
          <a:lstStyle/>
          <a:p>
            <a:pPr>
              <a:spcAft>
                <a:spcPts val="600"/>
              </a:spcAft>
            </a:pPr>
            <a:fld id="{CE31B4FC-6860-443D-BC09-903AB3D0191F}" type="datetime1">
              <a:rPr lang="en-US" smtClean="0"/>
              <a:pPr>
                <a:spcAft>
                  <a:spcPts val="600"/>
                </a:spcAft>
              </a:pPr>
              <a:t>3/21/2023</a:t>
            </a:fld>
            <a:endParaRPr lang="en-US"/>
          </a:p>
        </p:txBody>
      </p:sp>
      <p:sp>
        <p:nvSpPr>
          <p:cNvPr id="32" name="Slide Number Placeholder 5">
            <a:extLst>
              <a:ext uri="{FF2B5EF4-FFF2-40B4-BE49-F238E27FC236}">
                <a16:creationId xmlns:a16="http://schemas.microsoft.com/office/drawing/2014/main" id="{80F305E9-AE7B-46C7-A36C-F5B9B8A08938}"/>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1</a:t>
            </a:fld>
            <a:endParaRPr lang="en-US"/>
          </a:p>
        </p:txBody>
      </p:sp>
    </p:spTree>
    <p:extLst>
      <p:ext uri="{BB962C8B-B14F-4D97-AF65-F5344CB8AC3E}">
        <p14:creationId xmlns:p14="http://schemas.microsoft.com/office/powerpoint/2010/main" val="389295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9421-8F54-E215-F045-D2171006FFE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23585F3-B905-0416-9B64-8A5C3A46E151}"/>
              </a:ext>
            </a:extLst>
          </p:cNvPr>
          <p:cNvSpPr>
            <a:spLocks noGrp="1"/>
          </p:cNvSpPr>
          <p:nvPr>
            <p:ph idx="1"/>
          </p:nvPr>
        </p:nvSpPr>
        <p:spPr/>
        <p:txBody>
          <a:bodyPr/>
          <a:lstStyle/>
          <a:p>
            <a:r>
              <a:rPr lang="en-US" dirty="0">
                <a:latin typeface="Georgia" panose="02040502050405020303" pitchFamily="18" charset="0"/>
              </a:rPr>
              <a:t>To evaluate the performance of the different embedded representation of data using different machine learning models.</a:t>
            </a:r>
          </a:p>
          <a:p>
            <a:endParaRPr lang="en-US" dirty="0">
              <a:latin typeface="Georgia" panose="02040502050405020303" pitchFamily="18" charset="0"/>
            </a:endParaRPr>
          </a:p>
        </p:txBody>
      </p:sp>
    </p:spTree>
    <p:extLst>
      <p:ext uri="{BB962C8B-B14F-4D97-AF65-F5344CB8AC3E}">
        <p14:creationId xmlns:p14="http://schemas.microsoft.com/office/powerpoint/2010/main" val="31631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B20-C5F9-C004-F959-924C5BE39FC4}"/>
              </a:ext>
            </a:extLst>
          </p:cNvPr>
          <p:cNvSpPr>
            <a:spLocks noGrp="1"/>
          </p:cNvSpPr>
          <p:nvPr>
            <p:ph type="title"/>
          </p:nvPr>
        </p:nvSpPr>
        <p:spPr>
          <a:xfrm>
            <a:off x="548639" y="950976"/>
            <a:ext cx="10995659" cy="616567"/>
          </a:xfrm>
        </p:spPr>
        <p:txBody>
          <a:bodyPr/>
          <a:lstStyle/>
          <a:p>
            <a:r>
              <a:rPr lang="en-US" dirty="0"/>
              <a:t>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1A3776-9322-8483-38B0-33005B7937C3}"/>
                  </a:ext>
                </a:extLst>
              </p:cNvPr>
              <p:cNvSpPr>
                <a:spLocks noGrp="1"/>
              </p:cNvSpPr>
              <p:nvPr>
                <p:ph idx="1"/>
              </p:nvPr>
            </p:nvSpPr>
            <p:spPr>
              <a:xfrm>
                <a:off x="548641" y="1567543"/>
                <a:ext cx="10995660" cy="4490357"/>
              </a:xfrm>
            </p:spPr>
            <p:txBody>
              <a:bodyPr>
                <a:normAutofit fontScale="92500" lnSpcReduction="10000"/>
              </a:bodyPr>
              <a:lstStyle/>
              <a:p>
                <a:pPr marL="457200" indent="-457200">
                  <a:buFont typeface="+mj-lt"/>
                  <a:buAutoNum type="arabicPeriod"/>
                </a:pPr>
                <a:r>
                  <a:rPr lang="en-US" dirty="0">
                    <a:latin typeface="Georgia" panose="02040502050405020303" pitchFamily="18" charset="0"/>
                  </a:rPr>
                  <a:t>Let </a:t>
                </a:r>
                <a14:m>
                  <m:oMath xmlns:m="http://schemas.openxmlformats.org/officeDocument/2006/math">
                    <m:r>
                      <a:rPr lang="en-US" b="0" i="1" smtClean="0">
                        <a:latin typeface="Cambria Math" panose="02040503050406030204" pitchFamily="18" charset="0"/>
                      </a:rPr>
                      <m:t>𝑋</m:t>
                    </m:r>
                  </m:oMath>
                </a14:m>
                <a:r>
                  <a:rPr lang="en-US" dirty="0">
                    <a:latin typeface="Georgia" panose="02040502050405020303" pitchFamily="18" charset="0"/>
                  </a:rPr>
                  <a:t> be a labeled dataset with </a:t>
                </a:r>
                <a14:m>
                  <m:oMath xmlns:m="http://schemas.openxmlformats.org/officeDocument/2006/math">
                    <m:r>
                      <a:rPr lang="en-US" b="0" i="1" smtClean="0">
                        <a:latin typeface="Cambria Math" panose="02040503050406030204" pitchFamily="18" charset="0"/>
                      </a:rPr>
                      <m:t>𝑛</m:t>
                    </m:r>
                  </m:oMath>
                </a14:m>
                <a:r>
                  <a:rPr lang="en-US" dirty="0">
                    <a:latin typeface="Georgia" panose="02040502050405020303" pitchFamily="18" charset="0"/>
                  </a:rPr>
                  <a:t> datapoints,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𝑑</m:t>
                        </m:r>
                      </m:sup>
                    </m:sSup>
                  </m:oMath>
                </a14:m>
                <a:r>
                  <a:rPr lang="en-US" dirty="0">
                    <a:latin typeface="Georgia" panose="02040502050405020303" pitchFamily="18" charset="0"/>
                  </a:rPr>
                  <a:t>, </a:t>
                </a:r>
                <a14:m>
                  <m:oMath xmlns:m="http://schemas.openxmlformats.org/officeDocument/2006/math">
                    <m:r>
                      <a:rPr lang="en-US" b="0" i="1" smtClean="0">
                        <a:latin typeface="Cambria Math" panose="02040503050406030204" pitchFamily="18" charset="0"/>
                      </a:rPr>
                      <m:t>𝑑</m:t>
                    </m:r>
                  </m:oMath>
                </a14:m>
                <a:r>
                  <a:rPr lang="en-US" dirty="0">
                    <a:latin typeface="Georgia" panose="02040502050405020303" pitchFamily="18" charset="0"/>
                  </a:rPr>
                  <a:t> features and </a:t>
                </a:r>
                <a14:m>
                  <m:oMath xmlns:m="http://schemas.openxmlformats.org/officeDocument/2006/math">
                    <m:r>
                      <a:rPr lang="en-US" b="0" i="1" dirty="0" smtClean="0">
                        <a:latin typeface="Cambria Math" panose="02040503050406030204" pitchFamily="18" charset="0"/>
                      </a:rPr>
                      <m:t>𝑌</m:t>
                    </m:r>
                  </m:oMath>
                </a14:m>
                <a:r>
                  <a:rPr lang="en-US" dirty="0">
                    <a:latin typeface="Georgia" panose="02040502050405020303" pitchFamily="18" charset="0"/>
                  </a:rPr>
                  <a:t> labels.</a:t>
                </a:r>
              </a:p>
              <a:p>
                <a:pPr marL="457200" indent="-457200">
                  <a:buFont typeface="+mj-lt"/>
                  <a:buAutoNum type="arabicPeriod"/>
                </a:pPr>
                <a:r>
                  <a:rPr lang="en-US" dirty="0">
                    <a:latin typeface="Georgia" panose="02040502050405020303" pitchFamily="18" charset="0"/>
                  </a:rPr>
                  <a:t>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 </m:t>
                    </m:r>
                  </m:oMath>
                </a14:m>
                <a:r>
                  <a:rPr lang="en-US" dirty="0">
                    <a:latin typeface="Georgia" panose="02040502050405020303" pitchFamily="18" charset="0"/>
                  </a:rPr>
                  <a:t>be a dimensionally reduced version of </a:t>
                </a:r>
                <a14:m>
                  <m:oMath xmlns:m="http://schemas.openxmlformats.org/officeDocument/2006/math">
                    <m:r>
                      <a:rPr lang="en-US" b="0" i="1" smtClean="0">
                        <a:latin typeface="Cambria Math" panose="02040503050406030204" pitchFamily="18" charset="0"/>
                      </a:rPr>
                      <m:t>𝑋</m:t>
                    </m:r>
                  </m:oMath>
                </a14:m>
                <a:r>
                  <a:rPr lang="en-US" dirty="0">
                    <a:latin typeface="Georgia" panose="02040502050405020303" pitchFamily="18" charset="0"/>
                  </a:rPr>
                  <a:t> using spectral embedding model.</a:t>
                </a:r>
              </a:p>
              <a:p>
                <a:pPr marL="73152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oMath>
                </a14:m>
                <a:r>
                  <a:rPr lang="en-US" i="1" dirty="0">
                    <a:latin typeface="Georgia" panose="02040502050405020303" pitchFamily="18" charset="0"/>
                  </a:rPr>
                  <a:t> = </a:t>
                </a:r>
                <a:r>
                  <a:rPr lang="en-US" i="1" dirty="0" err="1">
                    <a:latin typeface="Georgia" panose="02040502050405020303" pitchFamily="18" charset="0"/>
                  </a:rPr>
                  <a:t>spectral_embedding</a:t>
                </a:r>
                <a:r>
                  <a:rPr lang="en-US" i="1" dirty="0">
                    <a:latin typeface="Georgia" panose="02040502050405020303" pitchFamily="18" charset="0"/>
                  </a:rPr>
                  <a:t>(</a:t>
                </a:r>
                <a14:m>
                  <m:oMath xmlns:m="http://schemas.openxmlformats.org/officeDocument/2006/math">
                    <m:r>
                      <a:rPr lang="en-US" b="0" i="1" dirty="0" smtClean="0">
                        <a:latin typeface="Cambria Math" panose="02040503050406030204" pitchFamily="18" charset="0"/>
                      </a:rPr>
                      <m:t>𝑋</m:t>
                    </m:r>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b="0" i="1">
                            <a:latin typeface="Cambria Math" panose="02040503050406030204" pitchFamily="18" charset="0"/>
                          </a:rPr>
                          <m:t>𝑑</m:t>
                        </m:r>
                      </m:e>
                    </m:acc>
                  </m:oMath>
                </a14:m>
                <a:r>
                  <a:rPr lang="en-US" i="1" dirty="0">
                    <a:latin typeface="Georgia" panose="02040502050405020303" pitchFamily="18" charset="0"/>
                  </a:rPr>
                  <a:t>)</a:t>
                </a:r>
              </a:p>
              <a:p>
                <a:pPr marL="731520" lvl="1" indent="-457200">
                  <a:buFont typeface="+mj-lt"/>
                  <a:buAutoNum type="arabicPeriod"/>
                </a:pPr>
                <a14:m>
                  <m:oMath xmlns:m="http://schemas.openxmlformats.org/officeDocument/2006/math">
                    <m:r>
                      <a:rPr lang="en-US" b="0" i="1">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a:latin typeface="Cambria Math" panose="02040503050406030204" pitchFamily="18" charset="0"/>
                          </a:rPr>
                          <m:t>𝑑</m:t>
                        </m:r>
                      </m:e>
                    </m:acc>
                    <m:r>
                      <a:rPr lang="en-US" b="0" i="1">
                        <a:latin typeface="Cambria Math" panose="02040503050406030204" pitchFamily="18" charset="0"/>
                      </a:rPr>
                      <m:t>&lt;</m:t>
                    </m:r>
                    <m:r>
                      <a:rPr lang="en-US" b="0" i="1">
                        <a:latin typeface="Cambria Math" panose="02040503050406030204" pitchFamily="18" charset="0"/>
                      </a:rPr>
                      <m:t>𝑑</m:t>
                    </m:r>
                  </m:oMath>
                </a14:m>
                <a:r>
                  <a:rPr lang="en-US" dirty="0">
                    <a:latin typeface="Georgia" panose="02040502050405020303" pitchFamily="18" charset="0"/>
                  </a:rPr>
                  <a:t>, </a:t>
                </a:r>
                <a14:m>
                  <m:oMath xmlns:m="http://schemas.openxmlformats.org/officeDocument/2006/math">
                    <m:acc>
                      <m:accPr>
                        <m:chr m:val="̅"/>
                        <m:ctrlPr>
                          <a:rPr lang="en-US" i="1" smtClean="0">
                            <a:latin typeface="Cambria Math" panose="02040503050406030204" pitchFamily="18" charset="0"/>
                          </a:rPr>
                        </m:ctrlPr>
                      </m:accPr>
                      <m:e>
                        <m:r>
                          <a:rPr lang="en-US" b="0" i="1">
                            <a:latin typeface="Cambria Math" panose="02040503050406030204" pitchFamily="18" charset="0"/>
                          </a:rPr>
                          <m:t>𝑑</m:t>
                        </m:r>
                      </m:e>
                    </m:acc>
                    <m:r>
                      <a:rPr lang="en-US" b="0" i="1" smtClean="0">
                        <a:latin typeface="Cambria Math" panose="02040503050406030204" pitchFamily="18" charset="0"/>
                      </a:rPr>
                      <m:t> </m:t>
                    </m:r>
                  </m:oMath>
                </a14:m>
                <a:r>
                  <a:rPr lang="en-US" dirty="0">
                    <a:latin typeface="Georgia" panose="02040502050405020303" pitchFamily="18" charset="0"/>
                  </a:rPr>
                  <a:t>is number of features in </a:t>
                </a:r>
                <a14:m>
                  <m:oMath xmlns:m="http://schemas.openxmlformats.org/officeDocument/2006/math">
                    <m:acc>
                      <m:accPr>
                        <m:chr m:val="̅"/>
                        <m:ctrlPr>
                          <a:rPr lang="en-US" i="1">
                            <a:latin typeface="Cambria Math" panose="02040503050406030204" pitchFamily="18" charset="0"/>
                          </a:rPr>
                        </m:ctrlPr>
                      </m:accPr>
                      <m:e>
                        <m:r>
                          <a:rPr lang="en-US" b="0" i="1">
                            <a:latin typeface="Cambria Math" panose="02040503050406030204" pitchFamily="18" charset="0"/>
                          </a:rPr>
                          <m:t>𝑋</m:t>
                        </m:r>
                      </m:e>
                    </m:acc>
                    <m:r>
                      <a:rPr lang="en-US" b="0" i="1" smtClean="0">
                        <a:latin typeface="Cambria Math" panose="02040503050406030204" pitchFamily="18" charset="0"/>
                      </a:rPr>
                      <m:t>.  </m:t>
                    </m:r>
                  </m:oMath>
                </a14:m>
                <a:endParaRPr lang="en-US" i="1" dirty="0">
                  <a:latin typeface="Georgia" panose="02040502050405020303" pitchFamily="18" charset="0"/>
                </a:endParaRPr>
              </a:p>
              <a:p>
                <a:pPr marL="73152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b="0" i="1">
                            <a:latin typeface="Cambria Math" panose="02040503050406030204" pitchFamily="18" charset="0"/>
                          </a:rPr>
                          <m:t>𝑋</m:t>
                        </m:r>
                      </m:e>
                    </m:acc>
                    <m:r>
                      <a:rPr lang="en-US" b="0" i="1">
                        <a:latin typeface="Cambria Math" panose="02040503050406030204" pitchFamily="18" charset="0"/>
                      </a:rPr>
                      <m:t> </m:t>
                    </m:r>
                  </m:oMath>
                </a14:m>
                <a:r>
                  <a:rPr lang="en-US" dirty="0">
                    <a:latin typeface="Georgia" panose="02040502050405020303" pitchFamily="18" charset="0"/>
                  </a:rPr>
                  <a:t>has n datapoints, </a:t>
                </a:r>
              </a:p>
              <a:p>
                <a:pPr marL="457200" indent="-457200">
                  <a:buFont typeface="+mj-lt"/>
                  <a:buAutoNum type="arabicPeriod"/>
                </a:pPr>
                <a:r>
                  <a:rPr lang="en-US" dirty="0">
                    <a:latin typeface="Georgia" panose="02040502050405020303" pitchFamily="18" charset="0"/>
                  </a:rPr>
                  <a:t>To evaluate the performance of the embedding, we can implement the following:</a:t>
                </a:r>
              </a:p>
              <a:p>
                <a:pPr marL="731520" lvl="1" indent="-457200">
                  <a:buFont typeface="+mj-lt"/>
                  <a:buAutoNum type="arabicPeriod"/>
                </a:pPr>
                <a:r>
                  <a:rPr lang="en-US" dirty="0">
                    <a:latin typeface="Georgia" panose="02040502050405020303" pitchFamily="18" charset="0"/>
                  </a:rPr>
                  <a:t>Supervised models: </a:t>
                </a:r>
              </a:p>
              <a:p>
                <a:pPr marL="960120" lvl="2" indent="-457200">
                  <a:buFont typeface="+mj-lt"/>
                  <a:buAutoNum type="arabicPeriod"/>
                </a:pPr>
                <a:r>
                  <a:rPr lang="en-US" dirty="0">
                    <a:latin typeface="Georgia" panose="02040502050405020303" pitchFamily="18" charset="0"/>
                  </a:rPr>
                  <a:t>implement a set of supervised model on the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latin typeface="Georgia" panose="02040502050405020303" pitchFamily="18" charset="0"/>
                  </a:rPr>
                  <a:t> and check their performance in comparison to Y.</a:t>
                </a:r>
              </a:p>
              <a:p>
                <a:pPr marL="960120" lvl="2" indent="-457200">
                  <a:buFont typeface="+mj-lt"/>
                  <a:buAutoNum type="arabicPeriod"/>
                </a:pPr>
                <a:r>
                  <a:rPr lang="en-US" dirty="0">
                    <a:latin typeface="Georgia" panose="02040502050405020303" pitchFamily="18" charset="0"/>
                  </a:rPr>
                  <a:t>Evaluate the F1 score, accuracy etc. on different metrics of different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𝑑</m:t>
                        </m:r>
                      </m:e>
                    </m:acc>
                    <m:r>
                      <a:rPr lang="en-US" b="0" i="1">
                        <a:latin typeface="Cambria Math" panose="02040503050406030204" pitchFamily="18" charset="0"/>
                      </a:rPr>
                      <m:t> </m:t>
                    </m:r>
                  </m:oMath>
                </a14:m>
                <a:r>
                  <a:rPr lang="en-US" dirty="0">
                    <a:latin typeface="Georgia" panose="02040502050405020303" pitchFamily="18" charset="0"/>
                  </a:rPr>
                  <a:t>.</a:t>
                </a:r>
              </a:p>
              <a:p>
                <a:pPr marL="731520" lvl="1" indent="-457200">
                  <a:buFont typeface="+mj-lt"/>
                  <a:buAutoNum type="arabicPeriod"/>
                </a:pPr>
                <a:r>
                  <a:rPr lang="en-US" dirty="0">
                    <a:latin typeface="Georgia" panose="02040502050405020303" pitchFamily="18" charset="0"/>
                  </a:rPr>
                  <a:t>Unsupervised models: </a:t>
                </a:r>
              </a:p>
              <a:p>
                <a:pPr marL="960120" lvl="2" indent="-457200">
                  <a:buFont typeface="+mj-lt"/>
                  <a:buAutoNum type="arabicPeriod"/>
                </a:pPr>
                <a:r>
                  <a:rPr lang="en-US" dirty="0">
                    <a:latin typeface="Georgia" panose="02040502050405020303" pitchFamily="18" charset="0"/>
                  </a:rPr>
                  <a:t>implement set of clustering models and get cluster ids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endParaRPr lang="en-US" dirty="0">
                  <a:latin typeface="Georgia" panose="02040502050405020303" pitchFamily="18" charset="0"/>
                </a:endParaRPr>
              </a:p>
              <a:p>
                <a:pPr marL="960120" lvl="2" indent="-457200">
                  <a:buFont typeface="+mj-lt"/>
                  <a:buAutoNum type="arabicPeriod"/>
                </a:pPr>
                <a:r>
                  <a:rPr lang="en-US" dirty="0">
                    <a:latin typeface="Georgia" panose="02040502050405020303" pitchFamily="18" charset="0"/>
                  </a:rPr>
                  <a:t>Evaluate clusters coherent and correlate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oMath>
                </a14:m>
                <a:endParaRPr lang="en-US" dirty="0">
                  <a:latin typeface="Georgia" panose="02040502050405020303" pitchFamily="18" charset="0"/>
                </a:endParaRPr>
              </a:p>
            </p:txBody>
          </p:sp>
        </mc:Choice>
        <mc:Fallback xmlns="">
          <p:sp>
            <p:nvSpPr>
              <p:cNvPr id="3" name="Content Placeholder 2">
                <a:extLst>
                  <a:ext uri="{FF2B5EF4-FFF2-40B4-BE49-F238E27FC236}">
                    <a16:creationId xmlns:a16="http://schemas.microsoft.com/office/drawing/2014/main" id="{441A3776-9322-8483-38B0-33005B7937C3}"/>
                  </a:ext>
                </a:extLst>
              </p:cNvPr>
              <p:cNvSpPr>
                <a:spLocks noGrp="1" noRot="1" noChangeAspect="1" noMove="1" noResize="1" noEditPoints="1" noAdjustHandles="1" noChangeArrowheads="1" noChangeShapeType="1" noTextEdit="1"/>
              </p:cNvSpPr>
              <p:nvPr>
                <p:ph idx="1"/>
              </p:nvPr>
            </p:nvSpPr>
            <p:spPr>
              <a:xfrm>
                <a:off x="548641" y="1567543"/>
                <a:ext cx="10995660" cy="4490357"/>
              </a:xfrm>
              <a:blipFill>
                <a:blip r:embed="rId2"/>
                <a:stretch>
                  <a:fillRect l="-443" t="-407"/>
                </a:stretch>
              </a:blipFill>
            </p:spPr>
            <p:txBody>
              <a:bodyPr/>
              <a:lstStyle/>
              <a:p>
                <a:r>
                  <a:rPr lang="en-US">
                    <a:noFill/>
                  </a:rPr>
                  <a:t> </a:t>
                </a:r>
              </a:p>
            </p:txBody>
          </p:sp>
        </mc:Fallback>
      </mc:AlternateContent>
    </p:spTree>
    <p:extLst>
      <p:ext uri="{BB962C8B-B14F-4D97-AF65-F5344CB8AC3E}">
        <p14:creationId xmlns:p14="http://schemas.microsoft.com/office/powerpoint/2010/main" val="397694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13E8-A3D3-7D4B-122D-984465F7C5AE}"/>
              </a:ext>
            </a:extLst>
          </p:cNvPr>
          <p:cNvSpPr>
            <a:spLocks noGrp="1"/>
          </p:cNvSpPr>
          <p:nvPr>
            <p:ph type="title"/>
          </p:nvPr>
        </p:nvSpPr>
        <p:spPr/>
        <p:txBody>
          <a:bodyPr/>
          <a:lstStyle/>
          <a:p>
            <a:r>
              <a:rPr lang="en-US" dirty="0"/>
              <a:t>Best classifiers (works internally)</a:t>
            </a:r>
          </a:p>
        </p:txBody>
      </p:sp>
      <p:sp>
        <p:nvSpPr>
          <p:cNvPr id="3" name="Content Placeholder 2">
            <a:extLst>
              <a:ext uri="{FF2B5EF4-FFF2-40B4-BE49-F238E27FC236}">
                <a16:creationId xmlns:a16="http://schemas.microsoft.com/office/drawing/2014/main" id="{1C963D25-809B-2C79-AED2-AC897F738012}"/>
              </a:ext>
            </a:extLst>
          </p:cNvPr>
          <p:cNvSpPr>
            <a:spLocks noGrp="1"/>
          </p:cNvSpPr>
          <p:nvPr>
            <p:ph idx="1"/>
          </p:nvPr>
        </p:nvSpPr>
        <p:spPr/>
        <p:txBody>
          <a:bodyPr>
            <a:normAutofit fontScale="70000" lnSpcReduction="20000"/>
          </a:bodyPr>
          <a:lstStyle/>
          <a:p>
            <a:pPr marL="457200" indent="-457200" algn="l">
              <a:buFont typeface="+mj-lt"/>
              <a:buAutoNum type="arabicPeriod"/>
            </a:pPr>
            <a:r>
              <a:rPr lang="en-US" b="1" i="0" dirty="0">
                <a:solidFill>
                  <a:srgbClr val="374151"/>
                </a:solidFill>
                <a:effectLst/>
                <a:latin typeface="Söhne"/>
              </a:rPr>
              <a:t>Random Forest</a:t>
            </a:r>
            <a:r>
              <a:rPr lang="en-US" b="0" i="0" dirty="0">
                <a:solidFill>
                  <a:srgbClr val="374151"/>
                </a:solidFill>
                <a:effectLst/>
                <a:latin typeface="Söhne"/>
              </a:rPr>
              <a:t>: Random forest is an ensemble learning algorithm that builds multiple decision trees and selects the best features for each tree based on the reduction of impurity in the nodes. It is a popular algorithm for feature selection and classification tasks due to its ability to handle high-dimensional data and nonlinear relationships.</a:t>
            </a:r>
          </a:p>
          <a:p>
            <a:pPr marL="457200" indent="-457200" algn="l">
              <a:buFont typeface="+mj-lt"/>
              <a:buAutoNum type="arabicPeriod"/>
            </a:pPr>
            <a:r>
              <a:rPr lang="en-US" b="1" i="0" dirty="0">
                <a:solidFill>
                  <a:srgbClr val="374151"/>
                </a:solidFill>
                <a:effectLst/>
                <a:latin typeface="Söhne"/>
              </a:rPr>
              <a:t>Gradient Boosting</a:t>
            </a:r>
            <a:r>
              <a:rPr lang="en-US" b="0" i="0" dirty="0">
                <a:solidFill>
                  <a:srgbClr val="374151"/>
                </a:solidFill>
                <a:effectLst/>
                <a:latin typeface="Söhne"/>
              </a:rPr>
              <a:t>: Gradient Boosting is an ensemble learning algorithm that builds multiple decision trees sequentially, each tree learning from the mistakes of the previous tree. The algorithm automatically selects the best features to use in each tree based on their importance. It is particularly useful when there are many features with complex relationships.</a:t>
            </a:r>
          </a:p>
          <a:p>
            <a:pPr marL="457200" indent="-457200" algn="l">
              <a:buFont typeface="+mj-lt"/>
              <a:buAutoNum type="arabicPeriod"/>
            </a:pPr>
            <a:r>
              <a:rPr lang="en-US" b="1" i="0" dirty="0">
                <a:solidFill>
                  <a:srgbClr val="374151"/>
                </a:solidFill>
                <a:effectLst/>
                <a:latin typeface="Söhne"/>
              </a:rPr>
              <a:t>L1-Regularized Logistic Regression</a:t>
            </a:r>
            <a:r>
              <a:rPr lang="en-US" b="0" i="0" dirty="0">
                <a:solidFill>
                  <a:srgbClr val="374151"/>
                </a:solidFill>
                <a:effectLst/>
                <a:latin typeface="Söhne"/>
              </a:rPr>
              <a:t>: L1-regularized logistic regression is a linear classification algorithm that performs L1 regularization, which can shrink some of the coefficients to zero, effectively performing feature selection. It is commonly used for high-dimensional feature selection problems.</a:t>
            </a:r>
          </a:p>
          <a:p>
            <a:pPr marL="457200" indent="-457200" algn="l">
              <a:buFont typeface="+mj-lt"/>
              <a:buAutoNum type="arabicPeriod"/>
            </a:pPr>
            <a:r>
              <a:rPr lang="en-US" b="1" i="0" dirty="0">
                <a:solidFill>
                  <a:srgbClr val="343541"/>
                </a:solidFill>
                <a:effectLst/>
                <a:latin typeface="Söhne"/>
              </a:rPr>
              <a:t>Recursive Feature Elimination (RFE)</a:t>
            </a:r>
            <a:r>
              <a:rPr lang="en-US" b="0" i="0" dirty="0">
                <a:solidFill>
                  <a:srgbClr val="343541"/>
                </a:solidFill>
                <a:effectLst/>
                <a:latin typeface="Söhne"/>
              </a:rPr>
              <a:t> : </a:t>
            </a:r>
            <a:r>
              <a:rPr lang="en-US" b="0" i="0" dirty="0">
                <a:solidFill>
                  <a:srgbClr val="374151"/>
                </a:solidFill>
                <a:effectLst/>
                <a:latin typeface="Söhne"/>
              </a:rPr>
              <a:t>RFE is a feature selection algorithm that works by recursively removing features and building a model using the remaining features until the optimal set of features is achieved. It is a simple and effective method for feature selection in classification problems.</a:t>
            </a:r>
          </a:p>
          <a:p>
            <a:pPr marL="457200" indent="-457200" algn="l">
              <a:buFont typeface="+mj-lt"/>
              <a:buAutoNum type="arabicPeriod"/>
            </a:pPr>
            <a:r>
              <a:rPr lang="en-US" b="1" i="0" dirty="0">
                <a:solidFill>
                  <a:srgbClr val="374151"/>
                </a:solidFill>
                <a:effectLst/>
                <a:latin typeface="Söhne"/>
              </a:rPr>
              <a:t>Elastic Net</a:t>
            </a:r>
            <a:r>
              <a:rPr lang="en-US" b="0" i="0" dirty="0">
                <a:solidFill>
                  <a:srgbClr val="374151"/>
                </a:solidFill>
                <a:effectLst/>
                <a:latin typeface="Söhne"/>
              </a:rPr>
              <a:t>: Elastic Net is a linear regression algorithm that performs both L1 and L2 regularization. This allows the algorithm to perform both feature selection and feature shrinkage at the same time. It is particularly useful when the number of features is much larger than the number of observations.</a:t>
            </a:r>
          </a:p>
        </p:txBody>
      </p:sp>
    </p:spTree>
    <p:extLst>
      <p:ext uri="{BB962C8B-B14F-4D97-AF65-F5344CB8AC3E}">
        <p14:creationId xmlns:p14="http://schemas.microsoft.com/office/powerpoint/2010/main" val="54234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8331-A3BE-7701-6C6A-99B399641310}"/>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82590166-D3B9-6B13-8DCD-98AFF5C31100}"/>
              </a:ext>
            </a:extLst>
          </p:cNvPr>
          <p:cNvSpPr>
            <a:spLocks noGrp="1"/>
          </p:cNvSpPr>
          <p:nvPr>
            <p:ph idx="1"/>
          </p:nvPr>
        </p:nvSpPr>
        <p:spPr/>
        <p:txBody>
          <a:bodyPr>
            <a:normAutofit fontScale="85000" lnSpcReduction="20000"/>
          </a:bodyPr>
          <a:lstStyle/>
          <a:p>
            <a:r>
              <a:rPr lang="en-US" dirty="0"/>
              <a:t>from </a:t>
            </a:r>
            <a:r>
              <a:rPr lang="en-US" dirty="0" err="1"/>
              <a:t>sklearn.datasets</a:t>
            </a:r>
            <a:r>
              <a:rPr lang="en-US" dirty="0"/>
              <a:t> import </a:t>
            </a:r>
            <a:r>
              <a:rPr lang="en-US" dirty="0" err="1"/>
              <a:t>load_iris</a:t>
            </a:r>
            <a:endParaRPr lang="en-US" dirty="0"/>
          </a:p>
          <a:p>
            <a:r>
              <a:rPr lang="en-US" dirty="0"/>
              <a:t>from </a:t>
            </a:r>
            <a:r>
              <a:rPr lang="en-US" dirty="0" err="1"/>
              <a:t>sklearn.ensemble</a:t>
            </a:r>
            <a:r>
              <a:rPr lang="en-US" dirty="0"/>
              <a:t> import </a:t>
            </a:r>
            <a:r>
              <a:rPr lang="en-US" dirty="0" err="1"/>
              <a:t>RandomForestClassifier</a:t>
            </a:r>
            <a:endParaRPr lang="en-US" dirty="0"/>
          </a:p>
          <a:p>
            <a:r>
              <a:rPr lang="en-US" dirty="0"/>
              <a:t># Load the iris dataset</a:t>
            </a:r>
          </a:p>
          <a:p>
            <a:r>
              <a:rPr lang="en-US" dirty="0"/>
              <a:t>iris = </a:t>
            </a:r>
            <a:r>
              <a:rPr lang="en-US" dirty="0" err="1"/>
              <a:t>load_iris</a:t>
            </a:r>
            <a:r>
              <a:rPr lang="en-US" dirty="0"/>
              <a:t>()</a:t>
            </a:r>
          </a:p>
          <a:p>
            <a:r>
              <a:rPr lang="en-US" dirty="0"/>
              <a:t># Create a random forest classifier object</a:t>
            </a:r>
          </a:p>
          <a:p>
            <a:r>
              <a:rPr lang="en-US" dirty="0" err="1"/>
              <a:t>rfc</a:t>
            </a:r>
            <a:r>
              <a:rPr lang="en-US" dirty="0"/>
              <a:t> = </a:t>
            </a:r>
            <a:r>
              <a:rPr lang="en-US" dirty="0" err="1"/>
              <a:t>RandomForestClassifier</a:t>
            </a:r>
            <a:r>
              <a:rPr lang="en-US" dirty="0"/>
              <a:t>()</a:t>
            </a:r>
          </a:p>
          <a:p>
            <a:r>
              <a:rPr lang="en-US" dirty="0"/>
              <a:t># Fit the random forest classifier on the iris dataset</a:t>
            </a:r>
          </a:p>
          <a:p>
            <a:r>
              <a:rPr lang="en-US" dirty="0" err="1"/>
              <a:t>rfc.fit</a:t>
            </a:r>
            <a:r>
              <a:rPr lang="en-US" dirty="0"/>
              <a:t>(</a:t>
            </a:r>
            <a:r>
              <a:rPr lang="en-US" dirty="0" err="1"/>
              <a:t>iris.data</a:t>
            </a:r>
            <a:r>
              <a:rPr lang="en-US" dirty="0"/>
              <a:t>, </a:t>
            </a:r>
            <a:r>
              <a:rPr lang="en-US" dirty="0" err="1"/>
              <a:t>iris.target</a:t>
            </a:r>
            <a:r>
              <a:rPr lang="en-US" dirty="0"/>
              <a:t>)</a:t>
            </a:r>
          </a:p>
          <a:p>
            <a:r>
              <a:rPr lang="en-US" dirty="0"/>
              <a:t># Print the feature importance scores</a:t>
            </a:r>
          </a:p>
          <a:p>
            <a:r>
              <a:rPr lang="en-US" dirty="0"/>
              <a:t>print(</a:t>
            </a:r>
            <a:r>
              <a:rPr lang="en-US" dirty="0" err="1"/>
              <a:t>rfc.feature_importances</a:t>
            </a:r>
            <a:r>
              <a:rPr lang="en-US" dirty="0"/>
              <a:t>_)</a:t>
            </a:r>
          </a:p>
          <a:p>
            <a:endParaRPr lang="en-US" dirty="0"/>
          </a:p>
        </p:txBody>
      </p:sp>
    </p:spTree>
    <p:extLst>
      <p:ext uri="{BB962C8B-B14F-4D97-AF65-F5344CB8AC3E}">
        <p14:creationId xmlns:p14="http://schemas.microsoft.com/office/powerpoint/2010/main" val="335446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E7DF-9934-3700-E746-2111466D5882}"/>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F16CEA3B-9B9D-C3EB-E836-6C01E58E9F7C}"/>
              </a:ext>
            </a:extLst>
          </p:cNvPr>
          <p:cNvSpPr>
            <a:spLocks noGrp="1"/>
          </p:cNvSpPr>
          <p:nvPr>
            <p:ph idx="1"/>
          </p:nvPr>
        </p:nvSpPr>
        <p:spPr/>
        <p:txBody>
          <a:bodyPr>
            <a:normAutofit fontScale="62500" lnSpcReduction="20000"/>
          </a:bodyPr>
          <a:lstStyle/>
          <a:p>
            <a:r>
              <a:rPr lang="en-US" b="1" dirty="0">
                <a:latin typeface="Georgia" panose="02040502050405020303" pitchFamily="18" charset="0"/>
              </a:rPr>
              <a:t>from </a:t>
            </a:r>
            <a:r>
              <a:rPr lang="en-US" b="1" dirty="0" err="1">
                <a:latin typeface="Georgia" panose="02040502050405020303" pitchFamily="18" charset="0"/>
              </a:rPr>
              <a:t>sklearn.metrics</a:t>
            </a:r>
            <a:r>
              <a:rPr lang="en-US" b="1" dirty="0">
                <a:latin typeface="Georgia" panose="02040502050405020303" pitchFamily="18" charset="0"/>
              </a:rPr>
              <a:t> import </a:t>
            </a:r>
            <a:r>
              <a:rPr lang="en-US" b="1" dirty="0" err="1">
                <a:latin typeface="Georgia" panose="02040502050405020303" pitchFamily="18" charset="0"/>
              </a:rPr>
              <a:t>confusion_matrix</a:t>
            </a:r>
            <a:endParaRPr lang="en-US" b="1" dirty="0">
              <a:latin typeface="Georgia" panose="02040502050405020303" pitchFamily="18" charset="0"/>
            </a:endParaRPr>
          </a:p>
          <a:p>
            <a:r>
              <a:rPr lang="en-US" dirty="0">
                <a:latin typeface="Georgia" panose="02040502050405020303" pitchFamily="18" charset="0"/>
              </a:rPr>
              <a:t># True labels of the test set</a:t>
            </a:r>
          </a:p>
          <a:p>
            <a:r>
              <a:rPr lang="en-US" b="1" dirty="0" err="1">
                <a:latin typeface="Georgia" panose="02040502050405020303" pitchFamily="18" charset="0"/>
              </a:rPr>
              <a:t>y_true</a:t>
            </a:r>
            <a:r>
              <a:rPr lang="en-US" b="1" dirty="0">
                <a:latin typeface="Georgia" panose="02040502050405020303" pitchFamily="18" charset="0"/>
              </a:rPr>
              <a:t> = [1, 0, 1, 1, 0, 1, 0, 0, 1, 1]</a:t>
            </a:r>
          </a:p>
          <a:p>
            <a:r>
              <a:rPr lang="en-US" dirty="0">
                <a:latin typeface="Georgia" panose="02040502050405020303" pitchFamily="18" charset="0"/>
              </a:rPr>
              <a:t># Predicted labels of the test set</a:t>
            </a:r>
          </a:p>
          <a:p>
            <a:r>
              <a:rPr lang="en-US" b="1" dirty="0" err="1">
                <a:latin typeface="Georgia" panose="02040502050405020303" pitchFamily="18" charset="0"/>
              </a:rPr>
              <a:t>y_pred</a:t>
            </a:r>
            <a:r>
              <a:rPr lang="en-US" b="1" dirty="0">
                <a:latin typeface="Georgia" panose="02040502050405020303" pitchFamily="18" charset="0"/>
              </a:rPr>
              <a:t> = [1, 0, 1, 0, 0, 1, 1, 0, 1, 1]</a:t>
            </a:r>
          </a:p>
          <a:p>
            <a:r>
              <a:rPr lang="en-US" dirty="0">
                <a:latin typeface="Georgia" panose="02040502050405020303" pitchFamily="18" charset="0"/>
              </a:rPr>
              <a:t># Calculate the confusion matrix</a:t>
            </a:r>
          </a:p>
          <a:p>
            <a:r>
              <a:rPr lang="en-US" b="1" dirty="0" err="1">
                <a:latin typeface="Georgia" panose="02040502050405020303" pitchFamily="18" charset="0"/>
              </a:rPr>
              <a:t>tn</a:t>
            </a:r>
            <a:r>
              <a:rPr lang="en-US" b="1" dirty="0">
                <a:latin typeface="Georgia" panose="02040502050405020303" pitchFamily="18" charset="0"/>
              </a:rPr>
              <a:t>, </a:t>
            </a:r>
            <a:r>
              <a:rPr lang="en-US" b="1" dirty="0" err="1">
                <a:latin typeface="Georgia" panose="02040502050405020303" pitchFamily="18" charset="0"/>
              </a:rPr>
              <a:t>fp</a:t>
            </a:r>
            <a:r>
              <a:rPr lang="en-US" b="1" dirty="0">
                <a:latin typeface="Georgia" panose="02040502050405020303" pitchFamily="18" charset="0"/>
              </a:rPr>
              <a:t>, </a:t>
            </a:r>
            <a:r>
              <a:rPr lang="en-US" b="1" dirty="0" err="1">
                <a:latin typeface="Georgia" panose="02040502050405020303" pitchFamily="18" charset="0"/>
              </a:rPr>
              <a:t>fn</a:t>
            </a:r>
            <a:r>
              <a:rPr lang="en-US" b="1" dirty="0">
                <a:latin typeface="Georgia" panose="02040502050405020303" pitchFamily="18" charset="0"/>
              </a:rPr>
              <a:t>, </a:t>
            </a:r>
            <a:r>
              <a:rPr lang="en-US" b="1" dirty="0" err="1">
                <a:latin typeface="Georgia" panose="02040502050405020303" pitchFamily="18" charset="0"/>
              </a:rPr>
              <a:t>tp</a:t>
            </a:r>
            <a:r>
              <a:rPr lang="en-US" b="1" dirty="0">
                <a:latin typeface="Georgia" panose="02040502050405020303" pitchFamily="18" charset="0"/>
              </a:rPr>
              <a:t> = </a:t>
            </a:r>
            <a:r>
              <a:rPr lang="en-US" b="1" dirty="0" err="1">
                <a:latin typeface="Georgia" panose="02040502050405020303" pitchFamily="18" charset="0"/>
              </a:rPr>
              <a:t>confusion_matrix</a:t>
            </a:r>
            <a:r>
              <a:rPr lang="en-US" b="1" dirty="0">
                <a:latin typeface="Georgia" panose="02040502050405020303" pitchFamily="18" charset="0"/>
              </a:rPr>
              <a:t>(</a:t>
            </a:r>
            <a:r>
              <a:rPr lang="en-US" b="1" dirty="0" err="1">
                <a:latin typeface="Georgia" panose="02040502050405020303" pitchFamily="18" charset="0"/>
              </a:rPr>
              <a:t>y_true</a:t>
            </a:r>
            <a:r>
              <a:rPr lang="en-US" b="1" dirty="0">
                <a:latin typeface="Georgia" panose="02040502050405020303" pitchFamily="18" charset="0"/>
              </a:rPr>
              <a:t>, </a:t>
            </a:r>
            <a:r>
              <a:rPr lang="en-US" b="1" dirty="0" err="1">
                <a:latin typeface="Georgia" panose="02040502050405020303" pitchFamily="18" charset="0"/>
              </a:rPr>
              <a:t>y_pred</a:t>
            </a:r>
            <a:r>
              <a:rPr lang="en-US" b="1" dirty="0">
                <a:latin typeface="Georgia" panose="02040502050405020303" pitchFamily="18" charset="0"/>
              </a:rPr>
              <a:t>).ravel()</a:t>
            </a:r>
          </a:p>
          <a:p>
            <a:r>
              <a:rPr lang="en-US" dirty="0">
                <a:latin typeface="Georgia" panose="02040502050405020303" pitchFamily="18" charset="0"/>
              </a:rPr>
              <a:t># Calculate sensitivity and specificity</a:t>
            </a:r>
          </a:p>
          <a:p>
            <a:r>
              <a:rPr lang="en-US" b="1" dirty="0">
                <a:latin typeface="Georgia" panose="02040502050405020303" pitchFamily="18" charset="0"/>
              </a:rPr>
              <a:t>sensitivity = </a:t>
            </a:r>
            <a:r>
              <a:rPr lang="en-US" b="1" dirty="0" err="1">
                <a:latin typeface="Georgia" panose="02040502050405020303" pitchFamily="18" charset="0"/>
              </a:rPr>
              <a:t>tp</a:t>
            </a:r>
            <a:r>
              <a:rPr lang="en-US" b="1" dirty="0">
                <a:latin typeface="Georgia" panose="02040502050405020303" pitchFamily="18" charset="0"/>
              </a:rPr>
              <a:t> / (</a:t>
            </a:r>
            <a:r>
              <a:rPr lang="en-US" b="1" dirty="0" err="1">
                <a:latin typeface="Georgia" panose="02040502050405020303" pitchFamily="18" charset="0"/>
              </a:rPr>
              <a:t>tp</a:t>
            </a:r>
            <a:r>
              <a:rPr lang="en-US" b="1" dirty="0">
                <a:latin typeface="Georgia" panose="02040502050405020303" pitchFamily="18" charset="0"/>
              </a:rPr>
              <a:t> + </a:t>
            </a:r>
            <a:r>
              <a:rPr lang="en-US" b="1" dirty="0" err="1">
                <a:latin typeface="Georgia" panose="02040502050405020303" pitchFamily="18" charset="0"/>
              </a:rPr>
              <a:t>fn</a:t>
            </a:r>
            <a:r>
              <a:rPr lang="en-US" b="1" dirty="0">
                <a:latin typeface="Georgia" panose="02040502050405020303" pitchFamily="18" charset="0"/>
              </a:rPr>
              <a:t>)</a:t>
            </a:r>
          </a:p>
          <a:p>
            <a:r>
              <a:rPr lang="en-US" b="1" dirty="0">
                <a:latin typeface="Georgia" panose="02040502050405020303" pitchFamily="18" charset="0"/>
              </a:rPr>
              <a:t>specificity = </a:t>
            </a:r>
            <a:r>
              <a:rPr lang="en-US" b="1" dirty="0" err="1">
                <a:latin typeface="Georgia" panose="02040502050405020303" pitchFamily="18" charset="0"/>
              </a:rPr>
              <a:t>tn</a:t>
            </a:r>
            <a:r>
              <a:rPr lang="en-US" b="1" dirty="0">
                <a:latin typeface="Georgia" panose="02040502050405020303" pitchFamily="18" charset="0"/>
              </a:rPr>
              <a:t> / (</a:t>
            </a:r>
            <a:r>
              <a:rPr lang="en-US" b="1" dirty="0" err="1">
                <a:latin typeface="Georgia" panose="02040502050405020303" pitchFamily="18" charset="0"/>
              </a:rPr>
              <a:t>tn</a:t>
            </a:r>
            <a:r>
              <a:rPr lang="en-US" b="1" dirty="0">
                <a:latin typeface="Georgia" panose="02040502050405020303" pitchFamily="18" charset="0"/>
              </a:rPr>
              <a:t> + </a:t>
            </a:r>
            <a:r>
              <a:rPr lang="en-US" b="1" dirty="0" err="1">
                <a:latin typeface="Georgia" panose="02040502050405020303" pitchFamily="18" charset="0"/>
              </a:rPr>
              <a:t>fp</a:t>
            </a:r>
            <a:r>
              <a:rPr lang="en-US" b="1" dirty="0">
                <a:latin typeface="Georgia" panose="02040502050405020303" pitchFamily="18" charset="0"/>
              </a:rPr>
              <a:t>)</a:t>
            </a:r>
          </a:p>
          <a:p>
            <a:r>
              <a:rPr lang="en-US" b="1" dirty="0">
                <a:latin typeface="Georgia" panose="02040502050405020303" pitchFamily="18" charset="0"/>
              </a:rPr>
              <a:t>print("Sensitivity:", sensitivity)</a:t>
            </a:r>
          </a:p>
          <a:p>
            <a:r>
              <a:rPr lang="en-US" b="1" dirty="0">
                <a:latin typeface="Georgia" panose="02040502050405020303" pitchFamily="18" charset="0"/>
              </a:rPr>
              <a:t>print("Specificity:", specificity)</a:t>
            </a:r>
          </a:p>
          <a:p>
            <a:endParaRPr lang="en-US" dirty="0">
              <a:latin typeface="Georgia" panose="02040502050405020303" pitchFamily="18" charset="0"/>
            </a:endParaRPr>
          </a:p>
        </p:txBody>
      </p:sp>
    </p:spTree>
    <p:extLst>
      <p:ext uri="{BB962C8B-B14F-4D97-AF65-F5344CB8AC3E}">
        <p14:creationId xmlns:p14="http://schemas.microsoft.com/office/powerpoint/2010/main" val="1402957180"/>
      </p:ext>
    </p:extLst>
  </p:cSld>
  <p:clrMapOvr>
    <a:masterClrMapping/>
  </p:clrMapOvr>
</p:sld>
</file>

<file path=ppt/theme/theme1.xml><?xml version="1.0" encoding="utf-8"?>
<a:theme xmlns:a="http://schemas.openxmlformats.org/drawingml/2006/main" name="Tribu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57</TotalTime>
  <Words>647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Amasis MT Pro Medium</vt:lpstr>
      <vt:lpstr>Arial</vt:lpstr>
      <vt:lpstr>Cambria Math</vt:lpstr>
      <vt:lpstr>Georgia</vt:lpstr>
      <vt:lpstr>Söhne</vt:lpstr>
      <vt:lpstr>Univers Light</vt:lpstr>
      <vt:lpstr>TribuneVTI</vt:lpstr>
      <vt:lpstr>Evaluating Spectral Embedding Model Using Supervised and Unsupervised Models</vt:lpstr>
      <vt:lpstr>Objectives</vt:lpstr>
      <vt:lpstr>Framework</vt:lpstr>
      <vt:lpstr>Best classifiers (works internally)</vt:lpstr>
      <vt:lpstr>Random Forest</vt:lpstr>
      <vt:lpstr>Sensitivity and Specificity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Spectral Embedding Model Using Supervised and Unsupervised Models</dc:title>
  <dc:creator>Ahmad Al Musawi</dc:creator>
  <cp:lastModifiedBy>Ahmad Al Musawi</cp:lastModifiedBy>
  <cp:revision>6</cp:revision>
  <dcterms:created xsi:type="dcterms:W3CDTF">2023-03-08T17:49:44Z</dcterms:created>
  <dcterms:modified xsi:type="dcterms:W3CDTF">2023-03-22T00:43:24Z</dcterms:modified>
</cp:coreProperties>
</file>