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png"/>
  <Override PartName="/ppt/media/image16.jpg" ContentType="image/png"/>
  <Override PartName="/ppt/media/image17.jpg" ContentType="image/png"/>
  <Override PartName="/ppt/media/image18.jpg" ContentType="image/png"/>
  <Override PartName="/ppt/media/image2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0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B9DF2-2FC1-4D4C-8104-45C023D5CB6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AD5B7-C2DC-4A6A-B407-3D78EF9B4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9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AD5B7-C2DC-4A6A-B407-3D78EF9B4C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9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771B-86B4-D47E-6CB2-91488601A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F947E-5E22-834F-C375-E5060CB6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1B60D-90EB-B4AA-998F-5188AE90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41E-86CD-4031-8007-006FB3916D0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12CF1-AAF5-267C-D4C1-7A22BAF2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C3280-23B5-14A2-04C9-BE9090ED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E7E-1111-4E06-9250-488F53A5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6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6241-C6A9-8B62-A31A-8F1B01C6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E9401-D21A-43E5-96BE-F7C28E6B3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B1FDB-746E-663B-0B4B-7A3ACB33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41E-86CD-4031-8007-006FB3916D0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0EDAE-D9F3-895B-549B-BFA8B164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ABD20-6DAA-1008-C3C2-A8959FDC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E7E-1111-4E06-9250-488F53A5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3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CC218-AC50-8002-3288-D78574D07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DF944-2392-9485-AE88-DD611F77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F8E75-EA3C-5089-6025-52511413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41E-86CD-4031-8007-006FB3916D0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6241-1A45-B1C0-524C-5ADE8229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9129D-6E86-503B-AD18-5308BB3A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E7E-1111-4E06-9250-488F53A5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9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F04A-F7A3-0B0B-EF77-AC1E0907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6C75-48B8-CAC6-A1D7-B15DF386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AE22-5344-D984-CA46-90AFAE34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41E-86CD-4031-8007-006FB3916D0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B7C1-15DE-9468-10A6-9E51CFEE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B14A-2311-1746-B36E-5686AB9C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E7E-1111-4E06-9250-488F53A5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9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944-B059-9479-C403-16B40BD1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58F65-0383-1C3E-E669-DA61F1C69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1D37-9E6C-DC21-D7ED-AA71DE7E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41E-86CD-4031-8007-006FB3916D0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8D32-C18F-A895-DED1-04C77E9A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57BC-5407-03CC-574C-2E393434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E7E-1111-4E06-9250-488F53A5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3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C6D8-EBF8-3A5A-AED8-457D1D14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15A3-143F-CE92-6D3F-DF2AF2393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10FCA-432E-FE48-5603-43FA96291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6E76E-9B03-EE51-273D-D9B61C8B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41E-86CD-4031-8007-006FB3916D0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C3D56-385B-73B4-9EC0-7FCB61D6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06CA8-10D5-E747-7D7F-1B13FE20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E7E-1111-4E06-9250-488F53A5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24EB-F8A1-0689-25E0-DE6C7C1B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03499-4A79-F0B2-B697-A51CB95FC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87C3D-7446-8022-ACB0-15F7E1ACE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D8F97-B349-EC0F-9777-2655692D7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835C5-0BA4-1BB8-BF23-9F9A36B47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FE0D6-9236-BE4E-14FE-F770425B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41E-86CD-4031-8007-006FB3916D0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92CFD-0728-DBC5-0EC6-2B0DD105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25B64-1EC3-908C-1E54-A67F0DD3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E7E-1111-4E06-9250-488F53A5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4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7F6B-8A14-6FA8-AFF3-1D73EFE1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F707F-7F96-B69A-86CB-A4B3C648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41E-86CD-4031-8007-006FB3916D0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33DD2-4E26-4939-DF65-0256AF6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868BA-3894-F7E5-F8C0-E02F6D20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E7E-1111-4E06-9250-488F53A5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170B3-AC2A-9983-F7C4-62F84F6E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41E-86CD-4031-8007-006FB3916D0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A64FA-C271-5F9A-53E5-B9AC076C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200E5-6D6C-2A95-C564-DDA1EAB8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E7E-1111-4E06-9250-488F53A5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ACEC-BCE5-E93A-DEB9-DA509B57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F4D2-D665-85E8-8D85-7125CD727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08BB7-D024-4A60-8BD8-0507AC613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3FAE-10D4-3F18-3A4B-362FE291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41E-86CD-4031-8007-006FB3916D0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E6443-4E62-8BB3-4D6A-A7ABE9D5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997A5-5898-B0AF-DC55-2A69FB4E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E7E-1111-4E06-9250-488F53A5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7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84A0-AFC0-BB23-32A2-F48D1742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FCD2A-B571-4145-2FD7-16C129884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3F0C1-1A9C-91FE-BBB2-7DF8FB35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AED84-BEE6-F2D2-FE19-2FC359CB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41E-86CD-4031-8007-006FB3916D0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B626-1212-7351-17F9-2458D4BD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A6861-AEBA-E0C9-82B9-1278BB7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3E7E-1111-4E06-9250-488F53A5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34F1D-7528-AA7E-2F46-DB803552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F10DA-13E7-3DE3-A0AC-42658D1C5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41B62-632A-9D08-9EC8-DD21D30C4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C841E-86CD-4031-8007-006FB3916D0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43F6-3407-6225-3470-CBFB8D2FF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7EFA7-B280-1C22-0206-14C7804F7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C3E7E-1111-4E06-9250-488F53A5D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3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B170-2C31-C5BC-BD81-FA667389E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0105"/>
            <a:ext cx="9144000" cy="749980"/>
          </a:xfrm>
        </p:spPr>
        <p:txBody>
          <a:bodyPr>
            <a:noAutofit/>
          </a:bodyPr>
          <a:lstStyle/>
          <a:p>
            <a:r>
              <a:rPr lang="en-US" sz="3200" dirty="0"/>
              <a:t>UNIVERSITATEA  “ALEXANDRU IOAN CUZA” DIN IA</a:t>
            </a:r>
            <a:r>
              <a:rPr lang="ro-RO" sz="3200" dirty="0"/>
              <a:t>ȘI </a:t>
            </a:r>
            <a:br>
              <a:rPr lang="ro-RO" sz="3200" dirty="0"/>
            </a:br>
            <a:r>
              <a:rPr lang="ro-RO" sz="3200" dirty="0"/>
              <a:t>FACULTATEA DE INFORMATICĂ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1D228-C6C8-12ED-0071-007142936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0903"/>
            <a:ext cx="9677400" cy="749980"/>
          </a:xfrm>
        </p:spPr>
        <p:txBody>
          <a:bodyPr>
            <a:noAutofit/>
          </a:bodyPr>
          <a:lstStyle/>
          <a:p>
            <a:r>
              <a:rPr lang="en-US" sz="360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Asigurarea</a:t>
            </a:r>
            <a:r>
              <a:rPr lang="en-US" sz="360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360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mobilit</a:t>
            </a:r>
            <a:r>
              <a:rPr lang="ro-RO" sz="3600" dirty="0">
                <a:highlight>
                  <a:srgbClr val="FFFFFF"/>
                </a:highlight>
                <a:latin typeface="Arial" panose="020B0604020202020204" pitchFamily="34" charset="0"/>
              </a:rPr>
              <a:t>ă</a:t>
            </a:r>
            <a:r>
              <a:rPr lang="ro-RO" sz="360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ț</a:t>
            </a:r>
            <a:r>
              <a:rPr lang="en-US" sz="360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ii urbane </a:t>
            </a:r>
            <a:r>
              <a:rPr lang="en-US" sz="360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prin</a:t>
            </a:r>
            <a:r>
              <a:rPr lang="en-US" sz="360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360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utilizarea</a:t>
            </a:r>
            <a:r>
              <a:rPr lang="en-US" sz="360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ro-RO" sz="360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î</a:t>
            </a:r>
            <a:r>
              <a:rPr lang="en-US" sz="360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</a:t>
            </a:r>
            <a:br>
              <a:rPr lang="en-US" sz="3600" dirty="0"/>
            </a:br>
            <a:r>
              <a:rPr lang="en-US" sz="360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comun</a:t>
            </a:r>
            <a:r>
              <a:rPr lang="en-US" sz="360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en-US" sz="360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vehiculelor</a:t>
            </a:r>
            <a:r>
              <a:rPr lang="en-US" sz="360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sz="360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electrice</a:t>
            </a:r>
            <a:endParaRPr lang="en-US" sz="3600" dirty="0"/>
          </a:p>
        </p:txBody>
      </p:sp>
      <p:pic>
        <p:nvPicPr>
          <p:cNvPr id="5" name="Picture 4" descr="A blue and black arrow&#10;&#10;Description automatically generated">
            <a:extLst>
              <a:ext uri="{FF2B5EF4-FFF2-40B4-BE49-F238E27FC236}">
                <a16:creationId xmlns:a16="http://schemas.microsoft.com/office/drawing/2014/main" id="{CBA7024B-2209-4DCF-3E94-72978133C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35" y="1285025"/>
            <a:ext cx="1668129" cy="1622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7FACD1-ABC2-5106-240A-F217E4156658}"/>
              </a:ext>
            </a:extLst>
          </p:cNvPr>
          <p:cNvSpPr txBox="1"/>
          <p:nvPr/>
        </p:nvSpPr>
        <p:spPr>
          <a:xfrm>
            <a:off x="3630384" y="4581669"/>
            <a:ext cx="4931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      </a:t>
            </a:r>
            <a:r>
              <a:rPr lang="ro-RO" sz="2800" b="1" dirty="0"/>
              <a:t>Cobaschi Emanuel-Așer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5C97D-48CF-6420-B90F-E0039D6F2382}"/>
              </a:ext>
            </a:extLst>
          </p:cNvPr>
          <p:cNvSpPr txBox="1"/>
          <p:nvPr/>
        </p:nvSpPr>
        <p:spPr>
          <a:xfrm>
            <a:off x="2079171" y="5606143"/>
            <a:ext cx="7903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	             </a:t>
            </a:r>
            <a:r>
              <a:rPr lang="ro-RO" sz="2400" dirty="0"/>
              <a:t>Coordonator științific</a:t>
            </a:r>
          </a:p>
          <a:p>
            <a:r>
              <a:rPr lang="ro-RO" sz="2400" dirty="0"/>
              <a:t>		   </a:t>
            </a:r>
            <a:r>
              <a:rPr lang="ro-RO" sz="2400" b="1" dirty="0"/>
              <a:t>Lect. Dr. Cristian Frăsinaru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991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B3ED-4057-3B2D-3687-00E44CF1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046"/>
          </a:xfrm>
        </p:spPr>
        <p:txBody>
          <a:bodyPr>
            <a:normAutofit/>
          </a:bodyPr>
          <a:lstStyle/>
          <a:p>
            <a:r>
              <a:rPr lang="ro-RO" sz="3600" b="1" dirty="0"/>
              <a:t>Aplicația Server – tehnologii utilizate</a:t>
            </a:r>
            <a:endParaRPr lang="en-US" sz="3600" b="1" dirty="0"/>
          </a:p>
        </p:txBody>
      </p:sp>
      <p:pic>
        <p:nvPicPr>
          <p:cNvPr id="5" name="Content Placeholder 4" descr="A blue and white logo with a cloud in the middle&#10;&#10;Description automatically generated">
            <a:extLst>
              <a:ext uri="{FF2B5EF4-FFF2-40B4-BE49-F238E27FC236}">
                <a16:creationId xmlns:a16="http://schemas.microsoft.com/office/drawing/2014/main" id="{07EA9334-58FC-C300-1E52-13BFFA52A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80" y="1654224"/>
            <a:ext cx="2242458" cy="2319784"/>
          </a:xfrm>
        </p:spPr>
      </p:pic>
      <p:pic>
        <p:nvPicPr>
          <p:cNvPr id="7" name="Picture 6" descr="A green logo with a hexagon and a circle&#10;&#10;Description automatically generated">
            <a:extLst>
              <a:ext uri="{FF2B5EF4-FFF2-40B4-BE49-F238E27FC236}">
                <a16:creationId xmlns:a16="http://schemas.microsoft.com/office/drawing/2014/main" id="{A0F21D03-43C6-11D7-B9D8-768462554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0" y="2046621"/>
            <a:ext cx="2952750" cy="1552575"/>
          </a:xfrm>
          <a:prstGeom prst="rect">
            <a:avLst/>
          </a:prstGeom>
        </p:spPr>
      </p:pic>
      <p:pic>
        <p:nvPicPr>
          <p:cNvPr id="9" name="Picture 8" descr="A logo of a person in a suit&#10;&#10;Description automatically generated">
            <a:extLst>
              <a:ext uri="{FF2B5EF4-FFF2-40B4-BE49-F238E27FC236}">
                <a16:creationId xmlns:a16="http://schemas.microsoft.com/office/drawing/2014/main" id="{9656C3E3-1FFF-232F-542B-31113DB02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38" y="1898983"/>
            <a:ext cx="2466975" cy="1847850"/>
          </a:xfrm>
          <a:prstGeom prst="rect">
            <a:avLst/>
          </a:prstGeom>
        </p:spPr>
      </p:pic>
      <p:pic>
        <p:nvPicPr>
          <p:cNvPr id="11" name="Picture 10" descr="A blue and white sign with white text&#10;&#10;Description automatically generated">
            <a:extLst>
              <a:ext uri="{FF2B5EF4-FFF2-40B4-BE49-F238E27FC236}">
                <a16:creationId xmlns:a16="http://schemas.microsoft.com/office/drawing/2014/main" id="{4E73368E-E615-9798-C2B2-754D74BD5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21" y="4192628"/>
            <a:ext cx="3333478" cy="16487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4EBAB6-2B88-E8C1-2AC3-E2C80A66E309}"/>
              </a:ext>
            </a:extLst>
          </p:cNvPr>
          <p:cNvSpPr txBox="1"/>
          <p:nvPr/>
        </p:nvSpPr>
        <p:spPr>
          <a:xfrm>
            <a:off x="493940" y="4311060"/>
            <a:ext cx="3788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Spring Email </a:t>
            </a:r>
          </a:p>
          <a:p>
            <a:r>
              <a:rPr lang="ro-RO" sz="2000" dirty="0"/>
              <a:t>Spring Boot JDBC și Data JPA</a:t>
            </a: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7DB082-B0B9-146D-5F26-1BC861E71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54" y="5971814"/>
            <a:ext cx="7756041" cy="526391"/>
          </a:xfrm>
          <a:prstGeom prst="rect">
            <a:avLst/>
          </a:prstGeom>
        </p:spPr>
      </p:pic>
      <p:pic>
        <p:nvPicPr>
          <p:cNvPr id="18" name="Picture 17" descr="A logo of a python company&#10;&#10;Description automatically generated">
            <a:extLst>
              <a:ext uri="{FF2B5EF4-FFF2-40B4-BE49-F238E27FC236}">
                <a16:creationId xmlns:a16="http://schemas.microsoft.com/office/drawing/2014/main" id="{FFDE67E9-F8D5-B9DF-F36D-E44E84116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65" y="2011871"/>
            <a:ext cx="2857500" cy="1600200"/>
          </a:xfrm>
          <a:prstGeom prst="rect">
            <a:avLst/>
          </a:prstGeom>
        </p:spPr>
      </p:pic>
      <p:pic>
        <p:nvPicPr>
          <p:cNvPr id="20" name="Picture 19" descr="A close-up of a logo&#10;&#10;Description automatically generated">
            <a:extLst>
              <a:ext uri="{FF2B5EF4-FFF2-40B4-BE49-F238E27FC236}">
                <a16:creationId xmlns:a16="http://schemas.microsoft.com/office/drawing/2014/main" id="{01FB8E77-2680-37D5-ABF6-15C04081F5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165" y="815122"/>
            <a:ext cx="40767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2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B3ED-4057-3B2D-3687-00E44CF1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046"/>
          </a:xfrm>
        </p:spPr>
        <p:txBody>
          <a:bodyPr>
            <a:normAutofit/>
          </a:bodyPr>
          <a:lstStyle/>
          <a:p>
            <a:r>
              <a:rPr lang="ro-RO" sz="3600" b="1" dirty="0"/>
              <a:t>Aplicația Server – testare</a:t>
            </a:r>
            <a:endParaRPr lang="en-US" sz="3600" dirty="0"/>
          </a:p>
        </p:txBody>
      </p:sp>
      <p:pic>
        <p:nvPicPr>
          <p:cNvPr id="5" name="Content Placeholder 4" descr="A close-up of a drink&#10;&#10;Description automatically generated">
            <a:extLst>
              <a:ext uri="{FF2B5EF4-FFF2-40B4-BE49-F238E27FC236}">
                <a16:creationId xmlns:a16="http://schemas.microsoft.com/office/drawing/2014/main" id="{B2FC2052-CCF9-5D61-74E8-7802234FC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1" y="942969"/>
            <a:ext cx="2460173" cy="1330892"/>
          </a:xfrm>
        </p:spPr>
      </p:pic>
      <p:pic>
        <p:nvPicPr>
          <p:cNvPr id="7" name="Picture 6" descr="A close-up of a sign&#10;&#10;Description automatically generated">
            <a:extLst>
              <a:ext uri="{FF2B5EF4-FFF2-40B4-BE49-F238E27FC236}">
                <a16:creationId xmlns:a16="http://schemas.microsoft.com/office/drawing/2014/main" id="{40F87074-ADBC-71FD-FDB2-7B8DE623B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306" y="1135319"/>
            <a:ext cx="2841491" cy="952046"/>
          </a:xfrm>
          <a:prstGeom prst="rect">
            <a:avLst/>
          </a:prstGeom>
        </p:spPr>
      </p:pic>
      <p:pic>
        <p:nvPicPr>
          <p:cNvPr id="9" name="Picture 8" descr="A red and green text on a black background&#10;&#10;Description automatically generated">
            <a:extLst>
              <a:ext uri="{FF2B5EF4-FFF2-40B4-BE49-F238E27FC236}">
                <a16:creationId xmlns:a16="http://schemas.microsoft.com/office/drawing/2014/main" id="{3AC952E8-9EAA-B1DD-FB44-374C69A36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728" y="664080"/>
            <a:ext cx="1888671" cy="1888671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F12023B-0613-BC09-68C0-559F352A6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999" y="2969806"/>
            <a:ext cx="4942857" cy="1330892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C1D6DC0-B128-51A9-2F60-4FBB93E962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1" y="5094514"/>
            <a:ext cx="7550538" cy="1584865"/>
          </a:xfrm>
          <a:prstGeom prst="rect">
            <a:avLst/>
          </a:prstGeom>
        </p:spPr>
      </p:pic>
      <p:pic>
        <p:nvPicPr>
          <p:cNvPr id="15" name="Picture 1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BE84F4B-98A9-FB3B-EF51-E5E06AA74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44" y="4867265"/>
            <a:ext cx="2311519" cy="1771741"/>
          </a:xfrm>
          <a:prstGeom prst="rect">
            <a:avLst/>
          </a:prstGeom>
        </p:spPr>
      </p:pic>
      <p:pic>
        <p:nvPicPr>
          <p:cNvPr id="17" name="Picture 1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0E1DD523-8503-085F-9F7A-82857979CE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4" y="2329764"/>
            <a:ext cx="6666915" cy="26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81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B3ED-4057-3B2D-3687-00E44CF1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046"/>
          </a:xfrm>
        </p:spPr>
        <p:txBody>
          <a:bodyPr>
            <a:normAutofit/>
          </a:bodyPr>
          <a:lstStyle/>
          <a:p>
            <a:r>
              <a:rPr lang="ro-RO" sz="3600" b="1" dirty="0"/>
              <a:t>Aplicația Server – algoritmi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90FC-AB7E-5C14-5723-23DDC562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2"/>
            <a:ext cx="10515600" cy="4859791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    Algoritmul de stabilire a ierarhiei parcărilor și a numărului de vehicule pe care ar fi de dorit să îl primească acestea </a:t>
            </a:r>
            <a:r>
              <a:rPr lang="en-US" dirty="0"/>
              <a:t>:</a:t>
            </a:r>
          </a:p>
          <a:p>
            <a:r>
              <a:rPr lang="en-US" dirty="0"/>
              <a:t>  </a:t>
            </a:r>
            <a:r>
              <a:rPr lang="ro-RO" dirty="0"/>
              <a:t>se stabilește perioada pentru care interogăm istoricul parcărilor.</a:t>
            </a:r>
          </a:p>
          <a:p>
            <a:r>
              <a:rPr lang="ro-RO" dirty="0"/>
              <a:t>  </a:t>
            </a:r>
            <a:r>
              <a:rPr lang="en-US" dirty="0" err="1"/>
              <a:t>stabilim</a:t>
            </a:r>
            <a:r>
              <a:rPr lang="en-US" dirty="0"/>
              <a:t> nu</a:t>
            </a:r>
            <a:r>
              <a:rPr lang="ro-RO" dirty="0"/>
              <a:t>mă</a:t>
            </a:r>
            <a:r>
              <a:rPr lang="en-US" dirty="0" err="1"/>
              <a:t>rul</a:t>
            </a:r>
            <a:r>
              <a:rPr lang="en-US" dirty="0"/>
              <a:t> total de </a:t>
            </a:r>
            <a:r>
              <a:rPr lang="en-US" dirty="0" err="1"/>
              <a:t>vehicule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pot fi mutate</a:t>
            </a:r>
            <a:r>
              <a:rPr lang="ro-RO" dirty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ro-RO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parcare</a:t>
            </a:r>
            <a:r>
              <a:rPr lang="en-US" dirty="0"/>
              <a:t>, </a:t>
            </a:r>
            <a:r>
              <a:rPr lang="ro-RO" dirty="0"/>
              <a:t>asignăm direct proporțional cu numărul de ieșiri din perioada selectată un număr de mașini din totalul celor ce se pot muta.</a:t>
            </a:r>
          </a:p>
          <a:p>
            <a:r>
              <a:rPr lang="ro-RO" dirty="0"/>
              <a:t> se returnează această ierarhie sub forma unui</a:t>
            </a:r>
            <a:r>
              <a:rPr lang="en-US" dirty="0"/>
              <a:t>  HashMap cu </a:t>
            </a:r>
            <a:r>
              <a:rPr lang="en-US" dirty="0" err="1"/>
              <a:t>structura</a:t>
            </a:r>
            <a:r>
              <a:rPr lang="en-US" dirty="0"/>
              <a:t> (</a:t>
            </a:r>
            <a:r>
              <a:rPr lang="en-US" dirty="0" err="1"/>
              <a:t>Id_parcare</a:t>
            </a:r>
            <a:r>
              <a:rPr lang="en-US" dirty="0"/>
              <a:t>, </a:t>
            </a:r>
            <a:r>
              <a:rPr lang="en-US" dirty="0" err="1"/>
              <a:t>Nr_ma</a:t>
            </a:r>
            <a:r>
              <a:rPr lang="ro-RO" dirty="0"/>
              <a:t>șini)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344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B3ED-4057-3B2D-3687-00E44CF1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046"/>
          </a:xfrm>
        </p:spPr>
        <p:txBody>
          <a:bodyPr>
            <a:normAutofit/>
          </a:bodyPr>
          <a:lstStyle/>
          <a:p>
            <a:r>
              <a:rPr lang="ro-RO" sz="3600" b="1" dirty="0"/>
              <a:t>Aplicația Server – algoritmi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90FC-AB7E-5C14-5723-23DDC562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886"/>
            <a:ext cx="10515600" cy="50230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dirty="0"/>
              <a:t>    Algoritmul </a:t>
            </a:r>
            <a:r>
              <a:rPr lang="en-US" dirty="0" err="1"/>
              <a:t>redistribuire</a:t>
            </a:r>
            <a:r>
              <a:rPr lang="en-US" dirty="0"/>
              <a:t> a </a:t>
            </a:r>
            <a:r>
              <a:rPr lang="en-US" dirty="0" err="1"/>
              <a:t>vehiculelor</a:t>
            </a:r>
            <a:r>
              <a:rPr lang="en-US" dirty="0"/>
              <a:t>: </a:t>
            </a:r>
          </a:p>
          <a:p>
            <a:r>
              <a:rPr lang="ro-RO" dirty="0"/>
              <a:t>Încercăm să mutăm în parcări un număr de mașini egal cu cel  din ierarhia amintită anterior.</a:t>
            </a:r>
          </a:p>
          <a:p>
            <a:r>
              <a:rPr lang="ro-RO" dirty="0"/>
              <a:t>Cu cât parcarea e mai importantă, cu atât încercăm să o completăm mai repede.</a:t>
            </a:r>
          </a:p>
          <a:p>
            <a:r>
              <a:rPr lang="ro-RO" dirty="0"/>
              <a:t>Pentru fiecare parcare, mutăm mai întâi vehicule din depou, dacă sunt, apoi completăm cu vehicule din parcările cele mai puțin importante.</a:t>
            </a:r>
          </a:p>
          <a:p>
            <a:r>
              <a:rPr lang="ro-RO" dirty="0"/>
              <a:t>Dacă vrem să mutăm vehicule din parcarea A în parcarea B (mai importantă decât A), ne vom asigura că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ro-RO" dirty="0"/>
              <a:t>Rămâne cel puțin un vehicul în parcarea 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ro-RO" dirty="0"/>
              <a:t>Nu mutăm mai multe decât diferența dintre numărul de mașini așteptate de cele două parcări. Dacă A așteaptă 5 vehicule, iar B așteaptă 3 vehicule, nu vom muta mai mult de 2 vehicule din A către B.</a:t>
            </a:r>
            <a:endParaRPr lang="en-US" dirty="0"/>
          </a:p>
          <a:p>
            <a:endParaRPr lang="ro-RO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7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B3ED-4057-3B2D-3687-00E44CF1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046"/>
          </a:xfrm>
        </p:spPr>
        <p:txBody>
          <a:bodyPr>
            <a:normAutofit/>
          </a:bodyPr>
          <a:lstStyle/>
          <a:p>
            <a:r>
              <a:rPr lang="ro-RO" sz="3600" b="1" dirty="0"/>
              <a:t>Aplicația Web – tehnologii utilizate</a:t>
            </a:r>
            <a:endParaRPr lang="en-US" sz="3600" b="1" dirty="0"/>
          </a:p>
        </p:txBody>
      </p:sp>
      <p:pic>
        <p:nvPicPr>
          <p:cNvPr id="8" name="Picture 7" descr="A blue and white symbol&#10;&#10;Description automatically generated">
            <a:extLst>
              <a:ext uri="{FF2B5EF4-FFF2-40B4-BE49-F238E27FC236}">
                <a16:creationId xmlns:a16="http://schemas.microsoft.com/office/drawing/2014/main" id="{01D1FC2A-7657-7D52-DDA8-7C391639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1650"/>
            <a:ext cx="1905000" cy="1657350"/>
          </a:xfrm>
          <a:prstGeom prst="rect">
            <a:avLst/>
          </a:prstGeom>
        </p:spPr>
      </p:pic>
      <p:pic>
        <p:nvPicPr>
          <p:cNvPr id="13" name="Picture 12" descr="A logo of a google map&#10;&#10;Description automatically generated">
            <a:extLst>
              <a:ext uri="{FF2B5EF4-FFF2-40B4-BE49-F238E27FC236}">
                <a16:creationId xmlns:a16="http://schemas.microsoft.com/office/drawing/2014/main" id="{264B5BC4-60B6-A235-4CDD-FBE105E28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8" y="3505201"/>
            <a:ext cx="2285069" cy="2057064"/>
          </a:xfrm>
          <a:prstGeom prst="rect">
            <a:avLst/>
          </a:prstGeom>
        </p:spPr>
      </p:pic>
      <p:pic>
        <p:nvPicPr>
          <p:cNvPr id="19" name="Picture 18" descr="A yellow background with black text&#10;&#10;Description automatically generated">
            <a:extLst>
              <a:ext uri="{FF2B5EF4-FFF2-40B4-BE49-F238E27FC236}">
                <a16:creationId xmlns:a16="http://schemas.microsoft.com/office/drawing/2014/main" id="{20D800C3-4BC3-5AD5-DB0E-4974896CB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580" y="2048043"/>
            <a:ext cx="3312220" cy="2057063"/>
          </a:xfrm>
          <a:prstGeom prst="rect">
            <a:avLst/>
          </a:prstGeom>
        </p:spPr>
      </p:pic>
      <p:pic>
        <p:nvPicPr>
          <p:cNvPr id="22" name="Picture 21" descr="A purple and white logo&#10;&#10;Description automatically generated">
            <a:extLst>
              <a:ext uri="{FF2B5EF4-FFF2-40B4-BE49-F238E27FC236}">
                <a16:creationId xmlns:a16="http://schemas.microsoft.com/office/drawing/2014/main" id="{B807D130-6943-E872-5145-E6CAE1C19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0" y="4835977"/>
            <a:ext cx="3238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4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B3ED-4057-3B2D-3687-00E44CF1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046"/>
          </a:xfrm>
        </p:spPr>
        <p:txBody>
          <a:bodyPr>
            <a:normAutofit/>
          </a:bodyPr>
          <a:lstStyle/>
          <a:p>
            <a:r>
              <a:rPr lang="ro-RO" sz="3600" b="1" dirty="0"/>
              <a:t>Modulul utilizator – fluxul paginilor</a:t>
            </a:r>
            <a:endParaRPr lang="en-US" sz="3600" b="1" dirty="0"/>
          </a:p>
        </p:txBody>
      </p:sp>
      <p:pic>
        <p:nvPicPr>
          <p:cNvPr id="4" name="Picture 3" descr="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597A57C9-4742-2A28-5104-5C56221FA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05" y="1317172"/>
            <a:ext cx="8290124" cy="484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B3ED-4057-3B2D-3687-00E44CF1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046"/>
          </a:xfrm>
        </p:spPr>
        <p:txBody>
          <a:bodyPr>
            <a:normAutofit/>
          </a:bodyPr>
          <a:lstStyle/>
          <a:p>
            <a:r>
              <a:rPr lang="ro-RO" sz="3600" b="1" dirty="0"/>
              <a:t>Modulul administrator – fluxul paginilor</a:t>
            </a:r>
            <a:endParaRPr lang="en-US" sz="3600" b="1" dirty="0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61B0EE12-B420-CE33-2C90-F000152E8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19" y="1174017"/>
            <a:ext cx="8344329" cy="54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5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B3ED-4057-3B2D-3687-00E44CF1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952046"/>
          </a:xfrm>
        </p:spPr>
        <p:txBody>
          <a:bodyPr>
            <a:normAutofit/>
          </a:bodyPr>
          <a:lstStyle/>
          <a:p>
            <a:r>
              <a:rPr lang="ro-RO" sz="3600" b="1" dirty="0"/>
              <a:t>Demo – utilizator </a:t>
            </a:r>
            <a:endParaRPr lang="en-US" sz="3600" b="1" dirty="0"/>
          </a:p>
        </p:txBody>
      </p:sp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6081B807-9454-8B2F-B7A0-7F5AA613E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10191684" cy="53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70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B3ED-4057-3B2D-3687-00E44CF1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952046"/>
          </a:xfrm>
        </p:spPr>
        <p:txBody>
          <a:bodyPr>
            <a:normAutofit/>
          </a:bodyPr>
          <a:lstStyle/>
          <a:p>
            <a:r>
              <a:rPr lang="ro-RO" sz="3600" b="1" dirty="0"/>
              <a:t>Demo – administrator </a:t>
            </a:r>
            <a:endParaRPr lang="en-US" sz="3600" b="1" dirty="0"/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BBB92CD7-E066-2E5D-E2FB-728B89C2E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76" y="1153887"/>
            <a:ext cx="9563847" cy="51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B3ED-4057-3B2D-3687-00E44CF1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046"/>
          </a:xfrm>
        </p:spPr>
        <p:txBody>
          <a:bodyPr>
            <a:normAutofit/>
          </a:bodyPr>
          <a:lstStyle/>
          <a:p>
            <a:r>
              <a:rPr lang="ro-RO" sz="3600" b="1" dirty="0"/>
              <a:t>Concluzii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90FC-AB7E-5C14-5723-23DDC562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4326617"/>
            <a:ext cx="10515600" cy="2079171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Îmbunătățirea securității aplicației.</a:t>
            </a:r>
          </a:p>
          <a:p>
            <a:r>
              <a:rPr lang="ro-RO" dirty="0"/>
              <a:t>Îmbunătățirea algoritmului de rebalansare.</a:t>
            </a:r>
          </a:p>
          <a:p>
            <a:r>
              <a:rPr lang="ro-RO" dirty="0"/>
              <a:t>Adăugarea unui algortim de predicție a vehiculelor necesare într-o parcare la un anumit moment.</a:t>
            </a:r>
          </a:p>
          <a:p>
            <a:r>
              <a:rPr lang="ro-RO" dirty="0"/>
              <a:t>Îmbunătățirea CSS-ului în aplicația Web.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32F5CF-BDC7-0C13-63A5-E0FE685151DF}"/>
              </a:ext>
            </a:extLst>
          </p:cNvPr>
          <p:cNvSpPr txBox="1">
            <a:spLocks/>
          </p:cNvSpPr>
          <p:nvPr/>
        </p:nvSpPr>
        <p:spPr>
          <a:xfrm>
            <a:off x="751114" y="3091542"/>
            <a:ext cx="10515600" cy="952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600" b="1" dirty="0"/>
              <a:t> </a:t>
            </a:r>
          </a:p>
          <a:p>
            <a:r>
              <a:rPr lang="ro-RO" sz="3600" b="1" dirty="0"/>
              <a:t> Direcții de viitor</a:t>
            </a:r>
            <a:endParaRPr 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5A7761-E095-7F27-452A-9798AA491313}"/>
              </a:ext>
            </a:extLst>
          </p:cNvPr>
          <p:cNvSpPr txBox="1">
            <a:spLocks/>
          </p:cNvSpPr>
          <p:nvPr/>
        </p:nvSpPr>
        <p:spPr>
          <a:xfrm>
            <a:off x="990600" y="1306286"/>
            <a:ext cx="10515600" cy="207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Aplicația server are toate endpoint-urile necesare.</a:t>
            </a:r>
          </a:p>
          <a:p>
            <a:r>
              <a:rPr lang="ro-RO" dirty="0"/>
              <a:t>Aplicație Web cu cele două module (utilizator și administrator) este complet funcțională.</a:t>
            </a:r>
          </a:p>
          <a:p>
            <a:r>
              <a:rPr lang="ro-RO" dirty="0"/>
              <a:t>Algoritmul de reblanasare a parcărilor este funcțional.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o-RO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FD6B-608D-C917-92F6-F07247E9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Cuprins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4443-B51B-B647-A250-1FB0B21E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Descrierea</a:t>
            </a:r>
            <a:r>
              <a:rPr lang="en-US" sz="3200" dirty="0"/>
              <a:t> </a:t>
            </a:r>
            <a:r>
              <a:rPr lang="en-US" sz="3200" dirty="0" err="1"/>
              <a:t>problemei</a:t>
            </a:r>
            <a:endParaRPr lang="en-US" sz="3200" dirty="0"/>
          </a:p>
          <a:p>
            <a:r>
              <a:rPr lang="en-US" sz="3200" dirty="0"/>
              <a:t>Schema </a:t>
            </a:r>
            <a:r>
              <a:rPr lang="en-US" sz="3200" dirty="0" err="1"/>
              <a:t>bazei</a:t>
            </a:r>
            <a:r>
              <a:rPr lang="en-US" sz="3200" dirty="0"/>
              <a:t> de date</a:t>
            </a:r>
          </a:p>
          <a:p>
            <a:r>
              <a:rPr lang="en-US" sz="3200" dirty="0"/>
              <a:t>Model C4</a:t>
            </a:r>
          </a:p>
          <a:p>
            <a:r>
              <a:rPr lang="en-US" sz="3200" dirty="0" err="1"/>
              <a:t>Aplica</a:t>
            </a:r>
            <a:r>
              <a:rPr lang="ro-RO" sz="3200" dirty="0"/>
              <a:t>țiile server și client</a:t>
            </a:r>
          </a:p>
          <a:p>
            <a:r>
              <a:rPr lang="ro-RO" sz="3200" dirty="0"/>
              <a:t>Demo</a:t>
            </a:r>
          </a:p>
          <a:p>
            <a:r>
              <a:rPr lang="ro-RO" sz="3200" dirty="0"/>
              <a:t>Concluzii</a:t>
            </a:r>
          </a:p>
          <a:p>
            <a:r>
              <a:rPr lang="ro-RO" sz="3200" dirty="0"/>
              <a:t>Întrebări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26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7FB8-892F-59D7-660B-5F5A5BB7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Întrebări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22965-1EA6-1462-86B2-3E6B6412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942" y="4982028"/>
            <a:ext cx="10515600" cy="1325564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Vă mulțumesc pentru vizionare!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FD38-3BCC-EB32-7ECE-7493484D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3631"/>
          </a:xfrm>
        </p:spPr>
        <p:txBody>
          <a:bodyPr/>
          <a:lstStyle/>
          <a:p>
            <a:r>
              <a:rPr lang="ro-RO" dirty="0"/>
              <a:t>     Descrierea problemei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D4C4-8614-C994-C181-E031F9671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0486" y="1658030"/>
            <a:ext cx="5181600" cy="4124212"/>
          </a:xfrm>
        </p:spPr>
        <p:txBody>
          <a:bodyPr>
            <a:normAutofit/>
          </a:bodyPr>
          <a:lstStyle/>
          <a:p>
            <a:r>
              <a:rPr lang="ro-RO" dirty="0"/>
              <a:t>Vehicule distribuite în parcări și în depou.</a:t>
            </a:r>
          </a:p>
          <a:p>
            <a:r>
              <a:rPr lang="ro-RO" dirty="0"/>
              <a:t>Utilizatorul poate efectura curse între parcări, pe baza cererilor de închiriere.</a:t>
            </a:r>
          </a:p>
          <a:p>
            <a:r>
              <a:rPr lang="ro-RO" dirty="0"/>
              <a:t>Administratorul poate acționa redistribuirea vehiculelor libere în parcări, în vederea rebalansării acestora.</a:t>
            </a:r>
            <a:endParaRPr lang="en-US" dirty="0"/>
          </a:p>
        </p:txBody>
      </p:sp>
      <p:pic>
        <p:nvPicPr>
          <p:cNvPr id="5" name="Content Placeholder 4" descr="A group of cars parked in a parking lot&#10;&#10;Description automatically generated">
            <a:extLst>
              <a:ext uri="{FF2B5EF4-FFF2-40B4-BE49-F238E27FC236}">
                <a16:creationId xmlns:a16="http://schemas.microsoft.com/office/drawing/2014/main" id="{3E571F83-B920-82CD-D654-8B030F66CF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04" y="1658030"/>
            <a:ext cx="53500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8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D9D2-9B77-6796-B01E-3C962720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fontScale="85000" lnSpcReduction="20000"/>
          </a:bodyPr>
          <a:lstStyle/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        </a:t>
            </a:r>
          </a:p>
          <a:p>
            <a:pPr marL="0" indent="0">
              <a:buNone/>
            </a:pPr>
            <a:r>
              <a:rPr lang="ro-RO" dirty="0"/>
              <a:t>Schema Bazei de Date</a:t>
            </a:r>
            <a:endParaRPr lang="en-US" dirty="0"/>
          </a:p>
        </p:txBody>
      </p:sp>
      <p:pic>
        <p:nvPicPr>
          <p:cNvPr id="5" name="Picture 4" descr="A computer screen shot of a computer flowchart&#10;&#10;Description automatically generated">
            <a:extLst>
              <a:ext uri="{FF2B5EF4-FFF2-40B4-BE49-F238E27FC236}">
                <a16:creationId xmlns:a16="http://schemas.microsoft.com/office/drawing/2014/main" id="{DF74FE4C-1132-246C-A174-85644889B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627" y="108857"/>
            <a:ext cx="9176659" cy="55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3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5294-32F1-E243-17B9-DECA898B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67000" cy="1325563"/>
          </a:xfrm>
        </p:spPr>
        <p:txBody>
          <a:bodyPr/>
          <a:lstStyle/>
          <a:p>
            <a:r>
              <a:rPr lang="ro-RO" dirty="0"/>
              <a:t>Model C4</a:t>
            </a:r>
            <a:br>
              <a:rPr lang="ro-RO" dirty="0"/>
            </a:br>
            <a:r>
              <a:rPr lang="ro-RO" sz="2800" dirty="0"/>
              <a:t>Primul nivel</a:t>
            </a:r>
            <a:endParaRPr lang="en-US" sz="2800" dirty="0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AC2DE12F-3FF3-65EF-32E5-4CB988A8D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15" y="947056"/>
            <a:ext cx="7598228" cy="4996543"/>
          </a:xfrm>
        </p:spPr>
      </p:pic>
    </p:spTree>
    <p:extLst>
      <p:ext uri="{BB962C8B-B14F-4D97-AF65-F5344CB8AC3E}">
        <p14:creationId xmlns:p14="http://schemas.microsoft.com/office/powerpoint/2010/main" val="234486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5294-32F1-E243-17B9-DECA898B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67000" cy="1325563"/>
          </a:xfrm>
        </p:spPr>
        <p:txBody>
          <a:bodyPr/>
          <a:lstStyle/>
          <a:p>
            <a:r>
              <a:rPr lang="ro-RO" dirty="0"/>
              <a:t>Model C4</a:t>
            </a:r>
            <a:br>
              <a:rPr lang="ro-RO" dirty="0"/>
            </a:br>
            <a:r>
              <a:rPr lang="ro-RO" sz="2800" dirty="0"/>
              <a:t>Al doilea nivel</a:t>
            </a:r>
            <a:endParaRPr lang="en-US" sz="2800" dirty="0"/>
          </a:p>
        </p:txBody>
      </p:sp>
      <p:pic>
        <p:nvPicPr>
          <p:cNvPr id="7" name="Content Placeholder 6" descr="A diagram of a person's work flow&#10;&#10;Description automatically generated">
            <a:extLst>
              <a:ext uri="{FF2B5EF4-FFF2-40B4-BE49-F238E27FC236}">
                <a16:creationId xmlns:a16="http://schemas.microsoft.com/office/drawing/2014/main" id="{19D47DB3-06D4-6B63-A9D7-24E30BECB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43" y="365125"/>
            <a:ext cx="8630261" cy="5676446"/>
          </a:xfrm>
        </p:spPr>
      </p:pic>
    </p:spTree>
    <p:extLst>
      <p:ext uri="{BB962C8B-B14F-4D97-AF65-F5344CB8AC3E}">
        <p14:creationId xmlns:p14="http://schemas.microsoft.com/office/powerpoint/2010/main" val="274048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5294-32F1-E243-17B9-DECA898B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36525"/>
            <a:ext cx="2667000" cy="1325563"/>
          </a:xfrm>
        </p:spPr>
        <p:txBody>
          <a:bodyPr/>
          <a:lstStyle/>
          <a:p>
            <a:r>
              <a:rPr lang="ro-RO" dirty="0"/>
              <a:t>Model C4</a:t>
            </a:r>
            <a:br>
              <a:rPr lang="ro-RO" dirty="0"/>
            </a:br>
            <a:r>
              <a:rPr lang="ro-RO" sz="2800" dirty="0"/>
              <a:t>Al treilea nivel</a:t>
            </a:r>
            <a:endParaRPr lang="en-US" sz="2800" dirty="0"/>
          </a:p>
        </p:txBody>
      </p:sp>
      <p:pic>
        <p:nvPicPr>
          <p:cNvPr id="6" name="Content Placeholder 5" descr="A diagram of a company&#10;&#10;Description automatically generated">
            <a:extLst>
              <a:ext uri="{FF2B5EF4-FFF2-40B4-BE49-F238E27FC236}">
                <a16:creationId xmlns:a16="http://schemas.microsoft.com/office/drawing/2014/main" id="{BC223A66-C878-3CB5-5E76-349DE7233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4" y="332468"/>
            <a:ext cx="9557657" cy="6003018"/>
          </a:xfrm>
        </p:spPr>
      </p:pic>
    </p:spTree>
    <p:extLst>
      <p:ext uri="{BB962C8B-B14F-4D97-AF65-F5344CB8AC3E}">
        <p14:creationId xmlns:p14="http://schemas.microsoft.com/office/powerpoint/2010/main" val="235940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5294-32F1-E243-17B9-DECA898B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840"/>
            <a:ext cx="2667000" cy="1325563"/>
          </a:xfrm>
        </p:spPr>
        <p:txBody>
          <a:bodyPr/>
          <a:lstStyle/>
          <a:p>
            <a:r>
              <a:rPr lang="ro-RO" dirty="0"/>
              <a:t>Model C4</a:t>
            </a:r>
            <a:br>
              <a:rPr lang="ro-RO" dirty="0"/>
            </a:br>
            <a:r>
              <a:rPr lang="ro-RO" sz="2800" dirty="0"/>
              <a:t>Al treilea nivel</a:t>
            </a:r>
            <a:endParaRPr lang="en-US" sz="2800" dirty="0"/>
          </a:p>
        </p:txBody>
      </p:sp>
      <p:pic>
        <p:nvPicPr>
          <p:cNvPr id="6" name="Content Placeholder 5" descr="A diagram of a vehicle controller&#10;&#10;Description automatically generated">
            <a:extLst>
              <a:ext uri="{FF2B5EF4-FFF2-40B4-BE49-F238E27FC236}">
                <a16:creationId xmlns:a16="http://schemas.microsoft.com/office/drawing/2014/main" id="{2A1916CB-CC82-5E64-8B36-372A912EC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86" y="315686"/>
            <a:ext cx="9551090" cy="6340474"/>
          </a:xfrm>
        </p:spPr>
      </p:pic>
    </p:spTree>
    <p:extLst>
      <p:ext uri="{BB962C8B-B14F-4D97-AF65-F5344CB8AC3E}">
        <p14:creationId xmlns:p14="http://schemas.microsoft.com/office/powerpoint/2010/main" val="81361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5294-32F1-E243-17B9-DECA898B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410"/>
            <a:ext cx="2667000" cy="1325563"/>
          </a:xfrm>
        </p:spPr>
        <p:txBody>
          <a:bodyPr/>
          <a:lstStyle/>
          <a:p>
            <a:r>
              <a:rPr lang="ro-RO" dirty="0"/>
              <a:t>Model C4</a:t>
            </a:r>
            <a:br>
              <a:rPr lang="ro-RO" dirty="0"/>
            </a:br>
            <a:r>
              <a:rPr lang="ro-RO" sz="2800" dirty="0"/>
              <a:t>Al treilea nivel</a:t>
            </a:r>
            <a:endParaRPr lang="en-US" sz="2800" dirty="0"/>
          </a:p>
        </p:txBody>
      </p:sp>
      <p:pic>
        <p:nvPicPr>
          <p:cNvPr id="6" name="Content Placeholder 5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FD35ACD8-0914-8042-D047-8A71D8F61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6" y="147410"/>
            <a:ext cx="8927140" cy="6563179"/>
          </a:xfrm>
        </p:spPr>
      </p:pic>
    </p:spTree>
    <p:extLst>
      <p:ext uri="{BB962C8B-B14F-4D97-AF65-F5344CB8AC3E}">
        <p14:creationId xmlns:p14="http://schemas.microsoft.com/office/powerpoint/2010/main" val="109884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483</Words>
  <Application>Microsoft Office PowerPoint</Application>
  <PresentationFormat>Widescreen</PresentationFormat>
  <Paragraphs>73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Wingdings</vt:lpstr>
      <vt:lpstr>Office Theme</vt:lpstr>
      <vt:lpstr>UNIVERSITATEA  “ALEXANDRU IOAN CUZA” DIN IAȘI  FACULTATEA DE INFORMATICĂ</vt:lpstr>
      <vt:lpstr>Cuprins</vt:lpstr>
      <vt:lpstr>     Descrierea problemei</vt:lpstr>
      <vt:lpstr>PowerPoint Presentation</vt:lpstr>
      <vt:lpstr>Model C4 Primul nivel</vt:lpstr>
      <vt:lpstr>Model C4 Al doilea nivel</vt:lpstr>
      <vt:lpstr>Model C4 Al treilea nivel</vt:lpstr>
      <vt:lpstr>Model C4 Al treilea nivel</vt:lpstr>
      <vt:lpstr>Model C4 Al treilea nivel</vt:lpstr>
      <vt:lpstr>Aplicația Server – tehnologii utilizate</vt:lpstr>
      <vt:lpstr>Aplicația Server – testare</vt:lpstr>
      <vt:lpstr>Aplicația Server – algoritmi</vt:lpstr>
      <vt:lpstr>Aplicația Server – algoritmi</vt:lpstr>
      <vt:lpstr>Aplicația Web – tehnologii utilizate</vt:lpstr>
      <vt:lpstr>Modulul utilizator – fluxul paginilor</vt:lpstr>
      <vt:lpstr>Modulul administrator – fluxul paginilor</vt:lpstr>
      <vt:lpstr>Demo – utilizator </vt:lpstr>
      <vt:lpstr>Demo – administrator </vt:lpstr>
      <vt:lpstr>Concluzii</vt:lpstr>
      <vt:lpstr>Întrebări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Cobaschi Aser</dc:creator>
  <cp:lastModifiedBy>Cobaschi Aser</cp:lastModifiedBy>
  <cp:revision>3</cp:revision>
  <dcterms:created xsi:type="dcterms:W3CDTF">2024-06-20T12:35:27Z</dcterms:created>
  <dcterms:modified xsi:type="dcterms:W3CDTF">2024-06-20T17:04:43Z</dcterms:modified>
</cp:coreProperties>
</file>