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7" r:id="rId2"/>
    <p:sldId id="270" r:id="rId3"/>
    <p:sldId id="304" r:id="rId4"/>
    <p:sldId id="305" r:id="rId5"/>
    <p:sldId id="306" r:id="rId6"/>
    <p:sldId id="288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0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3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2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81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12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4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7516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0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5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7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0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1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6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4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38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E7A850E-29AA-CA21-53D2-C1F1312FF53E}"/>
              </a:ext>
            </a:extLst>
          </p:cNvPr>
          <p:cNvSpPr/>
          <p:nvPr/>
        </p:nvSpPr>
        <p:spPr>
          <a:xfrm>
            <a:off x="1484671" y="707922"/>
            <a:ext cx="8180439" cy="36772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CEEA0-98BC-F1FA-77D2-7F84C2ED21A2}"/>
              </a:ext>
            </a:extLst>
          </p:cNvPr>
          <p:cNvSpPr txBox="1"/>
          <p:nvPr/>
        </p:nvSpPr>
        <p:spPr>
          <a:xfrm>
            <a:off x="2772697" y="1966452"/>
            <a:ext cx="4935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USECASE AND CLASS DIAGRAM  OF ENEMIES</a:t>
            </a:r>
          </a:p>
        </p:txBody>
      </p:sp>
    </p:spTree>
    <p:extLst>
      <p:ext uri="{BB962C8B-B14F-4D97-AF65-F5344CB8AC3E}">
        <p14:creationId xmlns:p14="http://schemas.microsoft.com/office/powerpoint/2010/main" val="172502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82508-ACE7-6D66-0074-3CE64E28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/>
              </a:rPr>
              <a:t>AJ (Enemies  0veRVIEW)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278C6-C00C-8D17-DAA4-1C2668A7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976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/>
              <a:t>Show up &amp; start:</a:t>
            </a:r>
            <a:r>
              <a:rPr lang="en-US"/>
              <a:t> Enemies </a:t>
            </a:r>
            <a:r>
              <a:rPr lang="en-US" b="1"/>
              <a:t>appear</a:t>
            </a:r>
            <a:r>
              <a:rPr lang="en-US"/>
              <a:t> and begin </a:t>
            </a:r>
            <a:r>
              <a:rPr lang="en-US" b="1"/>
              <a:t>walking a set route</a:t>
            </a:r>
            <a:r>
              <a:rPr lang="en-US"/>
              <a:t> </a:t>
            </a:r>
            <a:r>
              <a:rPr lang="en-US" i="1"/>
              <a:t>(patrol = loop between fixed points while watching for the player)</a:t>
            </a:r>
            <a:r>
              <a:rPr lang="en-US"/>
              <a:t>.</a:t>
            </a:r>
          </a:p>
          <a:p>
            <a:r>
              <a:rPr lang="en-US" b="1"/>
              <a:t>Look for you:</a:t>
            </a:r>
            <a:r>
              <a:rPr lang="en-US"/>
              <a:t> They keep </a:t>
            </a:r>
            <a:r>
              <a:rPr lang="en-US" b="1"/>
              <a:t>checking</a:t>
            </a:r>
            <a:r>
              <a:rPr lang="en-US"/>
              <a:t> with sight/hearing </a:t>
            </a:r>
            <a:r>
              <a:rPr lang="en-US" i="1"/>
              <a:t>(perception &amp; line-of-sight)</a:t>
            </a:r>
            <a:r>
              <a:rPr lang="en-US"/>
              <a:t> to find the player.</a:t>
            </a:r>
          </a:p>
          <a:p>
            <a:r>
              <a:rPr lang="en-US" b="1"/>
              <a:t>Change mode:</a:t>
            </a:r>
            <a:r>
              <a:rPr lang="en-US"/>
              <a:t> If they spot you → </a:t>
            </a:r>
            <a:r>
              <a:rPr lang="en-US" b="1"/>
              <a:t>Patrol → Chase → Attack → (Flee or Die)</a:t>
            </a:r>
            <a:r>
              <a:rPr lang="en-US"/>
              <a:t>.</a:t>
            </a:r>
          </a:p>
          <a:p>
            <a:r>
              <a:rPr lang="en-US" b="1"/>
              <a:t>Chase smartly:</a:t>
            </a:r>
            <a:r>
              <a:rPr lang="en-US"/>
              <a:t> They </a:t>
            </a:r>
            <a:r>
              <a:rPr lang="en-US" b="1"/>
              <a:t>run toward you</a:t>
            </a:r>
            <a:r>
              <a:rPr lang="en-US"/>
              <a:t> using paths; if they </a:t>
            </a:r>
            <a:r>
              <a:rPr lang="en-US" b="1"/>
              <a:t>lose you</a:t>
            </a:r>
            <a:r>
              <a:rPr lang="en-US"/>
              <a:t> for a few seconds, they </a:t>
            </a:r>
            <a:r>
              <a:rPr lang="en-US" b="1"/>
              <a:t>return to patrol</a:t>
            </a:r>
            <a:r>
              <a:rPr lang="en-US"/>
              <a:t>.</a:t>
            </a:r>
          </a:p>
          <a:p>
            <a:r>
              <a:rPr lang="en-US" b="1"/>
              <a:t>Fair attacks:</a:t>
            </a:r>
            <a:r>
              <a:rPr lang="en-US"/>
              <a:t> Clear </a:t>
            </a:r>
            <a:r>
              <a:rPr lang="en-US" b="1"/>
              <a:t>wind-up</a:t>
            </a:r>
            <a:r>
              <a:rPr lang="en-US"/>
              <a:t> and short </a:t>
            </a:r>
            <a:r>
              <a:rPr lang="en-US" b="1"/>
              <a:t>hit window</a:t>
            </a:r>
            <a:r>
              <a:rPr lang="en-US"/>
              <a:t>; send </a:t>
            </a:r>
            <a:r>
              <a:rPr lang="en-US" b="1"/>
              <a:t>damage</a:t>
            </a:r>
            <a:r>
              <a:rPr lang="en-US"/>
              <a:t> to Combat and update the </a:t>
            </a:r>
            <a:r>
              <a:rPr lang="en-US" b="1"/>
              <a:t>HUD</a:t>
            </a:r>
            <a:r>
              <a:rPr lang="en-US"/>
              <a:t>.</a:t>
            </a:r>
          </a:p>
          <a:p>
            <a:r>
              <a:rPr lang="en-US" b="1"/>
              <a:t>When hit:</a:t>
            </a:r>
            <a:r>
              <a:rPr lang="en-US"/>
              <a:t> They can </a:t>
            </a:r>
            <a:r>
              <a:rPr lang="en-US" b="1"/>
              <a:t>stagger</a:t>
            </a:r>
            <a:r>
              <a:rPr lang="en-US"/>
              <a:t>; at </a:t>
            </a:r>
            <a:r>
              <a:rPr lang="en-US" b="1"/>
              <a:t>0 HP</a:t>
            </a:r>
            <a:r>
              <a:rPr lang="en-US"/>
              <a:t> they </a:t>
            </a:r>
            <a:r>
              <a:rPr lang="en-US" b="1"/>
              <a:t>play death</a:t>
            </a:r>
            <a:r>
              <a:rPr lang="en-US"/>
              <a:t>, </a:t>
            </a:r>
            <a:r>
              <a:rPr lang="en-US" b="1"/>
              <a:t>drop loot</a:t>
            </a:r>
            <a:r>
              <a:rPr lang="en-US"/>
              <a:t>, and we </a:t>
            </a:r>
            <a:r>
              <a:rPr lang="en-US" b="1"/>
              <a:t>mark them defeated</a:t>
            </a:r>
            <a:r>
              <a:rPr lang="en-US"/>
              <a:t> </a:t>
            </a:r>
            <a:r>
              <a:rPr lang="en-US" i="1"/>
              <a:t>(save flag)</a:t>
            </a:r>
            <a:r>
              <a:rPr lang="en-US"/>
              <a:t>.</a:t>
            </a:r>
          </a:p>
          <a:p>
            <a:r>
              <a:rPr lang="en-US" b="1"/>
              <a:t>Gets harder:</a:t>
            </a:r>
            <a:r>
              <a:rPr lang="en-US"/>
              <a:t> </a:t>
            </a:r>
            <a:r>
              <a:rPr lang="en-US" b="1"/>
              <a:t>Scaling</a:t>
            </a:r>
            <a:r>
              <a:rPr lang="en-US"/>
              <a:t> makes enemies tougher later </a:t>
            </a:r>
            <a:r>
              <a:rPr lang="en-US" i="1"/>
              <a:t>(more HP / speed / aggression)</a:t>
            </a:r>
            <a:r>
              <a:rPr lang="en-US"/>
              <a:t>.</a:t>
            </a:r>
          </a:p>
          <a:p>
            <a:r>
              <a:rPr lang="en-US" b="1"/>
              <a:t>Remember progress:</a:t>
            </a:r>
            <a:r>
              <a:rPr lang="en-US"/>
              <a:t> The game </a:t>
            </a:r>
            <a:r>
              <a:rPr lang="en-US" b="1"/>
              <a:t>saves</a:t>
            </a:r>
            <a:r>
              <a:rPr lang="en-US"/>
              <a:t> defeated enemies and </a:t>
            </a:r>
            <a:r>
              <a:rPr lang="en-US" b="1"/>
              <a:t>loot rolls</a:t>
            </a:r>
            <a:r>
              <a:rPr lang="en-US"/>
              <a:t>.</a:t>
            </a:r>
          </a:p>
          <a:p>
            <a:r>
              <a:rPr lang="en-US" b="1"/>
              <a:t>Run smoothly:</a:t>
            </a:r>
            <a:r>
              <a:rPr lang="en-US"/>
              <a:t> </a:t>
            </a:r>
            <a:r>
              <a:rPr lang="en-US" b="1"/>
              <a:t>Throttle checks</a:t>
            </a:r>
            <a:r>
              <a:rPr lang="en-US"/>
              <a:t>, </a:t>
            </a:r>
            <a:r>
              <a:rPr lang="en-US" b="1"/>
              <a:t>ignore far enemies</a:t>
            </a:r>
            <a:r>
              <a:rPr lang="en-US"/>
              <a:t>, and use simpler off-screen behavior for </a:t>
            </a:r>
            <a:r>
              <a:rPr lang="en-US" b="1"/>
              <a:t>performance</a:t>
            </a:r>
            <a:r>
              <a:rPr lang="en-US"/>
              <a:t>.</a:t>
            </a:r>
          </a:p>
          <a:p>
            <a:r>
              <a:rPr lang="en-US" b="1"/>
              <a:t>Priority:</a:t>
            </a:r>
            <a:r>
              <a:rPr lang="en-US"/>
              <a:t> </a:t>
            </a:r>
            <a:r>
              <a:rPr lang="en-US" b="1"/>
              <a:t>High</a:t>
            </a:r>
            <a:r>
              <a:rPr lang="en-US"/>
              <a:t> — drives challenge/tension and connects </a:t>
            </a:r>
            <a:r>
              <a:rPr lang="en-US" b="1"/>
              <a:t>Level, Combat, UI, Scaling, Save</a:t>
            </a:r>
            <a:r>
              <a:rPr lang="en-US"/>
              <a:t>.</a:t>
            </a:r>
            <a:br>
              <a:rPr lang="en-US"/>
            </a:br>
            <a:r>
              <a:rPr lang="en-US" b="1"/>
              <a:t>Complexity:</a:t>
            </a:r>
            <a:r>
              <a:rPr lang="en-US"/>
              <a:t> </a:t>
            </a:r>
            <a:r>
              <a:rPr lang="en-US" b="1"/>
              <a:t>Medium–High</a:t>
            </a:r>
            <a:r>
              <a:rPr lang="en-US"/>
              <a:t> — live </a:t>
            </a:r>
            <a:r>
              <a:rPr lang="en-US" b="1"/>
              <a:t>AI state machine</a:t>
            </a:r>
            <a:r>
              <a:rPr lang="en-US"/>
              <a:t>, </a:t>
            </a:r>
            <a:r>
              <a:rPr lang="en-US" b="1"/>
              <a:t>pathfinding + perception</a:t>
            </a:r>
            <a:r>
              <a:rPr lang="en-US"/>
              <a:t>, lots of enemies, multi-system integration, plus </a:t>
            </a:r>
            <a:r>
              <a:rPr lang="en-US" b="1"/>
              <a:t>save/load</a:t>
            </a:r>
            <a:r>
              <a:rPr lang="en-US"/>
              <a:t>.</a:t>
            </a:r>
          </a:p>
          <a:p>
            <a:pPr marL="0" indent="0">
              <a:buNone/>
            </a:pPr>
            <a:endParaRPr lang="zh-CN" altLang="en-US">
              <a:ea typeface="宋体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D11B5-3F96-9DD9-28BB-7BCAAF2378C3}"/>
              </a:ext>
            </a:extLst>
          </p:cNvPr>
          <p:cNvSpPr txBox="1"/>
          <p:nvPr/>
        </p:nvSpPr>
        <p:spPr>
          <a:xfrm>
            <a:off x="-3083" y="669"/>
            <a:ext cx="740833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>
                <a:ea typeface="Calibri"/>
                <a:cs typeface="Calibri"/>
              </a:rPr>
              <a:t>TL5</a:t>
            </a:r>
            <a:endParaRPr lang="en-US" sz="2300"/>
          </a:p>
        </p:txBody>
      </p:sp>
    </p:spTree>
    <p:extLst>
      <p:ext uri="{BB962C8B-B14F-4D97-AF65-F5344CB8AC3E}">
        <p14:creationId xmlns:p14="http://schemas.microsoft.com/office/powerpoint/2010/main" val="245824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6465-80B6-8FF0-D6F0-9D5ED0CC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Aj (</a:t>
            </a:r>
            <a:r>
              <a:rPr lang="en-US" dirty="0" err="1">
                <a:ea typeface="Calibri Light"/>
                <a:cs typeface="Calibri Light"/>
              </a:rPr>
              <a:t>Usecase</a:t>
            </a:r>
            <a:r>
              <a:rPr lang="en-US" dirty="0">
                <a:ea typeface="Calibri Light"/>
                <a:cs typeface="Calibri Light"/>
              </a:rPr>
              <a:t> scenario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9943-E3B1-A149-E85E-3D9666066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17" y="1709888"/>
            <a:ext cx="10222409" cy="466134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Name: Detect &amp; Chase</a:t>
            </a:r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Summary:</a:t>
            </a:r>
            <a:r>
              <a:rPr lang="en-US" dirty="0">
                <a:ea typeface="+mn-lt"/>
                <a:cs typeface="+mn-lt"/>
              </a:rPr>
              <a:t> Enemy notices the player and starts chasing until in attack range or the player is lost.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Actors:</a:t>
            </a:r>
            <a:r>
              <a:rPr lang="en-US" dirty="0">
                <a:ea typeface="+mn-lt"/>
                <a:cs typeface="+mn-lt"/>
              </a:rPr>
              <a:t> Player, Enemy System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Preconditions:</a:t>
            </a:r>
            <a:r>
              <a:rPr lang="en-US" dirty="0">
                <a:ea typeface="+mn-lt"/>
                <a:cs typeface="+mn-lt"/>
              </a:rPr>
              <a:t> Enemy is active and patrolling; game running.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Basic sequence: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Enemy patrols its route.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Perception check runs (vision/hearing/LOS). </a:t>
            </a:r>
            <a:r>
              <a:rPr lang="en-US" i="1" dirty="0">
                <a:ea typeface="+mn-lt"/>
                <a:cs typeface="+mn-lt"/>
              </a:rPr>
              <a:t>(&lt;&lt;include&gt;&gt; Evaluate Perception)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If the player is detected, switch state to </a:t>
            </a:r>
            <a:r>
              <a:rPr lang="en-US" b="1" dirty="0">
                <a:ea typeface="+mn-lt"/>
                <a:cs typeface="+mn-lt"/>
              </a:rPr>
              <a:t>Chase Player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i="1" dirty="0">
                <a:ea typeface="+mn-lt"/>
                <a:cs typeface="+mn-lt"/>
              </a:rPr>
              <a:t>(&lt;&lt;extend&gt;&gt; Detect Player)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Enemy moves toward player using pathfinding.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If within attack distance, hand off to </a:t>
            </a:r>
            <a:r>
              <a:rPr lang="en-US" b="1" dirty="0">
                <a:ea typeface="+mn-lt"/>
                <a:cs typeface="+mn-lt"/>
              </a:rPr>
              <a:t>Attack Player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Exceptions: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Step 3: Player breaks line-of-sight for N seconds → </a:t>
            </a:r>
            <a:r>
              <a:rPr lang="en-US" b="1" dirty="0">
                <a:ea typeface="+mn-lt"/>
                <a:cs typeface="+mn-lt"/>
              </a:rPr>
              <a:t>Handle Lost Sight</a:t>
            </a:r>
            <a:r>
              <a:rPr lang="en-US" dirty="0">
                <a:ea typeface="+mn-lt"/>
                <a:cs typeface="+mn-lt"/>
              </a:rPr>
              <a:t> and return to </a:t>
            </a:r>
            <a:r>
              <a:rPr lang="en-US" b="1" dirty="0">
                <a:ea typeface="+mn-lt"/>
                <a:cs typeface="+mn-lt"/>
              </a:rPr>
              <a:t>Patrol Area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Step 4: Path blocked → choose alternate path; if none, return to </a:t>
            </a:r>
            <a:r>
              <a:rPr lang="en-US" b="1" dirty="0">
                <a:ea typeface="+mn-lt"/>
                <a:cs typeface="+mn-lt"/>
              </a:rPr>
              <a:t>Patrol Area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Post conditions:</a:t>
            </a:r>
            <a:r>
              <a:rPr lang="en-US" dirty="0">
                <a:ea typeface="+mn-lt"/>
                <a:cs typeface="+mn-lt"/>
              </a:rPr>
              <a:t> Enemy is either attacking or back on patrol.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Priority:</a:t>
            </a:r>
            <a:r>
              <a:rPr lang="en-US" dirty="0">
                <a:ea typeface="+mn-lt"/>
                <a:cs typeface="+mn-lt"/>
              </a:rPr>
              <a:t> 1*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ID:</a:t>
            </a:r>
            <a:r>
              <a:rPr lang="en-US" dirty="0">
                <a:ea typeface="+mn-lt"/>
                <a:cs typeface="+mn-lt"/>
              </a:rPr>
              <a:t> UC-EN-01</a:t>
            </a:r>
            <a:endParaRPr lang="en-US" dirty="0"/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53ADC-4017-3D8F-B49E-412B3259FED8}"/>
              </a:ext>
            </a:extLst>
          </p:cNvPr>
          <p:cNvSpPr txBox="1"/>
          <p:nvPr/>
        </p:nvSpPr>
        <p:spPr>
          <a:xfrm>
            <a:off x="63496" y="460350"/>
            <a:ext cx="10635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TL5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5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8E11-ABCB-D8A6-A098-E32FC35C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Aj (</a:t>
            </a:r>
            <a:r>
              <a:rPr lang="en-US" dirty="0" err="1">
                <a:ea typeface="Calibri Light"/>
                <a:cs typeface="Calibri Light"/>
              </a:rPr>
              <a:t>Usecase</a:t>
            </a:r>
            <a:r>
              <a:rPr lang="en-US" dirty="0">
                <a:ea typeface="Calibri Light"/>
                <a:cs typeface="Calibri Light"/>
              </a:rPr>
              <a:t> scenario 2)</a:t>
            </a:r>
            <a:endParaRPr lang="en-US" dirty="0">
              <a:solidFill>
                <a:srgbClr val="000000"/>
              </a:solidFill>
              <a:ea typeface="Calibri Light"/>
              <a:cs typeface="Calibri Light"/>
            </a:endParaRPr>
          </a:p>
          <a:p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54F1-ABBB-77C8-4DAA-07634B224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85" y="1505172"/>
            <a:ext cx="10040441" cy="49797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Name: Attack Player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Summary:</a:t>
            </a:r>
            <a:r>
              <a:rPr lang="en-US" dirty="0">
                <a:ea typeface="+mn-lt"/>
                <a:cs typeface="+mn-lt"/>
              </a:rPr>
              <a:t> Enemy performs a readable attack when close enough to the player.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Actors:</a:t>
            </a:r>
            <a:r>
              <a:rPr lang="en-US" dirty="0">
                <a:ea typeface="+mn-lt"/>
                <a:cs typeface="+mn-lt"/>
              </a:rPr>
              <a:t> Player, Enemy System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Preconditions:</a:t>
            </a:r>
            <a:r>
              <a:rPr lang="en-US" dirty="0">
                <a:ea typeface="+mn-lt"/>
                <a:cs typeface="+mn-lt"/>
              </a:rPr>
              <a:t> Enemy is in </a:t>
            </a:r>
            <a:r>
              <a:rPr lang="en-US" b="1" dirty="0">
                <a:ea typeface="+mn-lt"/>
                <a:cs typeface="+mn-lt"/>
              </a:rPr>
              <a:t>Chase Player</a:t>
            </a:r>
            <a:r>
              <a:rPr lang="en-US" dirty="0">
                <a:ea typeface="+mn-lt"/>
                <a:cs typeface="+mn-lt"/>
              </a:rPr>
              <a:t>; player within attack range.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Basic sequence: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Switch to </a:t>
            </a:r>
            <a:r>
              <a:rPr lang="en-US" b="1" dirty="0">
                <a:ea typeface="+mn-lt"/>
                <a:cs typeface="+mn-lt"/>
              </a:rPr>
              <a:t>Attack Player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i="1" dirty="0">
                <a:ea typeface="+mn-lt"/>
                <a:cs typeface="+mn-lt"/>
              </a:rPr>
              <a:t>(&lt;&lt;extend&gt;&gt; from Chase Player)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Telegraph the attack (wind-up).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Execute attack; hitbox active briefly.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If the hit connects, apply damage and show HUD feedback. </a:t>
            </a:r>
            <a:r>
              <a:rPr lang="en-US" i="1" dirty="0">
                <a:ea typeface="+mn-lt"/>
                <a:cs typeface="+mn-lt"/>
              </a:rPr>
              <a:t>(calls Combat)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Enter short recovery, then decide to </a:t>
            </a:r>
            <a:r>
              <a:rPr lang="en-US" b="1" dirty="0">
                <a:ea typeface="+mn-lt"/>
                <a:cs typeface="+mn-lt"/>
              </a:rPr>
              <a:t>repeat</a:t>
            </a:r>
            <a:r>
              <a:rPr lang="en-US" dirty="0">
                <a:ea typeface="+mn-lt"/>
                <a:cs typeface="+mn-lt"/>
              </a:rPr>
              <a:t> attack or return to </a:t>
            </a:r>
            <a:r>
              <a:rPr lang="en-US" b="1" dirty="0">
                <a:ea typeface="+mn-lt"/>
                <a:cs typeface="+mn-lt"/>
              </a:rPr>
              <a:t>Chase Player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Exceptions: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Step 3: Player dodges/blocks/parries → enemy </a:t>
            </a:r>
            <a:r>
              <a:rPr lang="en-US" b="1" dirty="0">
                <a:ea typeface="+mn-lt"/>
                <a:cs typeface="+mn-lt"/>
              </a:rPr>
              <a:t>stagger/recover</a:t>
            </a:r>
            <a:r>
              <a:rPr lang="en-US" dirty="0">
                <a:ea typeface="+mn-lt"/>
                <a:cs typeface="+mn-lt"/>
              </a:rPr>
              <a:t> and return to </a:t>
            </a:r>
            <a:r>
              <a:rPr lang="en-US" b="1" dirty="0">
                <a:ea typeface="+mn-lt"/>
                <a:cs typeface="+mn-lt"/>
              </a:rPr>
              <a:t>Chase Player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Step 2–3: Player moves out of range mid wind-up → cancel and return to </a:t>
            </a:r>
            <a:r>
              <a:rPr lang="en-US" b="1" dirty="0">
                <a:ea typeface="+mn-lt"/>
                <a:cs typeface="+mn-lt"/>
              </a:rPr>
              <a:t>Chase Player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Post conditions:</a:t>
            </a:r>
            <a:r>
              <a:rPr lang="en-US" dirty="0">
                <a:ea typeface="+mn-lt"/>
                <a:cs typeface="+mn-lt"/>
              </a:rPr>
              <a:t> Attack finishes; enemy either chases again or resets.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Priority:</a:t>
            </a:r>
            <a:r>
              <a:rPr lang="en-US" dirty="0">
                <a:ea typeface="+mn-lt"/>
                <a:cs typeface="+mn-lt"/>
              </a:rPr>
              <a:t> 1*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ID:</a:t>
            </a:r>
            <a:r>
              <a:rPr lang="en-US" dirty="0">
                <a:ea typeface="+mn-lt"/>
                <a:cs typeface="+mn-lt"/>
              </a:rPr>
              <a:t> UC-EN-02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5CE3E-1302-1630-BD9E-F202B2D3F661}"/>
              </a:ext>
            </a:extLst>
          </p:cNvPr>
          <p:cNvSpPr txBox="1"/>
          <p:nvPr/>
        </p:nvSpPr>
        <p:spPr>
          <a:xfrm>
            <a:off x="206363" y="349230"/>
            <a:ext cx="11746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TL5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31CE-6C8C-DF7C-E351-29B1E7FF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03700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Aj (</a:t>
            </a:r>
            <a:r>
              <a:rPr lang="en-US" dirty="0" err="1">
                <a:ea typeface="Calibri Light"/>
                <a:cs typeface="Calibri Light"/>
              </a:rPr>
              <a:t>Usecase</a:t>
            </a:r>
            <a:r>
              <a:rPr lang="en-US" dirty="0">
                <a:ea typeface="Calibri Light"/>
                <a:cs typeface="Calibri Light"/>
              </a:rPr>
              <a:t> scenario 3)</a:t>
            </a:r>
            <a:endParaRPr lang="en-US" dirty="0">
              <a:solidFill>
                <a:srgbClr val="000000"/>
              </a:solidFill>
              <a:ea typeface="Calibri Light"/>
              <a:cs typeface="Calibri Light"/>
            </a:endParaRPr>
          </a:p>
          <a:p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F9BDC-4D10-0C93-FF70-A4E3E214E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9888"/>
            <a:ext cx="10131425" cy="45362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Name: Die &amp; Drop Loot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b="1" dirty="0">
                <a:ea typeface="+mn-lt"/>
                <a:cs typeface="+mn-lt"/>
              </a:rPr>
              <a:t>Summary:</a:t>
            </a:r>
            <a:r>
              <a:rPr lang="en-US" dirty="0">
                <a:ea typeface="+mn-lt"/>
                <a:cs typeface="+mn-lt"/>
              </a:rPr>
              <a:t> When HP reaches 0, the enemy dies, drops loot, and the defeat is saved.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Actors:</a:t>
            </a:r>
            <a:r>
              <a:rPr lang="en-US" dirty="0">
                <a:ea typeface="+mn-lt"/>
                <a:cs typeface="+mn-lt"/>
              </a:rPr>
              <a:t> Player, Enemy System, Save System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Preconditions:</a:t>
            </a:r>
            <a:r>
              <a:rPr lang="en-US" dirty="0">
                <a:ea typeface="+mn-lt"/>
                <a:cs typeface="+mn-lt"/>
              </a:rPr>
              <a:t> Enemy HP reduces to 0 (via </a:t>
            </a:r>
            <a:r>
              <a:rPr lang="en-US" b="1" dirty="0">
                <a:ea typeface="+mn-lt"/>
                <a:cs typeface="+mn-lt"/>
              </a:rPr>
              <a:t>Take Damage</a:t>
            </a:r>
            <a:r>
              <a:rPr lang="en-US" dirty="0">
                <a:ea typeface="+mn-lt"/>
                <a:cs typeface="+mn-lt"/>
              </a:rPr>
              <a:t>).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Basic sequence: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Play death animation; disable AI/collisions.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Die &amp; Drop Loot</a:t>
            </a:r>
            <a:r>
              <a:rPr lang="en-US" dirty="0">
                <a:ea typeface="+mn-lt"/>
                <a:cs typeface="+mn-lt"/>
              </a:rPr>
              <a:t> spawns item(s) using loot table. </a:t>
            </a:r>
            <a:r>
              <a:rPr lang="en-US" i="1" dirty="0">
                <a:ea typeface="+mn-lt"/>
                <a:cs typeface="+mn-lt"/>
              </a:rPr>
              <a:t>(notifies HUD/Inventory)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Save/Load Enemy State</a:t>
            </a:r>
            <a:r>
              <a:rPr lang="en-US" dirty="0">
                <a:ea typeface="+mn-lt"/>
                <a:cs typeface="+mn-lt"/>
              </a:rPr>
              <a:t> records </a:t>
            </a:r>
            <a:r>
              <a:rPr lang="en-US" dirty="0" err="1">
                <a:latin typeface="Consolas"/>
              </a:rPr>
              <a:t>enemy_defeated</a:t>
            </a:r>
            <a:r>
              <a:rPr lang="en-US" dirty="0">
                <a:latin typeface="Consolas"/>
              </a:rPr>
              <a:t> = true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i="1" dirty="0">
                <a:ea typeface="+mn-lt"/>
                <a:cs typeface="+mn-lt"/>
              </a:rPr>
              <a:t>(&lt;&lt;include&gt;&gt; Save/Load Enemy State)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Despawn</a:t>
            </a:r>
            <a:r>
              <a:rPr lang="en-US" dirty="0">
                <a:ea typeface="+mn-lt"/>
                <a:cs typeface="+mn-lt"/>
              </a:rPr>
              <a:t> the body after a short delay.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Exceptions: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Step 2: Inventory full → keep item as ground pickup.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Step 3: Save fails → mark retry flag for next checkpoint.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Post conditions:</a:t>
            </a:r>
            <a:r>
              <a:rPr lang="en-US" dirty="0">
                <a:ea typeface="+mn-lt"/>
                <a:cs typeface="+mn-lt"/>
              </a:rPr>
              <a:t> Enemy removed; loot available; defeat state saved (won’t respawn on reload).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Priority:</a:t>
            </a:r>
            <a:r>
              <a:rPr lang="en-US" dirty="0">
                <a:ea typeface="+mn-lt"/>
                <a:cs typeface="+mn-lt"/>
              </a:rPr>
              <a:t> 2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ID:</a:t>
            </a:r>
            <a:r>
              <a:rPr lang="en-US" dirty="0">
                <a:ea typeface="+mn-lt"/>
                <a:cs typeface="+mn-lt"/>
              </a:rPr>
              <a:t> UC-EN-03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E2434-678F-D42C-336E-432C814938FD}"/>
              </a:ext>
            </a:extLst>
          </p:cNvPr>
          <p:cNvSpPr txBox="1"/>
          <p:nvPr/>
        </p:nvSpPr>
        <p:spPr>
          <a:xfrm>
            <a:off x="79370" y="380978"/>
            <a:ext cx="10476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Calibri"/>
                <a:cs typeface="Calibri"/>
              </a:rPr>
              <a:t>TL5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1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7" name="Picture 6" descr="A diagram of a system&#10;&#10;AI-generated content may be incorrect.">
            <a:extLst>
              <a:ext uri="{FF2B5EF4-FFF2-40B4-BE49-F238E27FC236}">
                <a16:creationId xmlns:a16="http://schemas.microsoft.com/office/drawing/2014/main" id="{622AD5B8-294A-E138-1AA6-CDD54ADA7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472" y="1569390"/>
            <a:ext cx="7155150" cy="383995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2165E9-7798-21E5-2024-094B25CE8518}"/>
              </a:ext>
            </a:extLst>
          </p:cNvPr>
          <p:cNvSpPr txBox="1"/>
          <p:nvPr/>
        </p:nvSpPr>
        <p:spPr>
          <a:xfrm>
            <a:off x="2728602" y="600029"/>
            <a:ext cx="61318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Calibri"/>
                <a:cs typeface="Calibri"/>
              </a:rPr>
              <a:t>AJ  ( USECASE DIAGRAM OF ENEMIES</a:t>
            </a:r>
            <a:r>
              <a:rPr lang="en-US" dirty="0">
                <a:ea typeface="Calibri"/>
                <a:cs typeface="Calibri"/>
              </a:rPr>
              <a:t>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3194CA-88AE-0C6A-FDC7-3FE54886BC1E}"/>
              </a:ext>
            </a:extLst>
          </p:cNvPr>
          <p:cNvSpPr txBox="1"/>
          <p:nvPr/>
        </p:nvSpPr>
        <p:spPr>
          <a:xfrm>
            <a:off x="206477" y="25563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TL5</a:t>
            </a:r>
          </a:p>
        </p:txBody>
      </p:sp>
    </p:spTree>
    <p:extLst>
      <p:ext uri="{BB962C8B-B14F-4D97-AF65-F5344CB8AC3E}">
        <p14:creationId xmlns:p14="http://schemas.microsoft.com/office/powerpoint/2010/main" val="372443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2FAF-2D93-1E69-1A6D-C84D021A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2" y="451269"/>
            <a:ext cx="4609825" cy="7875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Aj (Class diagram)</a:t>
            </a:r>
          </a:p>
        </p:txBody>
      </p:sp>
      <p:pic>
        <p:nvPicPr>
          <p:cNvPr id="3" name="Picture 2" descr="A diagram of a system&#10;&#10;AI-generated content may be incorrect.">
            <a:extLst>
              <a:ext uri="{FF2B5EF4-FFF2-40B4-BE49-F238E27FC236}">
                <a16:creationId xmlns:a16="http://schemas.microsoft.com/office/drawing/2014/main" id="{16F1E468-7B9D-1B1D-63CF-FC82FBB6F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712" y="1951012"/>
            <a:ext cx="6410553" cy="425678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1FC698-BA8C-B4AA-475B-06F64FEE2F44}"/>
              </a:ext>
            </a:extLst>
          </p:cNvPr>
          <p:cNvSpPr txBox="1"/>
          <p:nvPr/>
        </p:nvSpPr>
        <p:spPr>
          <a:xfrm>
            <a:off x="78658" y="294968"/>
            <a:ext cx="179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TL5</a:t>
            </a:r>
          </a:p>
        </p:txBody>
      </p:sp>
    </p:spTree>
    <p:extLst>
      <p:ext uri="{BB962C8B-B14F-4D97-AF65-F5344CB8AC3E}">
        <p14:creationId xmlns:p14="http://schemas.microsoft.com/office/powerpoint/2010/main" val="2362079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791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Consolas</vt:lpstr>
      <vt:lpstr>Celestial</vt:lpstr>
      <vt:lpstr>PowerPoint Presentation</vt:lpstr>
      <vt:lpstr>AJ (Enemies  0veRVIEW)</vt:lpstr>
      <vt:lpstr>Aj (Usecase scenario 1)</vt:lpstr>
      <vt:lpstr>Aj (Usecase scenario 2) </vt:lpstr>
      <vt:lpstr>Aj (Usecase scenario 3) </vt:lpstr>
      <vt:lpstr>PowerPoint Presentation</vt:lpstr>
      <vt:lpstr>Aj (Class diagram)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 Karki</dc:creator>
  <cp:lastModifiedBy>Karki, Anjal (kark9269@vandals.uidaho.edu)</cp:lastModifiedBy>
  <cp:revision>107</cp:revision>
  <dcterms:created xsi:type="dcterms:W3CDTF">2025-09-24T00:51:52Z</dcterms:created>
  <dcterms:modified xsi:type="dcterms:W3CDTF">2025-09-29T18:58:59Z</dcterms:modified>
</cp:coreProperties>
</file>