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62" r:id="rId1"/>
  </p:sldMasterIdLst>
  <p:notesMasterIdLst>
    <p:notesMasterId r:id="rId34"/>
  </p:notesMasterIdLst>
  <p:sldIdLst>
    <p:sldId id="256" r:id="rId2"/>
    <p:sldId id="257" r:id="rId3"/>
    <p:sldId id="258" r:id="rId4"/>
    <p:sldId id="259" r:id="rId5"/>
    <p:sldId id="260" r:id="rId6"/>
    <p:sldId id="261" r:id="rId7"/>
    <p:sldId id="262" r:id="rId8"/>
    <p:sldId id="264" r:id="rId9"/>
    <p:sldId id="263" r:id="rId10"/>
    <p:sldId id="266" r:id="rId11"/>
    <p:sldId id="265" r:id="rId12"/>
    <p:sldId id="267" r:id="rId13"/>
    <p:sldId id="268" r:id="rId14"/>
    <p:sldId id="269" r:id="rId15"/>
    <p:sldId id="270" r:id="rId16"/>
    <p:sldId id="272" r:id="rId17"/>
    <p:sldId id="271" r:id="rId18"/>
    <p:sldId id="287" r:id="rId19"/>
    <p:sldId id="274" r:id="rId20"/>
    <p:sldId id="273" r:id="rId21"/>
    <p:sldId id="275" r:id="rId22"/>
    <p:sldId id="276" r:id="rId23"/>
    <p:sldId id="277" r:id="rId24"/>
    <p:sldId id="278" r:id="rId25"/>
    <p:sldId id="279" r:id="rId26"/>
    <p:sldId id="280" r:id="rId27"/>
    <p:sldId id="283" r:id="rId28"/>
    <p:sldId id="284" r:id="rId29"/>
    <p:sldId id="286" r:id="rId30"/>
    <p:sldId id="285" r:id="rId31"/>
    <p:sldId id="281" r:id="rId32"/>
    <p:sldId id="282" r:id="rId3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59" autoAdjust="0"/>
    <p:restoredTop sz="94660"/>
  </p:normalViewPr>
  <p:slideViewPr>
    <p:cSldViewPr snapToGrid="0">
      <p:cViewPr varScale="1">
        <p:scale>
          <a:sx n="61" d="100"/>
          <a:sy n="61" d="100"/>
        </p:scale>
        <p:origin x="84" y="3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4B4F275-58BC-4DA2-8344-FE104E981EA3}" type="datetimeFigureOut">
              <a:rPr lang="en-US" altLang="zh-CN"/>
              <a:t>5/5/2015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0052C0D-02BB-439B-A6F2-625FB6405222}" type="slidenum">
              <a:rPr lang="en-US" altLang="zh-CN"/>
              <a:t>‹#›</a:t>
            </a:fld>
            <a:endParaRPr lang="zh-CN" altLang="en-US"/>
          </a:p>
        </p:txBody>
      </p:sp>
    </p:spTree>
    <p:extLst>
      <p:ext uri="{BB962C8B-B14F-4D97-AF65-F5344CB8AC3E}">
        <p14:creationId xmlns:p14="http://schemas.microsoft.com/office/powerpoint/2010/main" val="8938651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0052C0D-02BB-439B-A6F2-625FB6405222}" type="slidenum">
              <a:rPr lang="en-US" altLang="zh-CN"/>
              <a:t>1</a:t>
            </a:fld>
            <a:endParaRPr lang="zh-CN" altLang="en-US"/>
          </a:p>
        </p:txBody>
      </p:sp>
    </p:spTree>
    <p:extLst>
      <p:ext uri="{BB962C8B-B14F-4D97-AF65-F5344CB8AC3E}">
        <p14:creationId xmlns:p14="http://schemas.microsoft.com/office/powerpoint/2010/main" val="6771206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0052C0D-02BB-439B-A6F2-625FB6405222}" type="slidenum">
              <a:rPr lang="en-US" altLang="zh-CN"/>
              <a:t>10</a:t>
            </a:fld>
            <a:endParaRPr lang="zh-CN" altLang="en-US"/>
          </a:p>
        </p:txBody>
      </p:sp>
    </p:spTree>
    <p:extLst>
      <p:ext uri="{BB962C8B-B14F-4D97-AF65-F5344CB8AC3E}">
        <p14:creationId xmlns:p14="http://schemas.microsoft.com/office/powerpoint/2010/main" val="39234189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0052C0D-02BB-439B-A6F2-625FB6405222}" type="slidenum">
              <a:rPr lang="en-US" altLang="zh-CN"/>
              <a:t>11</a:t>
            </a:fld>
            <a:endParaRPr lang="zh-CN" altLang="en-US"/>
          </a:p>
        </p:txBody>
      </p:sp>
    </p:spTree>
    <p:extLst>
      <p:ext uri="{BB962C8B-B14F-4D97-AF65-F5344CB8AC3E}">
        <p14:creationId xmlns:p14="http://schemas.microsoft.com/office/powerpoint/2010/main" val="21798424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latin typeface="宋体"/>
                <a:ea typeface="宋体"/>
              </a:rPr>
              <a:t>这些必备的安装环境一般机器上都应该已经有了，但还是确认一下吧。</a:t>
            </a:r>
            <a:br>
              <a:rPr lang="zh-CN" altLang="en-US">
                <a:latin typeface="宋体"/>
                <a:ea typeface="宋体"/>
              </a:rPr>
            </a:br>
            <a:endParaRPr lang="zh-CN" altLang="en-US">
              <a:latin typeface="宋体"/>
              <a:ea typeface="宋体"/>
            </a:endParaRPr>
          </a:p>
        </p:txBody>
      </p:sp>
      <p:sp>
        <p:nvSpPr>
          <p:cNvPr id="4" name="灯片编号占位符 3"/>
          <p:cNvSpPr>
            <a:spLocks noGrp="1"/>
          </p:cNvSpPr>
          <p:nvPr>
            <p:ph type="sldNum" sz="quarter" idx="10"/>
          </p:nvPr>
        </p:nvSpPr>
        <p:spPr/>
        <p:txBody>
          <a:bodyPr/>
          <a:lstStyle/>
          <a:p>
            <a:fld id="{20052C0D-02BB-439B-A6F2-625FB6405222}" type="slidenum">
              <a:rPr lang="en-US" altLang="zh-CN"/>
              <a:t>12</a:t>
            </a:fld>
            <a:endParaRPr lang="zh-CN" altLang="en-US"/>
          </a:p>
        </p:txBody>
      </p:sp>
    </p:spTree>
    <p:extLst>
      <p:ext uri="{BB962C8B-B14F-4D97-AF65-F5344CB8AC3E}">
        <p14:creationId xmlns:p14="http://schemas.microsoft.com/office/powerpoint/2010/main" val="39796896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0052C0D-02BB-439B-A6F2-625FB6405222}" type="slidenum">
              <a:rPr lang="en-US" altLang="zh-CN"/>
              <a:t>13</a:t>
            </a:fld>
            <a:endParaRPr lang="zh-CN" altLang="en-US"/>
          </a:p>
        </p:txBody>
      </p:sp>
    </p:spTree>
    <p:extLst>
      <p:ext uri="{BB962C8B-B14F-4D97-AF65-F5344CB8AC3E}">
        <p14:creationId xmlns:p14="http://schemas.microsoft.com/office/powerpoint/2010/main" val="8343554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0052C0D-02BB-439B-A6F2-625FB6405222}" type="slidenum">
              <a:rPr lang="en-US" altLang="zh-CN"/>
              <a:t>14</a:t>
            </a:fld>
            <a:endParaRPr lang="zh-CN" altLang="en-US"/>
          </a:p>
        </p:txBody>
      </p:sp>
    </p:spTree>
    <p:extLst>
      <p:ext uri="{BB962C8B-B14F-4D97-AF65-F5344CB8AC3E}">
        <p14:creationId xmlns:p14="http://schemas.microsoft.com/office/powerpoint/2010/main" val="32019849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0052C0D-02BB-439B-A6F2-625FB6405222}" type="slidenum">
              <a:rPr lang="en-US" altLang="zh-CN"/>
              <a:t>15</a:t>
            </a:fld>
            <a:endParaRPr lang="zh-CN" altLang="en-US"/>
          </a:p>
        </p:txBody>
      </p:sp>
    </p:spTree>
    <p:extLst>
      <p:ext uri="{BB962C8B-B14F-4D97-AF65-F5344CB8AC3E}">
        <p14:creationId xmlns:p14="http://schemas.microsoft.com/office/powerpoint/2010/main" val="11078119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0052C0D-02BB-439B-A6F2-625FB6405222}" type="slidenum">
              <a:rPr lang="en-US" altLang="zh-CN"/>
              <a:t>16</a:t>
            </a:fld>
            <a:endParaRPr lang="zh-CN" altLang="en-US"/>
          </a:p>
        </p:txBody>
      </p:sp>
    </p:spTree>
    <p:extLst>
      <p:ext uri="{BB962C8B-B14F-4D97-AF65-F5344CB8AC3E}">
        <p14:creationId xmlns:p14="http://schemas.microsoft.com/office/powerpoint/2010/main" val="22812831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0052C0D-02BB-439B-A6F2-625FB6405222}" type="slidenum">
              <a:rPr lang="en-US" altLang="zh-CN"/>
              <a:t>17</a:t>
            </a:fld>
            <a:endParaRPr lang="zh-CN" altLang="en-US"/>
          </a:p>
        </p:txBody>
      </p:sp>
    </p:spTree>
    <p:extLst>
      <p:ext uri="{BB962C8B-B14F-4D97-AF65-F5344CB8AC3E}">
        <p14:creationId xmlns:p14="http://schemas.microsoft.com/office/powerpoint/2010/main" val="20898379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0052C0D-02BB-439B-A6F2-625FB6405222}" type="slidenum">
              <a:rPr lang="en-US" altLang="zh-CN"/>
              <a:t>‹#›</a:t>
            </a:fld>
            <a:endParaRPr lang="zh-CN" altLang="en-US"/>
          </a:p>
        </p:txBody>
      </p:sp>
    </p:spTree>
    <p:extLst>
      <p:ext uri="{BB962C8B-B14F-4D97-AF65-F5344CB8AC3E}">
        <p14:creationId xmlns:p14="http://schemas.microsoft.com/office/powerpoint/2010/main" val="19250403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0052C0D-02BB-439B-A6F2-625FB6405222}" type="slidenum">
              <a:rPr lang="en-US" altLang="zh-CN"/>
              <a:t>18</a:t>
            </a:fld>
            <a:endParaRPr lang="zh-CN" altLang="en-US"/>
          </a:p>
        </p:txBody>
      </p:sp>
    </p:spTree>
    <p:extLst>
      <p:ext uri="{BB962C8B-B14F-4D97-AF65-F5344CB8AC3E}">
        <p14:creationId xmlns:p14="http://schemas.microsoft.com/office/powerpoint/2010/main" val="18456175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0052C0D-02BB-439B-A6F2-625FB6405222}" type="slidenum">
              <a:rPr lang="en-US" altLang="zh-CN"/>
              <a:t>2</a:t>
            </a:fld>
            <a:endParaRPr lang="zh-CN" altLang="en-US"/>
          </a:p>
        </p:txBody>
      </p:sp>
    </p:spTree>
    <p:extLst>
      <p:ext uri="{BB962C8B-B14F-4D97-AF65-F5344CB8AC3E}">
        <p14:creationId xmlns:p14="http://schemas.microsoft.com/office/powerpoint/2010/main" val="322391658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0052C0D-02BB-439B-A6F2-625FB6405222}" type="slidenum">
              <a:rPr lang="en-US" altLang="zh-CN"/>
              <a:t>19</a:t>
            </a:fld>
            <a:endParaRPr lang="zh-CN" altLang="en-US"/>
          </a:p>
        </p:txBody>
      </p:sp>
    </p:spTree>
    <p:extLst>
      <p:ext uri="{BB962C8B-B14F-4D97-AF65-F5344CB8AC3E}">
        <p14:creationId xmlns:p14="http://schemas.microsoft.com/office/powerpoint/2010/main" val="377109251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solidFill>
                  <a:srgbClr val="FFFFFF"/>
                </a:solidFill>
                <a:latin typeface="宋体"/>
                <a:ea typeface="宋体"/>
              </a:rPr>
              <a:t/>
            </a:r>
            <a:br>
              <a:rPr lang="zh-CN" altLang="en-US">
                <a:solidFill>
                  <a:srgbClr val="FFFFFF"/>
                </a:solidFill>
                <a:latin typeface="宋体"/>
                <a:ea typeface="宋体"/>
              </a:rPr>
            </a:br>
            <a:endParaRPr lang="zh-CN" altLang="en-US">
              <a:solidFill>
                <a:srgbClr val="FFFFFF"/>
              </a:solidFill>
              <a:latin typeface="宋体"/>
              <a:ea typeface="宋体"/>
            </a:endParaRPr>
          </a:p>
        </p:txBody>
      </p:sp>
      <p:sp>
        <p:nvSpPr>
          <p:cNvPr id="4" name="灯片编号占位符 3"/>
          <p:cNvSpPr>
            <a:spLocks noGrp="1"/>
          </p:cNvSpPr>
          <p:nvPr>
            <p:ph type="sldNum" sz="quarter" idx="10"/>
          </p:nvPr>
        </p:nvSpPr>
        <p:spPr/>
        <p:txBody>
          <a:bodyPr/>
          <a:lstStyle/>
          <a:p>
            <a:fld id="{20052C0D-02BB-439B-A6F2-625FB6405222}" type="slidenum">
              <a:rPr lang="en-US" altLang="zh-CN"/>
              <a:t>20</a:t>
            </a:fld>
            <a:endParaRPr lang="zh-CN" altLang="en-US"/>
          </a:p>
        </p:txBody>
      </p:sp>
    </p:spTree>
    <p:extLst>
      <p:ext uri="{BB962C8B-B14F-4D97-AF65-F5344CB8AC3E}">
        <p14:creationId xmlns:p14="http://schemas.microsoft.com/office/powerpoint/2010/main" val="43686560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latin typeface="宋体"/>
                <a:ea typeface="宋体"/>
              </a:rPr>
              <a:t>然后下面就有一个管理数据库的链接，点击就进入之前看到的界面了。左边有</a:t>
            </a:r>
            <a:r>
              <a:rPr lang="en-US" altLang="zh-CN">
                <a:latin typeface="宋体"/>
                <a:ea typeface="宋体"/>
              </a:rPr>
              <a:t>create</a:t>
            </a:r>
            <a:r>
              <a:rPr lang="zh-CN" altLang="en-US">
                <a:latin typeface="宋体"/>
                <a:ea typeface="宋体"/>
              </a:rPr>
              <a:t>（新建数据库），</a:t>
            </a:r>
            <a:r>
              <a:rPr lang="en-US" altLang="zh-CN">
                <a:latin typeface="宋体"/>
                <a:ea typeface="宋体"/>
              </a:rPr>
              <a:t>duplicate</a:t>
            </a:r>
            <a:r>
              <a:rPr lang="zh-CN" altLang="en-US">
                <a:latin typeface="宋体"/>
                <a:ea typeface="宋体"/>
              </a:rPr>
              <a:t>（复制数据库），</a:t>
            </a:r>
            <a:r>
              <a:rPr lang="en-US" altLang="zh-CN">
                <a:latin typeface="宋体"/>
                <a:ea typeface="宋体"/>
              </a:rPr>
              <a:t>drop</a:t>
            </a:r>
            <a:r>
              <a:rPr lang="zh-CN" altLang="en-US">
                <a:latin typeface="宋体"/>
                <a:ea typeface="宋体"/>
              </a:rPr>
              <a:t>（删除数据库），</a:t>
            </a:r>
            <a:r>
              <a:rPr lang="en-US" altLang="zh-CN">
                <a:latin typeface="宋体"/>
                <a:ea typeface="宋体"/>
              </a:rPr>
              <a:t>backup</a:t>
            </a:r>
            <a:r>
              <a:rPr lang="zh-CN" altLang="en-US">
                <a:latin typeface="宋体"/>
                <a:ea typeface="宋体"/>
              </a:rPr>
              <a:t>（备份数据库），</a:t>
            </a:r>
            <a:r>
              <a:rPr lang="en-US" altLang="zh-CN">
                <a:latin typeface="宋体"/>
                <a:ea typeface="宋体"/>
              </a:rPr>
              <a:t>restore</a:t>
            </a:r>
            <a:r>
              <a:rPr lang="zh-CN" altLang="en-US">
                <a:latin typeface="宋体"/>
                <a:ea typeface="宋体"/>
              </a:rPr>
              <a:t>（恢复数据库），</a:t>
            </a:r>
            <a:r>
              <a:rPr lang="en-US" altLang="zh-CN">
                <a:latin typeface="宋体"/>
                <a:ea typeface="宋体"/>
              </a:rPr>
              <a:t>password</a:t>
            </a:r>
            <a:r>
              <a:rPr lang="zh-CN" altLang="en-US">
                <a:latin typeface="宋体"/>
                <a:ea typeface="宋体"/>
              </a:rPr>
              <a:t>（修改管理员密码）。其中删除数据库是不是需要额外的权限我还不确定。</a:t>
            </a:r>
            <a:br>
              <a:rPr lang="zh-CN" altLang="en-US">
                <a:latin typeface="宋体"/>
                <a:ea typeface="宋体"/>
              </a:rPr>
            </a:br>
            <a:endParaRPr lang="zh-CN" altLang="en-US">
              <a:latin typeface="宋体"/>
              <a:ea typeface="宋体"/>
            </a:endParaRPr>
          </a:p>
        </p:txBody>
      </p:sp>
      <p:sp>
        <p:nvSpPr>
          <p:cNvPr id="4" name="灯片编号占位符 3"/>
          <p:cNvSpPr>
            <a:spLocks noGrp="1"/>
          </p:cNvSpPr>
          <p:nvPr>
            <p:ph type="sldNum" sz="quarter" idx="10"/>
          </p:nvPr>
        </p:nvSpPr>
        <p:spPr/>
        <p:txBody>
          <a:bodyPr/>
          <a:lstStyle/>
          <a:p>
            <a:fld id="{20052C0D-02BB-439B-A6F2-625FB6405222}" type="slidenum">
              <a:rPr lang="en-US" altLang="zh-CN"/>
              <a:t>21</a:t>
            </a:fld>
            <a:endParaRPr lang="zh-CN" altLang="en-US"/>
          </a:p>
        </p:txBody>
      </p:sp>
    </p:spTree>
    <p:extLst>
      <p:ext uri="{BB962C8B-B14F-4D97-AF65-F5344CB8AC3E}">
        <p14:creationId xmlns:p14="http://schemas.microsoft.com/office/powerpoint/2010/main" val="44869056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0052C0D-02BB-439B-A6F2-625FB6405222}" type="slidenum">
              <a:rPr lang="en-US" altLang="zh-CN"/>
              <a:t>22</a:t>
            </a:fld>
            <a:endParaRPr lang="zh-CN" altLang="en-US"/>
          </a:p>
        </p:txBody>
      </p:sp>
    </p:spTree>
    <p:extLst>
      <p:ext uri="{BB962C8B-B14F-4D97-AF65-F5344CB8AC3E}">
        <p14:creationId xmlns:p14="http://schemas.microsoft.com/office/powerpoint/2010/main" val="152599360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latin typeface="宋体"/>
                <a:ea typeface="宋体"/>
              </a:rPr>
              <a:t>看到左侧用户一览，点击创建一个新用户，即进入创建一个新用户的界面。这里将新建一个演示用的</a:t>
            </a:r>
            <a:r>
              <a:rPr lang="en-US" altLang="zh-CN">
                <a:latin typeface="宋体"/>
                <a:ea typeface="宋体"/>
              </a:rPr>
              <a:t>Demo</a:t>
            </a:r>
            <a:r>
              <a:rPr lang="zh-CN" altLang="en-US">
                <a:latin typeface="宋体"/>
                <a:ea typeface="宋体"/>
              </a:rPr>
              <a:t>用户。</a:t>
            </a:r>
          </a:p>
          <a:p>
            <a:r>
              <a:rPr lang="zh-CN" altLang="en-US">
                <a:latin typeface="宋体"/>
                <a:ea typeface="宋体"/>
              </a:rPr>
              <a:t/>
            </a:r>
            <a:br>
              <a:rPr lang="zh-CN" altLang="en-US">
                <a:latin typeface="宋体"/>
                <a:ea typeface="宋体"/>
              </a:rPr>
            </a:br>
            <a:endParaRPr lang="zh-CN" altLang="en-US">
              <a:latin typeface="宋体"/>
              <a:ea typeface="宋体"/>
            </a:endParaRPr>
          </a:p>
          <a:p>
            <a:r>
              <a:rPr lang="zh-CN" altLang="en-US">
                <a:latin typeface="宋体"/>
                <a:ea typeface="宋体"/>
              </a:rPr>
              <a:t>然后我们使用这里设置的</a:t>
            </a:r>
            <a:r>
              <a:rPr lang="en-US" altLang="zh-CN">
                <a:latin typeface="宋体"/>
                <a:ea typeface="宋体"/>
              </a:rPr>
              <a:t>Demo</a:t>
            </a:r>
            <a:r>
              <a:rPr lang="zh-CN" altLang="en-US">
                <a:latin typeface="宋体"/>
                <a:ea typeface="宋体"/>
              </a:rPr>
              <a:t>用户名和密码登录，会看到一片空白，没有左侧的那些设置选项了。</a:t>
            </a:r>
            <a:br>
              <a:rPr lang="zh-CN" altLang="en-US">
                <a:latin typeface="宋体"/>
                <a:ea typeface="宋体"/>
              </a:rPr>
            </a:br>
            <a:endParaRPr lang="zh-CN" altLang="en-US">
              <a:latin typeface="宋体"/>
              <a:ea typeface="宋体"/>
            </a:endParaRPr>
          </a:p>
        </p:txBody>
      </p:sp>
      <p:sp>
        <p:nvSpPr>
          <p:cNvPr id="4" name="灯片编号占位符 3"/>
          <p:cNvSpPr>
            <a:spLocks noGrp="1"/>
          </p:cNvSpPr>
          <p:nvPr>
            <p:ph type="sldNum" sz="quarter" idx="10"/>
          </p:nvPr>
        </p:nvSpPr>
        <p:spPr/>
        <p:txBody>
          <a:bodyPr/>
          <a:lstStyle/>
          <a:p>
            <a:fld id="{20052C0D-02BB-439B-A6F2-625FB6405222}" type="slidenum">
              <a:rPr lang="en-US" altLang="zh-CN"/>
              <a:t>23</a:t>
            </a:fld>
            <a:endParaRPr lang="zh-CN" altLang="en-US"/>
          </a:p>
        </p:txBody>
      </p:sp>
    </p:spTree>
    <p:extLst>
      <p:ext uri="{BB962C8B-B14F-4D97-AF65-F5344CB8AC3E}">
        <p14:creationId xmlns:p14="http://schemas.microsoft.com/office/powerpoint/2010/main" val="363685901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0052C0D-02BB-439B-A6F2-625FB6405222}" type="slidenum">
              <a:rPr lang="en-US" altLang="zh-CN"/>
              <a:t>24</a:t>
            </a:fld>
            <a:endParaRPr lang="zh-CN" altLang="en-US"/>
          </a:p>
        </p:txBody>
      </p:sp>
    </p:spTree>
    <p:extLst>
      <p:ext uri="{BB962C8B-B14F-4D97-AF65-F5344CB8AC3E}">
        <p14:creationId xmlns:p14="http://schemas.microsoft.com/office/powerpoint/2010/main" val="330800364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
            </a:r>
            <a:br>
              <a:rPr lang="zh-CN" altLang="en-US"/>
            </a:br>
            <a:endParaRPr lang="zh-CN" altLang="en-US"/>
          </a:p>
        </p:txBody>
      </p:sp>
      <p:sp>
        <p:nvSpPr>
          <p:cNvPr id="4" name="灯片编号占位符 3"/>
          <p:cNvSpPr>
            <a:spLocks noGrp="1"/>
          </p:cNvSpPr>
          <p:nvPr>
            <p:ph type="sldNum" sz="quarter" idx="10"/>
          </p:nvPr>
        </p:nvSpPr>
        <p:spPr/>
        <p:txBody>
          <a:bodyPr/>
          <a:lstStyle/>
          <a:p>
            <a:fld id="{20052C0D-02BB-439B-A6F2-625FB6405222}" type="slidenum">
              <a:rPr lang="en-US" altLang="zh-CN"/>
              <a:t>25</a:t>
            </a:fld>
            <a:endParaRPr lang="zh-CN" altLang="en-US"/>
          </a:p>
        </p:txBody>
      </p:sp>
    </p:spTree>
    <p:extLst>
      <p:ext uri="{BB962C8B-B14F-4D97-AF65-F5344CB8AC3E}">
        <p14:creationId xmlns:p14="http://schemas.microsoft.com/office/powerpoint/2010/main" val="249060904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0052C0D-02BB-439B-A6F2-625FB6405222}" type="slidenum">
              <a:rPr lang="en-US" altLang="zh-CN"/>
              <a:t>‹#›</a:t>
            </a:fld>
            <a:endParaRPr lang="zh-CN" altLang="en-US"/>
          </a:p>
        </p:txBody>
      </p:sp>
    </p:spTree>
    <p:extLst>
      <p:ext uri="{BB962C8B-B14F-4D97-AF65-F5344CB8AC3E}">
        <p14:creationId xmlns:p14="http://schemas.microsoft.com/office/powerpoint/2010/main" val="262526235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latin typeface="宋体"/>
                <a:ea typeface="宋体"/>
              </a:rPr>
              <a:t>（原则上其他部门不紧急的需求应该发送给仓管，然后由仓管根据最小库存原则来发送采购需求，但某些部门具有特别紧急的需求是可以直接给采购部门发送采购需求的。当然还可能某些公司的某些部门的情况是种类繁多库存较小的情况，那么也是可以直接向采购部门发送需求的）</a:t>
            </a:r>
            <a:r>
              <a:rPr lang="zh-CN" altLang="en-US">
                <a:solidFill>
                  <a:srgbClr val="FFFFFF"/>
                </a:solidFill>
                <a:latin typeface="宋体"/>
                <a:ea typeface="宋体"/>
              </a:rPr>
              <a:t>这个信息采购需求的发送机制需要根据不同的公司实际情况进行优化。</a:t>
            </a:r>
          </a:p>
        </p:txBody>
      </p:sp>
      <p:sp>
        <p:nvSpPr>
          <p:cNvPr id="4" name="灯片编号占位符 3"/>
          <p:cNvSpPr>
            <a:spLocks noGrp="1"/>
          </p:cNvSpPr>
          <p:nvPr>
            <p:ph type="sldNum" sz="quarter" idx="10"/>
          </p:nvPr>
        </p:nvSpPr>
        <p:spPr/>
        <p:txBody>
          <a:bodyPr/>
          <a:lstStyle/>
          <a:p>
            <a:fld id="{20052C0D-02BB-439B-A6F2-625FB6405222}" type="slidenum">
              <a:rPr lang="en-US" altLang="zh-CN"/>
              <a:t>‹#›</a:t>
            </a:fld>
            <a:endParaRPr lang="zh-CN" altLang="en-US"/>
          </a:p>
        </p:txBody>
      </p:sp>
    </p:spTree>
    <p:extLst>
      <p:ext uri="{BB962C8B-B14F-4D97-AF65-F5344CB8AC3E}">
        <p14:creationId xmlns:p14="http://schemas.microsoft.com/office/powerpoint/2010/main" val="285848108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0052C0D-02BB-439B-A6F2-625FB6405222}" type="slidenum">
              <a:rPr lang="en-US" altLang="zh-CN"/>
              <a:t>‹#›</a:t>
            </a:fld>
            <a:endParaRPr lang="zh-CN" altLang="en-US"/>
          </a:p>
        </p:txBody>
      </p:sp>
    </p:spTree>
    <p:extLst>
      <p:ext uri="{BB962C8B-B14F-4D97-AF65-F5344CB8AC3E}">
        <p14:creationId xmlns:p14="http://schemas.microsoft.com/office/powerpoint/2010/main" val="18765937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0052C0D-02BB-439B-A6F2-625FB6405222}" type="slidenum">
              <a:rPr lang="en-US" altLang="zh-CN"/>
              <a:t>3</a:t>
            </a:fld>
            <a:endParaRPr lang="zh-CN" altLang="en-US"/>
          </a:p>
        </p:txBody>
      </p:sp>
    </p:spTree>
    <p:extLst>
      <p:ext uri="{BB962C8B-B14F-4D97-AF65-F5344CB8AC3E}">
        <p14:creationId xmlns:p14="http://schemas.microsoft.com/office/powerpoint/2010/main" val="191703221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latin typeface="宋体"/>
                <a:ea typeface="宋体"/>
              </a:rPr>
              <a:t>这里谈论的以采购部门为例的一般流程，这个流程不是死的，也不一定是最优的。具体要根据公司的实际情况的不同和功能需求不同对这些底层的信息流程做出调整和优化。</a:t>
            </a:r>
            <a:br>
              <a:rPr lang="zh-CN" altLang="en-US">
                <a:latin typeface="宋体"/>
                <a:ea typeface="宋体"/>
              </a:rPr>
            </a:br>
            <a:r>
              <a:rPr lang="zh-CN" altLang="en-US">
                <a:latin typeface="宋体"/>
                <a:ea typeface="宋体"/>
              </a:rPr>
              <a:t/>
            </a:r>
            <a:br>
              <a:rPr lang="zh-CN" altLang="en-US">
                <a:latin typeface="宋体"/>
                <a:ea typeface="宋体"/>
              </a:rPr>
            </a:br>
            <a:endParaRPr lang="zh-CN" altLang="en-US">
              <a:latin typeface="宋体"/>
              <a:ea typeface="宋体"/>
            </a:endParaRPr>
          </a:p>
        </p:txBody>
      </p:sp>
      <p:sp>
        <p:nvSpPr>
          <p:cNvPr id="4" name="灯片编号占位符 3"/>
          <p:cNvSpPr>
            <a:spLocks noGrp="1"/>
          </p:cNvSpPr>
          <p:nvPr>
            <p:ph type="sldNum" sz="quarter" idx="10"/>
          </p:nvPr>
        </p:nvSpPr>
        <p:spPr/>
        <p:txBody>
          <a:bodyPr/>
          <a:lstStyle/>
          <a:p>
            <a:fld id="{20052C0D-02BB-439B-A6F2-625FB6405222}" type="slidenum">
              <a:rPr lang="en-US" altLang="zh-CN"/>
              <a:t>‹#›</a:t>
            </a:fld>
            <a:endParaRPr lang="zh-CN" altLang="en-US"/>
          </a:p>
        </p:txBody>
      </p:sp>
    </p:spTree>
    <p:extLst>
      <p:ext uri="{BB962C8B-B14F-4D97-AF65-F5344CB8AC3E}">
        <p14:creationId xmlns:p14="http://schemas.microsoft.com/office/powerpoint/2010/main" val="262799438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0052C0D-02BB-439B-A6F2-625FB6405222}" type="slidenum">
              <a:rPr lang="en-US" altLang="zh-CN"/>
              <a:t>26</a:t>
            </a:fld>
            <a:endParaRPr lang="zh-CN" altLang="en-US"/>
          </a:p>
        </p:txBody>
      </p:sp>
    </p:spTree>
    <p:extLst>
      <p:ext uri="{BB962C8B-B14F-4D97-AF65-F5344CB8AC3E}">
        <p14:creationId xmlns:p14="http://schemas.microsoft.com/office/powerpoint/2010/main" val="218673453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0052C0D-02BB-439B-A6F2-625FB6405222}" type="slidenum">
              <a:rPr lang="en-US" altLang="zh-CN"/>
              <a:t>‹#›</a:t>
            </a:fld>
            <a:endParaRPr lang="zh-CN" altLang="en-US"/>
          </a:p>
        </p:txBody>
      </p:sp>
    </p:spTree>
    <p:extLst>
      <p:ext uri="{BB962C8B-B14F-4D97-AF65-F5344CB8AC3E}">
        <p14:creationId xmlns:p14="http://schemas.microsoft.com/office/powerpoint/2010/main" val="42859070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0052C0D-02BB-439B-A6F2-625FB6405222}" type="slidenum">
              <a:rPr lang="en-US" altLang="zh-CN"/>
              <a:t>4</a:t>
            </a:fld>
            <a:endParaRPr lang="zh-CN" altLang="en-US"/>
          </a:p>
        </p:txBody>
      </p:sp>
    </p:spTree>
    <p:extLst>
      <p:ext uri="{BB962C8B-B14F-4D97-AF65-F5344CB8AC3E}">
        <p14:creationId xmlns:p14="http://schemas.microsoft.com/office/powerpoint/2010/main" val="35836933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0052C0D-02BB-439B-A6F2-625FB6405222}" type="slidenum">
              <a:rPr lang="en-US" altLang="zh-CN"/>
              <a:t>5</a:t>
            </a:fld>
            <a:endParaRPr lang="zh-CN" altLang="en-US"/>
          </a:p>
        </p:txBody>
      </p:sp>
    </p:spTree>
    <p:extLst>
      <p:ext uri="{BB962C8B-B14F-4D97-AF65-F5344CB8AC3E}">
        <p14:creationId xmlns:p14="http://schemas.microsoft.com/office/powerpoint/2010/main" val="26941629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0052C0D-02BB-439B-A6F2-625FB6405222}" type="slidenum">
              <a:rPr lang="en-US" altLang="zh-CN"/>
              <a:t>6</a:t>
            </a:fld>
            <a:endParaRPr lang="zh-CN" altLang="en-US"/>
          </a:p>
        </p:txBody>
      </p:sp>
    </p:spTree>
    <p:extLst>
      <p:ext uri="{BB962C8B-B14F-4D97-AF65-F5344CB8AC3E}">
        <p14:creationId xmlns:p14="http://schemas.microsoft.com/office/powerpoint/2010/main" val="28610345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latin typeface="宋体"/>
                <a:ea typeface="宋体"/>
              </a:rPr>
              <a:t>python</a:t>
            </a:r>
            <a:r>
              <a:rPr lang="zh-CN" altLang="en-US">
                <a:latin typeface="宋体"/>
                <a:ea typeface="宋体"/>
              </a:rPr>
              <a:t>语言最初是由</a:t>
            </a:r>
            <a:r>
              <a:rPr lang="en-US" altLang="zh-CN">
                <a:latin typeface="宋体"/>
                <a:ea typeface="宋体"/>
              </a:rPr>
              <a:t>Guido van Rossum</a:t>
            </a:r>
            <a:r>
              <a:rPr lang="zh-CN" altLang="en-US">
                <a:latin typeface="宋体"/>
                <a:ea typeface="宋体"/>
              </a:rPr>
              <a:t>开发的，这是一门动态脚本语言，其语法的简洁灵活是饱受赞誉的。</a:t>
            </a:r>
            <a:r>
              <a:rPr lang="en-US" altLang="zh-CN">
                <a:latin typeface="宋体"/>
                <a:ea typeface="宋体"/>
              </a:rPr>
              <a:t>python</a:t>
            </a:r>
            <a:r>
              <a:rPr lang="zh-CN" altLang="en-US">
                <a:latin typeface="宋体"/>
                <a:ea typeface="宋体"/>
              </a:rPr>
              <a:t>社区非常推崇简单，易读，模块化等代码风格，</a:t>
            </a:r>
            <a:r>
              <a:rPr lang="en-US" altLang="zh-CN">
                <a:latin typeface="宋体"/>
                <a:ea typeface="宋体"/>
              </a:rPr>
              <a:t>Odoo</a:t>
            </a:r>
            <a:r>
              <a:rPr lang="zh-CN" altLang="en-US">
                <a:latin typeface="宋体"/>
                <a:ea typeface="宋体"/>
              </a:rPr>
              <a:t>框架就是用</a:t>
            </a:r>
            <a:r>
              <a:rPr lang="en-US" altLang="zh-CN">
                <a:latin typeface="宋体"/>
                <a:ea typeface="宋体"/>
              </a:rPr>
              <a:t>python</a:t>
            </a:r>
            <a:r>
              <a:rPr lang="zh-CN" altLang="en-US">
                <a:latin typeface="宋体"/>
                <a:ea typeface="宋体"/>
              </a:rPr>
              <a:t>语言编写了，其也继承了</a:t>
            </a:r>
            <a:r>
              <a:rPr lang="en-US" altLang="zh-CN">
                <a:latin typeface="宋体"/>
                <a:ea typeface="宋体"/>
              </a:rPr>
              <a:t>python</a:t>
            </a:r>
            <a:r>
              <a:rPr lang="zh-CN" altLang="en-US">
                <a:latin typeface="宋体"/>
                <a:ea typeface="宋体"/>
              </a:rPr>
              <a:t>语言的模块化的优秀特性。</a:t>
            </a:r>
            <a:br>
              <a:rPr lang="zh-CN" altLang="en-US">
                <a:latin typeface="宋体"/>
                <a:ea typeface="宋体"/>
              </a:rPr>
            </a:br>
            <a:r>
              <a:rPr lang="en-US" altLang="zh-CN">
                <a:latin typeface="宋体"/>
                <a:ea typeface="宋体"/>
              </a:rPr>
              <a:t>Odoo</a:t>
            </a:r>
            <a:r>
              <a:rPr lang="zh-CN" altLang="en-US">
                <a:latin typeface="宋体"/>
                <a:ea typeface="宋体"/>
              </a:rPr>
              <a:t>框架不支持</a:t>
            </a:r>
            <a:r>
              <a:rPr lang="en-US" altLang="zh-CN">
                <a:latin typeface="宋体"/>
                <a:ea typeface="宋体"/>
              </a:rPr>
              <a:t>python3</a:t>
            </a:r>
            <a:r>
              <a:rPr lang="zh-CN" altLang="en-US">
                <a:latin typeface="宋体"/>
                <a:ea typeface="宋体"/>
              </a:rPr>
              <a:t>，似乎以后也没那个打算，而且更确切来说</a:t>
            </a:r>
            <a:r>
              <a:rPr lang="en-US" altLang="zh-CN">
                <a:latin typeface="宋体"/>
                <a:ea typeface="宋体"/>
              </a:rPr>
              <a:t>Odoo</a:t>
            </a:r>
            <a:r>
              <a:rPr lang="zh-CN" altLang="en-US">
                <a:latin typeface="宋体"/>
                <a:ea typeface="宋体"/>
              </a:rPr>
              <a:t>只支持</a:t>
            </a:r>
            <a:r>
              <a:rPr lang="en-US" altLang="zh-CN">
                <a:latin typeface="宋体"/>
                <a:ea typeface="宋体"/>
              </a:rPr>
              <a:t>python2.7</a:t>
            </a:r>
            <a:r>
              <a:rPr lang="zh-CN" altLang="en-US">
                <a:latin typeface="宋体"/>
                <a:ea typeface="宋体"/>
              </a:rPr>
              <a:t>，小于</a:t>
            </a:r>
            <a:r>
              <a:rPr lang="en-US" altLang="zh-CN">
                <a:latin typeface="宋体"/>
                <a:ea typeface="宋体"/>
              </a:rPr>
              <a:t>2.7</a:t>
            </a:r>
            <a:r>
              <a:rPr lang="zh-CN" altLang="en-US">
                <a:latin typeface="宋体"/>
                <a:ea typeface="宋体"/>
              </a:rPr>
              <a:t>的版本也不支持。 </a:t>
            </a:r>
            <a:br>
              <a:rPr lang="zh-CN" altLang="en-US">
                <a:latin typeface="宋体"/>
                <a:ea typeface="宋体"/>
              </a:rPr>
            </a:br>
            <a:endParaRPr lang="en-US" altLang="zh-CN">
              <a:latin typeface="宋体"/>
              <a:ea typeface="宋体"/>
            </a:endParaRPr>
          </a:p>
          <a:p>
            <a:r>
              <a:rPr lang="en-US" altLang="zh-CN">
                <a:latin typeface="宋体"/>
                <a:ea typeface="宋体"/>
              </a:rPr>
              <a:t>PostgreSQL</a:t>
            </a:r>
            <a:r>
              <a:rPr lang="zh-CN" altLang="en-US">
                <a:latin typeface="宋体"/>
                <a:ea typeface="宋体"/>
              </a:rPr>
              <a:t>是很有名的一个开源数据库，最初由加州大学伯克利分校的计算机系开发，其和</a:t>
            </a:r>
            <a:r>
              <a:rPr lang="en-US" altLang="zh-CN">
                <a:latin typeface="宋体"/>
                <a:ea typeface="宋体"/>
              </a:rPr>
              <a:t>sqlite3</a:t>
            </a:r>
            <a:r>
              <a:rPr lang="zh-CN" altLang="en-US">
                <a:latin typeface="宋体"/>
                <a:ea typeface="宋体"/>
              </a:rPr>
              <a:t>最大的区别就是其采用了</a:t>
            </a:r>
            <a:r>
              <a:rPr lang="en-US" altLang="zh-CN">
                <a:latin typeface="宋体"/>
                <a:ea typeface="宋体"/>
              </a:rPr>
              <a:t>client/server</a:t>
            </a:r>
            <a:r>
              <a:rPr lang="zh-CN" altLang="en-US">
                <a:latin typeface="宋体"/>
                <a:ea typeface="宋体"/>
              </a:rPr>
              <a:t>模型，</a:t>
            </a:r>
            <a:r>
              <a:rPr lang="en-US" altLang="zh-CN">
                <a:latin typeface="宋体"/>
                <a:ea typeface="宋体"/>
              </a:rPr>
              <a:t>Odoo</a:t>
            </a:r>
            <a:r>
              <a:rPr lang="zh-CN" altLang="en-US">
                <a:latin typeface="宋体"/>
                <a:ea typeface="宋体"/>
              </a:rPr>
              <a:t>搭建在</a:t>
            </a:r>
            <a:r>
              <a:rPr lang="en-US" altLang="zh-CN">
                <a:latin typeface="宋体"/>
                <a:ea typeface="宋体"/>
              </a:rPr>
              <a:t>PostgreSQL</a:t>
            </a:r>
            <a:r>
              <a:rPr lang="zh-CN" altLang="en-US">
                <a:latin typeface="宋体"/>
                <a:ea typeface="宋体"/>
              </a:rPr>
              <a:t>基础之上了，也继承了这种</a:t>
            </a:r>
            <a:r>
              <a:rPr lang="en-US" altLang="zh-CN">
                <a:latin typeface="宋体"/>
                <a:ea typeface="宋体"/>
              </a:rPr>
              <a:t>client/server</a:t>
            </a:r>
            <a:r>
              <a:rPr lang="zh-CN" altLang="en-US">
                <a:latin typeface="宋体"/>
                <a:ea typeface="宋体"/>
              </a:rPr>
              <a:t>模型。</a:t>
            </a:r>
            <a:br>
              <a:rPr lang="zh-CN" altLang="en-US">
                <a:latin typeface="宋体"/>
                <a:ea typeface="宋体"/>
              </a:rPr>
            </a:br>
            <a:r>
              <a:rPr lang="en-US" altLang="zh-CN">
                <a:latin typeface="宋体"/>
                <a:ea typeface="宋体"/>
              </a:rPr>
              <a:t>Odoo</a:t>
            </a:r>
            <a:r>
              <a:rPr lang="zh-CN" altLang="en-US">
                <a:latin typeface="宋体"/>
                <a:ea typeface="宋体"/>
              </a:rPr>
              <a:t>对</a:t>
            </a:r>
            <a:r>
              <a:rPr lang="en-US" altLang="zh-CN">
                <a:latin typeface="宋体"/>
                <a:ea typeface="宋体"/>
              </a:rPr>
              <a:t>PostgreSQL</a:t>
            </a:r>
            <a:r>
              <a:rPr lang="zh-CN" altLang="en-US">
                <a:latin typeface="宋体"/>
                <a:ea typeface="宋体"/>
              </a:rPr>
              <a:t>数据库的版本号要求不是很严格，用最新的也是可以的。 </a:t>
            </a:r>
            <a:br>
              <a:rPr lang="zh-CN" altLang="en-US">
                <a:latin typeface="宋体"/>
                <a:ea typeface="宋体"/>
              </a:rPr>
            </a:br>
            <a:endParaRPr lang="zh-CN" altLang="en-US">
              <a:latin typeface="宋体"/>
              <a:ea typeface="宋体"/>
            </a:endParaRPr>
          </a:p>
        </p:txBody>
      </p:sp>
      <p:sp>
        <p:nvSpPr>
          <p:cNvPr id="4" name="灯片编号占位符 3"/>
          <p:cNvSpPr>
            <a:spLocks noGrp="1"/>
          </p:cNvSpPr>
          <p:nvPr>
            <p:ph type="sldNum" sz="quarter" idx="10"/>
          </p:nvPr>
        </p:nvSpPr>
        <p:spPr/>
        <p:txBody>
          <a:bodyPr/>
          <a:lstStyle/>
          <a:p>
            <a:fld id="{20052C0D-02BB-439B-A6F2-625FB6405222}" type="slidenum">
              <a:rPr lang="en-US" altLang="zh-CN"/>
              <a:t>7</a:t>
            </a:fld>
            <a:endParaRPr lang="zh-CN" altLang="en-US"/>
          </a:p>
        </p:txBody>
      </p:sp>
    </p:spTree>
    <p:extLst>
      <p:ext uri="{BB962C8B-B14F-4D97-AF65-F5344CB8AC3E}">
        <p14:creationId xmlns:p14="http://schemas.microsoft.com/office/powerpoint/2010/main" val="25652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0052C0D-02BB-439B-A6F2-625FB6405222}" type="slidenum">
              <a:rPr lang="en-US" altLang="zh-CN"/>
              <a:t>8</a:t>
            </a:fld>
            <a:endParaRPr lang="zh-CN" altLang="en-US"/>
          </a:p>
        </p:txBody>
      </p:sp>
    </p:spTree>
    <p:extLst>
      <p:ext uri="{BB962C8B-B14F-4D97-AF65-F5344CB8AC3E}">
        <p14:creationId xmlns:p14="http://schemas.microsoft.com/office/powerpoint/2010/main" val="29267219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latin typeface="宋体"/>
                <a:ea typeface="宋体"/>
              </a:rPr>
              <a:t>Odoo</a:t>
            </a:r>
            <a:r>
              <a:rPr lang="zh-CN" altLang="en-US">
                <a:latin typeface="宋体"/>
                <a:ea typeface="宋体"/>
              </a:rPr>
              <a:t>这个框架使用了很多模块，从这些模块的使用我们可以大致看出</a:t>
            </a:r>
            <a:r>
              <a:rPr lang="en-US" altLang="zh-CN">
                <a:latin typeface="宋体"/>
                <a:ea typeface="宋体"/>
              </a:rPr>
              <a:t>Odoo</a:t>
            </a:r>
            <a:r>
              <a:rPr lang="zh-CN" altLang="en-US">
                <a:latin typeface="宋体"/>
                <a:ea typeface="宋体"/>
              </a:rPr>
              <a:t>的工作原理。其中最主要的模块有</a:t>
            </a:r>
            <a:r>
              <a:rPr lang="en-US" altLang="zh-CN">
                <a:latin typeface="宋体"/>
                <a:ea typeface="宋体"/>
              </a:rPr>
              <a:t>: </a:t>
            </a:r>
            <a:br>
              <a:rPr lang="en-US" altLang="zh-CN">
                <a:latin typeface="宋体"/>
                <a:ea typeface="宋体"/>
              </a:rPr>
            </a:br>
            <a:endParaRPr lang="zh-CN" altLang="en-US">
              <a:latin typeface="宋体"/>
              <a:ea typeface="宋体"/>
            </a:endParaRPr>
          </a:p>
        </p:txBody>
      </p:sp>
      <p:sp>
        <p:nvSpPr>
          <p:cNvPr id="4" name="灯片编号占位符 3"/>
          <p:cNvSpPr>
            <a:spLocks noGrp="1"/>
          </p:cNvSpPr>
          <p:nvPr>
            <p:ph type="sldNum" sz="quarter" idx="10"/>
          </p:nvPr>
        </p:nvSpPr>
        <p:spPr/>
        <p:txBody>
          <a:bodyPr/>
          <a:lstStyle/>
          <a:p>
            <a:fld id="{20052C0D-02BB-439B-A6F2-625FB6405222}" type="slidenum">
              <a:rPr lang="en-US" altLang="zh-CN"/>
              <a:t>9</a:t>
            </a:fld>
            <a:endParaRPr lang="zh-CN" altLang="en-US"/>
          </a:p>
        </p:txBody>
      </p:sp>
    </p:spTree>
    <p:extLst>
      <p:ext uri="{BB962C8B-B14F-4D97-AF65-F5344CB8AC3E}">
        <p14:creationId xmlns:p14="http://schemas.microsoft.com/office/powerpoint/2010/main" val="37636756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zh-CN" altLang="en-US" dirty="0"/>
              <a:t>单击此处编辑母版标题样式</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a:t>单击以编辑母版副标题样式</a:t>
            </a:r>
            <a:endParaRPr lang="en-US" dirty="0"/>
          </a:p>
        </p:txBody>
      </p:sp>
      <p:sp>
        <p:nvSpPr>
          <p:cNvPr id="4" name="Date Placeholder 3"/>
          <p:cNvSpPr>
            <a:spLocks noGrp="1"/>
          </p:cNvSpPr>
          <p:nvPr>
            <p:ph type="dt" sz="half" idx="10"/>
          </p:nvPr>
        </p:nvSpPr>
        <p:spPr/>
        <p:txBody>
          <a:bodyPr/>
          <a:lstStyle/>
          <a:p>
            <a:fld id="{E3D17B11-CCD8-4EEC-AD7E-F410C1454966}" type="datetimeFigureOut">
              <a:rPr lang="zh-CN" altLang="en-US" smtClean="0"/>
              <a:t>2015/5/5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79CB688-378F-4534-BFFE-AF122467FDB7}" type="slidenum">
              <a:rPr lang="zh-CN" altLang="en-US" smtClean="0"/>
              <a:t>‹#›</a:t>
            </a:fld>
            <a:endParaRPr lang="zh-CN" altLang="en-US"/>
          </a:p>
        </p:txBody>
      </p:sp>
    </p:spTree>
    <p:extLst>
      <p:ext uri="{BB962C8B-B14F-4D97-AF65-F5344CB8AC3E}">
        <p14:creationId xmlns:p14="http://schemas.microsoft.com/office/powerpoint/2010/main" val="8086864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zh-CN" altLang="en-US" dirty="0"/>
              <a:t>单击此处编辑母版标题样式</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dirty="0"/>
              <a:t>单击图标添加图片</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dirty="0"/>
              <a:t>编辑母版文本样式</a:t>
            </a:r>
          </a:p>
        </p:txBody>
      </p:sp>
      <p:sp>
        <p:nvSpPr>
          <p:cNvPr id="5" name="Date Placeholder 4"/>
          <p:cNvSpPr>
            <a:spLocks noGrp="1"/>
          </p:cNvSpPr>
          <p:nvPr>
            <p:ph type="dt" sz="half" idx="10"/>
          </p:nvPr>
        </p:nvSpPr>
        <p:spPr/>
        <p:txBody>
          <a:bodyPr/>
          <a:lstStyle/>
          <a:p>
            <a:fld id="{E3D17B11-CCD8-4EEC-AD7E-F410C1454966}" type="datetimeFigureOut">
              <a:rPr lang="zh-CN" altLang="en-US" smtClean="0"/>
              <a:t>2015/5/5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79CB688-378F-4534-BFFE-AF122467FDB7}" type="slidenum">
              <a:rPr lang="zh-CN" altLang="en-US" smtClean="0"/>
              <a:t>‹#›</a:t>
            </a:fld>
            <a:endParaRPr lang="zh-CN" altLang="en-US"/>
          </a:p>
        </p:txBody>
      </p:sp>
    </p:spTree>
    <p:extLst>
      <p:ext uri="{BB962C8B-B14F-4D97-AF65-F5344CB8AC3E}">
        <p14:creationId xmlns:p14="http://schemas.microsoft.com/office/powerpoint/2010/main" val="33749333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zh-CN" altLang="en-US" dirty="0"/>
              <a:t>单击此处编辑母版标题样式</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dirty="0"/>
              <a:t>编辑母版文本样式</a:t>
            </a:r>
          </a:p>
        </p:txBody>
      </p:sp>
      <p:sp>
        <p:nvSpPr>
          <p:cNvPr id="4" name="Date Placeholder 3"/>
          <p:cNvSpPr>
            <a:spLocks noGrp="1"/>
          </p:cNvSpPr>
          <p:nvPr>
            <p:ph type="dt" sz="half" idx="10"/>
          </p:nvPr>
        </p:nvSpPr>
        <p:spPr/>
        <p:txBody>
          <a:bodyPr/>
          <a:lstStyle/>
          <a:p>
            <a:fld id="{E3D17B11-CCD8-4EEC-AD7E-F410C1454966}" type="datetimeFigureOut">
              <a:rPr lang="zh-CN" altLang="en-US" smtClean="0"/>
              <a:t>2015/5/5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79CB688-378F-4534-BFFE-AF122467FDB7}" type="slidenum">
              <a:rPr lang="zh-CN" altLang="en-US" smtClean="0"/>
              <a:t>‹#›</a:t>
            </a:fld>
            <a:endParaRPr lang="zh-CN" altLang="en-US"/>
          </a:p>
        </p:txBody>
      </p:sp>
    </p:spTree>
    <p:extLst>
      <p:ext uri="{BB962C8B-B14F-4D97-AF65-F5344CB8AC3E}">
        <p14:creationId xmlns:p14="http://schemas.microsoft.com/office/powerpoint/2010/main" val="5642405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zh-CN" altLang="en-US" dirty="0"/>
              <a:t>单击此处编辑母版标题样式</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zh-CN" altLang="en-US" dirty="0"/>
              <a:t>编辑母版文本样式</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dirty="0"/>
              <a:t>编辑母版文本样式</a:t>
            </a:r>
          </a:p>
        </p:txBody>
      </p:sp>
      <p:sp>
        <p:nvSpPr>
          <p:cNvPr id="4" name="Date Placeholder 3"/>
          <p:cNvSpPr>
            <a:spLocks noGrp="1"/>
          </p:cNvSpPr>
          <p:nvPr>
            <p:ph type="dt" sz="half" idx="10"/>
          </p:nvPr>
        </p:nvSpPr>
        <p:spPr/>
        <p:txBody>
          <a:bodyPr/>
          <a:lstStyle/>
          <a:p>
            <a:fld id="{E3D17B11-CCD8-4EEC-AD7E-F410C1454966}" type="datetimeFigureOut">
              <a:rPr lang="zh-CN" altLang="en-US" smtClean="0"/>
              <a:t>2015/5/5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79CB688-378F-4534-BFFE-AF122467FDB7}" type="slidenum">
              <a:rPr lang="zh-CN" altLang="en-US" smtClean="0"/>
              <a:t>‹#›</a:t>
            </a:fld>
            <a:endParaRPr lang="zh-CN" alt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6224021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zh-CN" altLang="en-US" dirty="0"/>
              <a:t>单击此处编辑母版标题样式</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dirty="0"/>
              <a:t>编辑母版文本样式</a:t>
            </a:r>
          </a:p>
        </p:txBody>
      </p:sp>
      <p:sp>
        <p:nvSpPr>
          <p:cNvPr id="4" name="Date Placeholder 3"/>
          <p:cNvSpPr>
            <a:spLocks noGrp="1"/>
          </p:cNvSpPr>
          <p:nvPr>
            <p:ph type="dt" sz="half" idx="10"/>
          </p:nvPr>
        </p:nvSpPr>
        <p:spPr/>
        <p:txBody>
          <a:bodyPr/>
          <a:lstStyle/>
          <a:p>
            <a:fld id="{E3D17B11-CCD8-4EEC-AD7E-F410C1454966}" type="datetimeFigureOut">
              <a:rPr lang="zh-CN" altLang="en-US" smtClean="0"/>
              <a:t>2015/5/5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79CB688-378F-4534-BFFE-AF122467FDB7}" type="slidenum">
              <a:rPr lang="zh-CN" altLang="en-US" smtClean="0"/>
              <a:t>‹#›</a:t>
            </a:fld>
            <a:endParaRPr lang="zh-CN" altLang="en-US"/>
          </a:p>
        </p:txBody>
      </p:sp>
    </p:spTree>
    <p:extLst>
      <p:ext uri="{BB962C8B-B14F-4D97-AF65-F5344CB8AC3E}">
        <p14:creationId xmlns:p14="http://schemas.microsoft.com/office/powerpoint/2010/main" val="13723927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zh-CN" altLang="en-US" dirty="0"/>
              <a:t>单击此处编辑母版标题样式</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编辑母版文本样式</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dirty="0"/>
              <a:t>编辑母版文本样式</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编辑母版文本样式</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dirty="0"/>
              <a:t>编辑母版文本样式</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编辑母版文本样式</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dirty="0"/>
              <a:t>编辑母版文本样式</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3D17B11-CCD8-4EEC-AD7E-F410C1454966}" type="datetimeFigureOut">
              <a:rPr lang="zh-CN" altLang="en-US" smtClean="0"/>
              <a:t>2015/5/5</a:t>
            </a:fld>
            <a:endParaRPr lang="zh-CN" altLang="en-US"/>
          </a:p>
        </p:txBody>
      </p:sp>
      <p:sp>
        <p:nvSpPr>
          <p:cNvPr id="4"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79CB688-378F-4534-BFFE-AF122467FDB7}" type="slidenum">
              <a:rPr lang="zh-CN" altLang="en-US" smtClean="0"/>
              <a:t>‹#›</a:t>
            </a:fld>
            <a:endParaRPr lang="zh-CN" altLang="en-US"/>
          </a:p>
        </p:txBody>
      </p:sp>
    </p:spTree>
    <p:extLst>
      <p:ext uri="{BB962C8B-B14F-4D97-AF65-F5344CB8AC3E}">
        <p14:creationId xmlns:p14="http://schemas.microsoft.com/office/powerpoint/2010/main" val="60407209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zh-CN" altLang="en-US" dirty="0"/>
              <a:t>单击此处编辑母版标题样式</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编辑母版文本样式</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dirty="0"/>
              <a:t>单击图标添加图片</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dirty="0"/>
              <a:t>编辑母版文本样式</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编辑母版文本样式</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dirty="0"/>
              <a:t>单击图标添加图片</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dirty="0"/>
              <a:t>编辑母版文本样式</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编辑母版文本样式</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dirty="0"/>
              <a:t>单击图标添加图片</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dirty="0"/>
              <a:t>编辑母版文本样式</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3D17B11-CCD8-4EEC-AD7E-F410C1454966}" type="datetimeFigureOut">
              <a:rPr lang="zh-CN" altLang="en-US" smtClean="0"/>
              <a:t>2015/5/5</a:t>
            </a:fld>
            <a:endParaRPr lang="zh-CN" altLang="en-US"/>
          </a:p>
        </p:txBody>
      </p:sp>
      <p:sp>
        <p:nvSpPr>
          <p:cNvPr id="4"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79CB688-378F-4534-BFFE-AF122467FDB7}" type="slidenum">
              <a:rPr lang="zh-CN" altLang="en-US" smtClean="0"/>
              <a:t>‹#›</a:t>
            </a:fld>
            <a:endParaRPr lang="zh-CN" altLang="en-US"/>
          </a:p>
        </p:txBody>
      </p:sp>
    </p:spTree>
    <p:extLst>
      <p:ext uri="{BB962C8B-B14F-4D97-AF65-F5344CB8AC3E}">
        <p14:creationId xmlns:p14="http://schemas.microsoft.com/office/powerpoint/2010/main" val="28559520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单击此处编辑母版标题样式</a:t>
            </a:r>
            <a:endParaRPr lang="en-US" dirty="0"/>
          </a:p>
        </p:txBody>
      </p:sp>
      <p:sp>
        <p:nvSpPr>
          <p:cNvPr id="3" name="Vertical Text Placeholder 2"/>
          <p:cNvSpPr>
            <a:spLocks noGrp="1"/>
          </p:cNvSpPr>
          <p:nvPr>
            <p:ph type="body" orient="vert" idx="1"/>
          </p:nvPr>
        </p:nvSpPr>
        <p:spPr/>
        <p:txBody>
          <a:bodyPr vert="eaVert" anchor="t" anchorCtr="0"/>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Date Placeholder 3"/>
          <p:cNvSpPr>
            <a:spLocks noGrp="1"/>
          </p:cNvSpPr>
          <p:nvPr>
            <p:ph type="dt" sz="half" idx="10"/>
          </p:nvPr>
        </p:nvSpPr>
        <p:spPr/>
        <p:txBody>
          <a:bodyPr/>
          <a:lstStyle/>
          <a:p>
            <a:fld id="{E3D17B11-CCD8-4EEC-AD7E-F410C1454966}" type="datetimeFigureOut">
              <a:rPr lang="zh-CN" altLang="en-US" smtClean="0"/>
              <a:t>2015/5/5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79CB688-378F-4534-BFFE-AF122467FDB7}" type="slidenum">
              <a:rPr lang="zh-CN" altLang="en-US" smtClean="0"/>
              <a:t>‹#›</a:t>
            </a:fld>
            <a:endParaRPr lang="zh-CN" altLang="en-US"/>
          </a:p>
        </p:txBody>
      </p:sp>
    </p:spTree>
    <p:extLst>
      <p:ext uri="{BB962C8B-B14F-4D97-AF65-F5344CB8AC3E}">
        <p14:creationId xmlns:p14="http://schemas.microsoft.com/office/powerpoint/2010/main" val="27275428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zh-CN" altLang="en-US" dirty="0"/>
              <a:t>单击此处编辑母版标题样式</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Date Placeholder 3"/>
          <p:cNvSpPr>
            <a:spLocks noGrp="1"/>
          </p:cNvSpPr>
          <p:nvPr>
            <p:ph type="dt" sz="half" idx="10"/>
          </p:nvPr>
        </p:nvSpPr>
        <p:spPr/>
        <p:txBody>
          <a:bodyPr/>
          <a:lstStyle/>
          <a:p>
            <a:fld id="{E3D17B11-CCD8-4EEC-AD7E-F410C1454966}" type="datetimeFigureOut">
              <a:rPr lang="zh-CN" altLang="en-US" smtClean="0"/>
              <a:t>2015/5/5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79CB688-378F-4534-BFFE-AF122467FDB7}" type="slidenum">
              <a:rPr lang="zh-CN" altLang="en-US" smtClean="0"/>
              <a:t>‹#›</a:t>
            </a:fld>
            <a:endParaRPr lang="zh-CN" altLang="en-US"/>
          </a:p>
        </p:txBody>
      </p:sp>
    </p:spTree>
    <p:extLst>
      <p:ext uri="{BB962C8B-B14F-4D97-AF65-F5344CB8AC3E}">
        <p14:creationId xmlns:p14="http://schemas.microsoft.com/office/powerpoint/2010/main" val="26345890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单击此处编辑母版标题样式</a:t>
            </a:r>
            <a:endParaRPr lang="en-US" dirty="0"/>
          </a:p>
        </p:txBody>
      </p:sp>
      <p:sp>
        <p:nvSpPr>
          <p:cNvPr id="3" name="Content Placeholder 2"/>
          <p:cNvSpPr>
            <a:spLocks noGrp="1"/>
          </p:cNvSpPr>
          <p:nvPr>
            <p:ph idx="1"/>
          </p:nvPr>
        </p:nvSpPr>
        <p:spPr/>
        <p:txBody>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7" name="Date Placeholder 3"/>
          <p:cNvSpPr>
            <a:spLocks noGrp="1"/>
          </p:cNvSpPr>
          <p:nvPr>
            <p:ph type="dt" sz="half" idx="10"/>
          </p:nvPr>
        </p:nvSpPr>
        <p:spPr/>
        <p:txBody>
          <a:bodyPr/>
          <a:lstStyle/>
          <a:p>
            <a:fld id="{E3D17B11-CCD8-4EEC-AD7E-F410C1454966}" type="datetimeFigureOut">
              <a:rPr lang="zh-CN" altLang="en-US" smtClean="0"/>
              <a:t>2015/5/5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79CB688-378F-4534-BFFE-AF122467FDB7}" type="slidenum">
              <a:rPr lang="zh-CN" altLang="en-US" smtClean="0"/>
              <a:t>‹#›</a:t>
            </a:fld>
            <a:endParaRPr lang="zh-CN" altLang="en-US"/>
          </a:p>
        </p:txBody>
      </p:sp>
    </p:spTree>
    <p:extLst>
      <p:ext uri="{BB962C8B-B14F-4D97-AF65-F5344CB8AC3E}">
        <p14:creationId xmlns:p14="http://schemas.microsoft.com/office/powerpoint/2010/main" val="35056999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zh-CN" altLang="en-US" dirty="0"/>
              <a:t>单击此处编辑母版标题样式</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dirty="0"/>
              <a:t>编辑母版文本样式</a:t>
            </a:r>
          </a:p>
        </p:txBody>
      </p:sp>
      <p:sp>
        <p:nvSpPr>
          <p:cNvPr id="4" name="Date Placeholder 3"/>
          <p:cNvSpPr>
            <a:spLocks noGrp="1"/>
          </p:cNvSpPr>
          <p:nvPr>
            <p:ph type="dt" sz="half" idx="10"/>
          </p:nvPr>
        </p:nvSpPr>
        <p:spPr/>
        <p:txBody>
          <a:bodyPr/>
          <a:lstStyle/>
          <a:p>
            <a:fld id="{E3D17B11-CCD8-4EEC-AD7E-F410C1454966}" type="datetimeFigureOut">
              <a:rPr lang="zh-CN" altLang="en-US" smtClean="0"/>
              <a:t>2015/5/5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79CB688-378F-4534-BFFE-AF122467FDB7}" type="slidenum">
              <a:rPr lang="zh-CN" altLang="en-US" smtClean="0"/>
              <a:t>‹#›</a:t>
            </a:fld>
            <a:endParaRPr lang="zh-CN" altLang="en-US"/>
          </a:p>
        </p:txBody>
      </p:sp>
    </p:spTree>
    <p:extLst>
      <p:ext uri="{BB962C8B-B14F-4D97-AF65-F5344CB8AC3E}">
        <p14:creationId xmlns:p14="http://schemas.microsoft.com/office/powerpoint/2010/main" val="25527232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单击此处编辑母版标题样式</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5" name="Date Placeholder 4"/>
          <p:cNvSpPr>
            <a:spLocks noGrp="1"/>
          </p:cNvSpPr>
          <p:nvPr>
            <p:ph type="dt" sz="half" idx="10"/>
          </p:nvPr>
        </p:nvSpPr>
        <p:spPr/>
        <p:txBody>
          <a:bodyPr/>
          <a:lstStyle/>
          <a:p>
            <a:fld id="{E3D17B11-CCD8-4EEC-AD7E-F410C1454966}" type="datetimeFigureOut">
              <a:rPr lang="zh-CN" altLang="en-US" smtClean="0"/>
              <a:t>2015/5/5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79CB688-378F-4534-BFFE-AF122467FDB7}" type="slidenum">
              <a:rPr lang="zh-CN" altLang="en-US" smtClean="0"/>
              <a:t>‹#›</a:t>
            </a:fld>
            <a:endParaRPr lang="zh-CN" altLang="en-US"/>
          </a:p>
        </p:txBody>
      </p:sp>
    </p:spTree>
    <p:extLst>
      <p:ext uri="{BB962C8B-B14F-4D97-AF65-F5344CB8AC3E}">
        <p14:creationId xmlns:p14="http://schemas.microsoft.com/office/powerpoint/2010/main" val="15498201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dirty="0"/>
              <a:t>单击此处编辑母版标题样式</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编辑母版文本样式</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编辑母版文本样式</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7" name="Date Placeholder 6"/>
          <p:cNvSpPr>
            <a:spLocks noGrp="1"/>
          </p:cNvSpPr>
          <p:nvPr>
            <p:ph type="dt" sz="half" idx="10"/>
          </p:nvPr>
        </p:nvSpPr>
        <p:spPr/>
        <p:txBody>
          <a:bodyPr/>
          <a:lstStyle/>
          <a:p>
            <a:fld id="{E3D17B11-CCD8-4EEC-AD7E-F410C1454966}" type="datetimeFigureOut">
              <a:rPr lang="zh-CN" altLang="en-US" smtClean="0"/>
              <a:t>2015/5/5</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79CB688-378F-4534-BFFE-AF122467FDB7}" type="slidenum">
              <a:rPr lang="zh-CN" altLang="en-US" smtClean="0"/>
              <a:t>‹#›</a:t>
            </a:fld>
            <a:endParaRPr lang="zh-CN" altLang="en-US"/>
          </a:p>
        </p:txBody>
      </p:sp>
    </p:spTree>
    <p:extLst>
      <p:ext uri="{BB962C8B-B14F-4D97-AF65-F5344CB8AC3E}">
        <p14:creationId xmlns:p14="http://schemas.microsoft.com/office/powerpoint/2010/main" val="8094526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单击此处编辑母版标题样式</a:t>
            </a:r>
            <a:endParaRPr lang="en-US" dirty="0"/>
          </a:p>
        </p:txBody>
      </p:sp>
      <p:sp>
        <p:nvSpPr>
          <p:cNvPr id="7" name="Date Placeholder 2"/>
          <p:cNvSpPr>
            <a:spLocks noGrp="1"/>
          </p:cNvSpPr>
          <p:nvPr>
            <p:ph type="dt" sz="half" idx="10"/>
          </p:nvPr>
        </p:nvSpPr>
        <p:spPr/>
        <p:txBody>
          <a:bodyPr/>
          <a:lstStyle/>
          <a:p>
            <a:fld id="{E3D17B11-CCD8-4EEC-AD7E-F410C1454966}" type="datetimeFigureOut">
              <a:rPr lang="zh-CN" altLang="en-US" smtClean="0"/>
              <a:t>2015/5/5</a:t>
            </a:fld>
            <a:endParaRPr lang="zh-CN" altLang="en-US"/>
          </a:p>
        </p:txBody>
      </p:sp>
      <p:sp>
        <p:nvSpPr>
          <p:cNvPr id="5" name="Footer Placeholder 3"/>
          <p:cNvSpPr>
            <a:spLocks noGrp="1"/>
          </p:cNvSpPr>
          <p:nvPr>
            <p:ph type="ftr" sz="quarter" idx="11"/>
          </p:nvPr>
        </p:nvSpPr>
        <p:spPr/>
        <p:txBody>
          <a:bodyPr/>
          <a:lstStyle/>
          <a:p>
            <a:endParaRPr lang="zh-CN" altLang="en-US"/>
          </a:p>
        </p:txBody>
      </p:sp>
      <p:sp>
        <p:nvSpPr>
          <p:cNvPr id="6" name="Slide Number Placeholder 4"/>
          <p:cNvSpPr>
            <a:spLocks noGrp="1"/>
          </p:cNvSpPr>
          <p:nvPr>
            <p:ph type="sldNum" sz="quarter" idx="12"/>
          </p:nvPr>
        </p:nvSpPr>
        <p:spPr/>
        <p:txBody>
          <a:bodyPr/>
          <a:lstStyle/>
          <a:p>
            <a:fld id="{079CB688-378F-4534-BFFE-AF122467FDB7}" type="slidenum">
              <a:rPr lang="zh-CN" altLang="en-US" smtClean="0"/>
              <a:t>‹#›</a:t>
            </a:fld>
            <a:endParaRPr lang="zh-CN" altLang="en-US"/>
          </a:p>
        </p:txBody>
      </p:sp>
    </p:spTree>
    <p:extLst>
      <p:ext uri="{BB962C8B-B14F-4D97-AF65-F5344CB8AC3E}">
        <p14:creationId xmlns:p14="http://schemas.microsoft.com/office/powerpoint/2010/main" val="15269424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E3D17B11-CCD8-4EEC-AD7E-F410C1454966}" type="datetimeFigureOut">
              <a:rPr lang="zh-CN" altLang="en-US" smtClean="0"/>
              <a:t>2015/5/5</a:t>
            </a:fld>
            <a:endParaRPr lang="zh-CN" altLang="en-US"/>
          </a:p>
        </p:txBody>
      </p:sp>
      <p:sp>
        <p:nvSpPr>
          <p:cNvPr id="5" name="Footer Placeholder 2"/>
          <p:cNvSpPr>
            <a:spLocks noGrp="1"/>
          </p:cNvSpPr>
          <p:nvPr>
            <p:ph type="ftr" sz="quarter" idx="11"/>
          </p:nvPr>
        </p:nvSpPr>
        <p:spPr/>
        <p:txBody>
          <a:bodyPr/>
          <a:lstStyle/>
          <a:p>
            <a:endParaRPr lang="zh-CN" altLang="en-US"/>
          </a:p>
        </p:txBody>
      </p:sp>
      <p:sp>
        <p:nvSpPr>
          <p:cNvPr id="6" name="Slide Number Placeholder 3"/>
          <p:cNvSpPr>
            <a:spLocks noGrp="1"/>
          </p:cNvSpPr>
          <p:nvPr>
            <p:ph type="sldNum" sz="quarter" idx="12"/>
          </p:nvPr>
        </p:nvSpPr>
        <p:spPr/>
        <p:txBody>
          <a:bodyPr/>
          <a:lstStyle/>
          <a:p>
            <a:fld id="{079CB688-378F-4534-BFFE-AF122467FDB7}" type="slidenum">
              <a:rPr lang="zh-CN" altLang="en-US" smtClean="0"/>
              <a:t>‹#›</a:t>
            </a:fld>
            <a:endParaRPr lang="zh-CN" altLang="en-US"/>
          </a:p>
        </p:txBody>
      </p:sp>
    </p:spTree>
    <p:extLst>
      <p:ext uri="{BB962C8B-B14F-4D97-AF65-F5344CB8AC3E}">
        <p14:creationId xmlns:p14="http://schemas.microsoft.com/office/powerpoint/2010/main" val="41526638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zh-CN" altLang="en-US" dirty="0"/>
              <a:t>单击此处编辑母版标题样式</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dirty="0"/>
              <a:t>编辑母版文本样式</a:t>
            </a:r>
          </a:p>
        </p:txBody>
      </p:sp>
      <p:sp>
        <p:nvSpPr>
          <p:cNvPr id="7" name="Date Placeholder 4"/>
          <p:cNvSpPr>
            <a:spLocks noGrp="1"/>
          </p:cNvSpPr>
          <p:nvPr>
            <p:ph type="dt" sz="half" idx="10"/>
          </p:nvPr>
        </p:nvSpPr>
        <p:spPr/>
        <p:txBody>
          <a:bodyPr/>
          <a:lstStyle/>
          <a:p>
            <a:fld id="{E3D17B11-CCD8-4EEC-AD7E-F410C1454966}" type="datetimeFigureOut">
              <a:rPr lang="zh-CN" altLang="en-US" smtClean="0"/>
              <a:t>2015/5/5</a:t>
            </a:fld>
            <a:endParaRPr lang="zh-CN" altLang="en-US"/>
          </a:p>
        </p:txBody>
      </p:sp>
      <p:sp>
        <p:nvSpPr>
          <p:cNvPr id="5" name="Footer Placeholder 5"/>
          <p:cNvSpPr>
            <a:spLocks noGrp="1"/>
          </p:cNvSpPr>
          <p:nvPr>
            <p:ph type="ftr" sz="quarter" idx="11"/>
          </p:nvPr>
        </p:nvSpPr>
        <p:spPr/>
        <p:txBody>
          <a:bodyPr/>
          <a:lstStyle/>
          <a:p>
            <a:endParaRPr lang="zh-CN" altLang="en-US"/>
          </a:p>
        </p:txBody>
      </p:sp>
      <p:sp>
        <p:nvSpPr>
          <p:cNvPr id="6" name="Slide Number Placeholder 6"/>
          <p:cNvSpPr>
            <a:spLocks noGrp="1"/>
          </p:cNvSpPr>
          <p:nvPr>
            <p:ph type="sldNum" sz="quarter" idx="12"/>
          </p:nvPr>
        </p:nvSpPr>
        <p:spPr/>
        <p:txBody>
          <a:bodyPr/>
          <a:lstStyle/>
          <a:p>
            <a:fld id="{079CB688-378F-4534-BFFE-AF122467FDB7}" type="slidenum">
              <a:rPr lang="zh-CN" altLang="en-US" smtClean="0"/>
              <a:t>‹#›</a:t>
            </a:fld>
            <a:endParaRPr lang="zh-CN" altLang="en-US"/>
          </a:p>
        </p:txBody>
      </p:sp>
    </p:spTree>
    <p:extLst>
      <p:ext uri="{BB962C8B-B14F-4D97-AF65-F5344CB8AC3E}">
        <p14:creationId xmlns:p14="http://schemas.microsoft.com/office/powerpoint/2010/main" val="30140969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zh-CN" altLang="en-US" dirty="0"/>
              <a:t>单击此处编辑母版标题样式</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dirty="0"/>
              <a:t>单击图标添加图片</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dirty="0"/>
              <a:t>编辑母版文本样式</a:t>
            </a:r>
          </a:p>
        </p:txBody>
      </p:sp>
      <p:sp>
        <p:nvSpPr>
          <p:cNvPr id="5" name="Date Placeholder 4"/>
          <p:cNvSpPr>
            <a:spLocks noGrp="1"/>
          </p:cNvSpPr>
          <p:nvPr>
            <p:ph type="dt" sz="half" idx="10"/>
          </p:nvPr>
        </p:nvSpPr>
        <p:spPr/>
        <p:txBody>
          <a:bodyPr/>
          <a:lstStyle/>
          <a:p>
            <a:fld id="{E3D17B11-CCD8-4EEC-AD7E-F410C1454966}" type="datetimeFigureOut">
              <a:rPr lang="zh-CN" altLang="en-US" smtClean="0"/>
              <a:t>2015/5/5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79CB688-378F-4534-BFFE-AF122467FDB7}" type="slidenum">
              <a:rPr lang="zh-CN" altLang="en-US" smtClean="0"/>
              <a:t>‹#›</a:t>
            </a:fld>
            <a:endParaRPr lang="zh-CN" altLang="en-US"/>
          </a:p>
        </p:txBody>
      </p:sp>
    </p:spTree>
    <p:extLst>
      <p:ext uri="{BB962C8B-B14F-4D97-AF65-F5344CB8AC3E}">
        <p14:creationId xmlns:p14="http://schemas.microsoft.com/office/powerpoint/2010/main" val="32666925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zh-CN" altLang="en-US" dirty="0"/>
              <a:t>单击此处编辑母版标题样式</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E3D17B11-CCD8-4EEC-AD7E-F410C1454966}" type="datetimeFigureOut">
              <a:rPr lang="zh-CN" altLang="en-US" smtClean="0"/>
              <a:t>2015/5/5</a:t>
            </a:fld>
            <a:endParaRPr lang="zh-CN" alt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zh-CN" alt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079CB688-378F-4534-BFFE-AF122467FDB7}" type="slidenum">
              <a:rPr lang="zh-CN" altLang="en-US" smtClean="0"/>
              <a:t>‹#›</a:t>
            </a:fld>
            <a:endParaRPr lang="zh-CN" altLang="en-US"/>
          </a:p>
        </p:txBody>
      </p:sp>
    </p:spTree>
    <p:extLst>
      <p:ext uri="{BB962C8B-B14F-4D97-AF65-F5344CB8AC3E}">
        <p14:creationId xmlns:p14="http://schemas.microsoft.com/office/powerpoint/2010/main" val="3438982751"/>
      </p:ext>
    </p:extLst>
  </p:cSld>
  <p:clrMap bg1="dk1" tx1="lt1" bg2="dk2" tx2="lt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 id="2147483774" r:id="rId12"/>
    <p:sldLayoutId id="2147483775" r:id="rId13"/>
    <p:sldLayoutId id="2147483776" r:id="rId14"/>
    <p:sldLayoutId id="2147483777" r:id="rId15"/>
    <p:sldLayoutId id="2147483778" r:id="rId16"/>
    <p:sldLayoutId id="2147483779"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odoo/odoo" TargetMode="External"/><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odoo/odoo"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a:latin typeface="宋体" charset="0"/>
                <a:ea typeface="宋体" charset="0"/>
              </a:rPr>
              <a:t>Odoo8</a:t>
            </a:r>
            <a:r>
              <a:rPr lang="zh-CN" altLang="en-US" dirty="0">
                <a:latin typeface="宋体" charset="0"/>
                <a:ea typeface="宋体" charset="0"/>
              </a:rPr>
              <a:t>简介</a:t>
            </a:r>
          </a:p>
        </p:txBody>
      </p:sp>
      <p:sp>
        <p:nvSpPr>
          <p:cNvPr id="3" name="副标题 2"/>
          <p:cNvSpPr>
            <a:spLocks noGrp="1"/>
          </p:cNvSpPr>
          <p:nvPr>
            <p:ph type="subTitle" idx="1"/>
          </p:nvPr>
        </p:nvSpPr>
        <p:spPr/>
        <p:txBody>
          <a:bodyPr/>
          <a:lstStyle/>
          <a:p>
            <a:r>
              <a:rPr lang="zh-CN" altLang="en-US" dirty="0">
                <a:latin typeface="宋体" charset="0"/>
                <a:ea typeface="宋体" charset="0"/>
              </a:rPr>
              <a:t>上海志鑫信息技术有限公司－万泽</a:t>
            </a:r>
          </a:p>
        </p:txBody>
      </p:sp>
    </p:spTree>
    <p:extLst>
      <p:ext uri="{BB962C8B-B14F-4D97-AF65-F5344CB8AC3E}">
        <p14:creationId xmlns:p14="http://schemas.microsoft.com/office/powerpoint/2010/main" val="7030884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a:latin typeface="宋体"/>
                <a:ea typeface="宋体"/>
              </a:rPr>
              <a:t>python2</a:t>
            </a:r>
            <a:r>
              <a:rPr lang="zh-CN" altLang="en-US">
                <a:latin typeface="宋体"/>
                <a:ea typeface="宋体"/>
              </a:rPr>
              <a:t>还是</a:t>
            </a:r>
            <a:r>
              <a:rPr lang="en-US" altLang="zh-CN">
                <a:latin typeface="宋体"/>
                <a:ea typeface="宋体"/>
              </a:rPr>
              <a:t>python3</a:t>
            </a:r>
            <a:endParaRPr lang="zh-CN" altLang="en-US">
              <a:latin typeface="宋体"/>
              <a:ea typeface="宋体"/>
            </a:endParaRPr>
          </a:p>
        </p:txBody>
      </p:sp>
      <p:sp>
        <p:nvSpPr>
          <p:cNvPr id="5" name="内容占位符 4"/>
          <p:cNvSpPr>
            <a:spLocks noGrp="1"/>
          </p:cNvSpPr>
          <p:nvPr>
            <p:ph idx="1"/>
          </p:nvPr>
        </p:nvSpPr>
        <p:spPr/>
        <p:txBody>
          <a:bodyPr vert="horz" lIns="91440" tIns="45720" rIns="91440" bIns="45720" rtlCol="0" anchor="t">
            <a:normAutofit/>
          </a:bodyPr>
          <a:lstStyle/>
          <a:p>
            <a:r>
              <a:rPr lang="en-US" altLang="zh-CN">
                <a:latin typeface="宋体"/>
                <a:ea typeface="宋体"/>
              </a:rPr>
              <a:t>Odoo</a:t>
            </a:r>
            <a:r>
              <a:rPr lang="zh-CN" altLang="en-US">
                <a:latin typeface="宋体"/>
                <a:ea typeface="宋体"/>
              </a:rPr>
              <a:t>框架严格意义上来说只支持</a:t>
            </a:r>
            <a:r>
              <a:rPr lang="en-US" altLang="zh-CN">
                <a:latin typeface="宋体"/>
                <a:ea typeface="宋体"/>
              </a:rPr>
              <a:t>python2.7</a:t>
            </a:r>
            <a:r>
              <a:rPr lang="zh-CN" altLang="en-US">
                <a:latin typeface="宋体"/>
                <a:ea typeface="宋体"/>
              </a:rPr>
              <a:t>，其他</a:t>
            </a:r>
            <a:r>
              <a:rPr lang="en-US" altLang="zh-CN">
                <a:latin typeface="宋体"/>
                <a:ea typeface="宋体"/>
              </a:rPr>
              <a:t>python</a:t>
            </a:r>
            <a:r>
              <a:rPr lang="zh-CN" altLang="en-US">
                <a:latin typeface="宋体"/>
                <a:ea typeface="宋体"/>
              </a:rPr>
              <a:t>版本都不支持，也因为这种局限性，也带来对其他一些</a:t>
            </a:r>
            <a:r>
              <a:rPr lang="en-US" altLang="zh-CN">
                <a:latin typeface="宋体"/>
                <a:ea typeface="宋体"/>
              </a:rPr>
              <a:t>python</a:t>
            </a:r>
            <a:r>
              <a:rPr lang="zh-CN" altLang="en-US">
                <a:latin typeface="宋体"/>
                <a:ea typeface="宋体"/>
              </a:rPr>
              <a:t>模块的版本号的选择性。</a:t>
            </a:r>
          </a:p>
          <a:p>
            <a:r>
              <a:rPr lang="zh-CN" altLang="en-US">
                <a:latin typeface="宋体"/>
                <a:ea typeface="宋体"/>
              </a:rPr>
              <a:t>我做过试着编译</a:t>
            </a:r>
            <a:r>
              <a:rPr lang="en-US" altLang="zh-CN">
                <a:latin typeface="宋体"/>
                <a:ea typeface="宋体"/>
              </a:rPr>
              <a:t>Odoo</a:t>
            </a:r>
            <a:r>
              <a:rPr lang="zh-CN" altLang="en-US">
                <a:latin typeface="宋体"/>
                <a:ea typeface="宋体"/>
              </a:rPr>
              <a:t>的</a:t>
            </a:r>
            <a:r>
              <a:rPr lang="en-US" altLang="zh-CN">
                <a:latin typeface="宋体"/>
                <a:ea typeface="宋体"/>
              </a:rPr>
              <a:t>python3</a:t>
            </a:r>
            <a:r>
              <a:rPr lang="zh-CN" altLang="en-US">
                <a:latin typeface="宋体"/>
                <a:ea typeface="宋体"/>
              </a:rPr>
              <a:t>版本(经过</a:t>
            </a:r>
            <a:r>
              <a:rPr lang="en-US" altLang="zh-CN">
                <a:latin typeface="宋体"/>
                <a:ea typeface="宋体"/>
              </a:rPr>
              <a:t>2to3</a:t>
            </a:r>
            <a:r>
              <a:rPr lang="zh-CN" altLang="en-US">
                <a:latin typeface="宋体"/>
                <a:ea typeface="宋体"/>
              </a:rPr>
              <a:t>脚本处理之后)，其依赖的</a:t>
            </a:r>
            <a:r>
              <a:rPr lang="en-US" altLang="zh-CN">
                <a:latin typeface="宋体"/>
                <a:ea typeface="宋体"/>
              </a:rPr>
              <a:t>python</a:t>
            </a:r>
            <a:r>
              <a:rPr lang="zh-CN" altLang="en-US">
                <a:latin typeface="宋体"/>
                <a:ea typeface="宋体"/>
              </a:rPr>
              <a:t>模块目前绝大部分都已经支持</a:t>
            </a:r>
            <a:r>
              <a:rPr lang="en-US" altLang="zh-CN">
                <a:latin typeface="宋体"/>
                <a:ea typeface="宋体"/>
              </a:rPr>
              <a:t>python3</a:t>
            </a:r>
            <a:r>
              <a:rPr lang="zh-CN" altLang="en-US">
                <a:latin typeface="宋体"/>
                <a:ea typeface="宋体"/>
              </a:rPr>
              <a:t>了，就是</a:t>
            </a:r>
            <a:r>
              <a:rPr lang="en-US" altLang="zh-CN">
                <a:latin typeface="宋体"/>
                <a:ea typeface="宋体"/>
              </a:rPr>
              <a:t>Odoo</a:t>
            </a:r>
            <a:r>
              <a:rPr lang="zh-CN" altLang="en-US">
                <a:latin typeface="宋体"/>
                <a:ea typeface="宋体"/>
              </a:rPr>
              <a:t>框架自身，要移植到</a:t>
            </a:r>
            <a:r>
              <a:rPr lang="en-US" altLang="zh-CN">
                <a:latin typeface="宋体"/>
                <a:ea typeface="宋体"/>
              </a:rPr>
              <a:t>python3</a:t>
            </a:r>
            <a:r>
              <a:rPr lang="zh-CN" altLang="en-US">
                <a:latin typeface="宋体"/>
                <a:ea typeface="宋体"/>
              </a:rPr>
              <a:t>问题还很大，最大的阻碍就是他自己写</a:t>
            </a:r>
            <a:r>
              <a:rPr lang="en-US" altLang="zh-CN">
                <a:latin typeface="宋体"/>
                <a:ea typeface="宋体"/>
              </a:rPr>
              <a:t>SQL ORM</a:t>
            </a:r>
            <a:r>
              <a:rPr lang="zh-CN" altLang="en-US">
                <a:latin typeface="宋体"/>
                <a:ea typeface="宋体"/>
              </a:rPr>
              <a:t>那一部分。</a:t>
            </a:r>
          </a:p>
          <a:p>
            <a:r>
              <a:rPr lang="zh-CN" altLang="en-US">
                <a:latin typeface="宋体"/>
                <a:ea typeface="宋体"/>
              </a:rPr>
              <a:t>同时我们还要考虑官方自带的模块更新也是基于</a:t>
            </a:r>
            <a:r>
              <a:rPr lang="en-US" altLang="zh-CN">
                <a:latin typeface="宋体"/>
                <a:ea typeface="宋体"/>
              </a:rPr>
              <a:t>python2.7</a:t>
            </a:r>
            <a:r>
              <a:rPr lang="zh-CN" altLang="en-US">
                <a:latin typeface="宋体"/>
                <a:ea typeface="宋体"/>
              </a:rPr>
              <a:t>的，所以很长一段时间之内，都还是安心使用</a:t>
            </a:r>
            <a:r>
              <a:rPr lang="en-US" altLang="zh-CN">
                <a:latin typeface="宋体"/>
                <a:ea typeface="宋体"/>
              </a:rPr>
              <a:t>python2.7</a:t>
            </a:r>
            <a:r>
              <a:rPr lang="zh-CN" altLang="en-US">
                <a:latin typeface="宋体"/>
                <a:ea typeface="宋体"/>
              </a:rPr>
              <a:t>版本的</a:t>
            </a:r>
            <a:r>
              <a:rPr lang="en-US" altLang="zh-CN">
                <a:latin typeface="宋体"/>
                <a:ea typeface="宋体"/>
              </a:rPr>
              <a:t>Odoo</a:t>
            </a:r>
            <a:r>
              <a:rPr lang="zh-CN" altLang="en-US">
                <a:latin typeface="宋体"/>
                <a:ea typeface="宋体"/>
              </a:rPr>
              <a:t>框架，直到官方发布支持</a:t>
            </a:r>
            <a:r>
              <a:rPr lang="en-US" altLang="zh-CN">
                <a:latin typeface="宋体"/>
                <a:ea typeface="宋体"/>
              </a:rPr>
              <a:t>python3</a:t>
            </a:r>
            <a:r>
              <a:rPr lang="zh-CN" altLang="en-US">
                <a:latin typeface="宋体"/>
                <a:ea typeface="宋体"/>
              </a:rPr>
              <a:t>的版本或者我们写出了一个比他更好的框架。</a:t>
            </a:r>
          </a:p>
          <a:p>
            <a:r>
              <a:rPr lang="en-US" altLang="zh-CN">
                <a:latin typeface="宋体"/>
                <a:ea typeface="宋体"/>
              </a:rPr>
              <a:t>python2.7</a:t>
            </a:r>
            <a:r>
              <a:rPr lang="zh-CN" altLang="en-US">
                <a:latin typeface="宋体"/>
                <a:ea typeface="宋体"/>
              </a:rPr>
              <a:t>和</a:t>
            </a:r>
            <a:r>
              <a:rPr lang="en-US" altLang="zh-CN">
                <a:latin typeface="宋体"/>
                <a:ea typeface="宋体"/>
              </a:rPr>
              <a:t>python3</a:t>
            </a:r>
            <a:r>
              <a:rPr lang="zh-CN" altLang="en-US">
                <a:latin typeface="宋体"/>
                <a:ea typeface="宋体"/>
              </a:rPr>
              <a:t>版本之间的差异在不断缩小，但还是有很多小细节上的差异，这块需要额外的留心。</a:t>
            </a:r>
          </a:p>
        </p:txBody>
      </p:sp>
    </p:spTree>
    <p:extLst>
      <p:ext uri="{BB962C8B-B14F-4D97-AF65-F5344CB8AC3E}">
        <p14:creationId xmlns:p14="http://schemas.microsoft.com/office/powerpoint/2010/main" val="14350762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a:latin typeface="宋体"/>
                <a:ea typeface="宋体"/>
              </a:rPr>
              <a:t>Odoo</a:t>
            </a:r>
            <a:r>
              <a:rPr lang="zh-CN" altLang="en-US">
                <a:latin typeface="宋体"/>
                <a:ea typeface="宋体"/>
              </a:rPr>
              <a:t>的安装和配置</a:t>
            </a:r>
          </a:p>
        </p:txBody>
      </p:sp>
      <p:sp>
        <p:nvSpPr>
          <p:cNvPr id="9" name="文本占位符 8"/>
          <p:cNvSpPr>
            <a:spLocks noGrp="1"/>
          </p:cNvSpPr>
          <p:nvPr>
            <p:ph type="body" sz="half" idx="2"/>
          </p:nvPr>
        </p:nvSpPr>
        <p:spPr/>
        <p:txBody>
          <a:bodyPr/>
          <a:lstStyle/>
          <a:p>
            <a:pPr marL="285750" indent="-285750">
              <a:buFont typeface="Arial" panose="020B0604020202020204" pitchFamily="34" charset="0"/>
              <a:buChar char="•"/>
            </a:pPr>
            <a:r>
              <a:rPr lang="zh-CN" altLang="en-US" dirty="0">
                <a:solidFill>
                  <a:srgbClr val="FFFFFF"/>
                </a:solidFill>
                <a:latin typeface="SimSun" charset="0"/>
                <a:ea typeface="SimSun" charset="0"/>
              </a:rPr>
              <a:t>常规的安装就是到 </a:t>
            </a:r>
            <a:r>
              <a:rPr lang="en-US" altLang="zh-CN" dirty="0">
                <a:solidFill>
                  <a:srgbClr val="FFFFFF"/>
                </a:solidFill>
                <a:latin typeface="SimSun" charset="0"/>
                <a:ea typeface="SimSun" charset="0"/>
                <a:hlinkClick r:id="rId3"/>
              </a:rPr>
              <a:t>Odoo</a:t>
            </a:r>
            <a:r>
              <a:rPr lang="zh-CN" altLang="en-US" dirty="0">
                <a:solidFill>
                  <a:srgbClr val="FFFFFF"/>
                </a:solidFill>
                <a:latin typeface="SimSun" charset="0"/>
                <a:ea typeface="SimSun" charset="0"/>
                <a:hlinkClick r:id="rId3"/>
              </a:rPr>
              <a:t>的</a:t>
            </a:r>
            <a:r>
              <a:rPr lang="en-US" altLang="zh-CN" dirty="0">
                <a:solidFill>
                  <a:srgbClr val="FFFFFF"/>
                </a:solidFill>
                <a:latin typeface="SimSun" charset="0"/>
                <a:ea typeface="SimSun" charset="0"/>
                <a:hlinkClick r:id="rId3"/>
              </a:rPr>
              <a:t>github</a:t>
            </a:r>
            <a:r>
              <a:rPr lang="en-US" altLang="zh-CN" dirty="0">
                <a:solidFill>
                  <a:srgbClr val="FFFFFF"/>
                </a:solidFill>
                <a:latin typeface="SimSun" charset="0"/>
                <a:ea typeface="SimSun" charset="0"/>
              </a:rPr>
              <a:t> </a:t>
            </a:r>
            <a:r>
              <a:rPr lang="zh-CN" altLang="en-US" dirty="0">
                <a:solidFill>
                  <a:srgbClr val="FFFFFF"/>
                </a:solidFill>
                <a:latin typeface="SimSun" charset="0"/>
                <a:ea typeface="SimSun" charset="0"/>
              </a:rPr>
              <a:t>地址那里下载源码，然后运行</a:t>
            </a:r>
            <a:r>
              <a:rPr lang="en-US" altLang="zh-CN" dirty="0">
                <a:solidFill>
                  <a:srgbClr val="FFFFFF"/>
                </a:solidFill>
                <a:latin typeface="SimSun" charset="0"/>
                <a:ea typeface="SimSun" charset="0"/>
              </a:rPr>
              <a:t>: </a:t>
            </a:r>
            <a:endParaRPr lang="zh-CN" altLang="en-US" dirty="0">
              <a:solidFill>
                <a:srgbClr val="FFFFFF"/>
              </a:solidFill>
              <a:latin typeface="SimSun" charset="0"/>
              <a:ea typeface="SimSun" charset="0"/>
            </a:endParaRPr>
          </a:p>
          <a:p>
            <a:r>
              <a:rPr lang="zh-CN" altLang="en-US" dirty="0">
                <a:solidFill>
                  <a:srgbClr val="FFFFFF"/>
                </a:solidFill>
                <a:latin typeface="SimSun" charset="0"/>
                <a:ea typeface="SimSun" charset="0"/>
              </a:rPr>
              <a:t>    </a:t>
            </a:r>
            <a:r>
              <a:rPr lang="en-US" altLang="zh-CN" dirty="0">
                <a:solidFill>
                  <a:srgbClr val="FFFFFF"/>
                </a:solidFill>
                <a:latin typeface="SimSun" charset="0"/>
                <a:ea typeface="SimSun" charset="0"/>
              </a:rPr>
              <a:t>sudo python setup.py install </a:t>
            </a:r>
          </a:p>
          <a:p>
            <a:endParaRPr lang="zh-CN" altLang="en-US" dirty="0">
              <a:solidFill>
                <a:srgbClr val="FFFFFF"/>
              </a:solidFill>
              <a:latin typeface="SimSun" charset="0"/>
              <a:ea typeface="SimSun" charset="0"/>
            </a:endParaRPr>
          </a:p>
          <a:p>
            <a:r>
              <a:rPr lang="zh-CN" altLang="en-US" dirty="0">
                <a:solidFill>
                  <a:srgbClr val="FFFFFF"/>
                </a:solidFill>
                <a:latin typeface="SimSun" charset="0"/>
                <a:ea typeface="SimSun" charset="0"/>
              </a:rPr>
              <a:t>安装之，当然</a:t>
            </a:r>
            <a:r>
              <a:rPr lang="en-US" altLang="zh-CN" dirty="0">
                <a:solidFill>
                  <a:srgbClr val="FFFFFF"/>
                </a:solidFill>
                <a:latin typeface="SimSun" charset="0"/>
                <a:ea typeface="SimSun" charset="0"/>
              </a:rPr>
              <a:t>Odoo</a:t>
            </a:r>
            <a:r>
              <a:rPr lang="zh-CN" altLang="en-US" dirty="0">
                <a:solidFill>
                  <a:srgbClr val="FFFFFF"/>
                </a:solidFill>
                <a:latin typeface="SimSun" charset="0"/>
                <a:ea typeface="SimSun" charset="0"/>
              </a:rPr>
              <a:t>框架稍微复杂一点，这么简单处理一般是不会安装成功的，下面就一些额外的操作做出说明。</a:t>
            </a:r>
          </a:p>
        </p:txBody>
      </p:sp>
    </p:spTree>
    <p:extLst>
      <p:ext uri="{BB962C8B-B14F-4D97-AF65-F5344CB8AC3E}">
        <p14:creationId xmlns:p14="http://schemas.microsoft.com/office/powerpoint/2010/main" val="39439028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a:latin typeface="宋体"/>
                <a:ea typeface="宋体"/>
              </a:rPr>
              <a:t>必备的安装环境</a:t>
            </a:r>
          </a:p>
        </p:txBody>
      </p:sp>
      <p:sp>
        <p:nvSpPr>
          <p:cNvPr id="5" name="内容占位符 4"/>
          <p:cNvSpPr>
            <a:spLocks noGrp="1"/>
          </p:cNvSpPr>
          <p:nvPr>
            <p:ph idx="1"/>
          </p:nvPr>
        </p:nvSpPr>
        <p:spPr/>
        <p:txBody>
          <a:bodyPr vert="horz" lIns="91440" tIns="45720" rIns="91440" bIns="45720" rtlCol="0" anchor="t">
            <a:normAutofit/>
          </a:bodyPr>
          <a:lstStyle/>
          <a:p>
            <a:r>
              <a:rPr lang="zh-CN" altLang="en-US" dirty="0">
                <a:solidFill>
                  <a:srgbClr val="FFFFFF"/>
                </a:solidFill>
                <a:latin typeface="SimSun" charset="0"/>
                <a:ea typeface="SimSun" charset="0"/>
              </a:rPr>
              <a:t>首先强调第一个问题</a:t>
            </a:r>
            <a:r>
              <a:rPr lang="en-US" altLang="zh-CN" dirty="0">
                <a:solidFill>
                  <a:srgbClr val="FFFFFF"/>
                </a:solidFill>
                <a:latin typeface="SimSun" charset="0"/>
                <a:ea typeface="SimSun" charset="0"/>
              </a:rPr>
              <a:t>: </a:t>
            </a:r>
            <a:r>
              <a:rPr lang="zh-CN" altLang="en-US" dirty="0">
                <a:solidFill>
                  <a:srgbClr val="FFFFFF"/>
                </a:solidFill>
                <a:latin typeface="SimSun" charset="0"/>
                <a:ea typeface="SimSun" charset="0"/>
              </a:rPr>
              <a:t>注意</a:t>
            </a:r>
            <a:r>
              <a:rPr lang="en-US" altLang="zh-CN" dirty="0">
                <a:solidFill>
                  <a:srgbClr val="FFFFFF"/>
                </a:solidFill>
                <a:latin typeface="SimSun" charset="0"/>
                <a:ea typeface="SimSun" charset="0"/>
              </a:rPr>
              <a:t> </a:t>
            </a:r>
            <a:r>
              <a:rPr lang="zh-CN" altLang="en-US" dirty="0">
                <a:solidFill>
                  <a:srgbClr val="FFFFFF"/>
                </a:solidFill>
                <a:latin typeface="SimSun" charset="0"/>
                <a:ea typeface="SimSun" charset="0"/>
              </a:rPr>
              <a:t>，在</a:t>
            </a:r>
            <a:r>
              <a:rPr lang="en-US" altLang="zh-CN" dirty="0">
                <a:solidFill>
                  <a:srgbClr val="FFFFFF"/>
                </a:solidFill>
                <a:latin typeface="SimSun" charset="0"/>
                <a:ea typeface="SimSun" charset="0"/>
              </a:rPr>
              <a:t>Ubuntu</a:t>
            </a:r>
            <a:r>
              <a:rPr lang="zh-CN" altLang="en-US" dirty="0">
                <a:solidFill>
                  <a:srgbClr val="FFFFFF"/>
                </a:solidFill>
                <a:latin typeface="SimSun" charset="0"/>
                <a:ea typeface="SimSun" charset="0"/>
              </a:rPr>
              <a:t>下，下载下的源码不要放在有中文名字的目录下面了，目前还不支持中文目录，包括桌面文件夹。</a:t>
            </a:r>
            <a:endParaRPr lang="en-US" altLang="zh-CN" dirty="0">
              <a:solidFill>
                <a:srgbClr val="FFFFFF"/>
              </a:solidFill>
              <a:latin typeface="SimSun" charset="0"/>
              <a:ea typeface="SimSun" charset="0"/>
            </a:endParaRPr>
          </a:p>
          <a:p>
            <a:r>
              <a:rPr lang="en-US" altLang="zh-CN" dirty="0">
                <a:solidFill>
                  <a:srgbClr val="FFFFFF"/>
                </a:solidFill>
                <a:latin typeface="SimSun" charset="0"/>
                <a:ea typeface="SimSun" charset="0"/>
              </a:rPr>
              <a:t>python-dev</a:t>
            </a:r>
            <a:r>
              <a:rPr lang="zh-CN" altLang="en-US" dirty="0">
                <a:solidFill>
                  <a:srgbClr val="FFFFFF"/>
                </a:solidFill>
                <a:latin typeface="SimSun" charset="0"/>
                <a:ea typeface="SimSun" charset="0"/>
              </a:rPr>
              <a:t>和 </a:t>
            </a:r>
            <a:r>
              <a:rPr lang="en-US" altLang="zh-CN" dirty="0">
                <a:solidFill>
                  <a:srgbClr val="FFFFFF"/>
                </a:solidFill>
                <a:latin typeface="SimSun" charset="0"/>
                <a:ea typeface="SimSun" charset="0"/>
              </a:rPr>
              <a:t>build-essential</a:t>
            </a:r>
            <a:r>
              <a:rPr lang="zh-CN" altLang="en-US" dirty="0">
                <a:solidFill>
                  <a:srgbClr val="FFFFFF"/>
                </a:solidFill>
                <a:latin typeface="SimSun" charset="0"/>
                <a:ea typeface="SimSun" charset="0"/>
              </a:rPr>
              <a:t>这两个软件包一般都要安装上去的。推荐用</a:t>
            </a:r>
            <a:r>
              <a:rPr lang="en-US" altLang="zh-CN" dirty="0">
                <a:solidFill>
                  <a:srgbClr val="FFFFFF"/>
                </a:solidFill>
                <a:latin typeface="SimSun" charset="0"/>
                <a:ea typeface="SimSun" charset="0"/>
              </a:rPr>
              <a:t>apt-get</a:t>
            </a:r>
            <a:r>
              <a:rPr lang="zh-CN" altLang="en-US" dirty="0">
                <a:solidFill>
                  <a:srgbClr val="FFFFFF"/>
                </a:solidFill>
                <a:latin typeface="SimSun" charset="0"/>
                <a:ea typeface="SimSun" charset="0"/>
              </a:rPr>
              <a:t>确认一下。</a:t>
            </a:r>
          </a:p>
          <a:p>
            <a:r>
              <a:rPr lang="en-US" altLang="zh-CN" dirty="0">
                <a:solidFill>
                  <a:srgbClr val="FFFFFF"/>
                </a:solidFill>
                <a:latin typeface="SimSun" charset="0"/>
                <a:ea typeface="SimSun" charset="0"/>
              </a:rPr>
              <a:t>pip</a:t>
            </a:r>
            <a:r>
              <a:rPr lang="zh-CN" altLang="en-US" dirty="0">
                <a:solidFill>
                  <a:srgbClr val="FFFFFF"/>
                </a:solidFill>
                <a:latin typeface="SimSun" charset="0"/>
                <a:ea typeface="SimSun" charset="0"/>
              </a:rPr>
              <a:t>工具也肯定是要的，就是用</a:t>
            </a:r>
            <a:r>
              <a:rPr lang="en-US" altLang="zh-CN" dirty="0">
                <a:solidFill>
                  <a:srgbClr val="FFFFFF"/>
                </a:solidFill>
                <a:latin typeface="SimSun" charset="0"/>
                <a:ea typeface="SimSun" charset="0"/>
              </a:rPr>
              <a:t>apt-get</a:t>
            </a:r>
            <a:r>
              <a:rPr lang="zh-CN" altLang="en-US" dirty="0">
                <a:solidFill>
                  <a:srgbClr val="FFFFFF"/>
                </a:solidFill>
                <a:latin typeface="SimSun" charset="0"/>
                <a:ea typeface="SimSun" charset="0"/>
              </a:rPr>
              <a:t>安装</a:t>
            </a:r>
            <a:r>
              <a:rPr lang="en-US" altLang="zh-CN" dirty="0">
                <a:solidFill>
                  <a:srgbClr val="FFFFFF"/>
                </a:solidFill>
                <a:latin typeface="SimSun" charset="0"/>
                <a:ea typeface="SimSun" charset="0"/>
              </a:rPr>
              <a:t>python-pip</a:t>
            </a:r>
            <a:r>
              <a:rPr lang="zh-CN" altLang="en-US" dirty="0">
                <a:solidFill>
                  <a:srgbClr val="FFFFFF"/>
                </a:solidFill>
                <a:latin typeface="SimSun" charset="0"/>
                <a:ea typeface="SimSun" charset="0"/>
              </a:rPr>
              <a:t>之后，也运行:</a:t>
            </a:r>
          </a:p>
          <a:p>
            <a:pPr marL="0" indent="0">
              <a:buNone/>
            </a:pPr>
            <a:r>
              <a:rPr lang="zh-CN" altLang="en-US" dirty="0">
                <a:solidFill>
                  <a:srgbClr val="FFFFFF"/>
                </a:solidFill>
                <a:latin typeface="SimSun" charset="0"/>
                <a:ea typeface="SimSun" charset="0"/>
              </a:rPr>
              <a:t>    </a:t>
            </a:r>
            <a:r>
              <a:rPr lang="en-US" altLang="zh-CN" dirty="0">
                <a:solidFill>
                  <a:srgbClr val="FFFFFF"/>
                </a:solidFill>
                <a:latin typeface="SimSun" charset="0"/>
                <a:ea typeface="SimSun" charset="0"/>
              </a:rPr>
              <a:t>sudo pip install</a:t>
            </a:r>
            <a:r>
              <a:rPr lang="zh-CN" altLang="en-US" dirty="0">
                <a:solidFill>
                  <a:srgbClr val="FFFFFF"/>
                </a:solidFill>
                <a:latin typeface="SimSun" charset="0"/>
                <a:ea typeface="SimSun" charset="0"/>
              </a:rPr>
              <a:t>-U </a:t>
            </a:r>
            <a:r>
              <a:rPr lang="en-US" altLang="zh-CN" dirty="0">
                <a:solidFill>
                  <a:srgbClr val="FFFFFF"/>
                </a:solidFill>
                <a:latin typeface="SimSun" charset="0"/>
                <a:ea typeface="SimSun" charset="0"/>
              </a:rPr>
              <a:t>pip</a:t>
            </a:r>
            <a:endParaRPr lang="zh-CN" altLang="en-US" dirty="0">
              <a:solidFill>
                <a:srgbClr val="FFFFFF"/>
              </a:solidFill>
              <a:latin typeface="SimSun" charset="0"/>
              <a:ea typeface="SimSun" charset="0"/>
            </a:endParaRPr>
          </a:p>
          <a:p>
            <a:pPr marL="0" indent="0">
              <a:buNone/>
            </a:pPr>
            <a:r>
              <a:rPr lang="zh-CN" altLang="en-US" dirty="0">
                <a:solidFill>
                  <a:srgbClr val="FFFFFF"/>
                </a:solidFill>
                <a:latin typeface="SimSun" charset="0"/>
                <a:ea typeface="SimSun" charset="0"/>
              </a:rPr>
              <a:t>来升级</a:t>
            </a:r>
            <a:r>
              <a:rPr lang="en-US" altLang="zh-CN" dirty="0">
                <a:solidFill>
                  <a:srgbClr val="FFFFFF"/>
                </a:solidFill>
                <a:latin typeface="SimSun" charset="0"/>
                <a:ea typeface="SimSun" charset="0"/>
              </a:rPr>
              <a:t>pip</a:t>
            </a:r>
            <a:r>
              <a:rPr lang="zh-CN" altLang="en-US" dirty="0">
                <a:solidFill>
                  <a:srgbClr val="FFFFFF"/>
                </a:solidFill>
                <a:latin typeface="SimSun" charset="0"/>
                <a:ea typeface="SimSun" charset="0"/>
              </a:rPr>
              <a:t>到最新的版本。</a:t>
            </a:r>
            <a:endParaRPr lang="zh-CN" altLang="en-US" dirty="0">
              <a:solidFill>
                <a:srgbClr val="FFFFFF"/>
              </a:solidFill>
              <a:latin typeface="SimSun" charset="0"/>
              <a:ea typeface="SimSun" charset="0"/>
              <a:hlinkClick r:id="rId3"/>
            </a:endParaRPr>
          </a:p>
        </p:txBody>
      </p:sp>
    </p:spTree>
    <p:extLst>
      <p:ext uri="{BB962C8B-B14F-4D97-AF65-F5344CB8AC3E}">
        <p14:creationId xmlns:p14="http://schemas.microsoft.com/office/powerpoint/2010/main" val="24526024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latin typeface="宋体"/>
                <a:ea typeface="宋体"/>
              </a:rPr>
              <a:t>PostgreSQL</a:t>
            </a:r>
            <a:r>
              <a:rPr lang="zh-CN" altLang="en-US">
                <a:latin typeface="宋体"/>
                <a:ea typeface="宋体"/>
              </a:rPr>
              <a:t>数据库的安装和配置</a:t>
            </a:r>
          </a:p>
        </p:txBody>
      </p:sp>
      <p:sp>
        <p:nvSpPr>
          <p:cNvPr id="3" name="内容占位符 2"/>
          <p:cNvSpPr>
            <a:spLocks noGrp="1"/>
          </p:cNvSpPr>
          <p:nvPr>
            <p:ph idx="1"/>
          </p:nvPr>
        </p:nvSpPr>
        <p:spPr/>
        <p:txBody>
          <a:bodyPr vert="horz" lIns="91440" tIns="45720" rIns="91440" bIns="45720" rtlCol="0" anchor="t">
            <a:normAutofit/>
          </a:bodyPr>
          <a:lstStyle/>
          <a:p>
            <a:r>
              <a:rPr lang="zh-CN" altLang="en-US">
                <a:latin typeface="宋体"/>
                <a:ea typeface="宋体"/>
              </a:rPr>
              <a:t>在</a:t>
            </a:r>
            <a:r>
              <a:rPr lang="en-US" altLang="zh-CN">
                <a:latin typeface="宋体"/>
                <a:ea typeface="宋体"/>
              </a:rPr>
              <a:t>ubuntu</a:t>
            </a:r>
            <a:r>
              <a:rPr lang="zh-CN" altLang="en-US">
                <a:latin typeface="宋体"/>
                <a:ea typeface="宋体"/>
              </a:rPr>
              <a:t>下</a:t>
            </a:r>
            <a:r>
              <a:rPr lang="en-US" altLang="zh-CN">
                <a:latin typeface="宋体"/>
                <a:ea typeface="宋体"/>
              </a:rPr>
              <a:t>postgresql</a:t>
            </a:r>
            <a:r>
              <a:rPr lang="zh-CN" altLang="en-US">
                <a:latin typeface="宋体"/>
                <a:ea typeface="宋体"/>
              </a:rPr>
              <a:t>的安装用</a:t>
            </a:r>
            <a:r>
              <a:rPr lang="en-US" altLang="zh-CN">
                <a:latin typeface="宋体"/>
                <a:ea typeface="宋体"/>
              </a:rPr>
              <a:t>apt-get</a:t>
            </a:r>
            <a:r>
              <a:rPr lang="zh-CN" altLang="en-US">
                <a:latin typeface="宋体"/>
                <a:ea typeface="宋体"/>
              </a:rPr>
              <a:t>很简单就安装上了。不过还需要额外的配置才能正常使用。这里需要牢记一点的就是</a:t>
            </a:r>
            <a:r>
              <a:rPr lang="zh-CN" altLang="en-US" dirty="0">
                <a:latin typeface="宋体" charset="0"/>
                <a:ea typeface="宋体" charset="0"/>
              </a:rPr>
              <a:t>，新安装的</a:t>
            </a:r>
            <a:r>
              <a:rPr lang="en-US" altLang="zh-CN" dirty="0">
                <a:latin typeface="宋体" charset="0"/>
                <a:ea typeface="宋体" charset="0"/>
              </a:rPr>
              <a:t>PostgreSQL</a:t>
            </a:r>
            <a:r>
              <a:rPr lang="zh-CN" altLang="en-US" dirty="0">
                <a:latin typeface="宋体" charset="0"/>
                <a:ea typeface="宋体" charset="0"/>
              </a:rPr>
              <a:t>数据库还只有</a:t>
            </a:r>
            <a:r>
              <a:rPr lang="fr-FR" altLang="zh-CN" dirty="0">
                <a:latin typeface="宋体" charset="0"/>
                <a:ea typeface="宋体" charset="0"/>
              </a:rPr>
              <a:t> </a:t>
            </a:r>
            <a:r>
              <a:rPr lang="en-US" altLang="zh-CN" dirty="0">
                <a:latin typeface="宋体" charset="0"/>
                <a:ea typeface="宋体" charset="0"/>
              </a:rPr>
              <a:t>postgres</a:t>
            </a:r>
            <a:r>
              <a:rPr lang="fr-FR" altLang="zh-CN" dirty="0">
                <a:latin typeface="宋体" charset="0"/>
                <a:ea typeface="宋体" charset="0"/>
              </a:rPr>
              <a:t> </a:t>
            </a:r>
            <a:r>
              <a:rPr lang="zh-CN" altLang="en-US" dirty="0">
                <a:latin typeface="宋体" charset="0"/>
                <a:ea typeface="宋体" charset="0"/>
              </a:rPr>
              <a:t>这个用户有新建</a:t>
            </a:r>
            <a:r>
              <a:rPr lang="en-US" altLang="zh-CN" dirty="0">
                <a:latin typeface="宋体" charset="0"/>
                <a:ea typeface="宋体" charset="0"/>
              </a:rPr>
              <a:t>role</a:t>
            </a:r>
            <a:r>
              <a:rPr lang="zh-CN" altLang="en-US" dirty="0">
                <a:latin typeface="宋体" charset="0"/>
                <a:ea typeface="宋体" charset="0"/>
              </a:rPr>
              <a:t>（或说用户）和新建数据库的权限。</a:t>
            </a:r>
          </a:p>
          <a:p>
            <a:pPr marL="0" indent="0">
              <a:buNone/>
            </a:pPr>
            <a:r>
              <a:rPr lang="en-US" altLang="zh-CN" dirty="0">
                <a:latin typeface="宋体" charset="0"/>
                <a:ea typeface="宋体" charset="0"/>
              </a:rPr>
              <a:t>sudo -u postgres createuser $USER</a:t>
            </a:r>
          </a:p>
          <a:p>
            <a:pPr marL="0" indent="0">
              <a:buNone/>
            </a:pPr>
            <a:r>
              <a:rPr lang="es-ES" altLang="zh-CN" dirty="0">
                <a:latin typeface="宋体" charset="0"/>
                <a:ea typeface="宋体" charset="0"/>
              </a:rPr>
              <a:t>sudo -u postgres createdb dbname </a:t>
            </a:r>
          </a:p>
          <a:p>
            <a:pPr marL="0" indent="0">
              <a:buNone/>
            </a:pPr>
            <a:endParaRPr lang="es-ES" altLang="zh-CN" dirty="0">
              <a:latin typeface="宋体" charset="0"/>
              <a:ea typeface="宋体" charset="0"/>
            </a:endParaRPr>
          </a:p>
          <a:p>
            <a:r>
              <a:rPr lang="es-ES" altLang="zh-CN" dirty="0">
                <a:latin typeface="宋体" charset="0"/>
                <a:ea typeface="宋体" charset="0"/>
              </a:rPr>
              <a:t>sudo -u </a:t>
            </a:r>
            <a:r>
              <a:rPr lang="en-US" altLang="zh-CN" dirty="0">
                <a:latin typeface="宋体" charset="0"/>
                <a:ea typeface="宋体" charset="0"/>
              </a:rPr>
              <a:t>postgres psql postgres</a:t>
            </a:r>
            <a:br>
              <a:rPr lang="en-US" altLang="zh-CN" dirty="0">
                <a:latin typeface="宋体" charset="0"/>
                <a:ea typeface="宋体" charset="0"/>
              </a:rPr>
            </a:br>
            <a:r>
              <a:rPr lang="en-US" altLang="zh-CN" dirty="0">
                <a:latin typeface="宋体" charset="0"/>
                <a:ea typeface="宋体" charset="0"/>
              </a:rPr>
              <a:t>ALTER USER wanze CREATEDB;</a:t>
            </a:r>
            <a:endParaRPr lang="es-ES" altLang="zh-CN" dirty="0">
              <a:latin typeface="宋体" charset="0"/>
              <a:ea typeface="宋体" charset="0"/>
            </a:endParaRPr>
          </a:p>
          <a:p>
            <a:pPr marL="0" indent="0">
              <a:buNone/>
            </a:pPr>
            <a:r>
              <a:rPr lang="es-ES" altLang="zh-CN" dirty="0">
                <a:latin typeface="宋体" charset="0"/>
                <a:ea typeface="宋体" charset="0"/>
              </a:rPr>
              <a:t/>
            </a:r>
            <a:br>
              <a:rPr lang="es-ES" altLang="zh-CN" dirty="0">
                <a:latin typeface="宋体" charset="0"/>
                <a:ea typeface="宋体" charset="0"/>
              </a:rPr>
            </a:br>
            <a:endParaRPr lang="es-ES" altLang="zh-CN" dirty="0">
              <a:latin typeface="宋体" charset="0"/>
              <a:ea typeface="宋体" charset="0"/>
            </a:endParaRPr>
          </a:p>
        </p:txBody>
      </p:sp>
    </p:spTree>
    <p:extLst>
      <p:ext uri="{BB962C8B-B14F-4D97-AF65-F5344CB8AC3E}">
        <p14:creationId xmlns:p14="http://schemas.microsoft.com/office/powerpoint/2010/main" val="6972564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宋体" charset="0"/>
                <a:ea typeface="宋体" charset="0"/>
              </a:rPr>
              <a:t>Ubuntu14.04</a:t>
            </a:r>
            <a:r>
              <a:rPr lang="zh-CN" altLang="en-US" dirty="0">
                <a:latin typeface="宋体" charset="0"/>
                <a:ea typeface="宋体" charset="0"/>
              </a:rPr>
              <a:t>下可能缺失的软件包</a:t>
            </a:r>
          </a:p>
        </p:txBody>
      </p:sp>
      <p:sp>
        <p:nvSpPr>
          <p:cNvPr id="3" name="内容占位符 2"/>
          <p:cNvSpPr>
            <a:spLocks noGrp="1"/>
          </p:cNvSpPr>
          <p:nvPr>
            <p:ph idx="1"/>
          </p:nvPr>
        </p:nvSpPr>
        <p:spPr/>
        <p:txBody>
          <a:bodyPr vert="horz" lIns="91440" tIns="45720" rIns="91440" bIns="45720" rtlCol="0" anchor="t">
            <a:normAutofit/>
          </a:bodyPr>
          <a:lstStyle/>
          <a:p>
            <a:r>
              <a:rPr lang="en-US" altLang="zh-CN" dirty="0">
                <a:latin typeface="宋体" charset="0"/>
                <a:ea typeface="宋体" charset="0"/>
              </a:rPr>
              <a:t>sudo apt-get install libldap2-dev </a:t>
            </a:r>
            <a:br>
              <a:rPr lang="en-US" altLang="zh-CN" dirty="0">
                <a:latin typeface="宋体" charset="0"/>
                <a:ea typeface="宋体" charset="0"/>
              </a:rPr>
            </a:br>
            <a:r>
              <a:rPr lang="en-US" altLang="zh-CN" dirty="0">
                <a:latin typeface="宋体" charset="0"/>
                <a:ea typeface="宋体" charset="0"/>
              </a:rPr>
              <a:t>sudo apt-get install libsasl2-dev</a:t>
            </a:r>
            <a:endParaRPr lang="zh-CN" altLang="en-US" dirty="0">
              <a:latin typeface="宋体" charset="0"/>
              <a:ea typeface="宋体" charset="0"/>
            </a:endParaRPr>
          </a:p>
          <a:p>
            <a:pPr marL="0" indent="0">
              <a:buNone/>
            </a:pPr>
            <a:r>
              <a:rPr lang="en-US" altLang="zh-CN" dirty="0">
                <a:latin typeface="宋体" charset="0"/>
                <a:ea typeface="宋体" charset="0"/>
              </a:rPr>
              <a:t>和python-ldap</a:t>
            </a:r>
            <a:r>
              <a:rPr lang="zh-CN" altLang="en-US" dirty="0">
                <a:latin typeface="宋体" charset="0"/>
                <a:ea typeface="宋体" charset="0"/>
              </a:rPr>
              <a:t>模块有关 </a:t>
            </a:r>
            <a:br>
              <a:rPr lang="zh-CN" altLang="en-US" dirty="0">
                <a:latin typeface="宋体" charset="0"/>
                <a:ea typeface="宋体" charset="0"/>
              </a:rPr>
            </a:br>
            <a:endParaRPr lang="en-US" altLang="zh-CN" dirty="0">
              <a:latin typeface="宋体" charset="0"/>
              <a:ea typeface="宋体" charset="0"/>
            </a:endParaRPr>
          </a:p>
          <a:p>
            <a:r>
              <a:rPr lang="en-US" altLang="zh-CN" dirty="0">
                <a:latin typeface="宋体" charset="0"/>
                <a:ea typeface="宋体" charset="0"/>
              </a:rPr>
              <a:t>sudo apt-get install libpq-dev  </a:t>
            </a:r>
            <a:endParaRPr lang="zh-CN" altLang="en-US" dirty="0">
              <a:latin typeface="宋体" charset="0"/>
              <a:ea typeface="宋体" charset="0"/>
            </a:endParaRPr>
          </a:p>
          <a:p>
            <a:pPr marL="0" indent="0">
              <a:buNone/>
            </a:pPr>
            <a:r>
              <a:rPr lang="en-US" altLang="zh-CN" dirty="0">
                <a:latin typeface="宋体" charset="0"/>
                <a:ea typeface="宋体" charset="0"/>
              </a:rPr>
              <a:t>和psycopg2</a:t>
            </a:r>
            <a:r>
              <a:rPr lang="zh-CN" altLang="en-US" dirty="0">
                <a:latin typeface="宋体" charset="0"/>
                <a:ea typeface="宋体" charset="0"/>
              </a:rPr>
              <a:t>模块有关</a:t>
            </a:r>
            <a:r>
              <a:rPr lang="en-US" altLang="zh-CN" dirty="0">
                <a:latin typeface="宋体" charset="0"/>
                <a:ea typeface="宋体" charset="0"/>
              </a:rPr>
              <a:t/>
            </a:r>
            <a:br>
              <a:rPr lang="en-US" altLang="zh-CN" dirty="0">
                <a:latin typeface="宋体" charset="0"/>
                <a:ea typeface="宋体" charset="0"/>
              </a:rPr>
            </a:br>
            <a:endParaRPr lang="en-US" altLang="zh-CN" dirty="0">
              <a:latin typeface="宋体" charset="0"/>
              <a:ea typeface="宋体" charset="0"/>
            </a:endParaRPr>
          </a:p>
          <a:p>
            <a:r>
              <a:rPr lang="en-US" altLang="zh-CN" dirty="0">
                <a:latin typeface="宋体" charset="0"/>
                <a:ea typeface="宋体" charset="0"/>
              </a:rPr>
              <a:t>sudo apt-get install libxml2-dev</a:t>
            </a:r>
            <a:br>
              <a:rPr lang="en-US" altLang="zh-CN" dirty="0">
                <a:latin typeface="宋体" charset="0"/>
                <a:ea typeface="宋体" charset="0"/>
              </a:rPr>
            </a:br>
            <a:r>
              <a:rPr lang="en-US" altLang="zh-CN" dirty="0">
                <a:latin typeface="宋体" charset="0"/>
                <a:ea typeface="宋体" charset="0"/>
              </a:rPr>
              <a:t>sudo apt-get install libxslt1-dev</a:t>
            </a:r>
          </a:p>
          <a:p>
            <a:pPr marL="0" indent="0">
              <a:buNone/>
            </a:pPr>
            <a:r>
              <a:rPr lang="zh-CN" altLang="en-US" dirty="0">
                <a:latin typeface="宋体" charset="0"/>
                <a:ea typeface="宋体" charset="0"/>
              </a:rPr>
              <a:t>和</a:t>
            </a:r>
            <a:r>
              <a:rPr lang="en-US" altLang="zh-CN" dirty="0">
                <a:latin typeface="宋体" charset="0"/>
                <a:ea typeface="宋体" charset="0"/>
              </a:rPr>
              <a:t>lxml</a:t>
            </a:r>
            <a:r>
              <a:rPr lang="zh-CN" altLang="en-US" dirty="0">
                <a:latin typeface="宋体" charset="0"/>
                <a:ea typeface="宋体" charset="0"/>
              </a:rPr>
              <a:t>模块有关</a:t>
            </a:r>
          </a:p>
        </p:txBody>
      </p:sp>
    </p:spTree>
    <p:extLst>
      <p:ext uri="{BB962C8B-B14F-4D97-AF65-F5344CB8AC3E}">
        <p14:creationId xmlns:p14="http://schemas.microsoft.com/office/powerpoint/2010/main" val="28919295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宋体"/>
                <a:ea typeface="宋体"/>
              </a:rPr>
              <a:t>网页显示</a:t>
            </a:r>
            <a:r>
              <a:rPr lang="en-US" altLang="zh-CN">
                <a:latin typeface="宋体"/>
                <a:ea typeface="宋体"/>
              </a:rPr>
              <a:t>node.js</a:t>
            </a:r>
            <a:r>
              <a:rPr lang="zh-CN" altLang="en-US">
                <a:latin typeface="宋体"/>
                <a:ea typeface="宋体"/>
              </a:rPr>
              <a:t>方面</a:t>
            </a:r>
          </a:p>
        </p:txBody>
      </p:sp>
      <p:sp>
        <p:nvSpPr>
          <p:cNvPr id="3" name="内容占位符 2"/>
          <p:cNvSpPr>
            <a:spLocks noGrp="1"/>
          </p:cNvSpPr>
          <p:nvPr>
            <p:ph idx="1"/>
          </p:nvPr>
        </p:nvSpPr>
        <p:spPr/>
        <p:txBody>
          <a:bodyPr vert="horz" lIns="91440" tIns="45720" rIns="91440" bIns="45720" rtlCol="0" anchor="t">
            <a:normAutofit/>
          </a:bodyPr>
          <a:lstStyle/>
          <a:p>
            <a:r>
              <a:rPr lang="en-US" altLang="zh-CN">
                <a:latin typeface="宋体"/>
                <a:ea typeface="宋体"/>
              </a:rPr>
              <a:t>Odoo</a:t>
            </a:r>
            <a:r>
              <a:rPr lang="zh-CN" altLang="en-US">
                <a:latin typeface="宋体"/>
                <a:ea typeface="宋体"/>
              </a:rPr>
              <a:t>框架的网页显示使用的</a:t>
            </a:r>
            <a:r>
              <a:rPr lang="en-US" altLang="zh-CN">
                <a:latin typeface="宋体"/>
                <a:ea typeface="宋体"/>
              </a:rPr>
              <a:t>node.js</a:t>
            </a:r>
            <a:r>
              <a:rPr lang="zh-CN" altLang="en-US">
                <a:latin typeface="宋体"/>
                <a:ea typeface="宋体"/>
              </a:rPr>
              <a:t>技术</a:t>
            </a:r>
            <a:r>
              <a:rPr lang="en-US" altLang="zh-CN">
                <a:latin typeface="宋体"/>
                <a:ea typeface="宋体"/>
              </a:rPr>
              <a:t>，</a:t>
            </a:r>
            <a:r>
              <a:rPr lang="zh-CN" altLang="en-US">
                <a:latin typeface="宋体"/>
                <a:ea typeface="宋体"/>
              </a:rPr>
              <a:t>如果服务器是</a:t>
            </a:r>
            <a:r>
              <a:rPr lang="en-US" altLang="zh-CN">
                <a:latin typeface="宋体"/>
                <a:ea typeface="宋体"/>
              </a:rPr>
              <a:t>ubuntu14.04</a:t>
            </a:r>
            <a:r>
              <a:rPr lang="zh-CN" altLang="en-US">
                <a:latin typeface="宋体"/>
                <a:ea typeface="宋体"/>
              </a:rPr>
              <a:t>版本以上的应该已经安装</a:t>
            </a:r>
            <a:r>
              <a:rPr lang="en-US" altLang="zh-CN">
                <a:latin typeface="宋体"/>
                <a:ea typeface="宋体"/>
              </a:rPr>
              <a:t>node.js了，</a:t>
            </a:r>
            <a:r>
              <a:rPr lang="zh-CN" altLang="en-US">
                <a:latin typeface="宋体"/>
                <a:ea typeface="宋体"/>
              </a:rPr>
              <a:t>可用</a:t>
            </a:r>
            <a:r>
              <a:rPr lang="en-US" altLang="zh-CN">
                <a:latin typeface="宋体"/>
                <a:ea typeface="宋体"/>
              </a:rPr>
              <a:t>apt-get install nodejs</a:t>
            </a:r>
            <a:r>
              <a:rPr lang="zh-CN" altLang="en-US">
                <a:latin typeface="宋体"/>
                <a:ea typeface="宋体"/>
              </a:rPr>
              <a:t>来确保其安装上了</a:t>
            </a:r>
            <a:r>
              <a:rPr lang="en-US" altLang="zh-CN">
                <a:latin typeface="宋体"/>
                <a:ea typeface="宋体"/>
              </a:rPr>
              <a:t>。</a:t>
            </a:r>
          </a:p>
          <a:p>
            <a:r>
              <a:rPr lang="en-US" altLang="zh-CN" dirty="0">
                <a:latin typeface="宋体" charset="0"/>
                <a:ea typeface="宋体" charset="0"/>
              </a:rPr>
              <a:t>sudo apt-get install -y npm</a:t>
            </a:r>
            <a:br>
              <a:rPr lang="en-US" altLang="zh-CN" dirty="0">
                <a:latin typeface="宋体" charset="0"/>
                <a:ea typeface="宋体" charset="0"/>
              </a:rPr>
            </a:br>
            <a:r>
              <a:rPr lang="en-US" altLang="zh-CN" dirty="0">
                <a:latin typeface="宋体" charset="0"/>
                <a:ea typeface="宋体" charset="0"/>
              </a:rPr>
              <a:t>sudo npm install -g less less-plugin-clean-css</a:t>
            </a:r>
            <a:br>
              <a:rPr lang="en-US" altLang="zh-CN" dirty="0">
                <a:latin typeface="宋体" charset="0"/>
                <a:ea typeface="宋体" charset="0"/>
              </a:rPr>
            </a:br>
            <a:r>
              <a:rPr lang="en-US" altLang="zh-CN" dirty="0">
                <a:latin typeface="宋体" charset="0"/>
                <a:ea typeface="宋体" charset="0"/>
              </a:rPr>
              <a:t>sudo ln -s /usr/bin/nodejs /usr/bin/node</a:t>
            </a:r>
          </a:p>
          <a:p>
            <a:endParaRPr lang="zh-CN" altLang="en-US" dirty="0">
              <a:latin typeface="宋体" charset="0"/>
              <a:ea typeface="宋体" charset="0"/>
            </a:endParaRPr>
          </a:p>
          <a:p>
            <a:pPr marL="0" indent="0">
              <a:buNone/>
            </a:pPr>
            <a:r>
              <a:rPr lang="zh-CN" altLang="en-US" dirty="0">
                <a:latin typeface="宋体" charset="0"/>
                <a:ea typeface="宋体" charset="0"/>
              </a:rPr>
              <a:t>然后你还需要安装</a:t>
            </a:r>
            <a:r>
              <a:rPr lang="en-US" altLang="zh-CN" dirty="0">
                <a:latin typeface="宋体" charset="0"/>
                <a:ea typeface="宋体" charset="0"/>
              </a:rPr>
              <a:t>npm</a:t>
            </a:r>
            <a:r>
              <a:rPr lang="zh-CN" altLang="en-US" dirty="0">
                <a:latin typeface="宋体" charset="0"/>
                <a:ea typeface="宋体" charset="0"/>
              </a:rPr>
              <a:t>和通过</a:t>
            </a:r>
            <a:r>
              <a:rPr lang="en-US" altLang="zh-CN" dirty="0">
                <a:latin typeface="宋体" charset="0"/>
                <a:ea typeface="宋体" charset="0"/>
              </a:rPr>
              <a:t>npm</a:t>
            </a:r>
            <a:r>
              <a:rPr lang="zh-CN" altLang="en-US" dirty="0">
                <a:latin typeface="宋体" charset="0"/>
                <a:ea typeface="宋体" charset="0"/>
              </a:rPr>
              <a:t>安装</a:t>
            </a:r>
            <a:r>
              <a:rPr lang="en-US" altLang="zh-CN" dirty="0">
                <a:latin typeface="宋体" charset="0"/>
                <a:ea typeface="宋体" charset="0"/>
              </a:rPr>
              <a:t>less和less-plugin-clean-css。</a:t>
            </a:r>
            <a:r>
              <a:rPr lang="zh-CN" altLang="en-US" dirty="0">
                <a:latin typeface="宋体" charset="0"/>
                <a:ea typeface="宋体" charset="0"/>
              </a:rPr>
              <a:t>然后还需要为</a:t>
            </a:r>
            <a:r>
              <a:rPr lang="en-US" altLang="zh-CN" dirty="0">
                <a:latin typeface="宋体" charset="0"/>
                <a:ea typeface="宋体" charset="0"/>
              </a:rPr>
              <a:t>nodejs</a:t>
            </a:r>
            <a:r>
              <a:rPr lang="zh-CN" altLang="en-US" dirty="0">
                <a:latin typeface="宋体" charset="0"/>
                <a:ea typeface="宋体" charset="0"/>
              </a:rPr>
              <a:t>取个别名链接</a:t>
            </a:r>
            <a:r>
              <a:rPr lang="en-US" altLang="zh-CN" dirty="0">
                <a:latin typeface="宋体" charset="0"/>
                <a:ea typeface="宋体" charset="0"/>
              </a:rPr>
              <a:t>node。</a:t>
            </a:r>
          </a:p>
        </p:txBody>
      </p:sp>
    </p:spTree>
    <p:extLst>
      <p:ext uri="{BB962C8B-B14F-4D97-AF65-F5344CB8AC3E}">
        <p14:creationId xmlns:p14="http://schemas.microsoft.com/office/powerpoint/2010/main" val="33610075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宋体"/>
                <a:ea typeface="宋体"/>
              </a:rPr>
              <a:t>其他问题</a:t>
            </a:r>
          </a:p>
        </p:txBody>
      </p:sp>
      <p:sp>
        <p:nvSpPr>
          <p:cNvPr id="3" name="内容占位符 2"/>
          <p:cNvSpPr>
            <a:spLocks noGrp="1"/>
          </p:cNvSpPr>
          <p:nvPr>
            <p:ph idx="1"/>
          </p:nvPr>
        </p:nvSpPr>
        <p:spPr/>
        <p:txBody>
          <a:bodyPr vert="horz" lIns="91440" tIns="45720" rIns="91440" bIns="45720" rtlCol="0" anchor="t">
            <a:normAutofit/>
          </a:bodyPr>
          <a:lstStyle/>
          <a:p>
            <a:pPr marL="457200" indent="-457200">
              <a:buFont typeface="+mj-lt"/>
              <a:buAutoNum type="arabicPeriod"/>
            </a:pPr>
            <a:r>
              <a:rPr lang="en-US" altLang="zh-CN" dirty="0">
                <a:latin typeface="宋体" charset="0"/>
                <a:ea typeface="宋体" charset="0"/>
              </a:rPr>
              <a:t>pydot</a:t>
            </a:r>
            <a:r>
              <a:rPr lang="zh-CN" altLang="en-US" dirty="0">
                <a:latin typeface="宋体" charset="0"/>
                <a:ea typeface="宋体" charset="0"/>
              </a:rPr>
              <a:t>因为</a:t>
            </a:r>
            <a:r>
              <a:rPr lang="en-US" altLang="zh-CN" dirty="0">
                <a:latin typeface="宋体" charset="0"/>
                <a:ea typeface="宋体" charset="0"/>
              </a:rPr>
              <a:t>googlecode</a:t>
            </a:r>
            <a:r>
              <a:rPr lang="zh-CN" altLang="en-US" dirty="0">
                <a:latin typeface="宋体" charset="0"/>
                <a:ea typeface="宋体" charset="0"/>
              </a:rPr>
              <a:t>不能用了，你需要用</a:t>
            </a:r>
            <a:r>
              <a:rPr lang="en-US" altLang="zh-CN" dirty="0">
                <a:latin typeface="宋体" charset="0"/>
                <a:ea typeface="宋体" charset="0"/>
              </a:rPr>
              <a:t>pip</a:t>
            </a:r>
            <a:r>
              <a:rPr lang="zh-CN" altLang="en-US" dirty="0">
                <a:latin typeface="宋体" charset="0"/>
                <a:ea typeface="宋体" charset="0"/>
              </a:rPr>
              <a:t>命令单独</a:t>
            </a:r>
            <a:r>
              <a:rPr lang="en-US" altLang="zh-CN" dirty="0">
                <a:latin typeface="宋体" charset="0"/>
                <a:ea typeface="宋体" charset="0"/>
              </a:rPr>
              <a:t>install pydot</a:t>
            </a:r>
            <a:r>
              <a:rPr lang="zh-CN" altLang="en-US" dirty="0">
                <a:latin typeface="宋体" charset="0"/>
                <a:ea typeface="宋体" charset="0"/>
              </a:rPr>
              <a:t>将其安装好。或者到 </a:t>
            </a:r>
            <a:r>
              <a:rPr lang="en-US" altLang="zh-CN" dirty="0">
                <a:latin typeface="宋体" charset="0"/>
                <a:ea typeface="宋体" charset="0"/>
              </a:rPr>
              <a:t>https://github.com/erocarrera/pydot </a:t>
            </a:r>
            <a:r>
              <a:rPr lang="zh-CN" altLang="en-US" dirty="0">
                <a:latin typeface="宋体" charset="0"/>
                <a:ea typeface="宋体" charset="0"/>
              </a:rPr>
              <a:t>这里下载之。</a:t>
            </a:r>
          </a:p>
          <a:p>
            <a:pPr marL="457200" indent="-457200">
              <a:buFont typeface="+mj-lt"/>
              <a:buAutoNum type="arabicPeriod"/>
            </a:pPr>
            <a:r>
              <a:rPr lang="zh-CN" altLang="en-US" dirty="0">
                <a:latin typeface="宋体" charset="0"/>
                <a:ea typeface="宋体" charset="0"/>
              </a:rPr>
              <a:t>可能有其他模块因为网络问题或者其他问题下载失败，你可以考虑用</a:t>
            </a:r>
            <a:r>
              <a:rPr lang="en-US" altLang="zh-CN" dirty="0">
                <a:latin typeface="宋体" charset="0"/>
                <a:ea typeface="宋体" charset="0"/>
              </a:rPr>
              <a:t>pip</a:t>
            </a:r>
            <a:r>
              <a:rPr lang="zh-CN" altLang="en-US" dirty="0">
                <a:latin typeface="宋体" charset="0"/>
                <a:ea typeface="宋体" charset="0"/>
              </a:rPr>
              <a:t>命令来安装或者到</a:t>
            </a:r>
            <a:r>
              <a:rPr lang="en-US" altLang="zh-CN" dirty="0">
                <a:latin typeface="宋体" charset="0"/>
                <a:ea typeface="宋体" charset="0"/>
              </a:rPr>
              <a:t>github</a:t>
            </a:r>
            <a:r>
              <a:rPr lang="zh-CN" altLang="en-US" dirty="0">
                <a:latin typeface="宋体" charset="0"/>
                <a:ea typeface="宋体" charset="0"/>
              </a:rPr>
              <a:t>下载对一个模块的源码来安装之。</a:t>
            </a:r>
            <a:r>
              <a:rPr lang="en-US" altLang="zh-CN" dirty="0">
                <a:latin typeface="宋体" charset="0"/>
                <a:ea typeface="宋体" charset="0"/>
              </a:rPr>
              <a:t/>
            </a:r>
            <a:br>
              <a:rPr lang="en-US" altLang="zh-CN" dirty="0">
                <a:latin typeface="宋体" charset="0"/>
                <a:ea typeface="宋体" charset="0"/>
              </a:rPr>
            </a:br>
            <a:r>
              <a:rPr lang="en-US" altLang="zh-CN" dirty="0">
                <a:latin typeface="宋体" charset="0"/>
                <a:ea typeface="宋体" charset="0"/>
              </a:rPr>
              <a:t/>
            </a:r>
            <a:br>
              <a:rPr lang="en-US" altLang="zh-CN" dirty="0">
                <a:latin typeface="宋体" charset="0"/>
                <a:ea typeface="宋体" charset="0"/>
              </a:rPr>
            </a:br>
            <a:r>
              <a:rPr lang="en-US" altLang="zh-CN" dirty="0">
                <a:latin typeface="宋体" charset="0"/>
                <a:ea typeface="宋体" charset="0"/>
              </a:rPr>
              <a:t/>
            </a:r>
            <a:br>
              <a:rPr lang="en-US" altLang="zh-CN" dirty="0">
                <a:latin typeface="宋体" charset="0"/>
                <a:ea typeface="宋体" charset="0"/>
              </a:rPr>
            </a:br>
            <a:endParaRPr lang="zh-CN" altLang="en-US" dirty="0"/>
          </a:p>
        </p:txBody>
      </p:sp>
    </p:spTree>
    <p:extLst>
      <p:ext uri="{BB962C8B-B14F-4D97-AF65-F5344CB8AC3E}">
        <p14:creationId xmlns:p14="http://schemas.microsoft.com/office/powerpoint/2010/main" val="989572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宋体"/>
                <a:ea typeface="宋体"/>
              </a:rPr>
              <a:t>运行时的配置</a:t>
            </a:r>
          </a:p>
        </p:txBody>
      </p:sp>
      <p:sp>
        <p:nvSpPr>
          <p:cNvPr id="3" name="内容占位符 2"/>
          <p:cNvSpPr>
            <a:spLocks noGrp="1"/>
          </p:cNvSpPr>
          <p:nvPr>
            <p:ph idx="1"/>
          </p:nvPr>
        </p:nvSpPr>
        <p:spPr/>
        <p:txBody>
          <a:bodyPr vert="horz" lIns="91440" tIns="45720" rIns="91440" bIns="45720" rtlCol="0" anchor="t">
            <a:normAutofit lnSpcReduction="10000"/>
          </a:bodyPr>
          <a:lstStyle/>
          <a:p>
            <a:r>
              <a:rPr lang="zh-CN" altLang="en-US">
                <a:latin typeface="宋体"/>
                <a:ea typeface="宋体"/>
              </a:rPr>
              <a:t>正常运行就是执行本地文件夹的</a:t>
            </a:r>
            <a:r>
              <a:rPr lang="en-US" altLang="zh-CN">
                <a:latin typeface="宋体"/>
                <a:ea typeface="宋体"/>
              </a:rPr>
              <a:t>odoo.py</a:t>
            </a:r>
            <a:r>
              <a:rPr lang="zh-CN" altLang="en-US">
                <a:latin typeface="宋体"/>
                <a:ea typeface="宋体"/>
              </a:rPr>
              <a:t>文件即可。下面讲一些其他参数的配置。</a:t>
            </a:r>
          </a:p>
          <a:p>
            <a:r>
              <a:rPr lang="en-US" altLang="zh-CN" dirty="0">
                <a:latin typeface="宋体" charset="0"/>
                <a:ea typeface="宋体" charset="0"/>
              </a:rPr>
              <a:t>--xmlrpc-port=8888 </a:t>
            </a:r>
          </a:p>
          <a:p>
            <a:pPr marL="0" indent="0">
              <a:buNone/>
            </a:pPr>
            <a:r>
              <a:rPr lang="zh-CN" altLang="en-US" dirty="0">
                <a:latin typeface="宋体" charset="0"/>
                <a:ea typeface="宋体" charset="0"/>
              </a:rPr>
              <a:t>设置网页的端口号，默认是</a:t>
            </a:r>
            <a:r>
              <a:rPr lang="en-US" altLang="zh-CN" dirty="0">
                <a:latin typeface="宋体" charset="0"/>
                <a:ea typeface="宋体" charset="0"/>
              </a:rPr>
              <a:t>8069</a:t>
            </a:r>
            <a:r>
              <a:rPr lang="zh-CN" altLang="en-US" dirty="0">
                <a:latin typeface="宋体" charset="0"/>
                <a:ea typeface="宋体" charset="0"/>
              </a:rPr>
              <a:t>，但可能会出于某些原因被占用了。</a:t>
            </a:r>
          </a:p>
          <a:p>
            <a:r>
              <a:rPr lang="en-US" altLang="zh-CN" dirty="0">
                <a:latin typeface="宋体" charset="0"/>
                <a:ea typeface="宋体" charset="0"/>
              </a:rPr>
              <a:t>--addons-path=addons</a:t>
            </a:r>
          </a:p>
          <a:p>
            <a:pPr marL="0" indent="0">
              <a:buNone/>
            </a:pPr>
            <a:r>
              <a:rPr lang="zh-CN" altLang="en-US" dirty="0">
                <a:latin typeface="宋体" charset="0"/>
                <a:ea typeface="宋体" charset="0"/>
              </a:rPr>
              <a:t>设置插件</a:t>
            </a:r>
            <a:r>
              <a:rPr lang="en-US" altLang="zh-CN" dirty="0">
                <a:latin typeface="宋体" charset="0"/>
                <a:ea typeface="宋体" charset="0"/>
              </a:rPr>
              <a:t>addons</a:t>
            </a:r>
            <a:r>
              <a:rPr lang="zh-CN" altLang="en-US" dirty="0">
                <a:latin typeface="宋体" charset="0"/>
                <a:ea typeface="宋体" charset="0"/>
              </a:rPr>
              <a:t>的路径，默认会把源码的</a:t>
            </a:r>
            <a:r>
              <a:rPr lang="en-US" altLang="zh-CN" dirty="0">
                <a:latin typeface="宋体" charset="0"/>
                <a:ea typeface="宋体" charset="0"/>
              </a:rPr>
              <a:t>addons</a:t>
            </a:r>
            <a:r>
              <a:rPr lang="zh-CN" altLang="en-US" dirty="0">
                <a:latin typeface="宋体" charset="0"/>
                <a:ea typeface="宋体" charset="0"/>
              </a:rPr>
              <a:t>文件夹加上去。这里设置为源码的</a:t>
            </a:r>
            <a:r>
              <a:rPr lang="en-US" altLang="zh-CN" dirty="0">
                <a:latin typeface="宋体" charset="0"/>
                <a:ea typeface="宋体" charset="0"/>
              </a:rPr>
              <a:t>addons</a:t>
            </a:r>
            <a:r>
              <a:rPr lang="zh-CN" altLang="en-US" dirty="0">
                <a:latin typeface="宋体" charset="0"/>
                <a:ea typeface="宋体" charset="0"/>
              </a:rPr>
              <a:t>文件夹。</a:t>
            </a:r>
            <a:r>
              <a:rPr lang="en-US" altLang="zh-CN" dirty="0">
                <a:latin typeface="宋体" charset="0"/>
                <a:ea typeface="宋体" charset="0"/>
              </a:rPr>
              <a:t/>
            </a:r>
            <a:br>
              <a:rPr lang="en-US" altLang="zh-CN" dirty="0">
                <a:latin typeface="宋体" charset="0"/>
                <a:ea typeface="宋体" charset="0"/>
              </a:rPr>
            </a:br>
            <a:r>
              <a:rPr lang="en-US" altLang="zh-CN" dirty="0">
                <a:latin typeface="宋体" charset="0"/>
                <a:ea typeface="宋体" charset="0"/>
              </a:rPr>
              <a:t/>
            </a:r>
            <a:br>
              <a:rPr lang="en-US" altLang="zh-CN" dirty="0">
                <a:latin typeface="宋体" charset="0"/>
                <a:ea typeface="宋体" charset="0"/>
              </a:rPr>
            </a:br>
            <a:r>
              <a:rPr lang="zh-CN" altLang="en-US" dirty="0">
                <a:latin typeface="宋体" charset="0"/>
                <a:ea typeface="宋体" charset="0"/>
              </a:rPr>
              <a:t>设置多个</a:t>
            </a:r>
            <a:r>
              <a:rPr lang="en-US" altLang="zh-CN" dirty="0">
                <a:latin typeface="宋体" charset="0"/>
                <a:ea typeface="宋体" charset="0"/>
              </a:rPr>
              <a:t>addons</a:t>
            </a:r>
            <a:r>
              <a:rPr lang="zh-CN" altLang="en-US" dirty="0">
                <a:latin typeface="宋体" charset="0"/>
                <a:ea typeface="宋体" charset="0"/>
              </a:rPr>
              <a:t>路径语法如下</a:t>
            </a:r>
            <a:r>
              <a:rPr lang="en-US" altLang="zh-CN" dirty="0">
                <a:latin typeface="宋体" charset="0"/>
                <a:ea typeface="宋体" charset="0"/>
              </a:rPr>
              <a:t>: </a:t>
            </a:r>
            <a:endParaRPr lang="zh-CN" altLang="en-US" dirty="0">
              <a:latin typeface="宋体" charset="0"/>
              <a:ea typeface="宋体" charset="0"/>
            </a:endParaRPr>
          </a:p>
          <a:p>
            <a:pPr marL="0" indent="0">
              <a:buNone/>
            </a:pPr>
            <a:r>
              <a:rPr lang="en-US" altLang="zh-CN" dirty="0">
                <a:latin typeface="宋体" charset="0"/>
                <a:ea typeface="宋体" charset="0"/>
              </a:rPr>
              <a:t>--addons-path=addons, myaddons</a:t>
            </a:r>
          </a:p>
          <a:p>
            <a:pPr marL="0" indent="0">
              <a:buNone/>
            </a:pPr>
            <a:r>
              <a:rPr lang="zh-CN" altLang="en-US" dirty="0">
                <a:latin typeface="宋体" charset="0"/>
                <a:ea typeface="宋体" charset="0"/>
              </a:rPr>
              <a:t>这可以用于加载你自己定义的某些模块。</a:t>
            </a:r>
            <a:br>
              <a:rPr lang="zh-CN" altLang="en-US" dirty="0">
                <a:latin typeface="宋体" charset="0"/>
                <a:ea typeface="宋体" charset="0"/>
              </a:rPr>
            </a:br>
            <a:endParaRPr lang="zh-CN" altLang="en-US" dirty="0">
              <a:latin typeface="宋体" charset="0"/>
              <a:ea typeface="宋体" charset="0"/>
            </a:endParaRPr>
          </a:p>
          <a:p>
            <a:pPr marL="0" indent="0">
              <a:buNone/>
            </a:pPr>
            <a:endParaRPr lang="en-US" altLang="zh-CN" dirty="0">
              <a:latin typeface="宋体" charset="0"/>
              <a:ea typeface="宋体" charset="0"/>
            </a:endParaRPr>
          </a:p>
        </p:txBody>
      </p:sp>
    </p:spTree>
    <p:extLst>
      <p:ext uri="{BB962C8B-B14F-4D97-AF65-F5344CB8AC3E}">
        <p14:creationId xmlns:p14="http://schemas.microsoft.com/office/powerpoint/2010/main" val="23878409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宋体"/>
                <a:ea typeface="宋体"/>
              </a:rPr>
              <a:t>将安装环境封装起来</a:t>
            </a:r>
          </a:p>
        </p:txBody>
      </p:sp>
      <p:sp>
        <p:nvSpPr>
          <p:cNvPr id="3" name="内容占位符 2"/>
          <p:cNvSpPr>
            <a:spLocks noGrp="1"/>
          </p:cNvSpPr>
          <p:nvPr>
            <p:ph idx="1"/>
          </p:nvPr>
        </p:nvSpPr>
        <p:spPr/>
        <p:txBody>
          <a:bodyPr vert="horz" lIns="91440" tIns="45720" rIns="91440" bIns="45720" rtlCol="0" anchor="t">
            <a:normAutofit/>
          </a:bodyPr>
          <a:lstStyle/>
          <a:p>
            <a:r>
              <a:rPr lang="zh-CN" altLang="en-US">
                <a:latin typeface="宋体"/>
                <a:ea typeface="宋体"/>
              </a:rPr>
              <a:t>推荐用</a:t>
            </a:r>
            <a:r>
              <a:rPr lang="en-US" altLang="zh-CN">
                <a:latin typeface="宋体"/>
                <a:ea typeface="宋体"/>
              </a:rPr>
              <a:t>virutalenv</a:t>
            </a:r>
            <a:r>
              <a:rPr lang="zh-CN" altLang="en-US">
                <a:latin typeface="宋体"/>
                <a:ea typeface="宋体"/>
              </a:rPr>
              <a:t>模块来管理各个</a:t>
            </a:r>
            <a:r>
              <a:rPr lang="en-US" altLang="zh-CN">
                <a:latin typeface="宋体"/>
                <a:ea typeface="宋体"/>
              </a:rPr>
              <a:t>python</a:t>
            </a:r>
            <a:r>
              <a:rPr lang="zh-CN" altLang="en-US">
                <a:latin typeface="宋体"/>
                <a:ea typeface="宋体"/>
              </a:rPr>
              <a:t>模块，然后</a:t>
            </a:r>
          </a:p>
          <a:p>
            <a:pPr marL="0" indent="0">
              <a:buNone/>
            </a:pPr>
            <a:r>
              <a:rPr lang="en-US" altLang="zh-CN">
                <a:latin typeface="宋体"/>
                <a:ea typeface="宋体"/>
              </a:rPr>
              <a:t>pip freeze</a:t>
            </a:r>
            <a:r>
              <a:rPr lang="zh-CN" altLang="en-US">
                <a:latin typeface="宋体"/>
                <a:ea typeface="宋体"/>
              </a:rPr>
              <a:t>&gt; </a:t>
            </a:r>
            <a:r>
              <a:rPr lang="en-US" altLang="zh-CN">
                <a:latin typeface="宋体"/>
                <a:ea typeface="宋体"/>
              </a:rPr>
              <a:t>requirements.txt</a:t>
            </a:r>
          </a:p>
          <a:p>
            <a:pPr marL="0" indent="0">
              <a:buNone/>
            </a:pPr>
            <a:r>
              <a:rPr lang="zh-CN" altLang="en-US">
                <a:latin typeface="宋体"/>
                <a:ea typeface="宋体"/>
              </a:rPr>
              <a:t>将具体依赖的各个</a:t>
            </a:r>
            <a:r>
              <a:rPr lang="en-US" altLang="zh-CN">
                <a:latin typeface="宋体"/>
                <a:ea typeface="宋体"/>
              </a:rPr>
              <a:t>python</a:t>
            </a:r>
            <a:r>
              <a:rPr lang="zh-CN" altLang="en-US">
                <a:latin typeface="宋体"/>
                <a:ea typeface="宋体"/>
              </a:rPr>
              <a:t>模块版本号封装起来。更进一步的，我们可以使用</a:t>
            </a:r>
            <a:r>
              <a:rPr lang="en-US" altLang="zh-CN">
                <a:latin typeface="宋体"/>
                <a:ea typeface="宋体"/>
              </a:rPr>
              <a:t>wheel</a:t>
            </a:r>
            <a:r>
              <a:rPr lang="zh-CN" altLang="en-US">
                <a:latin typeface="宋体"/>
                <a:ea typeface="宋体"/>
              </a:rPr>
              <a:t>技术来做到更快的安装。</a:t>
            </a:r>
          </a:p>
          <a:p>
            <a:endParaRPr lang="zh-CN" altLang="en-US">
              <a:latin typeface="宋体"/>
              <a:ea typeface="宋体"/>
            </a:endParaRPr>
          </a:p>
          <a:p>
            <a:r>
              <a:rPr lang="zh-CN" altLang="en-US">
                <a:latin typeface="宋体"/>
                <a:ea typeface="宋体"/>
              </a:rPr>
              <a:t>使用</a:t>
            </a:r>
          </a:p>
          <a:p>
            <a:pPr marL="0" indent="0">
              <a:buNone/>
            </a:pPr>
            <a:r>
              <a:rPr lang="en-US" altLang="zh-CN">
                <a:latin typeface="宋体"/>
                <a:ea typeface="宋体"/>
              </a:rPr>
              <a:t>pip wheel</a:t>
            </a:r>
            <a:r>
              <a:rPr lang="zh-CN" altLang="en-US">
                <a:latin typeface="宋体"/>
                <a:ea typeface="宋体"/>
              </a:rPr>
              <a:t>-r </a:t>
            </a:r>
            <a:r>
              <a:rPr lang="en-US" altLang="zh-CN">
                <a:latin typeface="宋体"/>
                <a:ea typeface="宋体"/>
              </a:rPr>
              <a:t>requirements.txt</a:t>
            </a:r>
            <a:endParaRPr lang="zh-CN" altLang="en-US">
              <a:latin typeface="宋体"/>
              <a:ea typeface="宋体"/>
            </a:endParaRPr>
          </a:p>
          <a:p>
            <a:pPr marL="0" indent="0">
              <a:buNone/>
            </a:pPr>
            <a:r>
              <a:rPr lang="zh-CN" altLang="en-US">
                <a:latin typeface="宋体"/>
                <a:ea typeface="宋体"/>
              </a:rPr>
              <a:t>将会输出所有依赖的</a:t>
            </a:r>
            <a:r>
              <a:rPr lang="en-US" altLang="zh-CN">
                <a:latin typeface="宋体"/>
                <a:ea typeface="宋体"/>
              </a:rPr>
              <a:t>python</a:t>
            </a:r>
            <a:r>
              <a:rPr lang="zh-CN" altLang="en-US">
                <a:latin typeface="宋体"/>
                <a:ea typeface="宋体"/>
              </a:rPr>
              <a:t>模块的</a:t>
            </a:r>
            <a:r>
              <a:rPr lang="en-US" altLang="zh-CN">
                <a:latin typeface="宋体"/>
                <a:ea typeface="宋体"/>
              </a:rPr>
              <a:t>whl</a:t>
            </a:r>
            <a:r>
              <a:rPr lang="zh-CN" altLang="en-US">
                <a:latin typeface="宋体"/>
                <a:ea typeface="宋体"/>
              </a:rPr>
              <a:t>静态安装文件，也就是说以后你就运行</a:t>
            </a:r>
          </a:p>
          <a:p>
            <a:pPr marL="0" indent="0">
              <a:buNone/>
            </a:pPr>
            <a:r>
              <a:rPr lang="en-US" altLang="zh-CN">
                <a:latin typeface="宋体"/>
                <a:ea typeface="宋体"/>
              </a:rPr>
              <a:t>pip install *.whl</a:t>
            </a:r>
          </a:p>
          <a:p>
            <a:pPr marL="0" indent="0">
              <a:buNone/>
            </a:pPr>
            <a:r>
              <a:rPr lang="zh-CN" altLang="en-US">
                <a:latin typeface="宋体"/>
                <a:ea typeface="宋体"/>
              </a:rPr>
              <a:t>即可，即使系统环境变更了也没问题。</a:t>
            </a:r>
            <a:endParaRPr lang="zh-CN" altLang="en-US">
              <a:solidFill>
                <a:srgbClr val="FFFFFF"/>
              </a:solidFill>
              <a:latin typeface="宋体"/>
              <a:ea typeface="宋体"/>
            </a:endParaRPr>
          </a:p>
        </p:txBody>
      </p:sp>
    </p:spTree>
    <p:extLst>
      <p:ext uri="{BB962C8B-B14F-4D97-AF65-F5344CB8AC3E}">
        <p14:creationId xmlns:p14="http://schemas.microsoft.com/office/powerpoint/2010/main" val="18242506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a:latin typeface="宋体"/>
                <a:ea typeface="宋体"/>
              </a:rPr>
              <a:t>初入</a:t>
            </a:r>
            <a:r>
              <a:rPr lang="en-US" altLang="zh-CN">
                <a:latin typeface="宋体"/>
                <a:ea typeface="宋体"/>
              </a:rPr>
              <a:t>Odoo</a:t>
            </a:r>
            <a:endParaRPr lang="zh-CN" altLang="en-US">
              <a:latin typeface="宋体"/>
              <a:ea typeface="宋体"/>
            </a:endParaRPr>
          </a:p>
        </p:txBody>
      </p:sp>
      <p:sp>
        <p:nvSpPr>
          <p:cNvPr id="5" name="文本占位符 4"/>
          <p:cNvSpPr>
            <a:spLocks noGrp="1"/>
          </p:cNvSpPr>
          <p:nvPr>
            <p:ph type="body" sz="half" idx="2"/>
          </p:nvPr>
        </p:nvSpPr>
        <p:spPr/>
        <p:txBody>
          <a:bodyPr/>
          <a:lstStyle/>
          <a:p>
            <a:r>
              <a:rPr lang="zh-CN" altLang="en-US" dirty="0">
                <a:latin typeface="宋体" charset="0"/>
                <a:ea typeface="宋体" charset="0"/>
              </a:rPr>
              <a:t>如上安装配置好之后，在网页浏览器上输入 </a:t>
            </a:r>
            <a:r>
              <a:rPr lang="en-US" altLang="zh-CN" dirty="0">
                <a:latin typeface="宋体" charset="0"/>
                <a:ea typeface="宋体" charset="0"/>
              </a:rPr>
              <a:t>127.0.0.1:8069 </a:t>
            </a:r>
            <a:r>
              <a:rPr lang="zh-CN" altLang="en-US" dirty="0">
                <a:latin typeface="宋体" charset="0"/>
                <a:ea typeface="宋体" charset="0"/>
              </a:rPr>
              <a:t>（具体端口号要视自己的情况而定）之后我们就会看到如下界面</a:t>
            </a:r>
            <a:r>
              <a:rPr lang="en-US" altLang="zh-CN" dirty="0">
                <a:latin typeface="宋体" charset="0"/>
                <a:ea typeface="宋体" charset="0"/>
              </a:rPr>
              <a:t>:</a:t>
            </a:r>
            <a:r>
              <a:rPr lang="zh-CN" altLang="en-US" dirty="0">
                <a:latin typeface="宋体" charset="0"/>
                <a:ea typeface="宋体" charset="0"/>
              </a:rPr>
              <a:t/>
            </a:r>
            <a:br>
              <a:rPr lang="zh-CN" altLang="en-US" dirty="0">
                <a:latin typeface="宋体" charset="0"/>
                <a:ea typeface="宋体" charset="0"/>
              </a:rPr>
            </a:br>
            <a:r>
              <a:rPr lang="zh-CN" altLang="en-US" dirty="0">
                <a:latin typeface="宋体" charset="0"/>
                <a:ea typeface="宋体" charset="0"/>
              </a:rPr>
              <a:t/>
            </a:r>
            <a:br>
              <a:rPr lang="zh-CN" altLang="en-US" dirty="0">
                <a:latin typeface="宋体" charset="0"/>
                <a:ea typeface="宋体" charset="0"/>
              </a:rPr>
            </a:br>
            <a:endParaRPr lang="zh-CN" altLang="en-US">
              <a:latin typeface="宋体"/>
              <a:ea typeface="宋体"/>
            </a:endParaRPr>
          </a:p>
        </p:txBody>
      </p:sp>
    </p:spTree>
    <p:extLst>
      <p:ext uri="{BB962C8B-B14F-4D97-AF65-F5344CB8AC3E}">
        <p14:creationId xmlns:p14="http://schemas.microsoft.com/office/powerpoint/2010/main" val="17524899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宋体" charset="0"/>
                <a:ea typeface="宋体" charset="0"/>
              </a:rPr>
              <a:t>Odoo</a:t>
            </a:r>
            <a:r>
              <a:rPr lang="zh-CN" altLang="en-US" dirty="0">
                <a:latin typeface="宋体" charset="0"/>
                <a:ea typeface="宋体" charset="0"/>
              </a:rPr>
              <a:t>历史</a:t>
            </a:r>
          </a:p>
        </p:txBody>
      </p:sp>
      <p:pic>
        <p:nvPicPr>
          <p:cNvPr id="5" name="内容占位符 4" descr="Fabien-Pinckaers.png"/>
          <p:cNvPicPr>
            <a:picLocks noGrp="1" noChangeAspect="1"/>
          </p:cNvPicPr>
          <p:nvPr>
            <p:ph sz="half" idx="1"/>
          </p:nvPr>
        </p:nvPicPr>
        <p:blipFill>
          <a:blip r:embed="rId3"/>
          <a:stretch>
            <a:fillRect/>
          </a:stretch>
        </p:blipFill>
        <p:spPr>
          <a:xfrm>
            <a:off x="779797" y="2313885"/>
            <a:ext cx="4592332" cy="3758533"/>
          </a:xfrm>
        </p:spPr>
      </p:pic>
      <p:sp>
        <p:nvSpPr>
          <p:cNvPr id="4" name="内容占位符 3"/>
          <p:cNvSpPr>
            <a:spLocks noGrp="1"/>
          </p:cNvSpPr>
          <p:nvPr>
            <p:ph sz="half" idx="2"/>
          </p:nvPr>
        </p:nvSpPr>
        <p:spPr/>
        <p:txBody>
          <a:bodyPr vert="horz" lIns="91440" tIns="45720" rIns="91440" bIns="45720" rtlCol="0" anchor="t">
            <a:normAutofit/>
          </a:bodyPr>
          <a:lstStyle/>
          <a:p>
            <a:r>
              <a:rPr lang="en-US" altLang="zh-CN" dirty="0">
                <a:latin typeface="宋体" charset="0"/>
                <a:ea typeface="宋体" charset="0"/>
              </a:rPr>
              <a:t>Odoo8 </a:t>
            </a:r>
            <a:r>
              <a:rPr lang="zh-CN" altLang="en-US" dirty="0">
                <a:latin typeface="宋体" charset="0"/>
                <a:ea typeface="宋体" charset="0"/>
              </a:rPr>
              <a:t>的前身是“</a:t>
            </a:r>
            <a:r>
              <a:rPr lang="en-US" altLang="zh-CN" dirty="0">
                <a:latin typeface="宋体" charset="0"/>
                <a:ea typeface="宋体" charset="0"/>
              </a:rPr>
              <a:t>Tiny ERP</a:t>
            </a:r>
            <a:r>
              <a:rPr lang="zh-CN" altLang="en-US" dirty="0">
                <a:latin typeface="宋体" charset="0"/>
                <a:ea typeface="宋体" charset="0"/>
              </a:rPr>
              <a:t>”</a:t>
            </a:r>
            <a:r>
              <a:rPr lang="en-US" altLang="zh-CN" dirty="0">
                <a:latin typeface="宋体" charset="0"/>
                <a:ea typeface="宋体" charset="0"/>
              </a:rPr>
              <a:t>,</a:t>
            </a:r>
            <a:r>
              <a:rPr lang="zh-CN" altLang="en-US" dirty="0">
                <a:latin typeface="宋体" charset="0"/>
                <a:ea typeface="宋体" charset="0"/>
              </a:rPr>
              <a:t>最初是由比利时的 </a:t>
            </a:r>
            <a:r>
              <a:rPr lang="en-US" altLang="zh-CN" dirty="0">
                <a:latin typeface="宋体" charset="0"/>
                <a:ea typeface="宋体" charset="0"/>
              </a:rPr>
              <a:t>Fabien Pinckaers </a:t>
            </a:r>
            <a:r>
              <a:rPr lang="zh-CN" altLang="en-US" dirty="0">
                <a:latin typeface="宋体" charset="0"/>
                <a:ea typeface="宋体" charset="0"/>
              </a:rPr>
              <a:t>创建的。</a:t>
            </a:r>
          </a:p>
          <a:p>
            <a:r>
              <a:rPr lang="zh-CN" altLang="en-US" dirty="0">
                <a:latin typeface="宋体" charset="0"/>
                <a:ea typeface="宋体" charset="0"/>
              </a:rPr>
              <a:t/>
            </a:r>
            <a:br>
              <a:rPr lang="zh-CN" altLang="en-US" dirty="0">
                <a:latin typeface="宋体" charset="0"/>
                <a:ea typeface="宋体" charset="0"/>
              </a:rPr>
            </a:br>
            <a:r>
              <a:rPr lang="zh-CN" altLang="en-US" dirty="0">
                <a:latin typeface="宋体" charset="0"/>
                <a:ea typeface="宋体" charset="0"/>
              </a:rPr>
              <a:t>到 </a:t>
            </a:r>
            <a:r>
              <a:rPr lang="en-US" altLang="zh-CN" dirty="0">
                <a:latin typeface="宋体" charset="0"/>
                <a:ea typeface="宋体" charset="0"/>
              </a:rPr>
              <a:t>2009 </a:t>
            </a:r>
            <a:r>
              <a:rPr lang="zh-CN" altLang="en-US" dirty="0">
                <a:latin typeface="宋体" charset="0"/>
                <a:ea typeface="宋体" charset="0"/>
              </a:rPr>
              <a:t>年的时候</a:t>
            </a:r>
            <a:r>
              <a:rPr lang="en-US" altLang="zh-CN" dirty="0">
                <a:latin typeface="宋体" charset="0"/>
                <a:ea typeface="宋体" charset="0"/>
              </a:rPr>
              <a:t>,</a:t>
            </a:r>
            <a:r>
              <a:rPr lang="zh-CN" altLang="en-US" dirty="0">
                <a:latin typeface="宋体" charset="0"/>
                <a:ea typeface="宋体" charset="0"/>
              </a:rPr>
              <a:t>发布第 </a:t>
            </a:r>
            <a:r>
              <a:rPr lang="en-US" altLang="zh-CN" dirty="0">
                <a:latin typeface="宋体" charset="0"/>
                <a:ea typeface="宋体" charset="0"/>
              </a:rPr>
              <a:t>5 </a:t>
            </a:r>
            <a:r>
              <a:rPr lang="zh-CN" altLang="en-US" dirty="0">
                <a:latin typeface="宋体" charset="0"/>
                <a:ea typeface="宋体" charset="0"/>
              </a:rPr>
              <a:t>版</a:t>
            </a:r>
            <a:r>
              <a:rPr lang="en-US" altLang="zh-CN" dirty="0">
                <a:latin typeface="宋体" charset="0"/>
                <a:ea typeface="宋体" charset="0"/>
              </a:rPr>
              <a:t>,</a:t>
            </a:r>
            <a:r>
              <a:rPr lang="zh-CN" altLang="en-US" dirty="0">
                <a:latin typeface="宋体" charset="0"/>
                <a:ea typeface="宋体" charset="0"/>
              </a:rPr>
              <a:t>公司获得风投</a:t>
            </a:r>
            <a:r>
              <a:rPr lang="en-US" altLang="zh-CN" dirty="0">
                <a:latin typeface="宋体" charset="0"/>
                <a:ea typeface="宋体" charset="0"/>
              </a:rPr>
              <a:t>,</a:t>
            </a:r>
            <a:r>
              <a:rPr lang="zh-CN" altLang="en-US" dirty="0">
                <a:latin typeface="宋体" charset="0"/>
                <a:ea typeface="宋体" charset="0"/>
              </a:rPr>
              <a:t>盈利增长迅速</a:t>
            </a:r>
            <a:r>
              <a:rPr lang="en-US" altLang="zh-CN" dirty="0">
                <a:latin typeface="宋体" charset="0"/>
                <a:ea typeface="宋体" charset="0"/>
              </a:rPr>
              <a:t>,</a:t>
            </a:r>
            <a:r>
              <a:rPr lang="zh-CN" altLang="en-US" dirty="0">
                <a:latin typeface="宋体" charset="0"/>
                <a:ea typeface="宋体" charset="0"/>
              </a:rPr>
              <a:t>软件更名为 </a:t>
            </a:r>
            <a:r>
              <a:rPr lang="en-US" altLang="zh-CN" dirty="0">
                <a:latin typeface="宋体" charset="0"/>
                <a:ea typeface="宋体" charset="0"/>
              </a:rPr>
              <a:t>OpenERP</a:t>
            </a:r>
            <a:r>
              <a:rPr lang="zh-CN" altLang="en-US" dirty="0">
                <a:latin typeface="宋体" charset="0"/>
                <a:ea typeface="宋体" charset="0"/>
              </a:rPr>
              <a:t>。</a:t>
            </a:r>
            <a:endParaRPr lang="en-US" altLang="zh-CN" dirty="0">
              <a:latin typeface="宋体" charset="0"/>
              <a:ea typeface="宋体" charset="0"/>
            </a:endParaRPr>
          </a:p>
          <a:p>
            <a:r>
              <a:rPr lang="en-US" altLang="zh-CN" dirty="0">
                <a:latin typeface="宋体" charset="0"/>
                <a:ea typeface="宋体" charset="0"/>
              </a:rPr>
              <a:t/>
            </a:r>
            <a:br>
              <a:rPr lang="en-US" altLang="zh-CN" dirty="0">
                <a:latin typeface="宋体" charset="0"/>
                <a:ea typeface="宋体" charset="0"/>
              </a:rPr>
            </a:br>
            <a:r>
              <a:rPr lang="zh-CN" altLang="en-US" dirty="0">
                <a:latin typeface="宋体" charset="0"/>
                <a:ea typeface="宋体" charset="0"/>
              </a:rPr>
              <a:t>而在 </a:t>
            </a:r>
            <a:r>
              <a:rPr lang="en-US" altLang="zh-CN" dirty="0">
                <a:latin typeface="宋体" charset="0"/>
                <a:ea typeface="宋体" charset="0"/>
              </a:rPr>
              <a:t>2014 </a:t>
            </a:r>
            <a:r>
              <a:rPr lang="zh-CN" altLang="en-US" dirty="0">
                <a:latin typeface="宋体" charset="0"/>
                <a:ea typeface="宋体" charset="0"/>
              </a:rPr>
              <a:t>年 </a:t>
            </a:r>
            <a:r>
              <a:rPr lang="en-US" altLang="zh-CN" dirty="0">
                <a:latin typeface="宋体" charset="0"/>
                <a:ea typeface="宋体" charset="0"/>
              </a:rPr>
              <a:t>9 </a:t>
            </a:r>
            <a:r>
              <a:rPr lang="zh-CN" altLang="en-US" dirty="0">
                <a:latin typeface="宋体" charset="0"/>
                <a:ea typeface="宋体" charset="0"/>
              </a:rPr>
              <a:t>月</a:t>
            </a:r>
            <a:r>
              <a:rPr lang="en-US" altLang="zh-CN" dirty="0">
                <a:latin typeface="宋体" charset="0"/>
                <a:ea typeface="宋体" charset="0"/>
              </a:rPr>
              <a:t>,</a:t>
            </a:r>
            <a:r>
              <a:rPr lang="zh-CN" altLang="en-US" dirty="0">
                <a:latin typeface="宋体" charset="0"/>
                <a:ea typeface="宋体" charset="0"/>
              </a:rPr>
              <a:t>软件发布第 </a:t>
            </a:r>
            <a:r>
              <a:rPr lang="en-US" altLang="zh-CN" dirty="0">
                <a:latin typeface="宋体" charset="0"/>
                <a:ea typeface="宋体" charset="0"/>
              </a:rPr>
              <a:t>8 </a:t>
            </a:r>
            <a:r>
              <a:rPr lang="zh-CN" altLang="en-US" dirty="0">
                <a:latin typeface="宋体" charset="0"/>
                <a:ea typeface="宋体" charset="0"/>
              </a:rPr>
              <a:t>版</a:t>
            </a:r>
            <a:r>
              <a:rPr lang="en-US" altLang="zh-CN" dirty="0">
                <a:latin typeface="宋体" charset="0"/>
                <a:ea typeface="宋体" charset="0"/>
              </a:rPr>
              <a:t>,</a:t>
            </a:r>
            <a:r>
              <a:rPr lang="zh-CN" altLang="en-US" dirty="0">
                <a:latin typeface="宋体" charset="0"/>
                <a:ea typeface="宋体" charset="0"/>
              </a:rPr>
              <a:t>进行了大范围的功能加强。软件更新为 </a:t>
            </a:r>
            <a:r>
              <a:rPr lang="en-US" altLang="zh-CN" dirty="0">
                <a:latin typeface="宋体" charset="0"/>
                <a:ea typeface="宋体" charset="0"/>
              </a:rPr>
              <a:t>Odoo </a:t>
            </a:r>
            <a:r>
              <a:rPr lang="zh-CN" altLang="en-US" dirty="0">
                <a:latin typeface="宋体" charset="0"/>
                <a:ea typeface="宋体" charset="0"/>
              </a:rPr>
              <a:t>这个名字了</a:t>
            </a:r>
            <a:r>
              <a:rPr lang="en-US" altLang="zh-CN" dirty="0">
                <a:latin typeface="宋体" charset="0"/>
                <a:ea typeface="宋体" charset="0"/>
              </a:rPr>
              <a:t>,</a:t>
            </a:r>
            <a:r>
              <a:rPr lang="zh-CN" altLang="en-US" dirty="0">
                <a:latin typeface="宋体" charset="0"/>
                <a:ea typeface="宋体" charset="0"/>
              </a:rPr>
              <a:t>目前最新的版本是 </a:t>
            </a:r>
            <a:r>
              <a:rPr lang="en-US" altLang="zh-CN" dirty="0">
                <a:latin typeface="宋体" charset="0"/>
                <a:ea typeface="宋体" charset="0"/>
              </a:rPr>
              <a:t>Odoo8</a:t>
            </a:r>
            <a:r>
              <a:rPr lang="zh-CN" altLang="en-US" dirty="0">
                <a:latin typeface="宋体" charset="0"/>
                <a:ea typeface="宋体" charset="0"/>
              </a:rPr>
              <a:t>。</a:t>
            </a:r>
          </a:p>
        </p:txBody>
      </p:sp>
    </p:spTree>
    <p:extLst>
      <p:ext uri="{BB962C8B-B14F-4D97-AF65-F5344CB8AC3E}">
        <p14:creationId xmlns:p14="http://schemas.microsoft.com/office/powerpoint/2010/main" val="36561813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宋体"/>
                <a:ea typeface="宋体"/>
              </a:rPr>
              <a:t>新建数据库</a:t>
            </a:r>
          </a:p>
        </p:txBody>
      </p:sp>
      <p:pic>
        <p:nvPicPr>
          <p:cNvPr id="4" name="内容占位符 3" descr="新建数据库.png"/>
          <p:cNvPicPr>
            <a:picLocks noGrp="1" noChangeAspect="1"/>
          </p:cNvPicPr>
          <p:nvPr>
            <p:ph idx="1"/>
          </p:nvPr>
        </p:nvPicPr>
        <p:blipFill>
          <a:blip r:embed="rId3"/>
          <a:stretch>
            <a:fillRect/>
          </a:stretch>
        </p:blipFill>
        <p:spPr>
          <a:xfrm>
            <a:off x="1452563" y="1450911"/>
            <a:ext cx="8276944" cy="5175314"/>
          </a:xfrm>
        </p:spPr>
      </p:pic>
    </p:spTree>
    <p:extLst>
      <p:ext uri="{BB962C8B-B14F-4D97-AF65-F5344CB8AC3E}">
        <p14:creationId xmlns:p14="http://schemas.microsoft.com/office/powerpoint/2010/main" val="18011163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宋体"/>
                <a:ea typeface="宋体"/>
              </a:rPr>
              <a:t>本地模块一览</a:t>
            </a:r>
          </a:p>
        </p:txBody>
      </p:sp>
      <p:pic>
        <p:nvPicPr>
          <p:cNvPr id="4" name="内容占位符 3" descr="本地模块一览.png"/>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99725" y="1405888"/>
            <a:ext cx="11249548" cy="5101511"/>
          </a:xfrm>
        </p:spPr>
      </p:pic>
    </p:spTree>
    <p:extLst>
      <p:ext uri="{BB962C8B-B14F-4D97-AF65-F5344CB8AC3E}">
        <p14:creationId xmlns:p14="http://schemas.microsoft.com/office/powerpoint/2010/main" val="35679801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宋体"/>
                <a:ea typeface="宋体"/>
              </a:rPr>
              <a:t>登录界面</a:t>
            </a:r>
          </a:p>
        </p:txBody>
      </p:sp>
      <p:pic>
        <p:nvPicPr>
          <p:cNvPr id="4" name="内容占位符 3" descr="登录界面.png"/>
          <p:cNvPicPr>
            <a:picLocks noGrp="1" noChangeAspect="1"/>
          </p:cNvPicPr>
          <p:nvPr>
            <p:ph idx="1"/>
          </p:nvPr>
        </p:nvPicPr>
        <p:blipFill>
          <a:blip r:embed="rId3"/>
          <a:stretch>
            <a:fillRect/>
          </a:stretch>
        </p:blipFill>
        <p:spPr>
          <a:xfrm>
            <a:off x="1752426" y="1545392"/>
            <a:ext cx="7982997" cy="4940453"/>
          </a:xfrm>
        </p:spPr>
      </p:pic>
    </p:spTree>
    <p:extLst>
      <p:ext uri="{BB962C8B-B14F-4D97-AF65-F5344CB8AC3E}">
        <p14:creationId xmlns:p14="http://schemas.microsoft.com/office/powerpoint/2010/main" val="10464679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宋体"/>
                <a:ea typeface="宋体"/>
              </a:rPr>
              <a:t>管理员首选项</a:t>
            </a:r>
          </a:p>
        </p:txBody>
      </p:sp>
      <p:pic>
        <p:nvPicPr>
          <p:cNvPr id="4" name="内容占位符 3" descr="Administrator首选项.png"/>
          <p:cNvPicPr>
            <a:picLocks noGrp="1" noChangeAspect="1"/>
          </p:cNvPicPr>
          <p:nvPr>
            <p:ph idx="1"/>
          </p:nvPr>
        </p:nvPicPr>
        <p:blipFill>
          <a:blip r:embed="rId3"/>
          <a:stretch>
            <a:fillRect/>
          </a:stretch>
        </p:blipFill>
        <p:spPr>
          <a:xfrm>
            <a:off x="1960563" y="1436540"/>
            <a:ext cx="7362452" cy="5038873"/>
          </a:xfrm>
        </p:spPr>
      </p:pic>
    </p:spTree>
    <p:extLst>
      <p:ext uri="{BB962C8B-B14F-4D97-AF65-F5344CB8AC3E}">
        <p14:creationId xmlns:p14="http://schemas.microsoft.com/office/powerpoint/2010/main" val="3214213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宋体"/>
                <a:ea typeface="宋体"/>
              </a:rPr>
              <a:t>新的</a:t>
            </a:r>
            <a:r>
              <a:rPr lang="en-US" altLang="zh-CN">
                <a:latin typeface="宋体"/>
                <a:ea typeface="宋体"/>
              </a:rPr>
              <a:t>Demo</a:t>
            </a:r>
            <a:r>
              <a:rPr lang="zh-CN" altLang="en-US">
                <a:latin typeface="宋体"/>
                <a:ea typeface="宋体"/>
              </a:rPr>
              <a:t>用户</a:t>
            </a:r>
          </a:p>
        </p:txBody>
      </p:sp>
      <p:pic>
        <p:nvPicPr>
          <p:cNvPr id="4" name="内容占位符 3" descr="新的Demo用户.png"/>
          <p:cNvPicPr>
            <a:picLocks noGrp="1" noChangeAspect="1"/>
          </p:cNvPicPr>
          <p:nvPr>
            <p:ph idx="1"/>
          </p:nvPr>
        </p:nvPicPr>
        <p:blipFill>
          <a:blip r:embed="rId3"/>
          <a:stretch>
            <a:fillRect/>
          </a:stretch>
        </p:blipFill>
        <p:spPr>
          <a:xfrm>
            <a:off x="1361799" y="1404128"/>
            <a:ext cx="9022988" cy="5054227"/>
          </a:xfrm>
        </p:spPr>
      </p:pic>
    </p:spTree>
    <p:extLst>
      <p:ext uri="{BB962C8B-B14F-4D97-AF65-F5344CB8AC3E}">
        <p14:creationId xmlns:p14="http://schemas.microsoft.com/office/powerpoint/2010/main" val="19647819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宋体"/>
                <a:ea typeface="宋体"/>
              </a:rPr>
              <a:t>模块管理</a:t>
            </a:r>
          </a:p>
        </p:txBody>
      </p:sp>
      <p:sp>
        <p:nvSpPr>
          <p:cNvPr id="3" name="内容占位符 2"/>
          <p:cNvSpPr>
            <a:spLocks noGrp="1"/>
          </p:cNvSpPr>
          <p:nvPr>
            <p:ph idx="1"/>
          </p:nvPr>
        </p:nvSpPr>
        <p:spPr/>
        <p:txBody>
          <a:bodyPr vert="horz" lIns="91440" tIns="45720" rIns="91440" bIns="45720" rtlCol="0" anchor="t">
            <a:normAutofit/>
          </a:bodyPr>
          <a:lstStyle/>
          <a:p>
            <a:r>
              <a:rPr lang="zh-CN" altLang="en-US" dirty="0">
                <a:latin typeface="宋体" charset="0"/>
                <a:ea typeface="宋体" charset="0"/>
              </a:rPr>
              <a:t>安装模块，刚进入</a:t>
            </a:r>
            <a:r>
              <a:rPr lang="en-US" altLang="zh-CN" dirty="0">
                <a:latin typeface="宋体" charset="0"/>
                <a:ea typeface="宋体" charset="0"/>
              </a:rPr>
              <a:t>Odoo</a:t>
            </a:r>
            <a:r>
              <a:rPr lang="zh-CN" altLang="en-US" dirty="0">
                <a:latin typeface="宋体" charset="0"/>
                <a:ea typeface="宋体" charset="0"/>
              </a:rPr>
              <a:t>即看到那个模块一览的界面，点击相应的模块即安装对应的模块了。</a:t>
            </a:r>
          </a:p>
          <a:p>
            <a:r>
              <a:rPr lang="zh-CN" altLang="en-US" dirty="0">
                <a:latin typeface="宋体" charset="0"/>
                <a:ea typeface="宋体" charset="0"/>
              </a:rPr>
              <a:t>更新模块，然后看到左侧还有一个更新选项可用于更新本地模块。</a:t>
            </a:r>
          </a:p>
          <a:p>
            <a:r>
              <a:rPr lang="zh-CN" altLang="en-US" dirty="0">
                <a:latin typeface="宋体" charset="0"/>
                <a:ea typeface="宋体" charset="0"/>
              </a:rPr>
              <a:t>卸载模块，按照官方文档的描述，虽然点击对应模块的详细表单视图，里面有卸载按钮，但并不推荐。最好还是每次有模块更动之前先备份一下数据库，之后不行恢复一下数据库即可。</a:t>
            </a:r>
          </a:p>
        </p:txBody>
      </p:sp>
    </p:spTree>
    <p:extLst>
      <p:ext uri="{BB962C8B-B14F-4D97-AF65-F5344CB8AC3E}">
        <p14:creationId xmlns:p14="http://schemas.microsoft.com/office/powerpoint/2010/main" val="28507559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a:latin typeface="宋体"/>
                <a:ea typeface="宋体"/>
              </a:rPr>
              <a:t>搭建一个简单的</a:t>
            </a:r>
            <a:r>
              <a:rPr lang="en-US" altLang="zh-CN">
                <a:latin typeface="宋体"/>
                <a:ea typeface="宋体"/>
              </a:rPr>
              <a:t>Odoo</a:t>
            </a:r>
            <a:r>
              <a:rPr lang="zh-CN" altLang="en-US">
                <a:latin typeface="宋体"/>
                <a:ea typeface="宋体"/>
              </a:rPr>
              <a:t>生产环境</a:t>
            </a:r>
          </a:p>
        </p:txBody>
      </p:sp>
      <p:sp>
        <p:nvSpPr>
          <p:cNvPr id="5" name="文本占位符 4"/>
          <p:cNvSpPr>
            <a:spLocks noGrp="1"/>
          </p:cNvSpPr>
          <p:nvPr>
            <p:ph type="body" sz="half" idx="2"/>
          </p:nvPr>
        </p:nvSpPr>
        <p:spPr/>
        <p:txBody>
          <a:bodyPr/>
          <a:lstStyle/>
          <a:p>
            <a:r>
              <a:rPr lang="zh-CN" altLang="en-US" dirty="0">
                <a:latin typeface="宋体" charset="0"/>
                <a:ea typeface="宋体" charset="0"/>
              </a:rPr>
              <a:t>1.</a:t>
            </a:r>
            <a:r>
              <a:rPr lang="en-US" altLang="zh-CN" dirty="0">
                <a:latin typeface="宋体" charset="0"/>
                <a:ea typeface="宋体" charset="0"/>
              </a:rPr>
              <a:t> </a:t>
            </a:r>
            <a:r>
              <a:rPr lang="zh-CN" altLang="en-US" dirty="0">
                <a:latin typeface="宋体" charset="0"/>
                <a:ea typeface="宋体" charset="0"/>
              </a:rPr>
              <a:t>描述功能需求；</a:t>
            </a:r>
          </a:p>
          <a:p>
            <a:r>
              <a:rPr lang="en-US" altLang="zh-CN" dirty="0">
                <a:latin typeface="宋体" charset="0"/>
                <a:ea typeface="宋体" charset="0"/>
              </a:rPr>
              <a:t>2. </a:t>
            </a:r>
            <a:r>
              <a:rPr lang="zh-CN" altLang="en-US" dirty="0">
                <a:latin typeface="宋体" charset="0"/>
                <a:ea typeface="宋体" charset="0"/>
              </a:rPr>
              <a:t>安装和配置必要的系统模块 ；</a:t>
            </a:r>
          </a:p>
          <a:p>
            <a:r>
              <a:rPr lang="en-US" altLang="zh-CN" dirty="0">
                <a:latin typeface="宋体" charset="0"/>
                <a:ea typeface="宋体" charset="0"/>
              </a:rPr>
              <a:t>3. </a:t>
            </a:r>
            <a:r>
              <a:rPr lang="zh-CN" altLang="en-US" dirty="0">
                <a:latin typeface="宋体" charset="0"/>
                <a:ea typeface="宋体" charset="0"/>
              </a:rPr>
              <a:t>导入基础数据；</a:t>
            </a:r>
          </a:p>
          <a:p>
            <a:r>
              <a:rPr lang="en-US" altLang="zh-CN" dirty="0">
                <a:latin typeface="宋体" charset="0"/>
                <a:ea typeface="宋体" charset="0"/>
              </a:rPr>
              <a:t>4. </a:t>
            </a:r>
            <a:r>
              <a:rPr lang="zh-CN" altLang="en-US" dirty="0">
                <a:latin typeface="宋体" charset="0"/>
                <a:ea typeface="宋体" charset="0"/>
              </a:rPr>
              <a:t>实际测评；</a:t>
            </a:r>
            <a:endParaRPr lang="en-US" altLang="zh-CN"/>
          </a:p>
        </p:txBody>
      </p:sp>
    </p:spTree>
    <p:extLst>
      <p:ext uri="{BB962C8B-B14F-4D97-AF65-F5344CB8AC3E}">
        <p14:creationId xmlns:p14="http://schemas.microsoft.com/office/powerpoint/2010/main" val="26444383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a:latin typeface="宋体"/>
                <a:ea typeface="宋体"/>
              </a:rPr>
              <a:t>进销存和财务系统的抽象讨论</a:t>
            </a:r>
          </a:p>
        </p:txBody>
      </p:sp>
      <p:pic>
        <p:nvPicPr>
          <p:cNvPr id="8" name="内容占位符 7" descr="进销存和财务.png"/>
          <p:cNvPicPr>
            <a:picLocks noGrp="1" noChangeAspect="1"/>
          </p:cNvPicPr>
          <p:nvPr>
            <p:ph sz="half" idx="1"/>
          </p:nvPr>
        </p:nvPicPr>
        <p:blipFill>
          <a:blip r:embed="rId3"/>
          <a:stretch>
            <a:fillRect/>
          </a:stretch>
        </p:blipFill>
        <p:spPr>
          <a:xfrm>
            <a:off x="1665046" y="2295065"/>
            <a:ext cx="3397505" cy="3652873"/>
          </a:xfrm>
        </p:spPr>
      </p:pic>
      <p:sp>
        <p:nvSpPr>
          <p:cNvPr id="7" name="内容占位符 6"/>
          <p:cNvSpPr>
            <a:spLocks noGrp="1"/>
          </p:cNvSpPr>
          <p:nvPr>
            <p:ph sz="half" idx="2"/>
          </p:nvPr>
        </p:nvSpPr>
        <p:spPr/>
        <p:txBody>
          <a:bodyPr vert="horz" lIns="91440" tIns="45720" rIns="91440" bIns="45720" rtlCol="0" anchor="t">
            <a:normAutofit/>
          </a:bodyPr>
          <a:lstStyle/>
          <a:p>
            <a:r>
              <a:rPr lang="zh-CN" altLang="en-US" dirty="0">
                <a:latin typeface="宋体" charset="0"/>
                <a:ea typeface="宋体" charset="0"/>
              </a:rPr>
              <a:t>进销存和财务软件系统目前大多融为一体了，以前还是分开的。然后进销存那块以前最开始的软件是仓库管理软件，后面采购和销售是慢慢加上去的。理解这点很重要，我们可以把仓库管理看作最底层的模块，而采购和销售是于之上的模块，然后采购和销售又和财务存在着很多信息交流。</a:t>
            </a:r>
          </a:p>
          <a:p>
            <a:r>
              <a:rPr lang="zh-CN" altLang="en-US" dirty="0">
                <a:latin typeface="宋体" charset="0"/>
                <a:ea typeface="宋体" charset="0"/>
              </a:rPr>
              <a:t>简单来说就是不管是采购还是销售其一笔成交的订单都必然产生两个信息流，一个是仓管那边；一个是财务那边。而这个信息流的过程最好是由系统自动化完成。</a:t>
            </a:r>
            <a:endParaRPr lang="zh-CN" altLang="en-US" dirty="0"/>
          </a:p>
        </p:txBody>
      </p:sp>
    </p:spTree>
    <p:extLst>
      <p:ext uri="{BB962C8B-B14F-4D97-AF65-F5344CB8AC3E}">
        <p14:creationId xmlns:p14="http://schemas.microsoft.com/office/powerpoint/2010/main" val="28651476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a:latin typeface="宋体"/>
                <a:ea typeface="宋体"/>
              </a:rPr>
              <a:t>以采购部门为例</a:t>
            </a:r>
          </a:p>
        </p:txBody>
      </p:sp>
      <p:sp>
        <p:nvSpPr>
          <p:cNvPr id="6" name="内容占位符 5"/>
          <p:cNvSpPr>
            <a:spLocks noGrp="1"/>
          </p:cNvSpPr>
          <p:nvPr>
            <p:ph idx="1"/>
          </p:nvPr>
        </p:nvSpPr>
        <p:spPr/>
        <p:txBody>
          <a:bodyPr vert="horz" lIns="91440" tIns="45720" rIns="91440" bIns="45720" rtlCol="0" anchor="t">
            <a:normAutofit/>
          </a:bodyPr>
          <a:lstStyle/>
          <a:p>
            <a:r>
              <a:rPr lang="zh-CN" altLang="en-US" dirty="0">
                <a:latin typeface="宋体" charset="0"/>
                <a:ea typeface="宋体" charset="0"/>
              </a:rPr>
              <a:t>采购部门一般职能是接受其他各部门的采购要求，定期汇总做成采购计划；然后根据采购计划会相应的供应商询价、议价；然后下采购单；然后跟踪供货商及时发货；货到后验货、入库。如果有问题则要求供应商换货、退货。</a:t>
            </a:r>
          </a:p>
          <a:p>
            <a:r>
              <a:rPr lang="zh-CN" altLang="en-US" dirty="0">
                <a:latin typeface="宋体" charset="0"/>
                <a:ea typeface="宋体" charset="0"/>
              </a:rPr>
              <a:t>首先看采购计划那边，本公司各个部门根据实际需要应该都可以向采购部门发送采购需求，然后某些部门的模块会根据自己的实际情况有自动发送采购需求的功能，比如仓管的最小库存原则，再比如销售部门的某些紧急需求等等。</a:t>
            </a:r>
          </a:p>
          <a:p>
            <a:r>
              <a:rPr lang="zh-CN" altLang="en-US" dirty="0">
                <a:latin typeface="宋体" charset="0"/>
                <a:ea typeface="宋体" charset="0"/>
              </a:rPr>
              <a:t>对于采购需求，系统应该具备一定的自动整理功能，比如按照供应商分类，紧急程度插队机制等等。这些信息会自动生成 询价单 ，此时系统可以提供电邮，打印询价单的功能，或者和供应商洽谈视频的功能等。询价结束之后对方同意之后采购员可以点击确定然后将这些信息发送给采购部门的经理，由经理确认之后， 采购单 就自动生成了。</a:t>
            </a:r>
            <a:endParaRPr lang="zh-CN" altLang="en-US" dirty="0"/>
          </a:p>
        </p:txBody>
      </p:sp>
    </p:spTree>
    <p:extLst>
      <p:ext uri="{BB962C8B-B14F-4D97-AF65-F5344CB8AC3E}">
        <p14:creationId xmlns:p14="http://schemas.microsoft.com/office/powerpoint/2010/main" val="33526758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宋体"/>
                <a:ea typeface="宋体"/>
              </a:rPr>
              <a:t>这是采购单</a:t>
            </a:r>
          </a:p>
        </p:txBody>
      </p:sp>
      <p:pic>
        <p:nvPicPr>
          <p:cNvPr id="4" name="内容占位符 3" descr="采购单.png"/>
          <p:cNvPicPr>
            <a:picLocks noGrp="1" noChangeAspect="1"/>
          </p:cNvPicPr>
          <p:nvPr>
            <p:ph idx="1"/>
          </p:nvPr>
        </p:nvPicPr>
        <p:blipFill>
          <a:blip r:embed="rId3"/>
          <a:stretch>
            <a:fillRect/>
          </a:stretch>
        </p:blipFill>
        <p:spPr>
          <a:xfrm>
            <a:off x="868886" y="1339277"/>
            <a:ext cx="9861118" cy="5199805"/>
          </a:xfrm>
        </p:spPr>
      </p:pic>
    </p:spTree>
    <p:extLst>
      <p:ext uri="{BB962C8B-B14F-4D97-AF65-F5344CB8AC3E}">
        <p14:creationId xmlns:p14="http://schemas.microsoft.com/office/powerpoint/2010/main" val="42445442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占位符 8" descr="Odoo8生态圈.png"/>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194199" y="507898"/>
            <a:ext cx="7604648" cy="5923644"/>
          </a:xfrm>
        </p:spPr>
      </p:pic>
    </p:spTree>
    <p:extLst>
      <p:ext uri="{BB962C8B-B14F-4D97-AF65-F5344CB8AC3E}">
        <p14:creationId xmlns:p14="http://schemas.microsoft.com/office/powerpoint/2010/main" val="223664729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SimSun" charset="0"/>
                <a:ea typeface="SimSun" charset="0"/>
              </a:rPr>
              <a:t>采购单确认之后</a:t>
            </a:r>
          </a:p>
        </p:txBody>
      </p:sp>
      <p:sp>
        <p:nvSpPr>
          <p:cNvPr id="3" name="内容占位符 2"/>
          <p:cNvSpPr>
            <a:spLocks noGrp="1"/>
          </p:cNvSpPr>
          <p:nvPr>
            <p:ph idx="1"/>
          </p:nvPr>
        </p:nvSpPr>
        <p:spPr/>
        <p:txBody>
          <a:bodyPr vert="horz" lIns="91440" tIns="45720" rIns="91440" bIns="45720" rtlCol="0" anchor="t">
            <a:normAutofit/>
          </a:bodyPr>
          <a:lstStyle/>
          <a:p>
            <a:r>
              <a:rPr lang="zh-CN" altLang="en-US" dirty="0">
                <a:latin typeface="SimSun" charset="0"/>
                <a:ea typeface="SimSun" charset="0"/>
              </a:rPr>
              <a:t>采购单确认之后，前面讲的信息流分成仓管和财务两边。首先我们看仓管那边，在货物还没送到之前，仓管那边就可以看到将要到的货物了，这样他们可以预先对仓库进行整理，方便后面的快速存放工作。货物送到之后首先是采购员验收，验收确认采购单上单击 收货 ，然后是点击 入库 操作，就表示这个货物正式入库了，然后仓管那边对于是什么产品，单价多少，重量多少甚至体积多少都可能有所说明自动存放在软件系统仓管那一栏了。 </a:t>
            </a:r>
          </a:p>
          <a:p>
            <a:r>
              <a:rPr lang="zh-CN" altLang="en-US" dirty="0">
                <a:latin typeface="SimSun" charset="0"/>
                <a:ea typeface="SimSun" charset="0"/>
              </a:rPr>
              <a:t>然后是财务那边，在采购单确定之后，财务那边应该 接受发票 ，然后点击 确认生效 ，这是相应的信息应该送到财务那边去了。财务那边还有一些付款事宜。财务付款完了采购员就会看到这个采购单已经完成了。</a:t>
            </a:r>
          </a:p>
        </p:txBody>
      </p:sp>
    </p:spTree>
    <p:extLst>
      <p:ext uri="{BB962C8B-B14F-4D97-AF65-F5344CB8AC3E}">
        <p14:creationId xmlns:p14="http://schemas.microsoft.com/office/powerpoint/2010/main" val="263487169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p:txBody>
          <a:bodyPr/>
          <a:lstStyle/>
          <a:p>
            <a:r>
              <a:rPr lang="zh-CN" altLang="en-US" dirty="0">
                <a:latin typeface="宋体" charset="0"/>
                <a:ea typeface="宋体" charset="0"/>
              </a:rPr>
              <a:t>安装和配置必要的系统模块</a:t>
            </a:r>
          </a:p>
        </p:txBody>
      </p:sp>
      <p:sp>
        <p:nvSpPr>
          <p:cNvPr id="6" name="文本占位符 5"/>
          <p:cNvSpPr>
            <a:spLocks noGrp="1"/>
          </p:cNvSpPr>
          <p:nvPr>
            <p:ph idx="1"/>
          </p:nvPr>
        </p:nvSpPr>
        <p:spPr/>
        <p:txBody>
          <a:bodyPr vert="horz" lIns="91440" tIns="45720" rIns="91440" bIns="45720" rtlCol="0" anchor="t">
            <a:normAutofit/>
          </a:bodyPr>
          <a:lstStyle/>
          <a:p>
            <a:r>
              <a:rPr lang="zh-CN" altLang="en-US" sz="2000" dirty="0">
                <a:latin typeface="宋体" charset="0"/>
                <a:ea typeface="宋体" charset="0"/>
              </a:rPr>
              <a:t>我们现在就安装进销存加财务这四个经典模块</a:t>
            </a:r>
            <a:r>
              <a:rPr lang="en-US" altLang="zh-CN" sz="2000" dirty="0">
                <a:latin typeface="宋体" charset="0"/>
                <a:ea typeface="宋体" charset="0"/>
              </a:rPr>
              <a:t>:</a:t>
            </a:r>
            <a:r>
              <a:rPr lang="en-US" altLang="zh-CN" dirty="0">
                <a:latin typeface="宋体" charset="0"/>
                <a:ea typeface="宋体" charset="0"/>
              </a:rPr>
              <a:t/>
            </a:r>
            <a:br>
              <a:rPr lang="en-US" altLang="zh-CN" dirty="0">
                <a:latin typeface="宋体" charset="0"/>
                <a:ea typeface="宋体" charset="0"/>
              </a:rPr>
            </a:br>
            <a:r>
              <a:rPr lang="en-US" altLang="zh-CN" sz="2000" dirty="0">
                <a:latin typeface="宋体" charset="0"/>
                <a:ea typeface="宋体" charset="0"/>
              </a:rPr>
              <a:t>- </a:t>
            </a:r>
            <a:r>
              <a:rPr lang="zh-CN" altLang="en-US" sz="2000" dirty="0">
                <a:latin typeface="宋体" charset="0"/>
                <a:ea typeface="宋体" charset="0"/>
              </a:rPr>
              <a:t>财务与会计</a:t>
            </a:r>
            <a:r>
              <a:rPr lang="en-US" altLang="zh-CN" sz="2000" dirty="0">
                <a:latin typeface="宋体" charset="0"/>
                <a:ea typeface="宋体" charset="0"/>
              </a:rPr>
              <a:t> ( account </a:t>
            </a:r>
            <a:r>
              <a:rPr lang="zh-CN" altLang="en-US" sz="2000" dirty="0">
                <a:latin typeface="宋体" charset="0"/>
                <a:ea typeface="宋体" charset="0"/>
              </a:rPr>
              <a:t>模块</a:t>
            </a:r>
            <a:r>
              <a:rPr lang="en-US" altLang="zh-CN" sz="2000" dirty="0">
                <a:latin typeface="宋体" charset="0"/>
                <a:ea typeface="宋体" charset="0"/>
              </a:rPr>
              <a:t>),</a:t>
            </a:r>
            <a:r>
              <a:rPr lang="en-US" altLang="zh-CN" dirty="0">
                <a:latin typeface="宋体" charset="0"/>
                <a:ea typeface="宋体" charset="0"/>
              </a:rPr>
              <a:t/>
            </a:r>
            <a:br>
              <a:rPr lang="en-US" altLang="zh-CN" dirty="0">
                <a:latin typeface="宋体" charset="0"/>
                <a:ea typeface="宋体" charset="0"/>
              </a:rPr>
            </a:br>
            <a:r>
              <a:rPr lang="en-US" altLang="zh-CN" sz="2000" dirty="0">
                <a:latin typeface="宋体" charset="0"/>
                <a:ea typeface="宋体" charset="0"/>
              </a:rPr>
              <a:t>- </a:t>
            </a:r>
            <a:r>
              <a:rPr lang="zh-CN" altLang="en-US" sz="2000" dirty="0">
                <a:latin typeface="宋体" charset="0"/>
                <a:ea typeface="宋体" charset="0"/>
              </a:rPr>
              <a:t>仓库管理</a:t>
            </a:r>
            <a:r>
              <a:rPr lang="en-US" altLang="zh-CN" sz="2000" dirty="0">
                <a:latin typeface="宋体" charset="0"/>
                <a:ea typeface="宋体" charset="0"/>
              </a:rPr>
              <a:t>( stock </a:t>
            </a:r>
            <a:r>
              <a:rPr lang="zh-CN" altLang="en-US" sz="2000" dirty="0">
                <a:latin typeface="宋体" charset="0"/>
                <a:ea typeface="宋体" charset="0"/>
              </a:rPr>
              <a:t>模块</a:t>
            </a:r>
            <a:r>
              <a:rPr lang="en-US" altLang="zh-CN" sz="2000" dirty="0">
                <a:latin typeface="宋体" charset="0"/>
                <a:ea typeface="宋体" charset="0"/>
              </a:rPr>
              <a:t>),</a:t>
            </a:r>
            <a:r>
              <a:rPr lang="en-US" altLang="zh-CN" dirty="0">
                <a:latin typeface="宋体" charset="0"/>
                <a:ea typeface="宋体" charset="0"/>
              </a:rPr>
              <a:t/>
            </a:r>
            <a:br>
              <a:rPr lang="en-US" altLang="zh-CN" dirty="0">
                <a:latin typeface="宋体" charset="0"/>
                <a:ea typeface="宋体" charset="0"/>
              </a:rPr>
            </a:br>
            <a:r>
              <a:rPr lang="en-US" altLang="zh-CN" sz="2000" dirty="0">
                <a:latin typeface="宋体" charset="0"/>
                <a:ea typeface="宋体" charset="0"/>
              </a:rPr>
              <a:t>- </a:t>
            </a:r>
            <a:r>
              <a:rPr lang="zh-CN" altLang="en-US" sz="2000" dirty="0">
                <a:latin typeface="宋体" charset="0"/>
                <a:ea typeface="宋体" charset="0"/>
              </a:rPr>
              <a:t>采购管理</a:t>
            </a:r>
            <a:r>
              <a:rPr lang="en-US" altLang="zh-CN" sz="2000" dirty="0">
                <a:latin typeface="宋体" charset="0"/>
                <a:ea typeface="宋体" charset="0"/>
              </a:rPr>
              <a:t> ( purchase </a:t>
            </a:r>
            <a:r>
              <a:rPr lang="zh-CN" altLang="en-US" sz="2000" dirty="0">
                <a:latin typeface="宋体" charset="0"/>
                <a:ea typeface="宋体" charset="0"/>
              </a:rPr>
              <a:t>模块</a:t>
            </a:r>
            <a:r>
              <a:rPr lang="en-US" altLang="zh-CN" sz="2000" dirty="0">
                <a:latin typeface="宋体" charset="0"/>
                <a:ea typeface="宋体" charset="0"/>
              </a:rPr>
              <a:t>),</a:t>
            </a:r>
            <a:r>
              <a:rPr lang="en-US" altLang="zh-CN" dirty="0">
                <a:latin typeface="宋体" charset="0"/>
                <a:ea typeface="宋体" charset="0"/>
              </a:rPr>
              <a:t/>
            </a:r>
            <a:br>
              <a:rPr lang="en-US" altLang="zh-CN" dirty="0">
                <a:latin typeface="宋体" charset="0"/>
                <a:ea typeface="宋体" charset="0"/>
              </a:rPr>
            </a:br>
            <a:r>
              <a:rPr lang="en-US" altLang="zh-CN" sz="2000" dirty="0">
                <a:latin typeface="宋体" charset="0"/>
                <a:ea typeface="宋体" charset="0"/>
              </a:rPr>
              <a:t>- </a:t>
            </a:r>
            <a:r>
              <a:rPr lang="zh-CN" altLang="en-US" sz="2000" dirty="0">
                <a:latin typeface="宋体" charset="0"/>
                <a:ea typeface="宋体" charset="0"/>
              </a:rPr>
              <a:t>销售管理</a:t>
            </a:r>
            <a:r>
              <a:rPr lang="en-US" altLang="zh-CN" sz="2000" dirty="0">
                <a:latin typeface="宋体" charset="0"/>
                <a:ea typeface="宋体" charset="0"/>
              </a:rPr>
              <a:t> ( sale </a:t>
            </a:r>
            <a:r>
              <a:rPr lang="zh-CN" altLang="en-US" sz="2000" dirty="0">
                <a:latin typeface="宋体" charset="0"/>
                <a:ea typeface="宋体" charset="0"/>
              </a:rPr>
              <a:t>模块</a:t>
            </a:r>
            <a:r>
              <a:rPr lang="en-US" altLang="zh-CN" sz="2000" dirty="0">
                <a:latin typeface="宋体" charset="0"/>
                <a:ea typeface="宋体" charset="0"/>
              </a:rPr>
              <a:t>).</a:t>
            </a:r>
            <a:r>
              <a:rPr lang="en-US" altLang="zh-CN" dirty="0">
                <a:latin typeface="宋体" charset="0"/>
                <a:ea typeface="宋体" charset="0"/>
              </a:rPr>
              <a:t/>
            </a:r>
            <a:br>
              <a:rPr lang="en-US" altLang="zh-CN" dirty="0">
                <a:latin typeface="宋体" charset="0"/>
                <a:ea typeface="宋体" charset="0"/>
              </a:rPr>
            </a:br>
            <a:r>
              <a:rPr lang="en-US" altLang="zh-CN" dirty="0">
                <a:latin typeface="宋体" charset="0"/>
                <a:ea typeface="宋体" charset="0"/>
              </a:rPr>
              <a:t/>
            </a:r>
            <a:br>
              <a:rPr lang="en-US" altLang="zh-CN" dirty="0">
                <a:latin typeface="宋体" charset="0"/>
                <a:ea typeface="宋体" charset="0"/>
              </a:rPr>
            </a:br>
            <a:r>
              <a:rPr lang="zh-CN" altLang="en-US" sz="2000" dirty="0">
                <a:latin typeface="宋体" charset="0"/>
                <a:ea typeface="宋体" charset="0"/>
              </a:rPr>
              <a:t>安装完这些模块之后需要再导入一次翻译（否则可能会有某些词条没有正确翻译），然后重启</a:t>
            </a:r>
            <a:r>
              <a:rPr lang="en-US" altLang="zh-CN" sz="2000" dirty="0">
                <a:latin typeface="宋体" charset="0"/>
                <a:ea typeface="宋体" charset="0"/>
              </a:rPr>
              <a:t>Odoo</a:t>
            </a:r>
            <a:r>
              <a:rPr lang="zh-CN" altLang="en-US" sz="2000" dirty="0">
                <a:latin typeface="宋体" charset="0"/>
                <a:ea typeface="宋体" charset="0"/>
              </a:rPr>
              <a:t>框架好让这些新的模块的翻译生效。</a:t>
            </a:r>
          </a:p>
          <a:p>
            <a:r>
              <a:rPr lang="zh-CN" altLang="en-US" dirty="0">
                <a:latin typeface="宋体" charset="0"/>
                <a:ea typeface="宋体" charset="0"/>
              </a:rPr>
              <a:t>在安装过程中会弹出这个会计窗口，默认值就可以了。</a:t>
            </a:r>
          </a:p>
        </p:txBody>
      </p:sp>
    </p:spTree>
    <p:extLst>
      <p:ext uri="{BB962C8B-B14F-4D97-AF65-F5344CB8AC3E}">
        <p14:creationId xmlns:p14="http://schemas.microsoft.com/office/powerpoint/2010/main" val="418700439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宋体"/>
                <a:ea typeface="宋体"/>
              </a:rPr>
              <a:t>配置模块</a:t>
            </a:r>
          </a:p>
        </p:txBody>
      </p:sp>
      <p:sp>
        <p:nvSpPr>
          <p:cNvPr id="3" name="内容占位符 2"/>
          <p:cNvSpPr>
            <a:spLocks noGrp="1"/>
          </p:cNvSpPr>
          <p:nvPr>
            <p:ph idx="1"/>
          </p:nvPr>
        </p:nvSpPr>
        <p:spPr/>
        <p:txBody>
          <a:bodyPr vert="horz" lIns="91440" tIns="45720" rIns="91440" bIns="45720" rtlCol="0" anchor="t">
            <a:normAutofit/>
          </a:bodyPr>
          <a:lstStyle/>
          <a:p>
            <a:r>
              <a:rPr lang="zh-CN" altLang="en-US" dirty="0">
                <a:latin typeface="宋体" charset="0"/>
                <a:ea typeface="宋体" charset="0"/>
              </a:rPr>
              <a:t>这些模块安装好了之后有很多参数可以配置，有些要根据实际情况来，有些领域很是专业目前我还不懂，这一块先略过。总之就是进入网页里面东点点西点点的一些配置，这些配置都会写入数据库的。配置好之后最好备份一下数据库。注意这里</a:t>
            </a:r>
            <a:r>
              <a:rPr lang="en-US" altLang="zh-CN" dirty="0">
                <a:latin typeface="宋体" charset="0"/>
                <a:ea typeface="宋体" charset="0"/>
              </a:rPr>
              <a:t>master</a:t>
            </a:r>
            <a:r>
              <a:rPr lang="zh-CN" altLang="en-US" dirty="0">
                <a:latin typeface="宋体" charset="0"/>
                <a:ea typeface="宋体" charset="0"/>
              </a:rPr>
              <a:t>的密码默认是 </a:t>
            </a:r>
            <a:r>
              <a:rPr lang="en-US" altLang="zh-CN" dirty="0">
                <a:latin typeface="宋体" charset="0"/>
                <a:ea typeface="宋体" charset="0"/>
              </a:rPr>
              <a:t>admin </a:t>
            </a:r>
            <a:r>
              <a:rPr lang="zh-CN" altLang="en-US" dirty="0">
                <a:latin typeface="宋体" charset="0"/>
                <a:ea typeface="宋体" charset="0"/>
              </a:rPr>
              <a:t>，然后刚开始创建数据库最后两行密码是</a:t>
            </a:r>
            <a:r>
              <a:rPr lang="en-US" altLang="zh-CN" dirty="0">
                <a:latin typeface="宋体" charset="0"/>
                <a:ea typeface="宋体" charset="0"/>
              </a:rPr>
              <a:t>admin</a:t>
            </a:r>
            <a:r>
              <a:rPr lang="zh-CN" altLang="en-US" dirty="0">
                <a:latin typeface="宋体" charset="0"/>
                <a:ea typeface="宋体" charset="0"/>
              </a:rPr>
              <a:t>的登录密码。</a:t>
            </a:r>
          </a:p>
          <a:p>
            <a:r>
              <a:rPr lang="zh-CN" altLang="en-US" dirty="0">
                <a:latin typeface="宋体" charset="0"/>
                <a:ea typeface="宋体" charset="0"/>
              </a:rPr>
              <a:t>导入基础数据应该就是一些基础数据的录入工作这里也略过了。</a:t>
            </a:r>
            <a:br>
              <a:rPr lang="zh-CN" altLang="en-US" dirty="0">
                <a:latin typeface="宋体" charset="0"/>
                <a:ea typeface="宋体" charset="0"/>
              </a:rPr>
            </a:br>
            <a:r>
              <a:rPr lang="zh-CN" altLang="en-US" dirty="0">
                <a:latin typeface="宋体" charset="0"/>
                <a:ea typeface="宋体" charset="0"/>
              </a:rPr>
              <a:t/>
            </a:r>
            <a:br>
              <a:rPr lang="zh-CN" altLang="en-US" dirty="0">
                <a:latin typeface="宋体" charset="0"/>
                <a:ea typeface="宋体" charset="0"/>
              </a:rPr>
            </a:br>
            <a:endParaRPr lang="zh-CN" altLang="en-US" dirty="0">
              <a:latin typeface="宋体" charset="0"/>
              <a:ea typeface="宋体" charset="0"/>
            </a:endParaRPr>
          </a:p>
        </p:txBody>
      </p:sp>
    </p:spTree>
    <p:extLst>
      <p:ext uri="{BB962C8B-B14F-4D97-AF65-F5344CB8AC3E}">
        <p14:creationId xmlns:p14="http://schemas.microsoft.com/office/powerpoint/2010/main" val="37328642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ERP_Modules.png"/>
          <p:cNvPicPr>
            <a:picLocks noChangeAspect="1"/>
          </p:cNvPicPr>
          <p:nvPr/>
        </p:nvPicPr>
        <p:blipFill>
          <a:blip r:embed="rId3"/>
          <a:stretch>
            <a:fillRect/>
          </a:stretch>
        </p:blipFill>
        <p:spPr>
          <a:xfrm>
            <a:off x="1316351" y="122420"/>
            <a:ext cx="8790753" cy="6632172"/>
          </a:xfrm>
          <a:prstGeom prst="rect">
            <a:avLst/>
          </a:prstGeom>
        </p:spPr>
      </p:pic>
    </p:spTree>
    <p:extLst>
      <p:ext uri="{BB962C8B-B14F-4D97-AF65-F5344CB8AC3E}">
        <p14:creationId xmlns:p14="http://schemas.microsoft.com/office/powerpoint/2010/main" val="11610728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latin typeface="宋体"/>
                <a:ea typeface="宋体"/>
              </a:rPr>
              <a:t>ERPⅡ</a:t>
            </a:r>
            <a:r>
              <a:rPr lang="zh-CN" altLang="en-US">
                <a:latin typeface="宋体"/>
                <a:ea typeface="宋体"/>
              </a:rPr>
              <a:t>内容</a:t>
            </a:r>
          </a:p>
        </p:txBody>
      </p:sp>
      <p:sp>
        <p:nvSpPr>
          <p:cNvPr id="3" name="内容占位符 2"/>
          <p:cNvSpPr>
            <a:spLocks noGrp="1"/>
          </p:cNvSpPr>
          <p:nvPr>
            <p:ph idx="1"/>
          </p:nvPr>
        </p:nvSpPr>
        <p:spPr/>
        <p:txBody>
          <a:bodyPr vert="horz" lIns="91440" tIns="45720" rIns="91440" bIns="45720" rtlCol="0" anchor="t">
            <a:normAutofit/>
          </a:bodyPr>
          <a:lstStyle/>
          <a:p>
            <a:r>
              <a:rPr lang="en-US" altLang="zh-CN" dirty="0">
                <a:latin typeface="宋体" charset="0"/>
                <a:ea typeface="宋体" charset="0"/>
              </a:rPr>
              <a:t>Business Intelligence </a:t>
            </a:r>
            <a:r>
              <a:rPr lang="zh-CN" altLang="en-US" dirty="0">
                <a:latin typeface="宋体" charset="0"/>
                <a:ea typeface="宋体" charset="0"/>
              </a:rPr>
              <a:t>商业智能，其主要关注于分析数据，并将数据变成知识这一过程。 </a:t>
            </a:r>
            <a:endParaRPr lang="en-US" altLang="zh-CN" dirty="0">
              <a:latin typeface="宋体" charset="0"/>
              <a:ea typeface="宋体" charset="0"/>
            </a:endParaRPr>
          </a:p>
          <a:p>
            <a:r>
              <a:rPr lang="en-US" altLang="zh-CN" dirty="0">
                <a:latin typeface="宋体" charset="0"/>
                <a:ea typeface="宋体" charset="0"/>
              </a:rPr>
              <a:t>e-Commerce </a:t>
            </a:r>
            <a:r>
              <a:rPr lang="zh-CN" altLang="en-US" dirty="0">
                <a:latin typeface="宋体" charset="0"/>
                <a:ea typeface="宋体" charset="0"/>
              </a:rPr>
              <a:t>电子商务，关注于对外战略。  </a:t>
            </a:r>
            <a:endParaRPr lang="en-US" altLang="zh-CN" dirty="0">
              <a:latin typeface="宋体" charset="0"/>
              <a:ea typeface="宋体" charset="0"/>
            </a:endParaRPr>
          </a:p>
          <a:p>
            <a:r>
              <a:rPr lang="en-US" altLang="zh-CN" dirty="0">
                <a:latin typeface="宋体" charset="0"/>
                <a:ea typeface="宋体" charset="0"/>
              </a:rPr>
              <a:t>Enterprise asset management </a:t>
            </a:r>
            <a:r>
              <a:rPr lang="zh-CN" altLang="en-US" dirty="0">
                <a:latin typeface="宋体" charset="0"/>
                <a:ea typeface="宋体" charset="0"/>
              </a:rPr>
              <a:t>企业资产管理，有效可持续地管理公司的资产生命周期，用强有力的分析工具来提高资产使用率和削减成本。  </a:t>
            </a:r>
            <a:endParaRPr lang="en-US" altLang="zh-CN" dirty="0">
              <a:latin typeface="宋体" charset="0"/>
              <a:ea typeface="宋体" charset="0"/>
            </a:endParaRPr>
          </a:p>
          <a:p>
            <a:r>
              <a:rPr lang="en-US" altLang="zh-CN" dirty="0">
                <a:latin typeface="宋体" charset="0"/>
                <a:ea typeface="宋体" charset="0"/>
              </a:rPr>
              <a:t>Procurement(SRM) </a:t>
            </a:r>
            <a:r>
              <a:rPr lang="zh-CN" altLang="en-US" dirty="0">
                <a:latin typeface="宋体" charset="0"/>
                <a:ea typeface="宋体" charset="0"/>
              </a:rPr>
              <a:t>采购，最大化的节约成本和支持终端对终端的采购，还有物流过程。</a:t>
            </a:r>
            <a:endParaRPr lang="en-US" altLang="zh-CN" dirty="0">
              <a:latin typeface="宋体" charset="0"/>
              <a:ea typeface="宋体" charset="0"/>
            </a:endParaRPr>
          </a:p>
          <a:p>
            <a:r>
              <a:rPr lang="en-US" altLang="zh-CN" dirty="0">
                <a:latin typeface="宋体" charset="0"/>
                <a:ea typeface="宋体" charset="0"/>
              </a:rPr>
              <a:t>Production(PLM) </a:t>
            </a:r>
            <a:r>
              <a:rPr lang="zh-CN" altLang="en-US" dirty="0">
                <a:latin typeface="宋体" charset="0"/>
                <a:ea typeface="宋体" charset="0"/>
              </a:rPr>
              <a:t>生产，帮助管理和优化生产能力和物料资源。是</a:t>
            </a:r>
            <a:r>
              <a:rPr lang="en-US" altLang="zh-CN" dirty="0">
                <a:latin typeface="宋体" charset="0"/>
                <a:ea typeface="宋体" charset="0"/>
              </a:rPr>
              <a:t>MRP</a:t>
            </a:r>
            <a:r>
              <a:rPr lang="zh-CN" altLang="en-US" dirty="0">
                <a:latin typeface="宋体" charset="0"/>
                <a:ea typeface="宋体" charset="0"/>
              </a:rPr>
              <a:t>的升级版。</a:t>
            </a:r>
            <a:endParaRPr lang="en-US" altLang="zh-CN" dirty="0">
              <a:latin typeface="宋体" charset="0"/>
              <a:ea typeface="宋体" charset="0"/>
            </a:endParaRPr>
          </a:p>
          <a:p>
            <a:r>
              <a:rPr lang="en-US" altLang="zh-CN" dirty="0">
                <a:latin typeface="宋体" charset="0"/>
                <a:ea typeface="宋体" charset="0"/>
              </a:rPr>
              <a:t>Distribution(SCM) </a:t>
            </a:r>
            <a:r>
              <a:rPr lang="zh-CN" altLang="en-US" dirty="0">
                <a:latin typeface="宋体" charset="0"/>
                <a:ea typeface="宋体" charset="0"/>
              </a:rPr>
              <a:t>配送，控制仓库流程，使其能够对补给需求或更改做出快速的反应。</a:t>
            </a:r>
            <a:endParaRPr lang="zh-CN" altLang="en-US" dirty="0"/>
          </a:p>
        </p:txBody>
      </p:sp>
    </p:spTree>
    <p:extLst>
      <p:ext uri="{BB962C8B-B14F-4D97-AF65-F5344CB8AC3E}">
        <p14:creationId xmlns:p14="http://schemas.microsoft.com/office/powerpoint/2010/main" val="24021600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SimSun" charset="0"/>
                <a:ea typeface="SimSun" charset="0"/>
              </a:rPr>
              <a:t>ERPⅡ</a:t>
            </a:r>
            <a:r>
              <a:rPr lang="zh-CN" altLang="en-US" dirty="0">
                <a:latin typeface="SimSun" charset="0"/>
                <a:ea typeface="SimSun" charset="0"/>
              </a:rPr>
              <a:t>内容</a:t>
            </a:r>
          </a:p>
        </p:txBody>
      </p:sp>
      <p:sp>
        <p:nvSpPr>
          <p:cNvPr id="3" name="内容占位符 2"/>
          <p:cNvSpPr>
            <a:spLocks noGrp="1"/>
          </p:cNvSpPr>
          <p:nvPr>
            <p:ph idx="1"/>
          </p:nvPr>
        </p:nvSpPr>
        <p:spPr/>
        <p:txBody>
          <a:bodyPr vert="horz" lIns="91440" tIns="45720" rIns="91440" bIns="45720" rtlCol="0" anchor="t">
            <a:normAutofit/>
          </a:bodyPr>
          <a:lstStyle/>
          <a:p>
            <a:r>
              <a:rPr lang="en-US" altLang="zh-CN" dirty="0">
                <a:latin typeface="SimSun" charset="0"/>
                <a:ea typeface="SimSun" charset="0"/>
              </a:rPr>
              <a:t>Accounting </a:t>
            </a:r>
            <a:r>
              <a:rPr lang="zh-CN" altLang="en-US" dirty="0">
                <a:latin typeface="SimSun" charset="0"/>
                <a:ea typeface="SimSun" charset="0"/>
              </a:rPr>
              <a:t>会计，自动化财务管理，同时要确保管理的便捷和对绩效做出实时反映。</a:t>
            </a:r>
            <a:r>
              <a:rPr lang="en-US" altLang="zh-CN" dirty="0">
                <a:latin typeface="SimSun" charset="0"/>
                <a:ea typeface="SimSun" charset="0"/>
              </a:rPr>
              <a:t> </a:t>
            </a:r>
          </a:p>
          <a:p>
            <a:r>
              <a:rPr lang="en-US" altLang="zh-CN" dirty="0">
                <a:latin typeface="SimSun" charset="0"/>
                <a:ea typeface="SimSun" charset="0"/>
              </a:rPr>
              <a:t>Human Resource </a:t>
            </a:r>
            <a:r>
              <a:rPr lang="zh-CN" altLang="en-US" dirty="0">
                <a:latin typeface="SimSun" charset="0"/>
                <a:ea typeface="SimSun" charset="0"/>
              </a:rPr>
              <a:t>人资，维护一个完整的雇员数据库，更好地使用所有雇员。</a:t>
            </a:r>
            <a:r>
              <a:rPr lang="en-US" altLang="zh-CN" dirty="0">
                <a:latin typeface="SimSun" charset="0"/>
                <a:ea typeface="SimSun" charset="0"/>
              </a:rPr>
              <a:t> </a:t>
            </a:r>
          </a:p>
          <a:p>
            <a:r>
              <a:rPr lang="en-US" altLang="zh-CN" dirty="0">
                <a:latin typeface="SimSun" charset="0"/>
                <a:ea typeface="SimSun" charset="0"/>
              </a:rPr>
              <a:t>Corporate performance and governance </a:t>
            </a:r>
            <a:r>
              <a:rPr lang="zh-CN" altLang="en-US" dirty="0">
                <a:latin typeface="SimSun" charset="0"/>
                <a:ea typeface="SimSun" charset="0"/>
              </a:rPr>
              <a:t>公司表现监管，对公司的各个部门更高的控制，目标让他们能够流水线作业。</a:t>
            </a:r>
            <a:r>
              <a:rPr lang="en-US" altLang="zh-CN" dirty="0">
                <a:latin typeface="SimSun" charset="0"/>
                <a:ea typeface="SimSun" charset="0"/>
              </a:rPr>
              <a:t> </a:t>
            </a:r>
          </a:p>
          <a:p>
            <a:r>
              <a:rPr lang="en-US" altLang="zh-CN" dirty="0">
                <a:latin typeface="SimSun" charset="0"/>
                <a:ea typeface="SimSun" charset="0"/>
              </a:rPr>
              <a:t>Customer services(CRM) </a:t>
            </a:r>
            <a:r>
              <a:rPr lang="zh-CN" altLang="en-US" dirty="0">
                <a:latin typeface="SimSun" charset="0"/>
                <a:ea typeface="SimSun" charset="0"/>
              </a:rPr>
              <a:t>客服，获取和维护和客户的关系，充分利用客户的体验来进行知识管理评估。（其和</a:t>
            </a:r>
            <a:r>
              <a:rPr lang="en-US" altLang="zh-CN" dirty="0">
                <a:latin typeface="SimSun" charset="0"/>
                <a:ea typeface="SimSun" charset="0"/>
              </a:rPr>
              <a:t>BI</a:t>
            </a:r>
            <a:r>
              <a:rPr lang="zh-CN" altLang="en-US" dirty="0">
                <a:latin typeface="SimSun" charset="0"/>
                <a:ea typeface="SimSun" charset="0"/>
              </a:rPr>
              <a:t>模块结合很紧密）</a:t>
            </a:r>
            <a:endParaRPr lang="en-US" altLang="zh-CN" dirty="0">
              <a:latin typeface="SimSun" charset="0"/>
              <a:ea typeface="SimSun" charset="0"/>
            </a:endParaRPr>
          </a:p>
          <a:p>
            <a:r>
              <a:rPr lang="en-US" altLang="zh-CN" dirty="0">
                <a:latin typeface="SimSun" charset="0"/>
                <a:ea typeface="SimSun" charset="0"/>
              </a:rPr>
              <a:t>Sales </a:t>
            </a:r>
            <a:r>
              <a:rPr lang="zh-CN" altLang="en-US" dirty="0">
                <a:latin typeface="SimSun" charset="0"/>
                <a:ea typeface="SimSun" charset="0"/>
              </a:rPr>
              <a:t>销售，具体的定单确认，下单，货运和开发票等。</a:t>
            </a:r>
          </a:p>
        </p:txBody>
      </p:sp>
    </p:spTree>
    <p:extLst>
      <p:ext uri="{BB962C8B-B14F-4D97-AF65-F5344CB8AC3E}">
        <p14:creationId xmlns:p14="http://schemas.microsoft.com/office/powerpoint/2010/main" val="42048013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latin typeface="宋体" charset="0"/>
                <a:ea typeface="宋体" charset="0"/>
              </a:rPr>
              <a:t>Odoo</a:t>
            </a:r>
            <a:r>
              <a:rPr lang="zh-CN" altLang="en-US" dirty="0">
                <a:latin typeface="宋体" charset="0"/>
                <a:ea typeface="宋体" charset="0"/>
              </a:rPr>
              <a:t>技术框架</a:t>
            </a:r>
          </a:p>
        </p:txBody>
      </p:sp>
      <p:pic>
        <p:nvPicPr>
          <p:cNvPr id="7" name="内容占位符 6" descr="client_server.png"/>
          <p:cNvPicPr>
            <a:picLocks noGrp="1" noChangeAspect="1"/>
          </p:cNvPicPr>
          <p:nvPr>
            <p:ph idx="1"/>
          </p:nvPr>
        </p:nvPicPr>
        <p:blipFill>
          <a:blip r:embed="rId3"/>
          <a:stretch>
            <a:fillRect/>
          </a:stretch>
        </p:blipFill>
        <p:spPr>
          <a:xfrm>
            <a:off x="1103313" y="2409911"/>
            <a:ext cx="8947150" cy="3481216"/>
          </a:xfrm>
        </p:spPr>
      </p:pic>
    </p:spTree>
    <p:extLst>
      <p:ext uri="{BB962C8B-B14F-4D97-AF65-F5344CB8AC3E}">
        <p14:creationId xmlns:p14="http://schemas.microsoft.com/office/powerpoint/2010/main" val="26379284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a:lstStyle/>
          <a:p>
            <a:r>
              <a:rPr lang="en-US" altLang="zh-CN">
                <a:latin typeface="宋体"/>
                <a:ea typeface="宋体"/>
              </a:rPr>
              <a:t>Odoo</a:t>
            </a:r>
            <a:r>
              <a:rPr lang="zh-CN" altLang="en-US">
                <a:latin typeface="宋体"/>
                <a:ea typeface="宋体"/>
              </a:rPr>
              <a:t>技术框架</a:t>
            </a:r>
          </a:p>
        </p:txBody>
      </p:sp>
      <p:sp>
        <p:nvSpPr>
          <p:cNvPr id="9" name="内容占位符 8"/>
          <p:cNvSpPr>
            <a:spLocks noGrp="1"/>
          </p:cNvSpPr>
          <p:nvPr>
            <p:ph idx="1"/>
          </p:nvPr>
        </p:nvSpPr>
        <p:spPr/>
        <p:txBody>
          <a:bodyPr vert="horz" lIns="91440" tIns="45720" rIns="91440" bIns="45720" rtlCol="0" anchor="t">
            <a:normAutofit/>
          </a:bodyPr>
          <a:lstStyle/>
          <a:p>
            <a:r>
              <a:rPr lang="en-US" altLang="zh-CN" dirty="0">
                <a:latin typeface="SimSun" charset="0"/>
                <a:ea typeface="SimSun" charset="0"/>
              </a:rPr>
              <a:t>PostgreSQL</a:t>
            </a:r>
            <a:r>
              <a:rPr lang="zh-CN" altLang="en-US" dirty="0">
                <a:latin typeface="SimSun" charset="0"/>
                <a:ea typeface="SimSun" charset="0"/>
              </a:rPr>
              <a:t>数据库 </a:t>
            </a:r>
          </a:p>
          <a:p>
            <a:r>
              <a:rPr lang="en-US" altLang="zh-CN" dirty="0">
                <a:latin typeface="SimSun" charset="0"/>
                <a:ea typeface="SimSun" charset="0"/>
              </a:rPr>
              <a:t>Object Relation Mapping</a:t>
            </a:r>
            <a:r>
              <a:rPr lang="zh-CN" altLang="en-US" dirty="0">
                <a:latin typeface="SimSun" charset="0"/>
                <a:ea typeface="SimSun" charset="0"/>
              </a:rPr>
              <a:t>也就是大家熟知的</a:t>
            </a:r>
            <a:r>
              <a:rPr lang="en-US" altLang="zh-CN" dirty="0">
                <a:latin typeface="SimSun" charset="0"/>
                <a:ea typeface="SimSun" charset="0"/>
              </a:rPr>
              <a:t>SQL ORM</a:t>
            </a:r>
            <a:r>
              <a:rPr lang="zh-CN" altLang="en-US" dirty="0">
                <a:latin typeface="SimSun" charset="0"/>
                <a:ea typeface="SimSun" charset="0"/>
              </a:rPr>
              <a:t>包装层。</a:t>
            </a:r>
            <a:r>
              <a:rPr lang="en-US" altLang="zh-CN" dirty="0">
                <a:latin typeface="SimSun" charset="0"/>
                <a:ea typeface="SimSun" charset="0"/>
              </a:rPr>
              <a:t>Odoo</a:t>
            </a:r>
            <a:r>
              <a:rPr lang="zh-CN" altLang="en-US" dirty="0">
                <a:latin typeface="SimSun" charset="0"/>
                <a:ea typeface="SimSun" charset="0"/>
              </a:rPr>
              <a:t>除了使用的基本的 </a:t>
            </a:r>
            <a:r>
              <a:rPr lang="en-US" altLang="zh-CN" dirty="0">
                <a:latin typeface="SimSun" charset="0"/>
                <a:ea typeface="SimSun" charset="0"/>
              </a:rPr>
              <a:t>psycopg2 </a:t>
            </a:r>
            <a:r>
              <a:rPr lang="zh-CN" altLang="en-US" dirty="0">
                <a:latin typeface="SimSun" charset="0"/>
                <a:ea typeface="SimSun" charset="0"/>
              </a:rPr>
              <a:t>作为接口之外，</a:t>
            </a:r>
            <a:r>
              <a:rPr lang="en-US" altLang="zh-CN" dirty="0">
                <a:latin typeface="SimSun" charset="0"/>
                <a:ea typeface="SimSun" charset="0"/>
              </a:rPr>
              <a:t>ORM</a:t>
            </a:r>
            <a:r>
              <a:rPr lang="zh-CN" altLang="en-US" dirty="0">
                <a:latin typeface="SimSun" charset="0"/>
                <a:ea typeface="SimSun" charset="0"/>
              </a:rPr>
              <a:t>层是</a:t>
            </a:r>
            <a:r>
              <a:rPr lang="en-US" altLang="zh-CN" dirty="0">
                <a:latin typeface="SimSun" charset="0"/>
                <a:ea typeface="SimSun" charset="0"/>
              </a:rPr>
              <a:t>Odoo</a:t>
            </a:r>
            <a:r>
              <a:rPr lang="zh-CN" altLang="en-US" dirty="0">
                <a:latin typeface="SimSun" charset="0"/>
                <a:ea typeface="SimSun" charset="0"/>
              </a:rPr>
              <a:t>自己写的。 </a:t>
            </a:r>
          </a:p>
          <a:p>
            <a:r>
              <a:rPr lang="en-US" altLang="zh-CN" dirty="0">
                <a:latin typeface="SimSun" charset="0"/>
                <a:ea typeface="SimSun" charset="0"/>
              </a:rPr>
              <a:t>Base Module Distribution</a:t>
            </a:r>
            <a:r>
              <a:rPr lang="zh-CN" altLang="en-US" dirty="0">
                <a:latin typeface="SimSun" charset="0"/>
                <a:ea typeface="SimSun" charset="0"/>
              </a:rPr>
              <a:t>官方基本模块 </a:t>
            </a:r>
          </a:p>
          <a:p>
            <a:r>
              <a:rPr lang="en-US" altLang="zh-CN" dirty="0">
                <a:latin typeface="SimSun" charset="0"/>
                <a:ea typeface="SimSun" charset="0"/>
              </a:rPr>
              <a:t>Report Engine</a:t>
            </a:r>
            <a:r>
              <a:rPr lang="zh-CN" altLang="en-US" dirty="0">
                <a:latin typeface="SimSun" charset="0"/>
                <a:ea typeface="SimSun" charset="0"/>
              </a:rPr>
              <a:t>负责生成各种报表。目前支持的报表格式有 </a:t>
            </a:r>
            <a:r>
              <a:rPr lang="en-US" altLang="zh-CN" dirty="0">
                <a:latin typeface="SimSun" charset="0"/>
                <a:ea typeface="SimSun" charset="0"/>
              </a:rPr>
              <a:t>PDF,OpenOffice,HTML</a:t>
            </a:r>
            <a:r>
              <a:rPr lang="zh-CN" altLang="en-US" dirty="0">
                <a:latin typeface="SimSun" charset="0"/>
                <a:ea typeface="SimSun" charset="0"/>
              </a:rPr>
              <a:t>三种。 </a:t>
            </a:r>
          </a:p>
          <a:p>
            <a:r>
              <a:rPr lang="en-US" altLang="zh-CN" dirty="0">
                <a:latin typeface="SimSun" charset="0"/>
                <a:ea typeface="SimSun" charset="0"/>
              </a:rPr>
              <a:t>Workflow Engine</a:t>
            </a:r>
            <a:r>
              <a:rPr lang="zh-CN" altLang="en-US" dirty="0">
                <a:latin typeface="SimSun" charset="0"/>
                <a:ea typeface="SimSun" charset="0"/>
              </a:rPr>
              <a:t>工作流引擎。支持任意复杂度的工作流。 </a:t>
            </a:r>
          </a:p>
          <a:p>
            <a:r>
              <a:rPr lang="en-US" altLang="zh-CN" dirty="0">
                <a:latin typeface="SimSun" charset="0"/>
                <a:ea typeface="SimSun" charset="0"/>
              </a:rPr>
              <a:t>WebService</a:t>
            </a:r>
            <a:r>
              <a:rPr lang="zh-CN" altLang="en-US" dirty="0">
                <a:latin typeface="SimSun" charset="0"/>
                <a:ea typeface="SimSun" charset="0"/>
              </a:rPr>
              <a:t>提供网络调用接口。目前支持 </a:t>
            </a:r>
            <a:r>
              <a:rPr lang="en-US" altLang="zh-CN" dirty="0">
                <a:latin typeface="SimSun" charset="0"/>
                <a:ea typeface="SimSun" charset="0"/>
              </a:rPr>
              <a:t>Net-RPC</a:t>
            </a:r>
            <a:r>
              <a:rPr lang="zh-CN" altLang="en-US" dirty="0">
                <a:latin typeface="SimSun" charset="0"/>
                <a:ea typeface="SimSun" charset="0"/>
              </a:rPr>
              <a:t>、</a:t>
            </a:r>
            <a:r>
              <a:rPr lang="en-US" altLang="zh-CN" dirty="0">
                <a:latin typeface="SimSun" charset="0"/>
                <a:ea typeface="SimSun" charset="0"/>
              </a:rPr>
              <a:t>XML-RPC</a:t>
            </a:r>
            <a:r>
              <a:rPr lang="zh-CN" altLang="en-US" dirty="0">
                <a:latin typeface="SimSun" charset="0"/>
                <a:ea typeface="SimSun" charset="0"/>
              </a:rPr>
              <a:t>两种。</a:t>
            </a:r>
            <a:r>
              <a:rPr lang="en-US" altLang="zh-CN" dirty="0">
                <a:latin typeface="SimSun" charset="0"/>
                <a:ea typeface="SimSun" charset="0"/>
              </a:rPr>
              <a:t>Odoo</a:t>
            </a:r>
            <a:r>
              <a:rPr lang="zh-CN" altLang="en-US" dirty="0">
                <a:latin typeface="SimSun" charset="0"/>
                <a:ea typeface="SimSun" charset="0"/>
              </a:rPr>
              <a:t>和</a:t>
            </a:r>
            <a:r>
              <a:rPr lang="en-US" altLang="zh-CN" dirty="0">
                <a:latin typeface="SimSun" charset="0"/>
                <a:ea typeface="SimSun" charset="0"/>
              </a:rPr>
              <a:t>flask</a:t>
            </a:r>
            <a:r>
              <a:rPr lang="zh-CN" altLang="en-US" dirty="0">
                <a:latin typeface="SimSun" charset="0"/>
                <a:ea typeface="SimSun" charset="0"/>
              </a:rPr>
              <a:t>一样使用</a:t>
            </a:r>
            <a:r>
              <a:rPr lang="en-US" altLang="zh-CN" dirty="0">
                <a:latin typeface="SimSun" charset="0"/>
                <a:ea typeface="SimSun" charset="0"/>
              </a:rPr>
              <a:t>Werkzeug</a:t>
            </a:r>
            <a:r>
              <a:rPr lang="zh-CN" altLang="en-US" dirty="0">
                <a:latin typeface="SimSun" charset="0"/>
                <a:ea typeface="SimSun" charset="0"/>
              </a:rPr>
              <a:t>作为</a:t>
            </a:r>
            <a:r>
              <a:rPr lang="en-US" altLang="zh-CN" dirty="0">
                <a:latin typeface="SimSun" charset="0"/>
                <a:ea typeface="SimSun" charset="0"/>
              </a:rPr>
              <a:t>WSGI</a:t>
            </a:r>
            <a:r>
              <a:rPr lang="zh-CN" altLang="en-US" dirty="0">
                <a:latin typeface="SimSun" charset="0"/>
                <a:ea typeface="SimSun" charset="0"/>
              </a:rPr>
              <a:t>层的包装，</a:t>
            </a:r>
            <a:r>
              <a:rPr lang="en-US" altLang="zh-CN" dirty="0">
                <a:latin typeface="SimSun" charset="0"/>
                <a:ea typeface="SimSun" charset="0"/>
              </a:rPr>
              <a:t>jinja2</a:t>
            </a:r>
            <a:r>
              <a:rPr lang="zh-CN" altLang="en-US" dirty="0">
                <a:latin typeface="SimSun" charset="0"/>
                <a:ea typeface="SimSun" charset="0"/>
              </a:rPr>
              <a:t>作为模板工具。然后剩下的框架部分是</a:t>
            </a:r>
            <a:r>
              <a:rPr lang="en-US" altLang="zh-CN" dirty="0">
                <a:latin typeface="SimSun" charset="0"/>
                <a:ea typeface="SimSun" charset="0"/>
              </a:rPr>
              <a:t>Odoo </a:t>
            </a:r>
            <a:r>
              <a:rPr lang="zh-CN" altLang="en-US" dirty="0">
                <a:latin typeface="SimSun" charset="0"/>
                <a:ea typeface="SimSun" charset="0"/>
              </a:rPr>
              <a:t>自己写的。 </a:t>
            </a:r>
            <a:r>
              <a:rPr lang="en-US" altLang="zh-CN" dirty="0">
                <a:latin typeface="SimSun" charset="0"/>
                <a:ea typeface="SimSun" charset="0"/>
              </a:rPr>
              <a:t> </a:t>
            </a:r>
            <a:br>
              <a:rPr lang="en-US" altLang="zh-CN" dirty="0">
                <a:latin typeface="SimSun" charset="0"/>
                <a:ea typeface="SimSun" charset="0"/>
              </a:rPr>
            </a:br>
            <a:endParaRPr lang="zh-CN" altLang="en-US"/>
          </a:p>
        </p:txBody>
      </p:sp>
    </p:spTree>
    <p:extLst>
      <p:ext uri="{BB962C8B-B14F-4D97-AF65-F5344CB8AC3E}">
        <p14:creationId xmlns:p14="http://schemas.microsoft.com/office/powerpoint/2010/main" val="13581722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a:latin typeface="宋体"/>
                <a:ea typeface="宋体"/>
              </a:rPr>
              <a:t>python</a:t>
            </a:r>
            <a:r>
              <a:rPr lang="zh-CN" altLang="en-US">
                <a:latin typeface="宋体"/>
                <a:ea typeface="宋体"/>
              </a:rPr>
              <a:t>模块分析</a:t>
            </a:r>
          </a:p>
        </p:txBody>
      </p:sp>
      <p:sp>
        <p:nvSpPr>
          <p:cNvPr id="5" name="内容占位符 4"/>
          <p:cNvSpPr>
            <a:spLocks noGrp="1"/>
          </p:cNvSpPr>
          <p:nvPr>
            <p:ph idx="1"/>
          </p:nvPr>
        </p:nvSpPr>
        <p:spPr/>
        <p:txBody>
          <a:bodyPr vert="horz" lIns="91440" tIns="45720" rIns="91440" bIns="45720" rtlCol="0" anchor="t">
            <a:normAutofit lnSpcReduction="10000"/>
          </a:bodyPr>
          <a:lstStyle/>
          <a:p>
            <a:r>
              <a:rPr lang="en-US" altLang="zh-CN">
                <a:latin typeface="宋体"/>
                <a:ea typeface="宋体"/>
              </a:rPr>
              <a:t>psycopg2 PostgreSQL</a:t>
            </a:r>
            <a:r>
              <a:rPr lang="zh-CN" altLang="en-US">
                <a:latin typeface="宋体"/>
                <a:ea typeface="宋体"/>
              </a:rPr>
              <a:t>数据库接口，其</a:t>
            </a:r>
            <a:r>
              <a:rPr lang="en-US" altLang="zh-CN">
                <a:latin typeface="宋体"/>
                <a:ea typeface="宋体"/>
              </a:rPr>
              <a:t>ORM</a:t>
            </a:r>
            <a:r>
              <a:rPr lang="zh-CN" altLang="en-US">
                <a:latin typeface="宋体"/>
                <a:ea typeface="宋体"/>
              </a:rPr>
              <a:t>层</a:t>
            </a:r>
            <a:r>
              <a:rPr lang="en-US" altLang="zh-CN">
                <a:latin typeface="宋体"/>
                <a:ea typeface="宋体"/>
              </a:rPr>
              <a:t>Odoo</a:t>
            </a:r>
            <a:r>
              <a:rPr lang="zh-CN" altLang="en-US">
                <a:latin typeface="宋体"/>
                <a:ea typeface="宋体"/>
              </a:rPr>
              <a:t>是自己写的，有替代方案</a:t>
            </a:r>
            <a:r>
              <a:rPr lang="en-US" altLang="zh-CN">
                <a:latin typeface="宋体"/>
                <a:ea typeface="宋体"/>
              </a:rPr>
              <a:t>SQLA</a:t>
            </a:r>
            <a:r>
              <a:rPr lang="en-US" altLang="zh-CN" dirty="0">
                <a:latin typeface="宋体" charset="0"/>
                <a:ea typeface="宋体" charset="0"/>
              </a:rPr>
              <a:t>lchemy</a:t>
            </a:r>
            <a:r>
              <a:rPr lang="zh-CN" altLang="en-US" dirty="0">
                <a:latin typeface="宋体" charset="0"/>
                <a:ea typeface="宋体" charset="0"/>
              </a:rPr>
              <a:t>或者</a:t>
            </a:r>
            <a:r>
              <a:rPr lang="en-US" altLang="zh-CN" dirty="0">
                <a:latin typeface="宋体" charset="0"/>
                <a:ea typeface="宋体" charset="0"/>
              </a:rPr>
              <a:t>peewee。</a:t>
            </a:r>
          </a:p>
          <a:p>
            <a:r>
              <a:rPr lang="en-US" altLang="zh-CN" dirty="0">
                <a:latin typeface="宋体" charset="0"/>
                <a:ea typeface="宋体" charset="0"/>
              </a:rPr>
              <a:t>Werkzeug</a:t>
            </a:r>
            <a:r>
              <a:rPr lang="zh-CN" altLang="en-US" dirty="0">
                <a:latin typeface="宋体" charset="0"/>
                <a:ea typeface="宋体" charset="0"/>
              </a:rPr>
              <a:t>和</a:t>
            </a:r>
            <a:r>
              <a:rPr lang="en-US" altLang="zh-CN" dirty="0">
                <a:latin typeface="宋体" charset="0"/>
                <a:ea typeface="宋体" charset="0"/>
              </a:rPr>
              <a:t>jinja2</a:t>
            </a:r>
            <a:r>
              <a:rPr lang="zh-CN" altLang="en-US" dirty="0">
                <a:latin typeface="宋体" charset="0"/>
                <a:ea typeface="宋体" charset="0"/>
              </a:rPr>
              <a:t>作为</a:t>
            </a:r>
            <a:r>
              <a:rPr lang="en-US" altLang="zh-CN" dirty="0">
                <a:latin typeface="宋体" charset="0"/>
                <a:ea typeface="宋体" charset="0"/>
              </a:rPr>
              <a:t>Odoo</a:t>
            </a:r>
            <a:r>
              <a:rPr lang="zh-CN" altLang="en-US" dirty="0">
                <a:latin typeface="宋体" charset="0"/>
                <a:ea typeface="宋体" charset="0"/>
              </a:rPr>
              <a:t>网络服务器框架的基础，同样</a:t>
            </a:r>
            <a:r>
              <a:rPr lang="en-US" altLang="zh-CN" dirty="0">
                <a:latin typeface="宋体" charset="0"/>
                <a:ea typeface="宋体" charset="0"/>
              </a:rPr>
              <a:t>flask</a:t>
            </a:r>
            <a:r>
              <a:rPr lang="zh-CN" altLang="en-US" dirty="0">
                <a:latin typeface="宋体" charset="0"/>
                <a:ea typeface="宋体" charset="0"/>
              </a:rPr>
              <a:t>也基于这两个模块，可以考虑引入</a:t>
            </a:r>
            <a:r>
              <a:rPr lang="en-US" altLang="zh-CN" dirty="0">
                <a:latin typeface="宋体" charset="0"/>
                <a:ea typeface="宋体" charset="0"/>
              </a:rPr>
              <a:t>flask</a:t>
            </a:r>
            <a:r>
              <a:rPr lang="zh-CN" altLang="en-US" dirty="0">
                <a:latin typeface="宋体" charset="0"/>
                <a:ea typeface="宋体" charset="0"/>
              </a:rPr>
              <a:t>模块来精简</a:t>
            </a:r>
            <a:r>
              <a:rPr lang="en-US" altLang="zh-CN" dirty="0">
                <a:latin typeface="宋体" charset="0"/>
                <a:ea typeface="宋体" charset="0"/>
              </a:rPr>
              <a:t>Odoo</a:t>
            </a:r>
            <a:r>
              <a:rPr lang="zh-CN" altLang="en-US" dirty="0">
                <a:latin typeface="宋体" charset="0"/>
                <a:ea typeface="宋体" charset="0"/>
              </a:rPr>
              <a:t>的代码。</a:t>
            </a:r>
          </a:p>
          <a:p>
            <a:r>
              <a:rPr lang="en-US" altLang="zh-CN" dirty="0">
                <a:latin typeface="宋体" charset="0"/>
                <a:ea typeface="宋体" charset="0"/>
              </a:rPr>
              <a:t>babel</a:t>
            </a:r>
            <a:r>
              <a:rPr lang="zh-CN" altLang="en-US" dirty="0">
                <a:latin typeface="宋体" charset="0"/>
                <a:ea typeface="宋体" charset="0"/>
              </a:rPr>
              <a:t>为网页提供国际化方案，</a:t>
            </a:r>
            <a:r>
              <a:rPr lang="en-US" altLang="zh-CN" dirty="0">
                <a:latin typeface="宋体" charset="0"/>
                <a:ea typeface="宋体" charset="0"/>
              </a:rPr>
              <a:t>MarkupSafe</a:t>
            </a:r>
            <a:r>
              <a:rPr lang="zh-CN" altLang="en-US" dirty="0">
                <a:latin typeface="宋体" charset="0"/>
                <a:ea typeface="宋体" charset="0"/>
              </a:rPr>
              <a:t>可处理</a:t>
            </a:r>
            <a:r>
              <a:rPr lang="en-US" altLang="zh-CN" dirty="0">
                <a:latin typeface="宋体" charset="0"/>
                <a:ea typeface="宋体" charset="0"/>
              </a:rPr>
              <a:t>Markdown</a:t>
            </a:r>
            <a:r>
              <a:rPr lang="zh-CN" altLang="en-US" dirty="0">
                <a:latin typeface="宋体" charset="0"/>
                <a:ea typeface="宋体" charset="0"/>
              </a:rPr>
              <a:t>标记语言，</a:t>
            </a:r>
            <a:r>
              <a:rPr lang="en-US" altLang="zh-CN" dirty="0">
                <a:latin typeface="宋体" charset="0"/>
                <a:ea typeface="宋体" charset="0"/>
              </a:rPr>
              <a:t>lxml</a:t>
            </a:r>
            <a:r>
              <a:rPr lang="zh-CN" altLang="en-US" dirty="0">
                <a:latin typeface="宋体" charset="0"/>
                <a:ea typeface="宋体" charset="0"/>
              </a:rPr>
              <a:t>用于分析网页，</a:t>
            </a:r>
            <a:r>
              <a:rPr lang="en-US" altLang="zh-CN" dirty="0">
                <a:latin typeface="宋体" charset="0"/>
                <a:ea typeface="宋体" charset="0"/>
              </a:rPr>
              <a:t>mock</a:t>
            </a:r>
            <a:r>
              <a:rPr lang="zh-CN" altLang="en-US" dirty="0">
                <a:latin typeface="宋体" charset="0"/>
                <a:ea typeface="宋体" charset="0"/>
              </a:rPr>
              <a:t>和</a:t>
            </a:r>
            <a:r>
              <a:rPr lang="en-US" altLang="zh-CN" dirty="0">
                <a:latin typeface="宋体" charset="0"/>
                <a:ea typeface="宋体" charset="0"/>
              </a:rPr>
              <a:t>unittest2</a:t>
            </a:r>
            <a:r>
              <a:rPr lang="zh-CN" altLang="en-US" dirty="0">
                <a:latin typeface="宋体" charset="0"/>
                <a:ea typeface="宋体" charset="0"/>
              </a:rPr>
              <a:t>用于单元测试加强，</a:t>
            </a:r>
            <a:r>
              <a:rPr lang="en-US" altLang="zh-CN" dirty="0">
                <a:latin typeface="宋体" charset="0"/>
                <a:ea typeface="宋体" charset="0"/>
              </a:rPr>
              <a:t>pyserial</a:t>
            </a:r>
            <a:r>
              <a:rPr lang="zh-CN" altLang="en-US" dirty="0">
                <a:latin typeface="宋体" charset="0"/>
                <a:ea typeface="宋体" charset="0"/>
              </a:rPr>
              <a:t>用于串口通信，</a:t>
            </a:r>
            <a:r>
              <a:rPr lang="en-US" altLang="zh-CN" dirty="0">
                <a:latin typeface="宋体" charset="0"/>
                <a:ea typeface="宋体" charset="0"/>
              </a:rPr>
              <a:t>pyusb</a:t>
            </a:r>
            <a:r>
              <a:rPr lang="zh-CN" altLang="en-US" dirty="0">
                <a:latin typeface="宋体" charset="0"/>
                <a:ea typeface="宋体" charset="0"/>
              </a:rPr>
              <a:t>用于处理</a:t>
            </a:r>
            <a:r>
              <a:rPr lang="en-US" altLang="zh-CN" dirty="0">
                <a:latin typeface="宋体" charset="0"/>
                <a:ea typeface="宋体" charset="0"/>
              </a:rPr>
              <a:t>usb</a:t>
            </a:r>
            <a:r>
              <a:rPr lang="zh-CN" altLang="en-US" dirty="0">
                <a:latin typeface="宋体" charset="0"/>
                <a:ea typeface="宋体" charset="0"/>
              </a:rPr>
              <a:t>，</a:t>
            </a:r>
            <a:r>
              <a:rPr lang="en-US" altLang="zh-CN" dirty="0">
                <a:latin typeface="宋体" charset="0"/>
                <a:ea typeface="宋体" charset="0"/>
              </a:rPr>
              <a:t>requests</a:t>
            </a:r>
            <a:r>
              <a:rPr lang="zh-CN" altLang="en-US" dirty="0">
                <a:latin typeface="宋体" charset="0"/>
                <a:ea typeface="宋体" charset="0"/>
              </a:rPr>
              <a:t>用于处理网络协议，</a:t>
            </a:r>
            <a:r>
              <a:rPr lang="en-US" altLang="zh-CN" dirty="0">
                <a:latin typeface="宋体" charset="0"/>
                <a:ea typeface="宋体" charset="0"/>
              </a:rPr>
              <a:t>xlwt</a:t>
            </a:r>
            <a:r>
              <a:rPr lang="zh-CN" altLang="en-US" dirty="0">
                <a:latin typeface="宋体" charset="0"/>
                <a:ea typeface="宋体" charset="0"/>
              </a:rPr>
              <a:t>用来支持</a:t>
            </a:r>
            <a:r>
              <a:rPr lang="en-US" altLang="zh-CN" dirty="0">
                <a:latin typeface="宋体" charset="0"/>
                <a:ea typeface="宋体" charset="0"/>
              </a:rPr>
              <a:t>excel</a:t>
            </a:r>
            <a:r>
              <a:rPr lang="zh-CN" altLang="en-US" dirty="0">
                <a:latin typeface="宋体" charset="0"/>
                <a:ea typeface="宋体" charset="0"/>
              </a:rPr>
              <a:t>表格，</a:t>
            </a:r>
            <a:r>
              <a:rPr lang="en-US" altLang="zh-CN" dirty="0">
                <a:latin typeface="宋体" charset="0"/>
                <a:ea typeface="宋体" charset="0"/>
              </a:rPr>
              <a:t>pillow</a:t>
            </a:r>
            <a:r>
              <a:rPr lang="zh-CN" altLang="en-US" dirty="0">
                <a:latin typeface="宋体" charset="0"/>
                <a:ea typeface="宋体" charset="0"/>
              </a:rPr>
              <a:t>用于图像处理。这些模块都较好，目前也处于活跃开发中，已支持</a:t>
            </a:r>
            <a:r>
              <a:rPr lang="en-US" altLang="zh-CN" dirty="0">
                <a:latin typeface="宋体" charset="0"/>
                <a:ea typeface="宋体" charset="0"/>
              </a:rPr>
              <a:t>python3</a:t>
            </a:r>
            <a:r>
              <a:rPr lang="zh-CN" altLang="en-US" dirty="0">
                <a:latin typeface="宋体" charset="0"/>
                <a:ea typeface="宋体" charset="0"/>
              </a:rPr>
              <a:t>。</a:t>
            </a:r>
          </a:p>
          <a:p>
            <a:r>
              <a:rPr lang="en-US" altLang="zh-CN" dirty="0">
                <a:latin typeface="宋体" charset="0"/>
                <a:ea typeface="宋体" charset="0"/>
              </a:rPr>
              <a:t>pyPDF</a:t>
            </a:r>
            <a:r>
              <a:rPr lang="zh-CN" altLang="en-US" dirty="0">
                <a:latin typeface="宋体" charset="0"/>
                <a:ea typeface="宋体" charset="0"/>
              </a:rPr>
              <a:t>模块用来处理</a:t>
            </a:r>
            <a:r>
              <a:rPr lang="en-US" altLang="zh-CN" dirty="0">
                <a:latin typeface="宋体" charset="0"/>
                <a:ea typeface="宋体" charset="0"/>
              </a:rPr>
              <a:t>PDF的，</a:t>
            </a:r>
            <a:r>
              <a:rPr lang="zh-CN" altLang="en-US" dirty="0">
                <a:latin typeface="宋体" charset="0"/>
                <a:ea typeface="宋体" charset="0"/>
              </a:rPr>
              <a:t>以后推荐使用</a:t>
            </a:r>
            <a:r>
              <a:rPr lang="en-US" altLang="zh-CN" dirty="0">
                <a:latin typeface="宋体" charset="0"/>
                <a:ea typeface="宋体" charset="0"/>
              </a:rPr>
              <a:t>pypdf2</a:t>
            </a:r>
            <a:r>
              <a:rPr lang="zh-CN" altLang="en-US" dirty="0">
                <a:latin typeface="宋体" charset="0"/>
                <a:ea typeface="宋体" charset="0"/>
              </a:rPr>
              <a:t>模块</a:t>
            </a:r>
            <a:r>
              <a:rPr lang="en-US" altLang="zh-CN" dirty="0">
                <a:latin typeface="宋体" charset="0"/>
                <a:ea typeface="宋体" charset="0"/>
              </a:rPr>
              <a:t>。pychart</a:t>
            </a:r>
            <a:r>
              <a:rPr lang="zh-CN" altLang="en-US" dirty="0">
                <a:latin typeface="宋体" charset="0"/>
                <a:ea typeface="宋体" charset="0"/>
              </a:rPr>
              <a:t>这个模块也快被废弃了</a:t>
            </a:r>
            <a:r>
              <a:rPr lang="en-US" altLang="zh-CN" dirty="0">
                <a:latin typeface="宋体" charset="0"/>
                <a:ea typeface="宋体" charset="0"/>
              </a:rPr>
              <a:t>，</a:t>
            </a:r>
            <a:r>
              <a:rPr lang="zh-CN" altLang="en-US" dirty="0">
                <a:latin typeface="宋体" charset="0"/>
                <a:ea typeface="宋体" charset="0"/>
              </a:rPr>
              <a:t>关于后台运算和绘图这一块推荐使用目前流行的</a:t>
            </a:r>
            <a:r>
              <a:rPr lang="en-US" altLang="zh-CN" dirty="0">
                <a:latin typeface="宋体" charset="0"/>
                <a:ea typeface="宋体" charset="0"/>
              </a:rPr>
              <a:t>ipython系(numpy</a:t>
            </a:r>
            <a:r>
              <a:rPr lang="zh-CN" altLang="en-US" dirty="0">
                <a:latin typeface="宋体" charset="0"/>
                <a:ea typeface="宋体" charset="0"/>
              </a:rPr>
              <a:t>和</a:t>
            </a:r>
            <a:r>
              <a:rPr lang="en-US" altLang="zh-CN" dirty="0">
                <a:latin typeface="宋体" charset="0"/>
                <a:ea typeface="宋体" charset="0"/>
              </a:rPr>
              <a:t>matplotlib</a:t>
            </a:r>
            <a:r>
              <a:rPr lang="zh-CN" altLang="en-US" dirty="0">
                <a:latin typeface="宋体" charset="0"/>
                <a:ea typeface="宋体" charset="0"/>
              </a:rPr>
              <a:t>等</a:t>
            </a:r>
            <a:r>
              <a:rPr lang="en-US" altLang="zh-CN" dirty="0">
                <a:latin typeface="宋体" charset="0"/>
                <a:ea typeface="宋体" charset="0"/>
              </a:rPr>
              <a:t>)</a:t>
            </a:r>
            <a:r>
              <a:rPr lang="zh-CN" altLang="en-US" dirty="0">
                <a:latin typeface="宋体" charset="0"/>
                <a:ea typeface="宋体" charset="0"/>
              </a:rPr>
              <a:t>来解决。</a:t>
            </a:r>
          </a:p>
          <a:p>
            <a:r>
              <a:rPr lang="zh-CN" altLang="en-US" dirty="0">
                <a:latin typeface="宋体" charset="0"/>
                <a:ea typeface="宋体" charset="0"/>
              </a:rPr>
              <a:t>还有其他一些琐碎的模块十几个，这个以后再慢慢了解。</a:t>
            </a:r>
          </a:p>
        </p:txBody>
      </p:sp>
    </p:spTree>
    <p:extLst>
      <p:ext uri="{BB962C8B-B14F-4D97-AF65-F5344CB8AC3E}">
        <p14:creationId xmlns:p14="http://schemas.microsoft.com/office/powerpoint/2010/main" val="172963772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离子">
  <a:themeElements>
    <a:clrScheme name="离子">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离子">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离子">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0</TotalTime>
  <Words>0</Words>
  <Application>Microsoft Office PowerPoint</Application>
  <PresentationFormat>宽屏</PresentationFormat>
  <Paragraphs>0</Paragraphs>
  <Slides>32</Slides>
  <Notes>32</Notes>
  <HiddenSlides>0</HiddenSlides>
  <MMClips>0</MMClips>
  <ScaleCrop>false</ScaleCrop>
  <HeadingPairs>
    <vt:vector size="4" baseType="variant">
      <vt:variant>
        <vt:lpstr>主题</vt:lpstr>
      </vt:variant>
      <vt:variant>
        <vt:i4>1</vt:i4>
      </vt:variant>
      <vt:variant>
        <vt:lpstr>幻灯片标题</vt:lpstr>
      </vt:variant>
      <vt:variant>
        <vt:i4>32</vt:i4>
      </vt:variant>
    </vt:vector>
  </HeadingPairs>
  <TitlesOfParts>
    <vt:vector size="33" baseType="lpstr">
      <vt:lpstr>离子</vt:lpstr>
      <vt:lpstr>Odoo8简介</vt:lpstr>
      <vt:lpstr>Odoo历史</vt:lpstr>
      <vt:lpstr>PowerPoint 演示文稿</vt:lpstr>
      <vt:lpstr>PowerPoint 演示文稿</vt:lpstr>
      <vt:lpstr>ERPⅡ内容</vt:lpstr>
      <vt:lpstr>ERPⅡ内容</vt:lpstr>
      <vt:lpstr>Odoo技术框架</vt:lpstr>
      <vt:lpstr>Odoo技术框架</vt:lpstr>
      <vt:lpstr>python模块分析</vt:lpstr>
      <vt:lpstr>python2还是python3</vt:lpstr>
      <vt:lpstr>Odoo的安装和配置</vt:lpstr>
      <vt:lpstr>必备的安装环境</vt:lpstr>
      <vt:lpstr>PostgreSQL数据库的安装和配置</vt:lpstr>
      <vt:lpstr>Ubuntu14.04下可能缺失的软件包</vt:lpstr>
      <vt:lpstr>网页显示node.js方面</vt:lpstr>
      <vt:lpstr>其他问题</vt:lpstr>
      <vt:lpstr>运行时的配置</vt:lpstr>
      <vt:lpstr>将安装环境封装起来</vt:lpstr>
      <vt:lpstr>初入Odoo</vt:lpstr>
      <vt:lpstr>新建数据库</vt:lpstr>
      <vt:lpstr>本地模块一览</vt:lpstr>
      <vt:lpstr>登录界面</vt:lpstr>
      <vt:lpstr>管理员首选项</vt:lpstr>
      <vt:lpstr>新的Demo用户</vt:lpstr>
      <vt:lpstr>模块管理</vt:lpstr>
      <vt:lpstr>搭建一个简单的Odoo生产环境</vt:lpstr>
      <vt:lpstr>进销存和财务系统的抽象讨论</vt:lpstr>
      <vt:lpstr>以采购部门为例</vt:lpstr>
      <vt:lpstr>这是采购单</vt:lpstr>
      <vt:lpstr>采购单确认之后</vt:lpstr>
      <vt:lpstr>安装和配置必要的系统模块</vt:lpstr>
      <vt:lpstr>配置模块</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Odoo8简介</dc:title>
  <dc:creator/>
  <cp:lastModifiedBy/>
  <cp:revision>19</cp:revision>
  <dcterms:created xsi:type="dcterms:W3CDTF">2012-07-28T05:39:45Z</dcterms:created>
  <dcterms:modified xsi:type="dcterms:W3CDTF">2015-05-05T08:50:59Z</dcterms:modified>
</cp:coreProperties>
</file>