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75" r:id="rId7"/>
    <p:sldId id="261" r:id="rId8"/>
    <p:sldId id="276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60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06DB6C-FBD2-4CC0-BCBA-1B250C9FEB9E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A5C5C-6052-423D-92FD-554F8F9E4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590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A5C5C-6052-423D-92FD-554F8F9E419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297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44372-08D1-4E2D-A414-9F5E481FC4AE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C6D118F-B429-4379-9902-53827C8627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658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44372-08D1-4E2D-A414-9F5E481FC4AE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C6D118F-B429-4379-9902-53827C8627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898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44372-08D1-4E2D-A414-9F5E481FC4AE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C6D118F-B429-4379-9902-53827C862799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6750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44372-08D1-4E2D-A414-9F5E481FC4AE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6D118F-B429-4379-9902-53827C8627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761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44372-08D1-4E2D-A414-9F5E481FC4AE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6D118F-B429-4379-9902-53827C862799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7789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44372-08D1-4E2D-A414-9F5E481FC4AE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6D118F-B429-4379-9902-53827C8627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183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44372-08D1-4E2D-A414-9F5E481FC4AE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D118F-B429-4379-9902-53827C8627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795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44372-08D1-4E2D-A414-9F5E481FC4AE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D118F-B429-4379-9902-53827C8627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006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44372-08D1-4E2D-A414-9F5E481FC4AE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D118F-B429-4379-9902-53827C8627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54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44372-08D1-4E2D-A414-9F5E481FC4AE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C6D118F-B429-4379-9902-53827C8627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875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44372-08D1-4E2D-A414-9F5E481FC4AE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C6D118F-B429-4379-9902-53827C8627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376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44372-08D1-4E2D-A414-9F5E481FC4AE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C6D118F-B429-4379-9902-53827C8627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85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44372-08D1-4E2D-A414-9F5E481FC4AE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D118F-B429-4379-9902-53827C8627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458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44372-08D1-4E2D-A414-9F5E481FC4AE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D118F-B429-4379-9902-53827C8627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34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44372-08D1-4E2D-A414-9F5E481FC4AE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D118F-B429-4379-9902-53827C8627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740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44372-08D1-4E2D-A414-9F5E481FC4AE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6D118F-B429-4379-9902-53827C8627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23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44372-08D1-4E2D-A414-9F5E481FC4AE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C6D118F-B429-4379-9902-53827C8627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54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88393-8C27-4A22-A25E-992792F6C3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Software Architecture for Games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526243-9290-4CC5-9680-FBD8E91A38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Week 10 </a:t>
            </a:r>
            <a:r>
              <a:rPr lang="en-GB" dirty="0"/>
              <a:t>Events handling</a:t>
            </a:r>
          </a:p>
        </p:txBody>
      </p:sp>
    </p:spTree>
    <p:extLst>
      <p:ext uri="{BB962C8B-B14F-4D97-AF65-F5344CB8AC3E}">
        <p14:creationId xmlns:p14="http://schemas.microsoft.com/office/powerpoint/2010/main" val="1923041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D9BF6-6DA7-4FB7-A9DE-B57C56B6B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Encapsulating an event in an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FB05D-4D8B-42F5-A4EA-5872120BA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098766"/>
            <a:ext cx="8915400" cy="4759234"/>
          </a:xfrm>
        </p:spPr>
        <p:txBody>
          <a:bodyPr/>
          <a:lstStyle/>
          <a:p>
            <a:r>
              <a:rPr lang="en-GB" dirty="0"/>
              <a:t>Some game engines call it messages or commands instead of events.</a:t>
            </a:r>
          </a:p>
          <a:p>
            <a:r>
              <a:rPr lang="en-GB" dirty="0"/>
              <a:t>Benefits of encapsulating events in an object:</a:t>
            </a:r>
          </a:p>
          <a:p>
            <a:pPr lvl="1"/>
            <a:r>
              <a:rPr lang="en-GB" dirty="0"/>
              <a:t>Single event handler function: because event object encodes its type internally, so any number of different events types can be represented by an instance of a single class. </a:t>
            </a:r>
            <a:r>
              <a:rPr lang="en-GB" b="1" dirty="0"/>
              <a:t>we will need only one virtual function to handle all types of events.</a:t>
            </a:r>
          </a:p>
          <a:p>
            <a:pPr lvl="1"/>
            <a:r>
              <a:rPr lang="en-GB" dirty="0"/>
              <a:t>Unlike function calls, whose arguments go out of scope  after the function returns, an event object stores both its type and its argument as data. It can stored in a queue for handling at a later time.</a:t>
            </a:r>
          </a:p>
          <a:p>
            <a:pPr lvl="1"/>
            <a:r>
              <a:rPr lang="en-GB" dirty="0"/>
              <a:t>Blind Event forwarding: An object can forward an event that it receives without knowing anything about the event.</a:t>
            </a:r>
          </a:p>
        </p:txBody>
      </p:sp>
    </p:spTree>
    <p:extLst>
      <p:ext uri="{BB962C8B-B14F-4D97-AF65-F5344CB8AC3E}">
        <p14:creationId xmlns:p14="http://schemas.microsoft.com/office/powerpoint/2010/main" val="498708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0AF38-0EB8-4C1A-A899-31089BEC9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Event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18BDA-B6BB-407E-9CEC-E8C983D9E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24000"/>
            <a:ext cx="8915400" cy="5334000"/>
          </a:xfrm>
        </p:spPr>
        <p:txBody>
          <a:bodyPr>
            <a:normAutofit/>
          </a:bodyPr>
          <a:lstStyle/>
          <a:p>
            <a:r>
              <a:rPr lang="en-GB" dirty="0"/>
              <a:t>Many ways to distinguish between types of events.</a:t>
            </a:r>
          </a:p>
          <a:p>
            <a:r>
              <a:rPr lang="en-GB" dirty="0"/>
              <a:t>One simple approach in C++ is to define a global </a:t>
            </a:r>
            <a:r>
              <a:rPr lang="en-GB" dirty="0" err="1"/>
              <a:t>enum</a:t>
            </a:r>
            <a:r>
              <a:rPr lang="en-GB" dirty="0"/>
              <a:t> that maps each event type to an unique integer.</a:t>
            </a:r>
          </a:p>
          <a:p>
            <a:pPr marL="0" indent="0">
              <a:buNone/>
            </a:pPr>
            <a:r>
              <a:rPr lang="en-GB" dirty="0" err="1"/>
              <a:t>enum</a:t>
            </a:r>
            <a:r>
              <a:rPr lang="en-GB" dirty="0"/>
              <a:t> </a:t>
            </a:r>
            <a:r>
              <a:rPr lang="en-GB" dirty="0" err="1"/>
              <a:t>EventType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EVENT_TYPE_LEVEL_STARTED;</a:t>
            </a:r>
          </a:p>
          <a:p>
            <a:pPr marL="0" indent="0">
              <a:buNone/>
            </a:pPr>
            <a:r>
              <a:rPr lang="en-GB" dirty="0"/>
              <a:t>	EVENT_TYPE_PLAYER_SPAWNED;</a:t>
            </a:r>
          </a:p>
          <a:p>
            <a:pPr marL="0" indent="0">
              <a:buNone/>
            </a:pPr>
            <a:r>
              <a:rPr lang="en-GB" dirty="0"/>
              <a:t>	EVENT_TYPE_EXPLOSION;</a:t>
            </a:r>
          </a:p>
          <a:p>
            <a:pPr marL="0" indent="0">
              <a:buNone/>
            </a:pPr>
            <a:r>
              <a:rPr lang="en-GB" dirty="0"/>
              <a:t>	//…SO ON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r>
              <a:rPr lang="en-GB" dirty="0"/>
              <a:t>Using integers makes it extremely fast to read, write and compare.</a:t>
            </a:r>
          </a:p>
          <a:p>
            <a:r>
              <a:rPr lang="en-GB" dirty="0"/>
              <a:t>Any problems with this approach?</a:t>
            </a:r>
          </a:p>
        </p:txBody>
      </p:sp>
    </p:spTree>
    <p:extLst>
      <p:ext uri="{BB962C8B-B14F-4D97-AF65-F5344CB8AC3E}">
        <p14:creationId xmlns:p14="http://schemas.microsoft.com/office/powerpoint/2010/main" val="517747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FB540-A317-4119-B9D0-C00B9DE56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Event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96409-A6E5-4633-A9DA-A0B6F0183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Two major problems</a:t>
            </a:r>
          </a:p>
          <a:p>
            <a:pPr lvl="1"/>
            <a:r>
              <a:rPr lang="en-GB" dirty="0"/>
              <a:t>All event types in the entire game is centralised, which kind of breaks encapsulations </a:t>
            </a:r>
          </a:p>
          <a:p>
            <a:pPr lvl="1"/>
            <a:r>
              <a:rPr lang="en-GB" dirty="0"/>
              <a:t>Event types are hard coded, which makes it difficult to use in data-driven manner.</a:t>
            </a:r>
          </a:p>
          <a:p>
            <a:r>
              <a:rPr lang="en-GB" dirty="0"/>
              <a:t>Another problem is that enumerators are just indices, so they are order dependent.</a:t>
            </a:r>
          </a:p>
          <a:p>
            <a:r>
              <a:rPr lang="en-GB" dirty="0"/>
              <a:t>Another way to encode event types is by using strings.</a:t>
            </a:r>
          </a:p>
          <a:p>
            <a:r>
              <a:rPr lang="en-GB" dirty="0"/>
              <a:t>This approach is free-form and allows to add a new event type by merely thinking up a name for it.</a:t>
            </a:r>
          </a:p>
        </p:txBody>
      </p:sp>
    </p:spTree>
    <p:extLst>
      <p:ext uri="{BB962C8B-B14F-4D97-AF65-F5344CB8AC3E}">
        <p14:creationId xmlns:p14="http://schemas.microsoft.com/office/powerpoint/2010/main" val="1866151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39BED-96C9-4084-85A1-A213BB389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Event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B8A5D-57BB-4208-8577-809118969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However using strings, suffers from various problems such as:</a:t>
            </a:r>
          </a:p>
          <a:p>
            <a:pPr lvl="1"/>
            <a:r>
              <a:rPr lang="en-GB" dirty="0"/>
              <a:t>Event name conflicts</a:t>
            </a:r>
          </a:p>
          <a:p>
            <a:pPr lvl="1"/>
            <a:r>
              <a:rPr lang="en-GB" dirty="0"/>
              <a:t>Events will be sensitive to typos.</a:t>
            </a:r>
          </a:p>
          <a:p>
            <a:pPr lvl="1"/>
            <a:r>
              <a:rPr lang="en-GB" dirty="0"/>
              <a:t>Increased memory requirement </a:t>
            </a:r>
          </a:p>
          <a:p>
            <a:r>
              <a:rPr lang="en-GB" dirty="0"/>
              <a:t>Hashed string ids can be used to avoid performance and memory problems but the first two problems still remains.</a:t>
            </a:r>
          </a:p>
          <a:p>
            <a:r>
              <a:rPr lang="en-GB" dirty="0"/>
              <a:t>Even with its flaws some game teams prefer to string or string id based event system.</a:t>
            </a:r>
          </a:p>
        </p:txBody>
      </p:sp>
    </p:spTree>
    <p:extLst>
      <p:ext uri="{BB962C8B-B14F-4D97-AF65-F5344CB8AC3E}">
        <p14:creationId xmlns:p14="http://schemas.microsoft.com/office/powerpoint/2010/main" val="425671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BFAA0-3BBA-4A22-A6D2-6AAD772CD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Event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3E40C-E0D1-4A84-92F3-DB2F3429E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Some tools can be introduced to avoid the risks involved in using strings to identify events:</a:t>
            </a:r>
          </a:p>
          <a:p>
            <a:pPr lvl="1"/>
            <a:r>
              <a:rPr lang="en-GB" dirty="0"/>
              <a:t>A use of central database of all event types.</a:t>
            </a:r>
          </a:p>
          <a:p>
            <a:pPr lvl="1"/>
            <a:r>
              <a:rPr lang="en-GB" dirty="0"/>
              <a:t>A user interface could be provided to permit new events types to be added to the database.</a:t>
            </a:r>
          </a:p>
          <a:p>
            <a:pPr lvl="1"/>
            <a:r>
              <a:rPr lang="en-GB" dirty="0"/>
              <a:t>Naming conflicts can be automatically detected.</a:t>
            </a:r>
          </a:p>
          <a:p>
            <a:r>
              <a:rPr lang="en-GB" dirty="0"/>
              <a:t>This approach can work really well, but setting up such a system will cost a lot.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540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5A161-9643-4282-8B05-8C856D91E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Events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E0E03-2EF2-4CE3-81FE-633EF6334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659086"/>
          </a:xfrm>
        </p:spPr>
        <p:txBody>
          <a:bodyPr>
            <a:normAutofit/>
          </a:bodyPr>
          <a:lstStyle/>
          <a:p>
            <a:r>
              <a:rPr lang="en-GB" dirty="0"/>
              <a:t>The event arguments provides information about the event that might be useful to the receiver. </a:t>
            </a:r>
          </a:p>
          <a:p>
            <a:r>
              <a:rPr lang="en-GB" dirty="0"/>
              <a:t>Can be implemented in many ways.</a:t>
            </a:r>
          </a:p>
          <a:p>
            <a:r>
              <a:rPr lang="en-GB" dirty="0"/>
              <a:t>Can derive a new type of Event class for each unique type of event. </a:t>
            </a:r>
          </a:p>
          <a:p>
            <a:r>
              <a:rPr lang="en-GB" dirty="0"/>
              <a:t>The arguments can then be hard coded as data members of the class. </a:t>
            </a:r>
          </a:p>
          <a:p>
            <a:pPr marL="0" indent="0">
              <a:buNone/>
            </a:pPr>
            <a:r>
              <a:rPr lang="en-GB" dirty="0"/>
              <a:t>Class </a:t>
            </a:r>
            <a:r>
              <a:rPr lang="en-GB" dirty="0" err="1"/>
              <a:t>ExplosionEvent</a:t>
            </a:r>
            <a:r>
              <a:rPr lang="en-GB" dirty="0"/>
              <a:t>: public Event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float </a:t>
            </a:r>
            <a:r>
              <a:rPr lang="en-GB" dirty="0" err="1"/>
              <a:t>m_danger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	point </a:t>
            </a:r>
            <a:r>
              <a:rPr lang="en-GB" dirty="0" err="1"/>
              <a:t>m_center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	float </a:t>
            </a:r>
            <a:r>
              <a:rPr lang="en-GB" dirty="0" err="1"/>
              <a:t>m_radius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1601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FA4FC-A8FC-4919-B3DF-3F7834E4F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Events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90EA3-0EBF-4A0E-934F-2AAE4C75F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406537"/>
          </a:xfrm>
        </p:spPr>
        <p:txBody>
          <a:bodyPr/>
          <a:lstStyle/>
          <a:p>
            <a:r>
              <a:rPr lang="en-GB" dirty="0"/>
              <a:t>Another approach is to store event’s arguments as a collection of variants.</a:t>
            </a:r>
          </a:p>
          <a:p>
            <a:r>
              <a:rPr lang="en-GB" dirty="0"/>
              <a:t>Variant: a data object that is capable of holding more than one type of data.</a:t>
            </a:r>
          </a:p>
          <a:p>
            <a:r>
              <a:rPr lang="en-GB" dirty="0"/>
              <a:t>In an event system, it is common to keep arguments as integers, floating point values, Booleans, or hashed string ids.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498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1F888-04FF-4C45-B451-812B57D27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445" y="397688"/>
            <a:ext cx="8911687" cy="1280890"/>
          </a:xfrm>
        </p:spPr>
        <p:txBody>
          <a:bodyPr/>
          <a:lstStyle/>
          <a:p>
            <a:r>
              <a:rPr lang="en-GB" dirty="0"/>
              <a:t>Events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B7934-7F4B-47B8-ACF4-765E53534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2343" y="1402080"/>
            <a:ext cx="10319657" cy="545592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In C++, a sample variant class can be presented as follows:</a:t>
            </a:r>
          </a:p>
          <a:p>
            <a:pPr marL="0" indent="0">
              <a:buNone/>
            </a:pPr>
            <a:r>
              <a:rPr lang="en-GB" dirty="0"/>
              <a:t>Struct Variant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enum</a:t>
            </a:r>
            <a:r>
              <a:rPr lang="en-GB" dirty="0"/>
              <a:t> Type</a:t>
            </a:r>
          </a:p>
          <a:p>
            <a:pPr marL="0" indent="0">
              <a:buNone/>
            </a:pPr>
            <a:r>
              <a:rPr lang="en-GB" dirty="0"/>
              <a:t>	{</a:t>
            </a:r>
          </a:p>
          <a:p>
            <a:pPr marL="0" indent="0">
              <a:buNone/>
            </a:pPr>
            <a:r>
              <a:rPr lang="en-GB" dirty="0"/>
              <a:t>		TYPE_INTEGER,</a:t>
            </a:r>
          </a:p>
          <a:p>
            <a:pPr marL="0" indent="0">
              <a:buNone/>
            </a:pPr>
            <a:r>
              <a:rPr lang="en-GB" dirty="0"/>
              <a:t>		TYPE_FLOAT</a:t>
            </a:r>
          </a:p>
          <a:p>
            <a:pPr marL="0" indent="0">
              <a:buNone/>
            </a:pPr>
            <a:r>
              <a:rPr lang="en-GB" dirty="0"/>
              <a:t>		TYPE_BOOL,</a:t>
            </a:r>
          </a:p>
          <a:p>
            <a:pPr marL="0" indent="0">
              <a:buNone/>
            </a:pPr>
            <a:r>
              <a:rPr lang="en-GB" dirty="0"/>
              <a:t>		TYPE_STRING_ID</a:t>
            </a:r>
          </a:p>
          <a:p>
            <a:pPr marL="0" indent="0">
              <a:buNone/>
            </a:pPr>
            <a:r>
              <a:rPr lang="en-GB" dirty="0"/>
              <a:t>	};</a:t>
            </a:r>
          </a:p>
          <a:p>
            <a:pPr marL="0" indent="0">
              <a:buNone/>
            </a:pPr>
            <a:r>
              <a:rPr lang="en-GB" dirty="0"/>
              <a:t>	Type </a:t>
            </a:r>
            <a:r>
              <a:rPr lang="en-GB" dirty="0" err="1"/>
              <a:t>m_type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	union</a:t>
            </a:r>
          </a:p>
          <a:p>
            <a:pPr marL="0" indent="0">
              <a:buNone/>
            </a:pPr>
            <a:r>
              <a:rPr lang="en-GB" dirty="0"/>
              <a:t>	{</a:t>
            </a:r>
          </a:p>
          <a:p>
            <a:pPr marL="0" indent="0">
              <a:buNone/>
            </a:pPr>
            <a:r>
              <a:rPr lang="en-GB" dirty="0"/>
              <a:t>		I32 </a:t>
            </a:r>
            <a:r>
              <a:rPr lang="en-GB" dirty="0" err="1"/>
              <a:t>m_asInteger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		F32 </a:t>
            </a:r>
            <a:r>
              <a:rPr lang="en-GB" dirty="0" err="1"/>
              <a:t>m_asFloat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		bool </a:t>
            </a:r>
            <a:r>
              <a:rPr lang="en-GB" dirty="0" err="1"/>
              <a:t>m_asbool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		U32 </a:t>
            </a:r>
            <a:r>
              <a:rPr lang="en-GB" dirty="0" err="1"/>
              <a:t>m_asStringId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	};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70732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5996E-7DE4-4E0F-969C-56AF088A2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Events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FA298-4649-4FD8-BFB8-F0D59CAB0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collection of variants can also be implemented as an array.</a:t>
            </a:r>
          </a:p>
          <a:p>
            <a:r>
              <a:rPr lang="en-GB" dirty="0"/>
              <a:t>The collection of variants can be implemented as a dynamically sized data structure, such as dynamically sized array (std::vector) or a linked list (std::list).</a:t>
            </a:r>
          </a:p>
          <a:p>
            <a:r>
              <a:rPr lang="en-GB" dirty="0"/>
              <a:t>A pool allocator can be of great use here, but we will have to assume each variant is of the same size.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8308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0255B-F7CB-4B78-A6CB-5AAFC9184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Event arguments as key-value pairs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DAA92-554C-4969-A7CE-6662B825D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fundamental problem with an indexed collection of event argument is order dependency.</a:t>
            </a:r>
          </a:p>
          <a:p>
            <a:r>
              <a:rPr lang="en-GB" dirty="0"/>
              <a:t>Both the sender and receiver of an event must know the order of the argument list.</a:t>
            </a:r>
          </a:p>
          <a:p>
            <a:r>
              <a:rPr lang="en-GB" dirty="0"/>
              <a:t>Can cause confusion and bugs.</a:t>
            </a:r>
          </a:p>
          <a:p>
            <a:r>
              <a:rPr lang="en-GB" dirty="0"/>
              <a:t>Implementing event arguments as key-value pairs can avoid the above problems.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2144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29E7C-94BE-407C-9614-41217646F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Today’s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1AB6F-CC92-490C-BD77-05DCA77BB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Events</a:t>
            </a:r>
          </a:p>
          <a:p>
            <a:r>
              <a:rPr lang="en-GB" dirty="0"/>
              <a:t>Why to use it?</a:t>
            </a:r>
          </a:p>
          <a:p>
            <a:r>
              <a:rPr lang="en-GB" dirty="0"/>
              <a:t>Event Types</a:t>
            </a:r>
          </a:p>
          <a:p>
            <a:r>
              <a:rPr lang="en-GB" dirty="0"/>
              <a:t>Event Arguments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6742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F2B07-92F8-42E0-801D-705096B24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Event arguments as key-value pairs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48AE2-FBC6-4F4F-B110-469829E34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Each argument is uniquely identified by its key</a:t>
            </a:r>
          </a:p>
          <a:p>
            <a:r>
              <a:rPr lang="en-GB" dirty="0"/>
              <a:t>So arguments can appear in order and optional arguments can be omitted altogether.</a:t>
            </a:r>
          </a:p>
          <a:p>
            <a:r>
              <a:rPr lang="en-GB" dirty="0"/>
              <a:t>Can be implemented as open or closed hash table with the keys used to hash into the table.</a:t>
            </a:r>
          </a:p>
          <a:p>
            <a:r>
              <a:rPr lang="en-GB" dirty="0"/>
              <a:t>It can bel implemented as array, linked list, or binary search tree of key-value pairs.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CE7EFEA-9F17-4D21-A30E-DD8B8C6882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504625"/>
              </p:ext>
            </p:extLst>
          </p:nvPr>
        </p:nvGraphicFramePr>
        <p:xfrm>
          <a:off x="2982912" y="5027302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4943712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1794131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3877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Key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Value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831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“event”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Stringid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“explosion”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496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“damage”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429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840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234C2-11A6-405E-8731-602CFC705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B8D02-E1A6-42E2-AECE-DA5AFFBFA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 to Events</a:t>
            </a:r>
          </a:p>
          <a:p>
            <a:r>
              <a:rPr lang="en-GB" dirty="0"/>
              <a:t>Why it is useful</a:t>
            </a:r>
          </a:p>
          <a:p>
            <a:r>
              <a:rPr lang="en-GB" dirty="0"/>
              <a:t>Encapsulating an events in an object</a:t>
            </a:r>
          </a:p>
          <a:p>
            <a:r>
              <a:rPr lang="en-GB" dirty="0"/>
              <a:t>Event types</a:t>
            </a:r>
          </a:p>
          <a:p>
            <a:r>
              <a:rPr lang="en-GB" dirty="0"/>
              <a:t>Event arguments</a:t>
            </a:r>
          </a:p>
        </p:txBody>
      </p:sp>
    </p:spTree>
    <p:extLst>
      <p:ext uri="{BB962C8B-B14F-4D97-AF65-F5344CB8AC3E}">
        <p14:creationId xmlns:p14="http://schemas.microsoft.com/office/powerpoint/2010/main" val="3034287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DA6A0-08D6-4821-80BE-93224D6EE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42216-6FBF-479F-8C4B-1A11F3F29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Event Handling</a:t>
            </a:r>
          </a:p>
          <a:p>
            <a:r>
              <a:rPr lang="en-GB" dirty="0"/>
              <a:t>Unpacking an event’s argument</a:t>
            </a:r>
          </a:p>
          <a:p>
            <a:r>
              <a:rPr lang="en-GB" dirty="0"/>
              <a:t>Registering interest in event</a:t>
            </a:r>
          </a:p>
          <a:p>
            <a:r>
              <a:rPr lang="en-GB" dirty="0"/>
              <a:t>Queuing</a:t>
            </a:r>
          </a:p>
          <a:p>
            <a:r>
              <a:rPr lang="en-GB" dirty="0"/>
              <a:t>Message-Passing system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353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B3560-A768-4933-A0C6-D8CD945E0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Events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D7A67-9F32-404A-B813-01E8AD2C8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Games are inherently data-driven.</a:t>
            </a:r>
          </a:p>
          <a:p>
            <a:r>
              <a:rPr lang="en-GB" dirty="0"/>
              <a:t>An event is anything of interest that happens during gameplay.</a:t>
            </a:r>
          </a:p>
          <a:p>
            <a:pPr lvl="1"/>
            <a:r>
              <a:rPr lang="en-GB" dirty="0"/>
              <a:t>E.g. An explosion going off, the player being sighted by an enemy, a health pack getting picked up.</a:t>
            </a:r>
          </a:p>
          <a:p>
            <a:r>
              <a:rPr lang="en-GB" dirty="0"/>
              <a:t>Games generally need way to:</a:t>
            </a:r>
          </a:p>
          <a:p>
            <a:pPr lvl="1"/>
            <a:r>
              <a:rPr lang="en-GB" dirty="0"/>
              <a:t>Notify interested game objects when an event occurs.</a:t>
            </a:r>
          </a:p>
          <a:p>
            <a:pPr lvl="1"/>
            <a:r>
              <a:rPr lang="en-GB" dirty="0"/>
              <a:t>Arrange for those objects to respond to interesting events in various ways.</a:t>
            </a:r>
          </a:p>
          <a:p>
            <a:r>
              <a:rPr lang="en-GB" dirty="0"/>
              <a:t>In short we call this process as event handling.</a:t>
            </a:r>
          </a:p>
        </p:txBody>
      </p:sp>
    </p:spTree>
    <p:extLst>
      <p:ext uri="{BB962C8B-B14F-4D97-AF65-F5344CB8AC3E}">
        <p14:creationId xmlns:p14="http://schemas.microsoft.com/office/powerpoint/2010/main" val="2167020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9DB27-6AC1-47B0-896E-D6C569532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Events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D3C39-C355-4FC7-90AD-C0EAB87BB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Different objects respond differently to an event.</a:t>
            </a:r>
          </a:p>
          <a:p>
            <a:r>
              <a:rPr lang="en-GB" dirty="0"/>
              <a:t>The game objects response to an event is very crucial aspect of its behaviour.</a:t>
            </a:r>
          </a:p>
          <a:p>
            <a:pPr lvl="1"/>
            <a:r>
              <a:rPr lang="en-GB" dirty="0"/>
              <a:t>E.g. The behaviour of the ball in pong is governed in part by its velocity, in part by how it reacts to the event of striking a wall or paddle and bouncing off.</a:t>
            </a:r>
          </a:p>
          <a:p>
            <a:pPr lvl="1"/>
            <a:r>
              <a:rPr lang="en-GB" dirty="0"/>
              <a:t>What happens if ball is missed by one of the players.</a:t>
            </a:r>
          </a:p>
        </p:txBody>
      </p:sp>
    </p:spTree>
    <p:extLst>
      <p:ext uri="{BB962C8B-B14F-4D97-AF65-F5344CB8AC3E}">
        <p14:creationId xmlns:p14="http://schemas.microsoft.com/office/powerpoint/2010/main" val="1876064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C68F6-216F-424B-A247-D778B511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 with statically typed function binding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A041F-9D7F-4D2C-B1C8-871482222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23954"/>
          </a:xfrm>
        </p:spPr>
        <p:txBody>
          <a:bodyPr>
            <a:normAutofit/>
          </a:bodyPr>
          <a:lstStyle/>
          <a:p>
            <a:r>
              <a:rPr lang="en-GB" dirty="0"/>
              <a:t>A conventional and simple way of notifying a game object that an event has occurred is to simply call a method of the object.</a:t>
            </a:r>
          </a:p>
          <a:p>
            <a:r>
              <a:rPr lang="en-GB" dirty="0"/>
              <a:t>E.g. when the explosion goes off we could query the game world for all the objects within the explosion’s damage radius and then call a virtual function names something like </a:t>
            </a:r>
            <a:r>
              <a:rPr lang="en-GB" dirty="0" err="1"/>
              <a:t>OnExplosion</a:t>
            </a:r>
            <a:r>
              <a:rPr lang="en-GB" dirty="0"/>
              <a:t>() on each one.</a:t>
            </a:r>
          </a:p>
          <a:p>
            <a:r>
              <a:rPr lang="en-GB" dirty="0"/>
              <a:t>The call to </a:t>
            </a:r>
            <a:r>
              <a:rPr lang="en-GB" dirty="0" err="1"/>
              <a:t>OnExplosion</a:t>
            </a:r>
            <a:r>
              <a:rPr lang="en-GB" dirty="0"/>
              <a:t>() is an example of statically typed late function binding.</a:t>
            </a:r>
          </a:p>
          <a:p>
            <a:r>
              <a:rPr lang="en-GB" dirty="0"/>
              <a:t>The virtual functions, such as </a:t>
            </a:r>
            <a:r>
              <a:rPr lang="en-GB" dirty="0" err="1"/>
              <a:t>OnExplosion</a:t>
            </a:r>
            <a:r>
              <a:rPr lang="en-GB" dirty="0"/>
              <a:t>() event handling function are said to be late bound.</a:t>
            </a:r>
          </a:p>
          <a:p>
            <a:r>
              <a:rPr lang="en-GB" dirty="0"/>
              <a:t>It means complier does not know which implementation of function is going to be invoked at compile time</a:t>
            </a:r>
          </a:p>
          <a:p>
            <a:r>
              <a:rPr lang="en-GB" dirty="0"/>
              <a:t>Will only know at run-time.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2371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76C7F-B5C1-4A6B-95FF-073EAD367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435429"/>
            <a:ext cx="8915400" cy="642257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Void Explosion::update()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//…</a:t>
            </a:r>
          </a:p>
          <a:p>
            <a:pPr marL="0" indent="0">
              <a:buNone/>
            </a:pPr>
            <a:r>
              <a:rPr lang="en-GB" dirty="0"/>
              <a:t>	if (</a:t>
            </a:r>
            <a:r>
              <a:rPr lang="en-GB" dirty="0" err="1"/>
              <a:t>ExplosionJustWentOff</a:t>
            </a:r>
            <a:r>
              <a:rPr lang="en-GB" dirty="0"/>
              <a:t>())</a:t>
            </a:r>
          </a:p>
          <a:p>
            <a:pPr marL="0" indent="0">
              <a:buNone/>
            </a:pPr>
            <a:r>
              <a:rPr lang="en-GB" dirty="0"/>
              <a:t>	{</a:t>
            </a:r>
          </a:p>
          <a:p>
            <a:pPr marL="0" indent="0">
              <a:buNone/>
            </a:pPr>
            <a:r>
              <a:rPr lang="en-GB" dirty="0"/>
              <a:t>		</a:t>
            </a:r>
            <a:r>
              <a:rPr lang="en-GB" dirty="0" err="1"/>
              <a:t>GameObjectCollection</a:t>
            </a:r>
            <a:r>
              <a:rPr lang="en-GB" dirty="0"/>
              <a:t>  </a:t>
            </a:r>
            <a:r>
              <a:rPr lang="en-GB" dirty="0" err="1"/>
              <a:t>damagedObjects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		</a:t>
            </a:r>
            <a:r>
              <a:rPr lang="en-GB" dirty="0" err="1"/>
              <a:t>g_world</a:t>
            </a:r>
            <a:r>
              <a:rPr lang="en-GB" dirty="0"/>
              <a:t>. 		</a:t>
            </a:r>
            <a:r>
              <a:rPr lang="en-GB" dirty="0" err="1"/>
              <a:t>QueryObjectsInShpere</a:t>
            </a:r>
            <a:r>
              <a:rPr lang="en-GB" dirty="0"/>
              <a:t>(</a:t>
            </a:r>
            <a:r>
              <a:rPr lang="en-GB" dirty="0" err="1"/>
              <a:t>getDamageSphere</a:t>
            </a:r>
            <a:r>
              <a:rPr lang="en-GB" dirty="0"/>
              <a:t>(),</a:t>
            </a:r>
            <a:r>
              <a:rPr lang="en-GB" dirty="0" err="1"/>
              <a:t>damagedObjects</a:t>
            </a:r>
            <a:r>
              <a:rPr lang="en-GB" dirty="0"/>
              <a:t>);</a:t>
            </a:r>
          </a:p>
          <a:p>
            <a:pPr marL="0" indent="0">
              <a:buNone/>
            </a:pPr>
            <a:r>
              <a:rPr lang="en-GB" dirty="0"/>
              <a:t>		for(each object in </a:t>
            </a:r>
            <a:r>
              <a:rPr lang="en-GB" dirty="0" err="1"/>
              <a:t>damagedObjects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		{</a:t>
            </a:r>
          </a:p>
          <a:p>
            <a:pPr marL="0" indent="0">
              <a:buNone/>
            </a:pPr>
            <a:r>
              <a:rPr lang="en-GB" dirty="0"/>
              <a:t>			</a:t>
            </a:r>
            <a:r>
              <a:rPr lang="en-GB" dirty="0" err="1"/>
              <a:t>object.onExplosion</a:t>
            </a:r>
            <a:r>
              <a:rPr lang="en-GB" dirty="0"/>
              <a:t>(*this);</a:t>
            </a:r>
          </a:p>
          <a:p>
            <a:pPr marL="0" indent="0">
              <a:buNone/>
            </a:pPr>
            <a:r>
              <a:rPr lang="en-GB" dirty="0"/>
              <a:t>		}</a:t>
            </a:r>
          </a:p>
          <a:p>
            <a:pPr marL="0" indent="0">
              <a:buNone/>
            </a:pPr>
            <a:r>
              <a:rPr lang="en-GB" dirty="0"/>
              <a:t>	}</a:t>
            </a:r>
          </a:p>
          <a:p>
            <a:pPr marL="0" indent="0">
              <a:buNone/>
            </a:pPr>
            <a:r>
              <a:rPr lang="en-GB" dirty="0"/>
              <a:t>	//…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9265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66794-FAA4-4122-B4D4-9E4920B4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 with statically typed function binding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39ABC-F5D9-461B-B83C-020600E49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type of function binding introduces a degree of </a:t>
            </a:r>
            <a:r>
              <a:rPr lang="en-GB" dirty="0" err="1"/>
              <a:t>infelxibilty</a:t>
            </a:r>
            <a:r>
              <a:rPr lang="en-GB" dirty="0"/>
              <a:t> into our implementation.</a:t>
            </a:r>
          </a:p>
          <a:p>
            <a:r>
              <a:rPr lang="en-GB" dirty="0"/>
              <a:t>Using statically typed event handling function would require our base </a:t>
            </a:r>
            <a:r>
              <a:rPr lang="en-GB" dirty="0" err="1"/>
              <a:t>GameObject</a:t>
            </a:r>
            <a:r>
              <a:rPr lang="en-GB" dirty="0"/>
              <a:t> class to declare virtual functions for all possible events in the games.</a:t>
            </a:r>
          </a:p>
          <a:p>
            <a:r>
              <a:rPr lang="en-GB" dirty="0"/>
              <a:t>Not a data-driven way.</a:t>
            </a:r>
          </a:p>
          <a:p>
            <a:r>
              <a:rPr lang="en-GB" dirty="0"/>
              <a:t>Every game object know about all event, even if it does not respond to the events.</a:t>
            </a:r>
          </a:p>
          <a:p>
            <a:r>
              <a:rPr lang="en-GB" dirty="0"/>
              <a:t>So far, our game code uses this approach but don’t worry we will look at data-driven approach today.</a:t>
            </a:r>
          </a:p>
        </p:txBody>
      </p:sp>
    </p:spTree>
    <p:extLst>
      <p:ext uri="{BB962C8B-B14F-4D97-AF65-F5344CB8AC3E}">
        <p14:creationId xmlns:p14="http://schemas.microsoft.com/office/powerpoint/2010/main" val="524928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96253-19BE-4969-8BEB-BDB0AE69B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 we need?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BCE79-7850-46A0-A79C-0BEF492A8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dynamically typed late function binding.</a:t>
            </a:r>
          </a:p>
          <a:p>
            <a:r>
              <a:rPr lang="en-GB" dirty="0"/>
              <a:t>Few programming languages support this natively (e.g. C#’s delegates)</a:t>
            </a:r>
          </a:p>
          <a:p>
            <a:r>
              <a:rPr lang="en-GB" dirty="0"/>
              <a:t>For other languages, programmer must implement it manually.</a:t>
            </a:r>
          </a:p>
          <a:p>
            <a:r>
              <a:rPr lang="en-GB" dirty="0"/>
              <a:t>There are many ways to approach this problem but data driven is considered the most efficient.</a:t>
            </a:r>
          </a:p>
          <a:p>
            <a:r>
              <a:rPr lang="en-GB" dirty="0"/>
              <a:t>It basically does is, encapsulates the idea of the function call in an object and passes the object around at runtime.</a:t>
            </a:r>
          </a:p>
        </p:txBody>
      </p:sp>
    </p:spTree>
    <p:extLst>
      <p:ext uri="{BB962C8B-B14F-4D97-AF65-F5344CB8AC3E}">
        <p14:creationId xmlns:p14="http://schemas.microsoft.com/office/powerpoint/2010/main" val="2106410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4CB42-4104-4AF3-94DC-A4A79AD3B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Encapsulating an event in an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6F6BF-8F00-4459-98F7-D1AD2A5E0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75954"/>
            <a:ext cx="8915400" cy="5482046"/>
          </a:xfrm>
        </p:spPr>
        <p:txBody>
          <a:bodyPr>
            <a:normAutofit/>
          </a:bodyPr>
          <a:lstStyle/>
          <a:p>
            <a:r>
              <a:rPr lang="en-GB" dirty="0"/>
              <a:t>An event is made of two components:</a:t>
            </a:r>
          </a:p>
          <a:p>
            <a:pPr lvl="1"/>
            <a:r>
              <a:rPr lang="en-GB" dirty="0"/>
              <a:t>Events type (Explosion, friend injured, player spotted, upgrade pack picked up, etc)</a:t>
            </a:r>
          </a:p>
          <a:p>
            <a:pPr lvl="1"/>
            <a:r>
              <a:rPr lang="en-GB" dirty="0"/>
              <a:t>Events argument.</a:t>
            </a:r>
          </a:p>
          <a:p>
            <a:r>
              <a:rPr lang="en-GB" dirty="0"/>
              <a:t>The arguments basically provides specifics about the event.</a:t>
            </a:r>
          </a:p>
          <a:p>
            <a:r>
              <a:rPr lang="en-GB" dirty="0"/>
              <a:t>We can encapsulate the events as follows:</a:t>
            </a:r>
          </a:p>
          <a:p>
            <a:pPr marL="0" indent="0">
              <a:buNone/>
            </a:pPr>
            <a:r>
              <a:rPr lang="en-GB" dirty="0"/>
              <a:t>Struct Event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const</a:t>
            </a:r>
            <a:r>
              <a:rPr lang="en-GB" dirty="0"/>
              <a:t> U32 MAX_ARGS = 8;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EventType</a:t>
            </a:r>
            <a:r>
              <a:rPr lang="en-GB" dirty="0"/>
              <a:t> </a:t>
            </a:r>
            <a:r>
              <a:rPr lang="en-GB" dirty="0" err="1"/>
              <a:t>m_type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	U32 </a:t>
            </a:r>
            <a:r>
              <a:rPr lang="en-GB" dirty="0" err="1"/>
              <a:t>m_numArgs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EventArg</a:t>
            </a:r>
            <a:r>
              <a:rPr lang="en-GB" dirty="0"/>
              <a:t> </a:t>
            </a:r>
            <a:r>
              <a:rPr lang="en-GB" dirty="0" err="1"/>
              <a:t>m_aArgs</a:t>
            </a:r>
            <a:r>
              <a:rPr lang="en-GB" dirty="0"/>
              <a:t>[MAX_ARGS];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698948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2682</TotalTime>
  <Words>1522</Words>
  <Application>Microsoft Office PowerPoint</Application>
  <PresentationFormat>Widescreen</PresentationFormat>
  <Paragraphs>175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Century Gothic</vt:lpstr>
      <vt:lpstr>Wingdings 3</vt:lpstr>
      <vt:lpstr>Wisp</vt:lpstr>
      <vt:lpstr>Software Architecture for Games</vt:lpstr>
      <vt:lpstr>Today’s material</vt:lpstr>
      <vt:lpstr>Introduction to Events handling</vt:lpstr>
      <vt:lpstr>Introduction to Events handling</vt:lpstr>
      <vt:lpstr>Problems with statically typed function binding </vt:lpstr>
      <vt:lpstr>PowerPoint Presentation</vt:lpstr>
      <vt:lpstr>Problems with statically typed function binding </vt:lpstr>
      <vt:lpstr>What do we need?</vt:lpstr>
      <vt:lpstr>Encapsulating an event in an Object</vt:lpstr>
      <vt:lpstr>Encapsulating an event in an Object</vt:lpstr>
      <vt:lpstr>Event Types</vt:lpstr>
      <vt:lpstr>Event Types</vt:lpstr>
      <vt:lpstr>Event Types</vt:lpstr>
      <vt:lpstr>Event Types</vt:lpstr>
      <vt:lpstr>Events Arguments</vt:lpstr>
      <vt:lpstr>Events Arguments</vt:lpstr>
      <vt:lpstr>Events Arguments</vt:lpstr>
      <vt:lpstr>Events Arguments</vt:lpstr>
      <vt:lpstr>Event arguments as key-value pairs</vt:lpstr>
      <vt:lpstr>Event arguments as key-value pairs</vt:lpstr>
      <vt:lpstr>Summary</vt:lpstr>
      <vt:lpstr>Next Lecture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Architecture for Games</dc:title>
  <dc:creator>Kamlesh Mistry</dc:creator>
  <cp:lastModifiedBy>Kamlesh Mistry</cp:lastModifiedBy>
  <cp:revision>26</cp:revision>
  <dcterms:created xsi:type="dcterms:W3CDTF">2018-12-09T14:14:36Z</dcterms:created>
  <dcterms:modified xsi:type="dcterms:W3CDTF">2019-12-02T12:41:20Z</dcterms:modified>
</cp:coreProperties>
</file>