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90" r:id="rId4"/>
    <p:sldId id="291" r:id="rId5"/>
    <p:sldId id="292" r:id="rId6"/>
    <p:sldId id="293" r:id="rId7"/>
    <p:sldId id="294" r:id="rId8"/>
    <p:sldId id="285" r:id="rId9"/>
    <p:sldId id="278" r:id="rId10"/>
    <p:sldId id="279" r:id="rId11"/>
    <p:sldId id="280" r:id="rId12"/>
    <p:sldId id="281" r:id="rId13"/>
    <p:sldId id="282" r:id="rId14"/>
    <p:sldId id="283" r:id="rId15"/>
    <p:sldId id="284" r:id="rId16"/>
    <p:sldId id="286" r:id="rId17"/>
    <p:sldId id="287" r:id="rId18"/>
    <p:sldId id="288" r:id="rId19"/>
    <p:sldId id="289"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6DB6C-FBD2-4CC0-BCBA-1B250C9FEB9E}" type="datetimeFigureOut">
              <a:rPr lang="en-GB" smtClean="0"/>
              <a:t>03/12/2019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A5C5C-6052-423D-92FD-554F8F9E4191}" type="slidenum">
              <a:rPr lang="en-GB" smtClean="0"/>
              <a:t>‹#›</a:t>
            </a:fld>
            <a:endParaRPr lang="en-GB"/>
          </a:p>
        </p:txBody>
      </p:sp>
    </p:spTree>
    <p:extLst>
      <p:ext uri="{BB962C8B-B14F-4D97-AF65-F5344CB8AC3E}">
        <p14:creationId xmlns:p14="http://schemas.microsoft.com/office/powerpoint/2010/main" val="351159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98065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354989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6D118F-B429-4379-9902-53827C862799}"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675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FD44372-08D1-4E2D-A414-9F5E481FC4AE}" type="datetimeFigureOut">
              <a:rPr lang="en-GB" smtClean="0"/>
              <a:t>03/12/2019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3764761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FD44372-08D1-4E2D-A414-9F5E481FC4AE}" type="datetimeFigureOut">
              <a:rPr lang="en-GB" smtClean="0"/>
              <a:t>03/12/2019</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D118F-B429-4379-9902-53827C862799}"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7789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FD44372-08D1-4E2D-A414-9F5E481FC4AE}" type="datetimeFigureOut">
              <a:rPr lang="en-GB" smtClean="0"/>
              <a:t>03/12/2019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180918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24617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107600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102854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D44372-08D1-4E2D-A414-9F5E481FC4AE}" type="datetimeFigureOut">
              <a:rPr lang="en-GB" smtClean="0"/>
              <a:t>03/12/2019</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377587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44372-08D1-4E2D-A414-9F5E481FC4AE}" type="datetimeFigureOut">
              <a:rPr lang="en-GB" smtClean="0"/>
              <a:t>03/12/2019</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293037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44372-08D1-4E2D-A414-9F5E481FC4AE}" type="datetimeFigureOut">
              <a:rPr lang="en-GB" smtClean="0"/>
              <a:t>03/12/2019</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132185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44372-08D1-4E2D-A414-9F5E481FC4AE}" type="datetimeFigureOut">
              <a:rPr lang="en-GB" smtClean="0"/>
              <a:t>03/12/2019</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386545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372-08D1-4E2D-A414-9F5E481FC4AE}" type="datetimeFigureOut">
              <a:rPr lang="en-GB" smtClean="0"/>
              <a:t>03/12/2019</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163334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D44372-08D1-4E2D-A414-9F5E481FC4AE}" type="datetimeFigureOut">
              <a:rPr lang="en-GB" smtClean="0"/>
              <a:t>03/12/2019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354274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D44372-08D1-4E2D-A414-9F5E481FC4AE}" type="datetimeFigureOut">
              <a:rPr lang="en-GB" smtClean="0"/>
              <a:t>03/12/2019</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C6D118F-B429-4379-9902-53827C862799}" type="slidenum">
              <a:rPr lang="en-GB" smtClean="0"/>
              <a:t>‹#›</a:t>
            </a:fld>
            <a:endParaRPr lang="en-GB"/>
          </a:p>
        </p:txBody>
      </p:sp>
    </p:spTree>
    <p:extLst>
      <p:ext uri="{BB962C8B-B14F-4D97-AF65-F5344CB8AC3E}">
        <p14:creationId xmlns:p14="http://schemas.microsoft.com/office/powerpoint/2010/main" val="226823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FD44372-08D1-4E2D-A414-9F5E481FC4AE}" type="datetimeFigureOut">
              <a:rPr lang="en-GB" smtClean="0"/>
              <a:t>03/12/2019</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C6D118F-B429-4379-9902-53827C862799}" type="slidenum">
              <a:rPr lang="en-GB" smtClean="0"/>
              <a:t>‹#›</a:t>
            </a:fld>
            <a:endParaRPr lang="en-GB"/>
          </a:p>
        </p:txBody>
      </p:sp>
    </p:spTree>
    <p:extLst>
      <p:ext uri="{BB962C8B-B14F-4D97-AF65-F5344CB8AC3E}">
        <p14:creationId xmlns:p14="http://schemas.microsoft.com/office/powerpoint/2010/main" val="29265449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8393-8C27-4A22-A25E-992792F6C3A1}"/>
              </a:ext>
            </a:extLst>
          </p:cNvPr>
          <p:cNvSpPr>
            <a:spLocks noGrp="1"/>
          </p:cNvSpPr>
          <p:nvPr>
            <p:ph type="ctrTitle"/>
          </p:nvPr>
        </p:nvSpPr>
        <p:spPr/>
        <p:txBody>
          <a:bodyPr/>
          <a:lstStyle/>
          <a:p>
            <a:r>
              <a:rPr lang="en-GB" dirty="0"/>
              <a:t>Software Architecture for Games</a:t>
            </a:r>
          </a:p>
        </p:txBody>
      </p:sp>
      <p:sp>
        <p:nvSpPr>
          <p:cNvPr id="3" name="Subtitle 2">
            <a:extLst>
              <a:ext uri="{FF2B5EF4-FFF2-40B4-BE49-F238E27FC236}">
                <a16:creationId xmlns:a16="http://schemas.microsoft.com/office/drawing/2014/main" id="{02526243-9290-4CC5-9680-FBD8E91A38A2}"/>
              </a:ext>
            </a:extLst>
          </p:cNvPr>
          <p:cNvSpPr>
            <a:spLocks noGrp="1"/>
          </p:cNvSpPr>
          <p:nvPr>
            <p:ph type="subTitle" idx="1"/>
          </p:nvPr>
        </p:nvSpPr>
        <p:spPr/>
        <p:txBody>
          <a:bodyPr/>
          <a:lstStyle/>
          <a:p>
            <a:r>
              <a:rPr lang="en-GB"/>
              <a:t>Week 10 </a:t>
            </a:r>
            <a:r>
              <a:rPr lang="en-GB" dirty="0"/>
              <a:t>Events handling</a:t>
            </a:r>
          </a:p>
        </p:txBody>
      </p:sp>
    </p:spTree>
    <p:extLst>
      <p:ext uri="{BB962C8B-B14F-4D97-AF65-F5344CB8AC3E}">
        <p14:creationId xmlns:p14="http://schemas.microsoft.com/office/powerpoint/2010/main" val="192304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DFC3-EBDF-4CDB-B7F7-0B312A250772}"/>
              </a:ext>
            </a:extLst>
          </p:cNvPr>
          <p:cNvSpPr>
            <a:spLocks noGrp="1"/>
          </p:cNvSpPr>
          <p:nvPr>
            <p:ph type="title"/>
          </p:nvPr>
        </p:nvSpPr>
        <p:spPr/>
        <p:txBody>
          <a:bodyPr/>
          <a:lstStyle/>
          <a:p>
            <a:r>
              <a:rPr lang="en-GB" dirty="0"/>
              <a:t>Example of Event handler function</a:t>
            </a:r>
          </a:p>
        </p:txBody>
      </p:sp>
      <p:sp>
        <p:nvSpPr>
          <p:cNvPr id="3" name="Content Placeholder 2">
            <a:extLst>
              <a:ext uri="{FF2B5EF4-FFF2-40B4-BE49-F238E27FC236}">
                <a16:creationId xmlns:a16="http://schemas.microsoft.com/office/drawing/2014/main" id="{FAFCD9B4-7AAC-49BD-8522-DD10BC67098C}"/>
              </a:ext>
            </a:extLst>
          </p:cNvPr>
          <p:cNvSpPr>
            <a:spLocks noGrp="1"/>
          </p:cNvSpPr>
          <p:nvPr>
            <p:ph idx="1"/>
          </p:nvPr>
        </p:nvSpPr>
        <p:spPr>
          <a:xfrm>
            <a:off x="1863634" y="1576251"/>
            <a:ext cx="9640978" cy="5172892"/>
          </a:xfrm>
        </p:spPr>
        <p:txBody>
          <a:bodyPr>
            <a:normAutofit lnSpcReduction="10000"/>
          </a:bodyPr>
          <a:lstStyle/>
          <a:p>
            <a:pPr marL="0" indent="0">
              <a:buNone/>
            </a:pPr>
            <a:r>
              <a:rPr lang="en-GB" dirty="0"/>
              <a:t>Virtual void </a:t>
            </a:r>
            <a:r>
              <a:rPr lang="en-GB" dirty="0" err="1"/>
              <a:t>SomeObject</a:t>
            </a:r>
            <a:r>
              <a:rPr lang="en-GB" dirty="0"/>
              <a:t>::</a:t>
            </a:r>
            <a:r>
              <a:rPr lang="en-GB" dirty="0" err="1"/>
              <a:t>OnEvent</a:t>
            </a:r>
            <a:r>
              <a:rPr lang="en-GB" dirty="0"/>
              <a:t>(Event&amp; event)</a:t>
            </a:r>
          </a:p>
          <a:p>
            <a:pPr marL="0" indent="0">
              <a:buNone/>
            </a:pPr>
            <a:r>
              <a:rPr lang="en-GB" dirty="0"/>
              <a:t>{</a:t>
            </a:r>
          </a:p>
          <a:p>
            <a:pPr marL="0" indent="0">
              <a:buNone/>
            </a:pPr>
            <a:r>
              <a:rPr lang="en-GB" dirty="0"/>
              <a:t>	switch(</a:t>
            </a:r>
            <a:r>
              <a:rPr lang="en-GB" dirty="0" err="1"/>
              <a:t>event.GetType</a:t>
            </a:r>
            <a:r>
              <a:rPr lang="en-GB" dirty="0"/>
              <a:t>())</a:t>
            </a:r>
          </a:p>
          <a:p>
            <a:pPr marL="0" indent="0">
              <a:buNone/>
            </a:pPr>
            <a:r>
              <a:rPr lang="en-GB" dirty="0"/>
              <a:t>	{</a:t>
            </a:r>
          </a:p>
          <a:p>
            <a:pPr marL="0" indent="0">
              <a:buNone/>
            </a:pPr>
            <a:r>
              <a:rPr lang="en-GB" dirty="0"/>
              <a:t>		case EVENT_ATTACK:</a:t>
            </a:r>
          </a:p>
          <a:p>
            <a:pPr marL="0" indent="0">
              <a:buNone/>
            </a:pPr>
            <a:r>
              <a:rPr lang="en-GB" dirty="0"/>
              <a:t>		</a:t>
            </a:r>
            <a:r>
              <a:rPr lang="en-GB" dirty="0" err="1"/>
              <a:t>RespondToAttack</a:t>
            </a:r>
            <a:r>
              <a:rPr lang="en-GB" dirty="0"/>
              <a:t>(</a:t>
            </a:r>
            <a:r>
              <a:rPr lang="en-GB" dirty="0" err="1"/>
              <a:t>event.GetAttackInfo</a:t>
            </a:r>
            <a:r>
              <a:rPr lang="en-GB" dirty="0"/>
              <a:t>());</a:t>
            </a:r>
          </a:p>
          <a:p>
            <a:pPr marL="0" indent="0">
              <a:buNone/>
            </a:pPr>
            <a:r>
              <a:rPr lang="en-GB" dirty="0"/>
              <a:t>		break;</a:t>
            </a:r>
          </a:p>
          <a:p>
            <a:pPr marL="0" indent="0">
              <a:buNone/>
            </a:pPr>
            <a:r>
              <a:rPr lang="en-GB" dirty="0"/>
              <a:t>		case EVENT_HEALTH_PACK:</a:t>
            </a:r>
          </a:p>
          <a:p>
            <a:pPr marL="0" indent="0">
              <a:buNone/>
            </a:pPr>
            <a:r>
              <a:rPr lang="en-GB" dirty="0"/>
              <a:t>		</a:t>
            </a:r>
            <a:r>
              <a:rPr lang="en-GB" dirty="0" err="1"/>
              <a:t>AddHealth</a:t>
            </a:r>
            <a:r>
              <a:rPr lang="en-GB" dirty="0"/>
              <a:t>(</a:t>
            </a:r>
            <a:r>
              <a:rPr lang="en-GB" dirty="0" err="1"/>
              <a:t>event.GetHealthPack</a:t>
            </a:r>
            <a:r>
              <a:rPr lang="en-GB" dirty="0"/>
              <a:t>().</a:t>
            </a:r>
            <a:r>
              <a:rPr lang="en-GB" dirty="0" err="1"/>
              <a:t>GetHealth</a:t>
            </a:r>
            <a:r>
              <a:rPr lang="en-GB" dirty="0"/>
              <a:t>());</a:t>
            </a:r>
          </a:p>
          <a:p>
            <a:pPr marL="0" indent="0">
              <a:buNone/>
            </a:pPr>
            <a:r>
              <a:rPr lang="en-GB" dirty="0"/>
              <a:t>		break;</a:t>
            </a:r>
          </a:p>
          <a:p>
            <a:pPr marL="0" indent="0">
              <a:buNone/>
            </a:pPr>
            <a:r>
              <a:rPr lang="en-GB" dirty="0"/>
              <a:t>		//…</a:t>
            </a:r>
          </a:p>
          <a:p>
            <a:pPr marL="0" indent="0">
              <a:buNone/>
            </a:pPr>
            <a:r>
              <a:rPr lang="en-GB" dirty="0"/>
              <a:t>	}</a:t>
            </a:r>
          </a:p>
          <a:p>
            <a:pPr marL="0" indent="0">
              <a:buNone/>
            </a:pPr>
            <a:r>
              <a:rPr lang="en-GB" dirty="0"/>
              <a:t>}</a:t>
            </a:r>
          </a:p>
          <a:p>
            <a:pPr marL="0" indent="0">
              <a:buNone/>
            </a:pPr>
            <a:endParaRPr lang="en-GB" dirty="0"/>
          </a:p>
        </p:txBody>
      </p:sp>
    </p:spTree>
    <p:extLst>
      <p:ext uri="{BB962C8B-B14F-4D97-AF65-F5344CB8AC3E}">
        <p14:creationId xmlns:p14="http://schemas.microsoft.com/office/powerpoint/2010/main" val="400733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183D-D5A6-4131-B49A-B48C7D80D6B6}"/>
              </a:ext>
            </a:extLst>
          </p:cNvPr>
          <p:cNvSpPr>
            <a:spLocks noGrp="1"/>
          </p:cNvSpPr>
          <p:nvPr>
            <p:ph type="title"/>
          </p:nvPr>
        </p:nvSpPr>
        <p:spPr/>
        <p:txBody>
          <a:bodyPr/>
          <a:lstStyle/>
          <a:p>
            <a:r>
              <a:rPr lang="en-GB" dirty="0"/>
              <a:t>Chains of responsibility</a:t>
            </a:r>
          </a:p>
        </p:txBody>
      </p:sp>
      <p:sp>
        <p:nvSpPr>
          <p:cNvPr id="3" name="Content Placeholder 2">
            <a:extLst>
              <a:ext uri="{FF2B5EF4-FFF2-40B4-BE49-F238E27FC236}">
                <a16:creationId xmlns:a16="http://schemas.microsoft.com/office/drawing/2014/main" id="{A9A8462A-B68E-4534-AADB-6589AF8BD60A}"/>
              </a:ext>
            </a:extLst>
          </p:cNvPr>
          <p:cNvSpPr>
            <a:spLocks noGrp="1"/>
          </p:cNvSpPr>
          <p:nvPr>
            <p:ph idx="1"/>
          </p:nvPr>
        </p:nvSpPr>
        <p:spPr/>
        <p:txBody>
          <a:bodyPr/>
          <a:lstStyle/>
          <a:p>
            <a:r>
              <a:rPr lang="en-GB" dirty="0"/>
              <a:t>Game objects are always dependent upon one another in various ways.</a:t>
            </a:r>
          </a:p>
          <a:p>
            <a:r>
              <a:rPr lang="en-GB" dirty="0"/>
              <a:t>Game object might also be made up of multiple interacting components leading to star topology</a:t>
            </a:r>
          </a:p>
          <a:p>
            <a:r>
              <a:rPr lang="en-GB" dirty="0"/>
              <a:t>We can visualise the interrelationships between the game objects as one or more relationship graphs.</a:t>
            </a:r>
          </a:p>
          <a:p>
            <a:r>
              <a:rPr lang="en-GB" dirty="0"/>
              <a:t>Below is example of attachment graph.</a:t>
            </a:r>
          </a:p>
        </p:txBody>
      </p:sp>
      <p:sp>
        <p:nvSpPr>
          <p:cNvPr id="6" name="Rectangle: Rounded Corners 5">
            <a:extLst>
              <a:ext uri="{FF2B5EF4-FFF2-40B4-BE49-F238E27FC236}">
                <a16:creationId xmlns:a16="http://schemas.microsoft.com/office/drawing/2014/main" id="{1014CC8E-1D8A-4A16-94F0-A5A00BC98255}"/>
              </a:ext>
            </a:extLst>
          </p:cNvPr>
          <p:cNvSpPr/>
          <p:nvPr/>
        </p:nvSpPr>
        <p:spPr>
          <a:xfrm>
            <a:off x="4376057" y="5277394"/>
            <a:ext cx="1297577" cy="76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Vehicle</a:t>
            </a:r>
          </a:p>
        </p:txBody>
      </p:sp>
      <p:sp>
        <p:nvSpPr>
          <p:cNvPr id="7" name="Rectangle: Rounded Corners 6">
            <a:extLst>
              <a:ext uri="{FF2B5EF4-FFF2-40B4-BE49-F238E27FC236}">
                <a16:creationId xmlns:a16="http://schemas.microsoft.com/office/drawing/2014/main" id="{3FB08852-6842-4BD2-BC76-CDCC033EA676}"/>
              </a:ext>
            </a:extLst>
          </p:cNvPr>
          <p:cNvSpPr/>
          <p:nvPr/>
        </p:nvSpPr>
        <p:spPr>
          <a:xfrm>
            <a:off x="6096000" y="5277392"/>
            <a:ext cx="1297577" cy="76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Character</a:t>
            </a:r>
          </a:p>
        </p:txBody>
      </p:sp>
      <p:sp>
        <p:nvSpPr>
          <p:cNvPr id="8" name="Rectangle: Rounded Corners 7">
            <a:extLst>
              <a:ext uri="{FF2B5EF4-FFF2-40B4-BE49-F238E27FC236}">
                <a16:creationId xmlns:a16="http://schemas.microsoft.com/office/drawing/2014/main" id="{05E92B0D-A110-437B-AA66-4D64C34DF4E9}"/>
              </a:ext>
            </a:extLst>
          </p:cNvPr>
          <p:cNvSpPr/>
          <p:nvPr/>
        </p:nvSpPr>
        <p:spPr>
          <a:xfrm>
            <a:off x="7781109" y="5277392"/>
            <a:ext cx="1297577" cy="76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Weapon</a:t>
            </a:r>
          </a:p>
        </p:txBody>
      </p:sp>
      <p:sp>
        <p:nvSpPr>
          <p:cNvPr id="9" name="Rectangle: Rounded Corners 8">
            <a:extLst>
              <a:ext uri="{FF2B5EF4-FFF2-40B4-BE49-F238E27FC236}">
                <a16:creationId xmlns:a16="http://schemas.microsoft.com/office/drawing/2014/main" id="{E1F74C6A-06B2-4141-A3B1-4F58533DB8CD}"/>
              </a:ext>
            </a:extLst>
          </p:cNvPr>
          <p:cNvSpPr/>
          <p:nvPr/>
        </p:nvSpPr>
        <p:spPr>
          <a:xfrm>
            <a:off x="9466218" y="5277392"/>
            <a:ext cx="1297577" cy="76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Clip</a:t>
            </a:r>
          </a:p>
        </p:txBody>
      </p:sp>
      <p:sp>
        <p:nvSpPr>
          <p:cNvPr id="10" name="Rectangle: Rounded Corners 9">
            <a:extLst>
              <a:ext uri="{FF2B5EF4-FFF2-40B4-BE49-F238E27FC236}">
                <a16:creationId xmlns:a16="http://schemas.microsoft.com/office/drawing/2014/main" id="{C9B5EC7F-C41A-440F-85CD-75F5CCC777F8}"/>
              </a:ext>
            </a:extLst>
          </p:cNvPr>
          <p:cNvSpPr/>
          <p:nvPr/>
        </p:nvSpPr>
        <p:spPr>
          <a:xfrm>
            <a:off x="2773680" y="4511037"/>
            <a:ext cx="1297577" cy="766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Event</a:t>
            </a:r>
          </a:p>
        </p:txBody>
      </p:sp>
      <p:cxnSp>
        <p:nvCxnSpPr>
          <p:cNvPr id="12" name="Straight Arrow Connector 11">
            <a:extLst>
              <a:ext uri="{FF2B5EF4-FFF2-40B4-BE49-F238E27FC236}">
                <a16:creationId xmlns:a16="http://schemas.microsoft.com/office/drawing/2014/main" id="{27E10D6E-0CA3-4D4C-B032-A89F43A3878C}"/>
              </a:ext>
            </a:extLst>
          </p:cNvPr>
          <p:cNvCxnSpPr>
            <a:stCxn id="6" idx="3"/>
            <a:endCxn id="7" idx="1"/>
          </p:cNvCxnSpPr>
          <p:nvPr/>
        </p:nvCxnSpPr>
        <p:spPr>
          <a:xfrm flipV="1">
            <a:off x="5673634" y="5660570"/>
            <a:ext cx="42236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FAD503A-3801-486A-93A9-FC8B5E58D99B}"/>
              </a:ext>
            </a:extLst>
          </p:cNvPr>
          <p:cNvCxnSpPr>
            <a:stCxn id="7" idx="3"/>
            <a:endCxn id="8" idx="1"/>
          </p:cNvCxnSpPr>
          <p:nvPr/>
        </p:nvCxnSpPr>
        <p:spPr>
          <a:xfrm>
            <a:off x="7393577" y="5660570"/>
            <a:ext cx="387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67E97A-9229-4C48-91F2-70EF38676AFA}"/>
              </a:ext>
            </a:extLst>
          </p:cNvPr>
          <p:cNvCxnSpPr>
            <a:stCxn id="8" idx="3"/>
            <a:endCxn id="9" idx="1"/>
          </p:cNvCxnSpPr>
          <p:nvPr/>
        </p:nvCxnSpPr>
        <p:spPr>
          <a:xfrm>
            <a:off x="9078686" y="5660570"/>
            <a:ext cx="3875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E1E8573-529B-46EC-A8C4-145CF068AFCC}"/>
              </a:ext>
            </a:extLst>
          </p:cNvPr>
          <p:cNvCxnSpPr>
            <a:stCxn id="10" idx="2"/>
            <a:endCxn id="6" idx="1"/>
          </p:cNvCxnSpPr>
          <p:nvPr/>
        </p:nvCxnSpPr>
        <p:spPr>
          <a:xfrm>
            <a:off x="3422469" y="5277392"/>
            <a:ext cx="953588" cy="38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9075B7A7-2BD0-4FD8-AE28-CA1567A9073D}"/>
              </a:ext>
            </a:extLst>
          </p:cNvPr>
          <p:cNvCxnSpPr>
            <a:stCxn id="7" idx="0"/>
            <a:endCxn id="6" idx="0"/>
          </p:cNvCxnSpPr>
          <p:nvPr/>
        </p:nvCxnSpPr>
        <p:spPr>
          <a:xfrm rot="16200000" flipH="1" flipV="1">
            <a:off x="5884817" y="4417421"/>
            <a:ext cx="2" cy="1719943"/>
          </a:xfrm>
          <a:prstGeom prst="curvedConnector3">
            <a:avLst>
              <a:gd name="adj1" fmla="val -1143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69B770B3-D31D-4EF0-984A-C8D438DA7731}"/>
              </a:ext>
            </a:extLst>
          </p:cNvPr>
          <p:cNvCxnSpPr>
            <a:stCxn id="9" idx="0"/>
            <a:endCxn id="8" idx="0"/>
          </p:cNvCxnSpPr>
          <p:nvPr/>
        </p:nvCxnSpPr>
        <p:spPr>
          <a:xfrm rot="16200000" flipV="1">
            <a:off x="9272453" y="4434837"/>
            <a:ext cx="12700" cy="1685109"/>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4A0EF4F3-B7C1-4A96-88D1-E3104FD7CC44}"/>
              </a:ext>
            </a:extLst>
          </p:cNvPr>
          <p:cNvCxnSpPr>
            <a:stCxn id="8" idx="2"/>
            <a:endCxn id="7" idx="2"/>
          </p:cNvCxnSpPr>
          <p:nvPr/>
        </p:nvCxnSpPr>
        <p:spPr>
          <a:xfrm rot="5400000">
            <a:off x="7587344" y="5201193"/>
            <a:ext cx="12700" cy="1685109"/>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4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7EA8-D2E9-4EA5-A7F3-9BDDDC7E5599}"/>
              </a:ext>
            </a:extLst>
          </p:cNvPr>
          <p:cNvSpPr>
            <a:spLocks noGrp="1"/>
          </p:cNvSpPr>
          <p:nvPr>
            <p:ph type="title"/>
          </p:nvPr>
        </p:nvSpPr>
        <p:spPr/>
        <p:txBody>
          <a:bodyPr/>
          <a:lstStyle/>
          <a:p>
            <a:r>
              <a:rPr lang="en-GB" dirty="0"/>
              <a:t>Chains of responsibility</a:t>
            </a:r>
          </a:p>
        </p:txBody>
      </p:sp>
      <p:sp>
        <p:nvSpPr>
          <p:cNvPr id="3" name="Content Placeholder 2">
            <a:extLst>
              <a:ext uri="{FF2B5EF4-FFF2-40B4-BE49-F238E27FC236}">
                <a16:creationId xmlns:a16="http://schemas.microsoft.com/office/drawing/2014/main" id="{F50BC841-48D8-487C-90A4-5B94582EA49E}"/>
              </a:ext>
            </a:extLst>
          </p:cNvPr>
          <p:cNvSpPr>
            <a:spLocks noGrp="1"/>
          </p:cNvSpPr>
          <p:nvPr>
            <p:ph idx="1"/>
          </p:nvPr>
        </p:nvSpPr>
        <p:spPr/>
        <p:txBody>
          <a:bodyPr/>
          <a:lstStyle/>
          <a:p>
            <a:r>
              <a:rPr lang="en-GB" dirty="0"/>
              <a:t>It is useful to be able to pass events from one object to the next within these relationship graphs.</a:t>
            </a:r>
          </a:p>
          <a:p>
            <a:r>
              <a:rPr lang="en-GB" dirty="0"/>
              <a:t>E.g. when vehicle receives an event, it will be convenient to pass the event to all of the passengers riding on the vehicle, and passengers can forward it to the objects in their inventories.</a:t>
            </a:r>
          </a:p>
          <a:p>
            <a:r>
              <a:rPr lang="en-GB" dirty="0"/>
              <a:t>The technique of forwarding events within graph of objects is a common design pattern in object-oriented, event-driven programming.</a:t>
            </a:r>
          </a:p>
          <a:p>
            <a:r>
              <a:rPr lang="en-GB" dirty="0"/>
              <a:t>Typically the event in passed to the first object in the chain, and the event handler returns a Boolean indicating event handled or not recognised.</a:t>
            </a:r>
          </a:p>
          <a:p>
            <a:r>
              <a:rPr lang="en-GB" dirty="0"/>
              <a:t>If the event is consumed the process of forwarding the event stops.</a:t>
            </a:r>
          </a:p>
        </p:txBody>
      </p:sp>
    </p:spTree>
    <p:extLst>
      <p:ext uri="{BB962C8B-B14F-4D97-AF65-F5344CB8AC3E}">
        <p14:creationId xmlns:p14="http://schemas.microsoft.com/office/powerpoint/2010/main" val="192072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451E-EF7C-47CD-9AA3-7EEA8F04C047}"/>
              </a:ext>
            </a:extLst>
          </p:cNvPr>
          <p:cNvSpPr>
            <a:spLocks noGrp="1"/>
          </p:cNvSpPr>
          <p:nvPr>
            <p:ph type="title"/>
          </p:nvPr>
        </p:nvSpPr>
        <p:spPr/>
        <p:txBody>
          <a:bodyPr/>
          <a:lstStyle/>
          <a:p>
            <a:r>
              <a:rPr lang="en-GB" dirty="0"/>
              <a:t>Sample code</a:t>
            </a:r>
          </a:p>
        </p:txBody>
      </p:sp>
      <p:sp>
        <p:nvSpPr>
          <p:cNvPr id="3" name="Content Placeholder 2">
            <a:extLst>
              <a:ext uri="{FF2B5EF4-FFF2-40B4-BE49-F238E27FC236}">
                <a16:creationId xmlns:a16="http://schemas.microsoft.com/office/drawing/2014/main" id="{CC9690C3-307D-40BB-A4E1-4DDB8B1E9E89}"/>
              </a:ext>
            </a:extLst>
          </p:cNvPr>
          <p:cNvSpPr>
            <a:spLocks noGrp="1"/>
          </p:cNvSpPr>
          <p:nvPr>
            <p:ph idx="1"/>
          </p:nvPr>
        </p:nvSpPr>
        <p:spPr>
          <a:xfrm>
            <a:off x="2589212" y="1619794"/>
            <a:ext cx="8915400" cy="5238206"/>
          </a:xfrm>
        </p:spPr>
        <p:txBody>
          <a:bodyPr>
            <a:normAutofit fontScale="70000" lnSpcReduction="20000"/>
          </a:bodyPr>
          <a:lstStyle/>
          <a:p>
            <a:pPr marL="0" indent="0">
              <a:buNone/>
            </a:pPr>
            <a:r>
              <a:rPr lang="en-GB" dirty="0"/>
              <a:t>Virtual bool </a:t>
            </a:r>
            <a:r>
              <a:rPr lang="en-GB" dirty="0" err="1"/>
              <a:t>SomeObject</a:t>
            </a:r>
            <a:r>
              <a:rPr lang="en-GB" dirty="0"/>
              <a:t>::</a:t>
            </a:r>
            <a:r>
              <a:rPr lang="en-GB" dirty="0" err="1"/>
              <a:t>OnEvent</a:t>
            </a:r>
            <a:r>
              <a:rPr lang="en-GB" dirty="0"/>
              <a:t>(Event&amp; event)</a:t>
            </a:r>
          </a:p>
          <a:p>
            <a:pPr marL="0" indent="0">
              <a:buNone/>
            </a:pPr>
            <a:r>
              <a:rPr lang="en-GB" dirty="0"/>
              <a:t>{</a:t>
            </a:r>
          </a:p>
          <a:p>
            <a:pPr marL="0" indent="0">
              <a:buNone/>
            </a:pPr>
            <a:r>
              <a:rPr lang="en-GB" dirty="0"/>
              <a:t>	//call the base class handler first</a:t>
            </a:r>
          </a:p>
          <a:p>
            <a:pPr marL="0" indent="0">
              <a:buNone/>
            </a:pPr>
            <a:r>
              <a:rPr lang="en-GB" dirty="0"/>
              <a:t>	if(</a:t>
            </a:r>
            <a:r>
              <a:rPr lang="en-GB" dirty="0" err="1"/>
              <a:t>Baseclass</a:t>
            </a:r>
            <a:r>
              <a:rPr lang="en-GB" dirty="0"/>
              <a:t>::</a:t>
            </a:r>
            <a:r>
              <a:rPr lang="en-GB" dirty="0" err="1"/>
              <a:t>OnEvent</a:t>
            </a:r>
            <a:r>
              <a:rPr lang="en-GB" dirty="0"/>
              <a:t>(event))</a:t>
            </a:r>
          </a:p>
          <a:p>
            <a:pPr marL="0" indent="0">
              <a:buNone/>
            </a:pPr>
            <a:r>
              <a:rPr lang="en-GB" dirty="0"/>
              <a:t>	{</a:t>
            </a:r>
          </a:p>
          <a:p>
            <a:pPr marL="0" indent="0">
              <a:buNone/>
            </a:pPr>
            <a:r>
              <a:rPr lang="en-GB" dirty="0"/>
              <a:t>		return true;</a:t>
            </a:r>
          </a:p>
          <a:p>
            <a:pPr marL="0" indent="0">
              <a:buNone/>
            </a:pPr>
            <a:r>
              <a:rPr lang="en-GB" dirty="0"/>
              <a:t>	}</a:t>
            </a:r>
          </a:p>
          <a:p>
            <a:pPr marL="0" indent="0">
              <a:buNone/>
            </a:pPr>
            <a:r>
              <a:rPr lang="en-GB" dirty="0"/>
              <a:t>	switch(</a:t>
            </a:r>
            <a:r>
              <a:rPr lang="en-GB" dirty="0" err="1"/>
              <a:t>event.GetType</a:t>
            </a:r>
            <a:r>
              <a:rPr lang="en-GB" dirty="0"/>
              <a:t>())//now we try to handle the event </a:t>
            </a:r>
          </a:p>
          <a:p>
            <a:pPr marL="0" indent="0">
              <a:buNone/>
            </a:pPr>
            <a:r>
              <a:rPr lang="en-GB" dirty="0"/>
              <a:t>	{</a:t>
            </a:r>
          </a:p>
          <a:p>
            <a:pPr marL="0" indent="0">
              <a:buNone/>
            </a:pPr>
            <a:r>
              <a:rPr lang="en-GB" dirty="0"/>
              <a:t>		case EVENT_ATTACK:</a:t>
            </a:r>
          </a:p>
          <a:p>
            <a:pPr marL="0" indent="0">
              <a:buNone/>
            </a:pPr>
            <a:r>
              <a:rPr lang="en-GB" dirty="0"/>
              <a:t>		</a:t>
            </a:r>
            <a:r>
              <a:rPr lang="en-GB" dirty="0" err="1"/>
              <a:t>RespondToAttack</a:t>
            </a:r>
            <a:r>
              <a:rPr lang="en-GB" dirty="0"/>
              <a:t>(</a:t>
            </a:r>
            <a:r>
              <a:rPr lang="en-GB" dirty="0" err="1"/>
              <a:t>event.GetAttackInfo</a:t>
            </a:r>
            <a:r>
              <a:rPr lang="en-GB" dirty="0"/>
              <a:t>());</a:t>
            </a:r>
          </a:p>
          <a:p>
            <a:pPr marL="0" indent="0">
              <a:buNone/>
            </a:pPr>
            <a:r>
              <a:rPr lang="en-GB" dirty="0"/>
              <a:t>		return false; // need to forward this event to others</a:t>
            </a:r>
          </a:p>
          <a:p>
            <a:pPr marL="0" indent="0">
              <a:buNone/>
            </a:pPr>
            <a:r>
              <a:rPr lang="en-GB" dirty="0"/>
              <a:t>		case EVENT_HEALTH_PACK:</a:t>
            </a:r>
          </a:p>
          <a:p>
            <a:pPr marL="0" indent="0">
              <a:buNone/>
            </a:pPr>
            <a:r>
              <a:rPr lang="en-GB" dirty="0"/>
              <a:t>		</a:t>
            </a:r>
            <a:r>
              <a:rPr lang="en-GB" dirty="0" err="1"/>
              <a:t>AddHealth</a:t>
            </a:r>
            <a:r>
              <a:rPr lang="en-GB" dirty="0"/>
              <a:t>(</a:t>
            </a:r>
            <a:r>
              <a:rPr lang="en-GB" dirty="0" err="1"/>
              <a:t>event.GetHealthPack</a:t>
            </a:r>
            <a:r>
              <a:rPr lang="en-GB" dirty="0"/>
              <a:t>().</a:t>
            </a:r>
            <a:r>
              <a:rPr lang="en-GB" dirty="0" err="1"/>
              <a:t>GetHealth</a:t>
            </a:r>
            <a:r>
              <a:rPr lang="en-GB" dirty="0"/>
              <a:t>());</a:t>
            </a:r>
          </a:p>
          <a:p>
            <a:pPr marL="0" indent="0">
              <a:buNone/>
            </a:pPr>
            <a:r>
              <a:rPr lang="en-GB" dirty="0"/>
              <a:t>		return true; //event has been consumed/handled; don’t forward.</a:t>
            </a:r>
          </a:p>
          <a:p>
            <a:pPr marL="0" indent="0">
              <a:buNone/>
            </a:pPr>
            <a:r>
              <a:rPr lang="en-GB" dirty="0"/>
              <a:t>		//…</a:t>
            </a:r>
          </a:p>
          <a:p>
            <a:pPr marL="0" indent="0">
              <a:buNone/>
            </a:pPr>
            <a:r>
              <a:rPr lang="en-GB" dirty="0"/>
              <a:t>	}</a:t>
            </a:r>
          </a:p>
          <a:p>
            <a:pPr marL="0" indent="0">
              <a:buNone/>
            </a:pPr>
            <a:r>
              <a:rPr lang="en-GB" dirty="0"/>
              <a:t>}</a:t>
            </a:r>
          </a:p>
          <a:p>
            <a:endParaRPr lang="en-GB" dirty="0"/>
          </a:p>
        </p:txBody>
      </p:sp>
    </p:spTree>
    <p:extLst>
      <p:ext uri="{BB962C8B-B14F-4D97-AF65-F5344CB8AC3E}">
        <p14:creationId xmlns:p14="http://schemas.microsoft.com/office/powerpoint/2010/main" val="149648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D0CA-10DB-4E09-93EC-43F05BE423D5}"/>
              </a:ext>
            </a:extLst>
          </p:cNvPr>
          <p:cNvSpPr>
            <a:spLocks noGrp="1"/>
          </p:cNvSpPr>
          <p:nvPr>
            <p:ph type="title"/>
          </p:nvPr>
        </p:nvSpPr>
        <p:spPr/>
        <p:txBody>
          <a:bodyPr/>
          <a:lstStyle/>
          <a:p>
            <a:r>
              <a:rPr lang="en-GB" dirty="0"/>
              <a:t>Queuing </a:t>
            </a:r>
          </a:p>
        </p:txBody>
      </p:sp>
      <p:sp>
        <p:nvSpPr>
          <p:cNvPr id="3" name="Content Placeholder 2">
            <a:extLst>
              <a:ext uri="{FF2B5EF4-FFF2-40B4-BE49-F238E27FC236}">
                <a16:creationId xmlns:a16="http://schemas.microsoft.com/office/drawing/2014/main" id="{CC4600BC-B862-4EEA-BE16-FF441D59F301}"/>
              </a:ext>
            </a:extLst>
          </p:cNvPr>
          <p:cNvSpPr>
            <a:spLocks noGrp="1"/>
          </p:cNvSpPr>
          <p:nvPr>
            <p:ph idx="1"/>
          </p:nvPr>
        </p:nvSpPr>
        <p:spPr>
          <a:xfrm>
            <a:off x="2589212" y="2133600"/>
            <a:ext cx="8915400" cy="4241074"/>
          </a:xfrm>
        </p:spPr>
        <p:txBody>
          <a:bodyPr/>
          <a:lstStyle/>
          <a:p>
            <a:r>
              <a:rPr lang="en-GB" dirty="0"/>
              <a:t>Event queuing provides some attractive benefits but also increases complexity of the event system.</a:t>
            </a:r>
          </a:p>
          <a:p>
            <a:r>
              <a:rPr lang="en-GB" dirty="0"/>
              <a:t>Lets look at some pros and cons of event queuing.</a:t>
            </a:r>
          </a:p>
          <a:p>
            <a:r>
              <a:rPr lang="en-GB" dirty="0"/>
              <a:t>Benefits:</a:t>
            </a:r>
          </a:p>
          <a:p>
            <a:pPr lvl="1"/>
            <a:r>
              <a:rPr lang="en-GB" dirty="0"/>
              <a:t>Control over when events are handled: we can ensure that events are only handled when it is safe and appropriate to do so.</a:t>
            </a:r>
          </a:p>
          <a:p>
            <a:pPr lvl="1"/>
            <a:r>
              <a:rPr lang="en-GB" dirty="0"/>
              <a:t>Ability to post events in the future: it allows us to set a delivery time, which tells us when the event is needed to be handled.</a:t>
            </a:r>
          </a:p>
          <a:p>
            <a:pPr lvl="1"/>
            <a:r>
              <a:rPr lang="en-GB" dirty="0"/>
              <a:t>Event Prioritization: it allows us to prioritize the events even if they have same delivery time assigned to them.</a:t>
            </a:r>
          </a:p>
        </p:txBody>
      </p:sp>
    </p:spTree>
    <p:extLst>
      <p:ext uri="{BB962C8B-B14F-4D97-AF65-F5344CB8AC3E}">
        <p14:creationId xmlns:p14="http://schemas.microsoft.com/office/powerpoint/2010/main" val="4092175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0C8D-5E69-4D47-A1C8-52153FEBB477}"/>
              </a:ext>
            </a:extLst>
          </p:cNvPr>
          <p:cNvSpPr>
            <a:spLocks noGrp="1"/>
          </p:cNvSpPr>
          <p:nvPr>
            <p:ph type="title"/>
          </p:nvPr>
        </p:nvSpPr>
        <p:spPr/>
        <p:txBody>
          <a:bodyPr/>
          <a:lstStyle/>
          <a:p>
            <a:r>
              <a:rPr lang="en-GB" dirty="0"/>
              <a:t>Queuing</a:t>
            </a:r>
          </a:p>
        </p:txBody>
      </p:sp>
      <p:sp>
        <p:nvSpPr>
          <p:cNvPr id="3" name="Content Placeholder 2">
            <a:extLst>
              <a:ext uri="{FF2B5EF4-FFF2-40B4-BE49-F238E27FC236}">
                <a16:creationId xmlns:a16="http://schemas.microsoft.com/office/drawing/2014/main" id="{2EE25CB7-1468-4DD2-9B51-51CCAE7F1DC5}"/>
              </a:ext>
            </a:extLst>
          </p:cNvPr>
          <p:cNvSpPr>
            <a:spLocks noGrp="1"/>
          </p:cNvSpPr>
          <p:nvPr>
            <p:ph idx="1"/>
          </p:nvPr>
        </p:nvSpPr>
        <p:spPr/>
        <p:txBody>
          <a:bodyPr/>
          <a:lstStyle/>
          <a:p>
            <a:r>
              <a:rPr lang="en-GB" dirty="0"/>
              <a:t>Problems with Queuing:</a:t>
            </a:r>
          </a:p>
          <a:p>
            <a:pPr lvl="1"/>
            <a:r>
              <a:rPr lang="en-GB" dirty="0"/>
              <a:t>Increased Event complexity: involves additional structures, more complex algorithms.</a:t>
            </a:r>
          </a:p>
          <a:p>
            <a:pPr lvl="1"/>
            <a:r>
              <a:rPr lang="en-GB" dirty="0"/>
              <a:t>Deep-copying events and their arguments: It means that the event and its argument data can reside literally anywhere in memory, including on the call stack.</a:t>
            </a:r>
          </a:p>
          <a:p>
            <a:pPr marL="457200" lvl="1" indent="0">
              <a:buNone/>
            </a:pPr>
            <a:endParaRPr lang="en-GB" dirty="0"/>
          </a:p>
        </p:txBody>
      </p:sp>
    </p:spTree>
    <p:extLst>
      <p:ext uri="{BB962C8B-B14F-4D97-AF65-F5344CB8AC3E}">
        <p14:creationId xmlns:p14="http://schemas.microsoft.com/office/powerpoint/2010/main" val="165663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88C1-501B-4038-B870-9AB8FBC3AC0F}"/>
              </a:ext>
            </a:extLst>
          </p:cNvPr>
          <p:cNvSpPr>
            <a:spLocks noGrp="1"/>
          </p:cNvSpPr>
          <p:nvPr>
            <p:ph type="title"/>
          </p:nvPr>
        </p:nvSpPr>
        <p:spPr/>
        <p:txBody>
          <a:bodyPr/>
          <a:lstStyle/>
          <a:p>
            <a:r>
              <a:rPr lang="en-GB" dirty="0"/>
              <a:t>Message Passing system</a:t>
            </a:r>
          </a:p>
        </p:txBody>
      </p:sp>
      <p:sp>
        <p:nvSpPr>
          <p:cNvPr id="3" name="Content Placeholder 2">
            <a:extLst>
              <a:ext uri="{FF2B5EF4-FFF2-40B4-BE49-F238E27FC236}">
                <a16:creationId xmlns:a16="http://schemas.microsoft.com/office/drawing/2014/main" id="{779F4ADC-89B9-496F-AD48-BA6244B378DC}"/>
              </a:ext>
            </a:extLst>
          </p:cNvPr>
          <p:cNvSpPr>
            <a:spLocks noGrp="1"/>
          </p:cNvSpPr>
          <p:nvPr>
            <p:ph idx="1"/>
          </p:nvPr>
        </p:nvSpPr>
        <p:spPr/>
        <p:txBody>
          <a:bodyPr/>
          <a:lstStyle/>
          <a:p>
            <a:r>
              <a:rPr lang="en-GB" dirty="0"/>
              <a:t>Message contains two important elements:</a:t>
            </a:r>
          </a:p>
          <a:p>
            <a:pPr lvl="1"/>
            <a:r>
              <a:rPr lang="en-GB" dirty="0"/>
              <a:t>Identifier: string or enumeration ID, which lets the receiver of the message know what is inside</a:t>
            </a:r>
          </a:p>
          <a:p>
            <a:pPr lvl="1"/>
            <a:r>
              <a:rPr lang="en-GB" dirty="0"/>
              <a:t>Payload: any type of data to be sent</a:t>
            </a:r>
          </a:p>
          <a:p>
            <a:r>
              <a:rPr lang="en-GB" dirty="0"/>
              <a:t>The rational behind using messaging is same as the rational behind using event handler.</a:t>
            </a:r>
          </a:p>
          <a:p>
            <a:r>
              <a:rPr lang="en-GB" dirty="0" err="1"/>
              <a:t>E.g</a:t>
            </a:r>
            <a:r>
              <a:rPr lang="en-GB" dirty="0"/>
              <a:t> player has “Fire” button in a 2D game, so all nearby objects need to be informed of “Fire” action. What if most of the other objects don’t care about “Fire” action.</a:t>
            </a:r>
          </a:p>
          <a:p>
            <a:endParaRPr lang="en-GB" dirty="0"/>
          </a:p>
          <a:p>
            <a:endParaRPr lang="en-GB" dirty="0"/>
          </a:p>
        </p:txBody>
      </p:sp>
    </p:spTree>
    <p:extLst>
      <p:ext uri="{BB962C8B-B14F-4D97-AF65-F5344CB8AC3E}">
        <p14:creationId xmlns:p14="http://schemas.microsoft.com/office/powerpoint/2010/main" val="1729833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20F5-93EF-4491-A337-0A2E17E6A640}"/>
              </a:ext>
            </a:extLst>
          </p:cNvPr>
          <p:cNvSpPr>
            <a:spLocks noGrp="1"/>
          </p:cNvSpPr>
          <p:nvPr>
            <p:ph type="title"/>
          </p:nvPr>
        </p:nvSpPr>
        <p:spPr/>
        <p:txBody>
          <a:bodyPr/>
          <a:lstStyle/>
          <a:p>
            <a:r>
              <a:rPr lang="en-GB" dirty="0"/>
              <a:t>Message Example</a:t>
            </a:r>
          </a:p>
        </p:txBody>
      </p:sp>
      <p:sp>
        <p:nvSpPr>
          <p:cNvPr id="3" name="Content Placeholder 2">
            <a:extLst>
              <a:ext uri="{FF2B5EF4-FFF2-40B4-BE49-F238E27FC236}">
                <a16:creationId xmlns:a16="http://schemas.microsoft.com/office/drawing/2014/main" id="{4BDEFCC0-1D0F-4ADC-8167-488049C83277}"/>
              </a:ext>
            </a:extLst>
          </p:cNvPr>
          <p:cNvSpPr>
            <a:spLocks noGrp="1"/>
          </p:cNvSpPr>
          <p:nvPr>
            <p:ph idx="1"/>
          </p:nvPr>
        </p:nvSpPr>
        <p:spPr>
          <a:xfrm>
            <a:off x="2589212" y="2133599"/>
            <a:ext cx="8915400" cy="4615543"/>
          </a:xfrm>
        </p:spPr>
        <p:txBody>
          <a:bodyPr>
            <a:normAutofit lnSpcReduction="10000"/>
          </a:bodyPr>
          <a:lstStyle/>
          <a:p>
            <a:pPr marL="0" indent="0">
              <a:buNone/>
            </a:pPr>
            <a:r>
              <a:rPr lang="en-GB" dirty="0" err="1"/>
              <a:t>G_objects</a:t>
            </a:r>
            <a:r>
              <a:rPr lang="en-GB" dirty="0"/>
              <a:t> = player-&gt;</a:t>
            </a:r>
            <a:r>
              <a:rPr lang="en-GB" dirty="0" err="1"/>
              <a:t>getNearbyObjcts</a:t>
            </a:r>
            <a:r>
              <a:rPr lang="en-GB" dirty="0"/>
              <a:t>();</a:t>
            </a:r>
          </a:p>
          <a:p>
            <a:pPr marL="0" indent="0">
              <a:buNone/>
            </a:pPr>
            <a:r>
              <a:rPr lang="en-GB" dirty="0" err="1"/>
              <a:t>G_objects</a:t>
            </a:r>
            <a:r>
              <a:rPr lang="en-GB" dirty="0"/>
              <a:t>-&gt;</a:t>
            </a:r>
            <a:r>
              <a:rPr lang="en-GB" dirty="0" err="1"/>
              <a:t>sendMessage</a:t>
            </a:r>
            <a:r>
              <a:rPr lang="en-GB" dirty="0"/>
              <a:t>(“Fire”);</a:t>
            </a:r>
          </a:p>
          <a:p>
            <a:pPr marL="0" indent="0">
              <a:buNone/>
            </a:pPr>
            <a:r>
              <a:rPr lang="en-GB" dirty="0"/>
              <a:t>Bomb::</a:t>
            </a:r>
            <a:r>
              <a:rPr lang="en-GB" dirty="0" err="1"/>
              <a:t>SendMessage</a:t>
            </a:r>
            <a:r>
              <a:rPr lang="en-GB" dirty="0"/>
              <a:t>(str)</a:t>
            </a:r>
          </a:p>
          <a:p>
            <a:pPr marL="0" indent="0">
              <a:buNone/>
            </a:pPr>
            <a:r>
              <a:rPr lang="en-GB" dirty="0"/>
              <a:t>{</a:t>
            </a:r>
          </a:p>
          <a:p>
            <a:pPr marL="0" indent="0">
              <a:buNone/>
            </a:pPr>
            <a:r>
              <a:rPr lang="en-GB" dirty="0"/>
              <a:t>	if(str == “Fire”)</a:t>
            </a:r>
          </a:p>
          <a:p>
            <a:pPr marL="0" indent="0">
              <a:buNone/>
            </a:pPr>
            <a:r>
              <a:rPr lang="en-GB" dirty="0"/>
              <a:t>		this-&gt;explode();</a:t>
            </a:r>
          </a:p>
          <a:p>
            <a:pPr marL="0" indent="0">
              <a:buNone/>
            </a:pPr>
            <a:r>
              <a:rPr lang="en-GB" dirty="0"/>
              <a:t>}</a:t>
            </a:r>
          </a:p>
          <a:p>
            <a:pPr marL="0" indent="0">
              <a:buNone/>
            </a:pPr>
            <a:r>
              <a:rPr lang="en-GB" dirty="0"/>
              <a:t>Rock::</a:t>
            </a:r>
            <a:r>
              <a:rPr lang="en-GB" dirty="0" err="1"/>
              <a:t>SendMessage</a:t>
            </a:r>
            <a:r>
              <a:rPr lang="en-GB" dirty="0"/>
              <a:t>(str)</a:t>
            </a:r>
          </a:p>
          <a:p>
            <a:pPr marL="0" indent="0">
              <a:buNone/>
            </a:pPr>
            <a:r>
              <a:rPr lang="en-GB" dirty="0"/>
              <a:t>{</a:t>
            </a:r>
          </a:p>
          <a:p>
            <a:pPr marL="0" indent="0">
              <a:buNone/>
            </a:pPr>
            <a:r>
              <a:rPr lang="en-GB" dirty="0"/>
              <a:t>	if(str == “explode”)</a:t>
            </a:r>
          </a:p>
          <a:p>
            <a:pPr marL="0" indent="0">
              <a:buNone/>
            </a:pPr>
            <a:r>
              <a:rPr lang="en-GB" dirty="0"/>
              <a:t>		this-&gt;explode();</a:t>
            </a:r>
          </a:p>
          <a:p>
            <a:pPr marL="0" indent="0">
              <a:buNone/>
            </a:pPr>
            <a:r>
              <a:rPr lang="en-GB" dirty="0"/>
              <a:t>}</a:t>
            </a:r>
          </a:p>
        </p:txBody>
      </p:sp>
    </p:spTree>
    <p:extLst>
      <p:ext uri="{BB962C8B-B14F-4D97-AF65-F5344CB8AC3E}">
        <p14:creationId xmlns:p14="http://schemas.microsoft.com/office/powerpoint/2010/main" val="163662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BF14-C72D-45B8-BAC2-E77D0BA7AFA5}"/>
              </a:ext>
            </a:extLst>
          </p:cNvPr>
          <p:cNvSpPr>
            <a:spLocks noGrp="1"/>
          </p:cNvSpPr>
          <p:nvPr>
            <p:ph type="title"/>
          </p:nvPr>
        </p:nvSpPr>
        <p:spPr/>
        <p:txBody>
          <a:bodyPr/>
          <a:lstStyle/>
          <a:p>
            <a:r>
              <a:rPr lang="en-GB" dirty="0"/>
              <a:t>Message Passing system</a:t>
            </a:r>
          </a:p>
        </p:txBody>
      </p:sp>
      <p:sp>
        <p:nvSpPr>
          <p:cNvPr id="3" name="Content Placeholder 2">
            <a:extLst>
              <a:ext uri="{FF2B5EF4-FFF2-40B4-BE49-F238E27FC236}">
                <a16:creationId xmlns:a16="http://schemas.microsoft.com/office/drawing/2014/main" id="{21F7D6A9-C67B-4AAC-8B75-778180FB9C68}"/>
              </a:ext>
            </a:extLst>
          </p:cNvPr>
          <p:cNvSpPr>
            <a:spLocks noGrp="1"/>
          </p:cNvSpPr>
          <p:nvPr>
            <p:ph idx="1"/>
          </p:nvPr>
        </p:nvSpPr>
        <p:spPr/>
        <p:txBody>
          <a:bodyPr>
            <a:normAutofit lnSpcReduction="10000"/>
          </a:bodyPr>
          <a:lstStyle/>
          <a:p>
            <a:r>
              <a:rPr lang="en-GB" dirty="0"/>
              <a:t>We saw a simple implementation. </a:t>
            </a:r>
          </a:p>
          <a:p>
            <a:r>
              <a:rPr lang="en-GB" dirty="0"/>
              <a:t>Now lets improve it.</a:t>
            </a:r>
          </a:p>
          <a:p>
            <a:r>
              <a:rPr lang="en-GB" dirty="0"/>
              <a:t>We will need two objects now Listener and messenger.</a:t>
            </a:r>
          </a:p>
          <a:p>
            <a:r>
              <a:rPr lang="en-GB" dirty="0"/>
              <a:t>Listener: </a:t>
            </a:r>
          </a:p>
          <a:p>
            <a:pPr lvl="1"/>
            <a:r>
              <a:rPr lang="en-GB" dirty="0"/>
              <a:t>Receives only specific message ID</a:t>
            </a:r>
          </a:p>
          <a:p>
            <a:pPr lvl="1"/>
            <a:r>
              <a:rPr lang="en-GB" dirty="0"/>
              <a:t>Calls function pointer upon receive</a:t>
            </a:r>
          </a:p>
          <a:p>
            <a:pPr lvl="1"/>
            <a:r>
              <a:rPr lang="en-GB" dirty="0"/>
              <a:t>Represents “do this when you post message type”</a:t>
            </a:r>
          </a:p>
          <a:p>
            <a:r>
              <a:rPr lang="en-GB" dirty="0"/>
              <a:t>Messenger</a:t>
            </a:r>
          </a:p>
          <a:p>
            <a:pPr lvl="1"/>
            <a:r>
              <a:rPr lang="en-GB" dirty="0"/>
              <a:t>Has a list of listeners</a:t>
            </a:r>
          </a:p>
          <a:p>
            <a:pPr lvl="1"/>
            <a:r>
              <a:rPr lang="en-GB" dirty="0"/>
              <a:t>Only posts messages to the listeners.</a:t>
            </a:r>
          </a:p>
        </p:txBody>
      </p:sp>
    </p:spTree>
    <p:extLst>
      <p:ext uri="{BB962C8B-B14F-4D97-AF65-F5344CB8AC3E}">
        <p14:creationId xmlns:p14="http://schemas.microsoft.com/office/powerpoint/2010/main" val="309637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07B4-F996-4C0E-AD8F-AFD7CC735423}"/>
              </a:ext>
            </a:extLst>
          </p:cNvPr>
          <p:cNvSpPr>
            <a:spLocks noGrp="1"/>
          </p:cNvSpPr>
          <p:nvPr>
            <p:ph type="title"/>
          </p:nvPr>
        </p:nvSpPr>
        <p:spPr/>
        <p:txBody>
          <a:bodyPr/>
          <a:lstStyle/>
          <a:p>
            <a:r>
              <a:rPr lang="en-GB" dirty="0"/>
              <a:t>Message Passing system</a:t>
            </a:r>
          </a:p>
        </p:txBody>
      </p:sp>
      <p:sp>
        <p:nvSpPr>
          <p:cNvPr id="3" name="Content Placeholder 2">
            <a:extLst>
              <a:ext uri="{FF2B5EF4-FFF2-40B4-BE49-F238E27FC236}">
                <a16:creationId xmlns:a16="http://schemas.microsoft.com/office/drawing/2014/main" id="{C6178E76-FD91-4311-AB21-27922BE98C84}"/>
              </a:ext>
            </a:extLst>
          </p:cNvPr>
          <p:cNvSpPr>
            <a:spLocks noGrp="1"/>
          </p:cNvSpPr>
          <p:nvPr>
            <p:ph idx="1"/>
          </p:nvPr>
        </p:nvSpPr>
        <p:spPr/>
        <p:txBody>
          <a:bodyPr/>
          <a:lstStyle/>
          <a:p>
            <a:r>
              <a:rPr lang="en-GB" dirty="0"/>
              <a:t>Game object “Bomb” wants to know when game object “player” posts message</a:t>
            </a:r>
          </a:p>
          <a:p>
            <a:pPr marL="0" indent="0">
              <a:buNone/>
            </a:pPr>
            <a:r>
              <a:rPr lang="en-GB" dirty="0"/>
              <a:t>Bomb-&gt;register(player,”</a:t>
            </a:r>
            <a:r>
              <a:rPr lang="en-GB" dirty="0" err="1"/>
              <a:t>messageType</a:t>
            </a:r>
            <a:r>
              <a:rPr lang="en-GB" dirty="0"/>
              <a:t>”, </a:t>
            </a:r>
            <a:r>
              <a:rPr lang="en-GB" dirty="0" err="1"/>
              <a:t>functionPtr</a:t>
            </a:r>
            <a:r>
              <a:rPr lang="en-GB" dirty="0"/>
              <a:t>);</a:t>
            </a:r>
          </a:p>
          <a:p>
            <a:r>
              <a:rPr lang="en-GB" dirty="0"/>
              <a:t>Now “players” will post the msg.</a:t>
            </a:r>
          </a:p>
          <a:p>
            <a:pPr marL="0" indent="0">
              <a:buNone/>
            </a:pPr>
            <a:r>
              <a:rPr lang="en-GB" dirty="0"/>
              <a:t>Player-&gt;</a:t>
            </a:r>
            <a:r>
              <a:rPr lang="en-GB" dirty="0" err="1"/>
              <a:t>Post_message</a:t>
            </a:r>
            <a:r>
              <a:rPr lang="en-GB" dirty="0"/>
              <a:t>(“</a:t>
            </a:r>
            <a:r>
              <a:rPr lang="en-GB" dirty="0" err="1"/>
              <a:t>messagetype</a:t>
            </a:r>
            <a:r>
              <a:rPr lang="en-GB" dirty="0"/>
              <a:t>”);</a:t>
            </a:r>
          </a:p>
          <a:p>
            <a:pPr marL="0" indent="0">
              <a:buNone/>
            </a:pPr>
            <a:endParaRPr lang="en-GB" dirty="0"/>
          </a:p>
          <a:p>
            <a:r>
              <a:rPr lang="en-GB" dirty="0"/>
              <a:t>Advantages of registering listeners: no polling for messages, no search for where to send.</a:t>
            </a:r>
          </a:p>
        </p:txBody>
      </p:sp>
    </p:spTree>
    <p:extLst>
      <p:ext uri="{BB962C8B-B14F-4D97-AF65-F5344CB8AC3E}">
        <p14:creationId xmlns:p14="http://schemas.microsoft.com/office/powerpoint/2010/main" val="2216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9E7C-94BE-407C-9614-41217646F93F}"/>
              </a:ext>
            </a:extLst>
          </p:cNvPr>
          <p:cNvSpPr>
            <a:spLocks noGrp="1"/>
          </p:cNvSpPr>
          <p:nvPr>
            <p:ph type="title"/>
          </p:nvPr>
        </p:nvSpPr>
        <p:spPr/>
        <p:txBody>
          <a:bodyPr/>
          <a:lstStyle/>
          <a:p>
            <a:r>
              <a:rPr lang="en-GB" dirty="0"/>
              <a:t>Today’s material</a:t>
            </a:r>
          </a:p>
        </p:txBody>
      </p:sp>
      <p:sp>
        <p:nvSpPr>
          <p:cNvPr id="3" name="Content Placeholder 2">
            <a:extLst>
              <a:ext uri="{FF2B5EF4-FFF2-40B4-BE49-F238E27FC236}">
                <a16:creationId xmlns:a16="http://schemas.microsoft.com/office/drawing/2014/main" id="{FFD1AB6F-CC92-490C-BD77-05DCA77BBA46}"/>
              </a:ext>
            </a:extLst>
          </p:cNvPr>
          <p:cNvSpPr>
            <a:spLocks noGrp="1"/>
          </p:cNvSpPr>
          <p:nvPr>
            <p:ph idx="1"/>
          </p:nvPr>
        </p:nvSpPr>
        <p:spPr/>
        <p:txBody>
          <a:bodyPr/>
          <a:lstStyle/>
          <a:p>
            <a:r>
              <a:rPr lang="en-GB" dirty="0"/>
              <a:t>Event Arguments</a:t>
            </a:r>
          </a:p>
          <a:p>
            <a:r>
              <a:rPr lang="en-GB" dirty="0"/>
              <a:t>Event Handlers</a:t>
            </a:r>
          </a:p>
          <a:p>
            <a:r>
              <a:rPr lang="en-GB" dirty="0"/>
              <a:t>Unpacking an Event’s Argument</a:t>
            </a:r>
          </a:p>
          <a:p>
            <a:r>
              <a:rPr lang="en-GB" dirty="0"/>
              <a:t>Registering interest in events</a:t>
            </a:r>
          </a:p>
          <a:p>
            <a:r>
              <a:rPr lang="en-GB" dirty="0"/>
              <a:t>Queuing</a:t>
            </a:r>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706742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34C2-11A6-405E-8731-602CFC70594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FB6B8D02-E1A6-42E2-AECE-DA5AFFBFAABB}"/>
              </a:ext>
            </a:extLst>
          </p:cNvPr>
          <p:cNvSpPr>
            <a:spLocks noGrp="1"/>
          </p:cNvSpPr>
          <p:nvPr>
            <p:ph idx="1"/>
          </p:nvPr>
        </p:nvSpPr>
        <p:spPr/>
        <p:txBody>
          <a:bodyPr/>
          <a:lstStyle/>
          <a:p>
            <a:r>
              <a:rPr lang="en-GB" dirty="0"/>
              <a:t>Event Arguments</a:t>
            </a:r>
          </a:p>
          <a:p>
            <a:r>
              <a:rPr lang="en-GB" dirty="0"/>
              <a:t>Event Handlers</a:t>
            </a:r>
          </a:p>
          <a:p>
            <a:r>
              <a:rPr lang="en-GB" dirty="0"/>
              <a:t>Unpacking an Event’s Argument</a:t>
            </a:r>
          </a:p>
          <a:p>
            <a:r>
              <a:rPr lang="en-GB" dirty="0"/>
              <a:t>Registering interest in events</a:t>
            </a:r>
          </a:p>
          <a:p>
            <a:r>
              <a:rPr lang="en-GB" dirty="0"/>
              <a:t>Queuing</a:t>
            </a:r>
          </a:p>
        </p:txBody>
      </p:sp>
    </p:spTree>
    <p:extLst>
      <p:ext uri="{BB962C8B-B14F-4D97-AF65-F5344CB8AC3E}">
        <p14:creationId xmlns:p14="http://schemas.microsoft.com/office/powerpoint/2010/main" val="303428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8BB1ABEA-99B4-4697-BADB-4BD317CB09C7}"/>
              </a:ext>
            </a:extLst>
          </p:cNvPr>
          <p:cNvSpPr>
            <a:spLocks noGrp="1" noChangeArrowheads="1"/>
          </p:cNvSpPr>
          <p:nvPr>
            <p:ph type="title"/>
          </p:nvPr>
        </p:nvSpPr>
        <p:spPr/>
        <p:txBody>
          <a:bodyPr/>
          <a:lstStyle/>
          <a:p>
            <a:pPr>
              <a:defRPr/>
            </a:pPr>
            <a:r>
              <a:rPr lang="en-US" dirty="0"/>
              <a:t>Structure</a:t>
            </a:r>
          </a:p>
        </p:txBody>
      </p:sp>
      <p:sp>
        <p:nvSpPr>
          <p:cNvPr id="187395" name="Rectangle 3">
            <a:extLst>
              <a:ext uri="{FF2B5EF4-FFF2-40B4-BE49-F238E27FC236}">
                <a16:creationId xmlns:a16="http://schemas.microsoft.com/office/drawing/2014/main" id="{9593423C-9E58-499B-9470-851C6A0E143F}"/>
              </a:ext>
            </a:extLst>
          </p:cNvPr>
          <p:cNvSpPr>
            <a:spLocks noGrp="1" noChangeArrowheads="1"/>
          </p:cNvSpPr>
          <p:nvPr>
            <p:ph idx="1"/>
          </p:nvPr>
        </p:nvSpPr>
        <p:spPr>
          <a:xfrm>
            <a:off x="1724297" y="2133600"/>
            <a:ext cx="9780315" cy="3777622"/>
          </a:xfrm>
        </p:spPr>
        <p:txBody>
          <a:bodyPr/>
          <a:lstStyle/>
          <a:p>
            <a:pPr algn="l" rtl="0">
              <a:defRPr/>
            </a:pPr>
            <a:r>
              <a:rPr lang="en-US" dirty="0"/>
              <a:t>A Structure is a container, it can hold a bunch of </a:t>
            </a:r>
            <a:r>
              <a:rPr lang="en-US" i="1" dirty="0"/>
              <a:t>things</a:t>
            </a:r>
            <a:r>
              <a:rPr lang="en-US" dirty="0"/>
              <a:t>.</a:t>
            </a:r>
          </a:p>
          <a:p>
            <a:pPr lvl="1" algn="l" rtl="0">
              <a:defRPr/>
            </a:pPr>
            <a:r>
              <a:rPr lang="en-US" dirty="0"/>
              <a:t>These things can be of any type.</a:t>
            </a:r>
          </a:p>
          <a:p>
            <a:pPr algn="l" rtl="0">
              <a:defRPr/>
            </a:pPr>
            <a:endParaRPr lang="en-US" dirty="0"/>
          </a:p>
          <a:p>
            <a:pPr algn="l" rtl="0">
              <a:defRPr/>
            </a:pPr>
            <a:r>
              <a:rPr lang="en-US" dirty="0"/>
              <a:t>Structures are used to organize related data (variables) into a nice neat package.</a:t>
            </a:r>
          </a:p>
        </p:txBody>
      </p:sp>
      <p:sp>
        <p:nvSpPr>
          <p:cNvPr id="5" name="Slide Number Placeholder 5">
            <a:extLst>
              <a:ext uri="{FF2B5EF4-FFF2-40B4-BE49-F238E27FC236}">
                <a16:creationId xmlns:a16="http://schemas.microsoft.com/office/drawing/2014/main" id="{C86D2CBD-4E49-4C8C-BEB3-FE7D3C66122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B63475-5D2D-4925-ABCF-3E8AE85F75D4}" type="slidenum">
              <a:rPr lang="en-US" altLang="en-US"/>
              <a:pPr eaLnBrk="1" hangingPunct="1"/>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32F49F84-C003-44F6-AFD7-1A9F0A24CF03}"/>
              </a:ext>
            </a:extLst>
          </p:cNvPr>
          <p:cNvSpPr>
            <a:spLocks noGrp="1" noChangeArrowheads="1"/>
          </p:cNvSpPr>
          <p:nvPr>
            <p:ph type="title"/>
          </p:nvPr>
        </p:nvSpPr>
        <p:spPr/>
        <p:txBody>
          <a:bodyPr/>
          <a:lstStyle/>
          <a:p>
            <a:pPr>
              <a:defRPr/>
            </a:pPr>
            <a:r>
              <a:rPr lang="en-US"/>
              <a:t>Example - Student Record</a:t>
            </a:r>
          </a:p>
        </p:txBody>
      </p:sp>
      <p:sp>
        <p:nvSpPr>
          <p:cNvPr id="188419" name="Rectangle 3">
            <a:extLst>
              <a:ext uri="{FF2B5EF4-FFF2-40B4-BE49-F238E27FC236}">
                <a16:creationId xmlns:a16="http://schemas.microsoft.com/office/drawing/2014/main" id="{01A05BBE-D622-4871-B164-A0DD99E6BD56}"/>
              </a:ext>
            </a:extLst>
          </p:cNvPr>
          <p:cNvSpPr>
            <a:spLocks noGrp="1" noChangeArrowheads="1"/>
          </p:cNvSpPr>
          <p:nvPr>
            <p:ph idx="1"/>
          </p:nvPr>
        </p:nvSpPr>
        <p:spPr/>
        <p:txBody>
          <a:bodyPr/>
          <a:lstStyle/>
          <a:p>
            <a:pPr algn="l" rtl="0">
              <a:defRPr/>
            </a:pPr>
            <a:r>
              <a:rPr lang="en-US" dirty="0"/>
              <a:t>Student Record:</a:t>
            </a:r>
          </a:p>
          <a:p>
            <a:pPr lvl="1" algn="l" rtl="0">
              <a:defRPr/>
            </a:pPr>
            <a:r>
              <a:rPr lang="en-US" dirty="0"/>
              <a:t>Name 			a string</a:t>
            </a:r>
          </a:p>
          <a:p>
            <a:pPr lvl="1" algn="l" rtl="0">
              <a:defRPr/>
            </a:pPr>
            <a:r>
              <a:rPr lang="en-US" dirty="0"/>
              <a:t>HW Grades		an array of 3 doubles</a:t>
            </a:r>
          </a:p>
          <a:p>
            <a:pPr lvl="1" algn="l" rtl="0">
              <a:defRPr/>
            </a:pPr>
            <a:r>
              <a:rPr lang="en-US" dirty="0"/>
              <a:t>Test Grades		an array of 2 doubles</a:t>
            </a:r>
          </a:p>
          <a:p>
            <a:pPr lvl="1" algn="l" rtl="0">
              <a:defRPr/>
            </a:pPr>
            <a:r>
              <a:rPr lang="en-US" dirty="0"/>
              <a:t>Final Average	a double</a:t>
            </a:r>
          </a:p>
        </p:txBody>
      </p:sp>
      <p:sp>
        <p:nvSpPr>
          <p:cNvPr id="5" name="Slide Number Placeholder 5">
            <a:extLst>
              <a:ext uri="{FF2B5EF4-FFF2-40B4-BE49-F238E27FC236}">
                <a16:creationId xmlns:a16="http://schemas.microsoft.com/office/drawing/2014/main" id="{DF4B6D26-B7B1-430E-8CAD-75D27611017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B1ECE8-DAEC-4178-9FE4-80C4EA177144}" type="slidenum">
              <a:rPr lang="en-US" altLang="en-US"/>
              <a:pPr eaLnBrk="1" hangingPunct="1"/>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BA7D1E1F-F6E8-4190-A718-2B066D9754D5}"/>
              </a:ext>
            </a:extLst>
          </p:cNvPr>
          <p:cNvSpPr>
            <a:spLocks noGrp="1" noChangeArrowheads="1"/>
          </p:cNvSpPr>
          <p:nvPr>
            <p:ph type="title"/>
          </p:nvPr>
        </p:nvSpPr>
        <p:spPr/>
        <p:txBody>
          <a:bodyPr/>
          <a:lstStyle/>
          <a:p>
            <a:pPr>
              <a:defRPr/>
            </a:pPr>
            <a:r>
              <a:rPr lang="en-US"/>
              <a:t>Structure Members</a:t>
            </a:r>
          </a:p>
        </p:txBody>
      </p:sp>
      <p:sp>
        <p:nvSpPr>
          <p:cNvPr id="189443" name="Rectangle 3">
            <a:extLst>
              <a:ext uri="{FF2B5EF4-FFF2-40B4-BE49-F238E27FC236}">
                <a16:creationId xmlns:a16="http://schemas.microsoft.com/office/drawing/2014/main" id="{9297301C-A12E-4338-BC94-AFCB7EF128C5}"/>
              </a:ext>
            </a:extLst>
          </p:cNvPr>
          <p:cNvSpPr>
            <a:spLocks noGrp="1" noChangeArrowheads="1"/>
          </p:cNvSpPr>
          <p:nvPr>
            <p:ph idx="1"/>
          </p:nvPr>
        </p:nvSpPr>
        <p:spPr>
          <a:xfrm>
            <a:off x="2209800" y="1600200"/>
            <a:ext cx="8077200" cy="4114800"/>
          </a:xfrm>
        </p:spPr>
        <p:txBody>
          <a:bodyPr>
            <a:normAutofit/>
          </a:bodyPr>
          <a:lstStyle/>
          <a:p>
            <a:pPr algn="l" rtl="0">
              <a:lnSpc>
                <a:spcPct val="150000"/>
              </a:lnSpc>
              <a:defRPr/>
            </a:pPr>
            <a:r>
              <a:rPr lang="en-US" dirty="0"/>
              <a:t>Each </a:t>
            </a:r>
            <a:r>
              <a:rPr lang="en-US" i="1" dirty="0">
                <a:solidFill>
                  <a:srgbClr val="C00000"/>
                </a:solidFill>
              </a:rPr>
              <a:t>thing</a:t>
            </a:r>
            <a:r>
              <a:rPr lang="en-US" dirty="0"/>
              <a:t> in a structure is called </a:t>
            </a:r>
            <a:r>
              <a:rPr lang="en-US" i="1" dirty="0"/>
              <a:t>member.</a:t>
            </a:r>
          </a:p>
          <a:p>
            <a:pPr algn="l" rtl="0">
              <a:lnSpc>
                <a:spcPct val="150000"/>
              </a:lnSpc>
              <a:defRPr/>
            </a:pPr>
            <a:r>
              <a:rPr lang="en-US" dirty="0"/>
              <a:t>Each </a:t>
            </a:r>
            <a:r>
              <a:rPr lang="en-US" i="1" dirty="0">
                <a:solidFill>
                  <a:srgbClr val="C00000"/>
                </a:solidFill>
              </a:rPr>
              <a:t>member</a:t>
            </a:r>
            <a:r>
              <a:rPr lang="en-US" i="1" dirty="0"/>
              <a:t> </a:t>
            </a:r>
            <a:r>
              <a:rPr lang="en-US" dirty="0"/>
              <a:t>has a name, a type and a value.</a:t>
            </a:r>
          </a:p>
          <a:p>
            <a:pPr algn="l" rtl="0">
              <a:lnSpc>
                <a:spcPct val="150000"/>
              </a:lnSpc>
              <a:defRPr/>
            </a:pPr>
            <a:r>
              <a:rPr lang="en-US" dirty="0"/>
              <a:t>Names follow the rules for variable names.</a:t>
            </a:r>
          </a:p>
          <a:p>
            <a:pPr algn="l" rtl="0">
              <a:lnSpc>
                <a:spcPct val="150000"/>
              </a:lnSpc>
              <a:defRPr/>
            </a:pPr>
            <a:r>
              <a:rPr lang="en-US" dirty="0"/>
              <a:t>Types can be any defined type.</a:t>
            </a:r>
          </a:p>
        </p:txBody>
      </p:sp>
      <p:sp>
        <p:nvSpPr>
          <p:cNvPr id="5" name="Slide Number Placeholder 5">
            <a:extLst>
              <a:ext uri="{FF2B5EF4-FFF2-40B4-BE49-F238E27FC236}">
                <a16:creationId xmlns:a16="http://schemas.microsoft.com/office/drawing/2014/main" id="{1D9622BF-398F-4BE0-BFDD-7F9F5C65F24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CB7D25-42D1-4A22-87EA-DEBA90005DE2}" type="slidenum">
              <a:rPr lang="en-US" altLang="en-US"/>
              <a:pPr eaLnBrk="1" hangingPunct="1"/>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00DFBB6-56E8-40DD-9200-57DF14F117E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812E87-21F4-4EC8-BC55-D8C2787DDCDF}" type="slidenum">
              <a:rPr lang="en-US" altLang="en-US"/>
              <a:pPr eaLnBrk="1" hangingPunct="1"/>
              <a:t>6</a:t>
            </a:fld>
            <a:endParaRPr lang="en-US" altLang="en-US"/>
          </a:p>
        </p:txBody>
      </p:sp>
      <p:sp>
        <p:nvSpPr>
          <p:cNvPr id="190466" name="Rectangle 2">
            <a:extLst>
              <a:ext uri="{FF2B5EF4-FFF2-40B4-BE49-F238E27FC236}">
                <a16:creationId xmlns:a16="http://schemas.microsoft.com/office/drawing/2014/main" id="{BD7BDB6B-2A3B-4F59-97D3-ADCB7C287E80}"/>
              </a:ext>
            </a:extLst>
          </p:cNvPr>
          <p:cNvSpPr>
            <a:spLocks noGrp="1" noChangeArrowheads="1"/>
          </p:cNvSpPr>
          <p:nvPr>
            <p:ph type="title"/>
          </p:nvPr>
        </p:nvSpPr>
        <p:spPr/>
        <p:txBody>
          <a:bodyPr/>
          <a:lstStyle/>
          <a:p>
            <a:pPr>
              <a:defRPr/>
            </a:pPr>
            <a:r>
              <a:rPr lang="en-US"/>
              <a:t>Example Structure Definition</a:t>
            </a:r>
          </a:p>
        </p:txBody>
      </p:sp>
      <p:sp>
        <p:nvSpPr>
          <p:cNvPr id="190467" name="Rectangle 3">
            <a:extLst>
              <a:ext uri="{FF2B5EF4-FFF2-40B4-BE49-F238E27FC236}">
                <a16:creationId xmlns:a16="http://schemas.microsoft.com/office/drawing/2014/main" id="{504C971C-7C5E-489F-9E9F-7154E34BDCD6}"/>
              </a:ext>
            </a:extLst>
          </p:cNvPr>
          <p:cNvSpPr>
            <a:spLocks noGrp="1" noChangeArrowheads="1"/>
          </p:cNvSpPr>
          <p:nvPr>
            <p:ph type="body" idx="1"/>
          </p:nvPr>
        </p:nvSpPr>
        <p:spPr/>
        <p:txBody>
          <a:bodyPr/>
          <a:lstStyle/>
          <a:p>
            <a:pPr algn="l" rtl="0">
              <a:buFontTx/>
              <a:buNone/>
              <a:defRPr/>
            </a:pPr>
            <a:r>
              <a:rPr lang="en-US" sz="2800" b="1" dirty="0" err="1">
                <a:latin typeface="Courier New" pitchFamily="49" charset="0"/>
              </a:rPr>
              <a:t>struct</a:t>
            </a:r>
            <a:r>
              <a:rPr lang="en-US" sz="2800" b="1" dirty="0">
                <a:latin typeface="Courier New" pitchFamily="49" charset="0"/>
              </a:rPr>
              <a:t> </a:t>
            </a:r>
            <a:r>
              <a:rPr lang="en-US" sz="2800" b="1" dirty="0" err="1">
                <a:latin typeface="Courier New" pitchFamily="49" charset="0"/>
              </a:rPr>
              <a:t>StudentRecord</a:t>
            </a:r>
            <a:r>
              <a:rPr lang="en-US" sz="2800" b="1" dirty="0">
                <a:latin typeface="Courier New" pitchFamily="49" charset="0"/>
              </a:rPr>
              <a:t> {</a:t>
            </a:r>
          </a:p>
          <a:p>
            <a:pPr algn="l" rtl="0">
              <a:buFontTx/>
              <a:buNone/>
              <a:defRPr/>
            </a:pPr>
            <a:r>
              <a:rPr lang="en-US" sz="2800" b="1" dirty="0">
                <a:latin typeface="Courier New" pitchFamily="49" charset="0"/>
              </a:rPr>
              <a:t>	char *name;		// student name</a:t>
            </a:r>
          </a:p>
          <a:p>
            <a:pPr algn="l" rtl="0">
              <a:buFontTx/>
              <a:buNone/>
              <a:defRPr/>
            </a:pPr>
            <a:r>
              <a:rPr lang="en-US" sz="2800" b="1" dirty="0">
                <a:latin typeface="Courier New" pitchFamily="49" charset="0"/>
              </a:rPr>
              <a:t>	double hw[3];	// homework grades</a:t>
            </a:r>
          </a:p>
          <a:p>
            <a:pPr algn="l" rtl="0">
              <a:buFontTx/>
              <a:buNone/>
              <a:defRPr/>
            </a:pPr>
            <a:r>
              <a:rPr lang="en-US" sz="2800" b="1" dirty="0">
                <a:latin typeface="Courier New" pitchFamily="49" charset="0"/>
              </a:rPr>
              <a:t>	double test[2];	// test grades</a:t>
            </a:r>
          </a:p>
          <a:p>
            <a:pPr algn="l" rtl="0">
              <a:buFontTx/>
              <a:buNone/>
              <a:defRPr/>
            </a:pPr>
            <a:r>
              <a:rPr lang="en-US" sz="2800" b="1" dirty="0">
                <a:latin typeface="Courier New" pitchFamily="49" charset="0"/>
              </a:rPr>
              <a:t>	double </a:t>
            </a:r>
            <a:r>
              <a:rPr lang="en-US" sz="2800" b="1" dirty="0" err="1">
                <a:latin typeface="Courier New" pitchFamily="49" charset="0"/>
              </a:rPr>
              <a:t>ave</a:t>
            </a:r>
            <a:r>
              <a:rPr lang="en-US" sz="2800" b="1" dirty="0">
                <a:latin typeface="Courier New" pitchFamily="49" charset="0"/>
              </a:rPr>
              <a:t>;		// final average</a:t>
            </a:r>
          </a:p>
          <a:p>
            <a:pPr algn="l" rtl="0">
              <a:buFontTx/>
              <a:buNone/>
              <a:defRPr/>
            </a:pPr>
            <a:r>
              <a:rPr lang="en-US" sz="2800" b="1" dirty="0">
                <a:latin typeface="Courier New"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6D65F8C2-C832-4306-8B39-212D88B3E095}"/>
              </a:ext>
            </a:extLst>
          </p:cNvPr>
          <p:cNvSpPr>
            <a:spLocks noGrp="1" noChangeArrowheads="1"/>
          </p:cNvSpPr>
          <p:nvPr>
            <p:ph type="title"/>
          </p:nvPr>
        </p:nvSpPr>
        <p:spPr/>
        <p:txBody>
          <a:bodyPr/>
          <a:lstStyle/>
          <a:p>
            <a:pPr>
              <a:defRPr/>
            </a:pPr>
            <a:r>
              <a:rPr lang="en-US" dirty="0"/>
              <a:t>Using a </a:t>
            </a:r>
            <a:r>
              <a:rPr lang="en-US" dirty="0" err="1"/>
              <a:t>struct</a:t>
            </a:r>
            <a:endParaRPr lang="en-US" dirty="0"/>
          </a:p>
        </p:txBody>
      </p:sp>
      <p:sp>
        <p:nvSpPr>
          <p:cNvPr id="191491" name="Rectangle 3">
            <a:extLst>
              <a:ext uri="{FF2B5EF4-FFF2-40B4-BE49-F238E27FC236}">
                <a16:creationId xmlns:a16="http://schemas.microsoft.com/office/drawing/2014/main" id="{797E769E-B237-46FE-ADF4-3DC01F05961F}"/>
              </a:ext>
            </a:extLst>
          </p:cNvPr>
          <p:cNvSpPr>
            <a:spLocks noGrp="1" noChangeArrowheads="1"/>
          </p:cNvSpPr>
          <p:nvPr>
            <p:ph idx="1"/>
          </p:nvPr>
        </p:nvSpPr>
        <p:spPr/>
        <p:txBody>
          <a:bodyPr/>
          <a:lstStyle/>
          <a:p>
            <a:pPr algn="l" rtl="0">
              <a:defRPr/>
            </a:pPr>
            <a:r>
              <a:rPr lang="en-US" dirty="0"/>
              <a:t>By defining a structure you create a new data type.</a:t>
            </a:r>
          </a:p>
          <a:p>
            <a:pPr algn="l" rtl="0">
              <a:defRPr/>
            </a:pPr>
            <a:endParaRPr lang="en-US" dirty="0"/>
          </a:p>
          <a:p>
            <a:pPr algn="l" rtl="0">
              <a:defRPr/>
            </a:pPr>
            <a:r>
              <a:rPr lang="en-US" dirty="0"/>
              <a:t>Once a </a:t>
            </a:r>
            <a:r>
              <a:rPr lang="en-US" dirty="0" err="1"/>
              <a:t>struct</a:t>
            </a:r>
            <a:r>
              <a:rPr lang="en-US" dirty="0"/>
              <a:t> is defined, you can create variables of the new type.</a:t>
            </a:r>
          </a:p>
          <a:p>
            <a:pPr algn="l" rtl="0">
              <a:defRPr/>
            </a:pPr>
            <a:endParaRPr lang="en-US" dirty="0"/>
          </a:p>
          <a:p>
            <a:pPr algn="ctr" rtl="0">
              <a:buFontTx/>
              <a:buNone/>
              <a:defRPr/>
            </a:pPr>
            <a:r>
              <a:rPr lang="en-US" sz="2800" b="1" dirty="0" err="1">
                <a:latin typeface="Courier New" pitchFamily="49" charset="0"/>
              </a:rPr>
              <a:t>StudentRecord</a:t>
            </a:r>
            <a:r>
              <a:rPr lang="en-US" sz="2800" b="1" dirty="0">
                <a:latin typeface="Courier New" pitchFamily="49" charset="0"/>
              </a:rPr>
              <a:t> </a:t>
            </a:r>
            <a:r>
              <a:rPr lang="en-US" sz="2800" b="1" dirty="0" err="1">
                <a:latin typeface="Courier New" pitchFamily="49" charset="0"/>
              </a:rPr>
              <a:t>stu</a:t>
            </a:r>
            <a:r>
              <a:rPr lang="en-US" sz="2800" b="1" dirty="0">
                <a:latin typeface="Courier New" pitchFamily="49" charset="0"/>
              </a:rPr>
              <a:t>;</a:t>
            </a:r>
          </a:p>
          <a:p>
            <a:pPr>
              <a:buFontTx/>
              <a:buNone/>
              <a:defRPr/>
            </a:pPr>
            <a:endParaRPr lang="en-US" dirty="0"/>
          </a:p>
        </p:txBody>
      </p:sp>
      <p:sp>
        <p:nvSpPr>
          <p:cNvPr id="5" name="Slide Number Placeholder 5">
            <a:extLst>
              <a:ext uri="{FF2B5EF4-FFF2-40B4-BE49-F238E27FC236}">
                <a16:creationId xmlns:a16="http://schemas.microsoft.com/office/drawing/2014/main" id="{896EB332-BCA8-47B5-A6DB-59DE9D36177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2A6F1-018F-4F36-8B7A-D74933359283}" type="slidenum">
              <a:rPr lang="en-US" altLang="en-US"/>
              <a:pPr eaLnBrk="1" hangingPunct="1"/>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B260DF29-2250-406A-BEC3-61FABB633427}"/>
              </a:ext>
            </a:extLst>
          </p:cNvPr>
          <p:cNvSpPr>
            <a:spLocks noGrp="1" noChangeArrowheads="1"/>
          </p:cNvSpPr>
          <p:nvPr>
            <p:ph type="title"/>
          </p:nvPr>
        </p:nvSpPr>
        <p:spPr>
          <a:xfrm>
            <a:off x="2209800" y="609600"/>
            <a:ext cx="7772400" cy="609600"/>
          </a:xfrm>
        </p:spPr>
        <p:txBody>
          <a:bodyPr>
            <a:normAutofit fontScale="90000"/>
          </a:bodyPr>
          <a:lstStyle/>
          <a:p>
            <a:pPr>
              <a:defRPr/>
            </a:pPr>
            <a:r>
              <a:rPr lang="en-US" dirty="0"/>
              <a:t>Accessing Members</a:t>
            </a:r>
          </a:p>
        </p:txBody>
      </p:sp>
      <p:sp>
        <p:nvSpPr>
          <p:cNvPr id="192515" name="Rectangle 3">
            <a:extLst>
              <a:ext uri="{FF2B5EF4-FFF2-40B4-BE49-F238E27FC236}">
                <a16:creationId xmlns:a16="http://schemas.microsoft.com/office/drawing/2014/main" id="{BBA9B074-B0A8-4E5D-8F34-98608D9D8F1F}"/>
              </a:ext>
            </a:extLst>
          </p:cNvPr>
          <p:cNvSpPr>
            <a:spLocks noGrp="1" noChangeArrowheads="1"/>
          </p:cNvSpPr>
          <p:nvPr>
            <p:ph idx="1"/>
          </p:nvPr>
        </p:nvSpPr>
        <p:spPr>
          <a:xfrm>
            <a:off x="2209800" y="1524000"/>
            <a:ext cx="7772400" cy="4572000"/>
          </a:xfrm>
        </p:spPr>
        <p:txBody>
          <a:bodyPr/>
          <a:lstStyle/>
          <a:p>
            <a:pPr algn="l" rtl="0">
              <a:defRPr/>
            </a:pPr>
            <a:r>
              <a:rPr lang="en-US" dirty="0"/>
              <a:t>You can treat the members of a </a:t>
            </a:r>
            <a:r>
              <a:rPr lang="en-US" dirty="0" err="1"/>
              <a:t>struct</a:t>
            </a:r>
            <a:r>
              <a:rPr lang="en-US" dirty="0"/>
              <a:t> just like variables.</a:t>
            </a:r>
          </a:p>
          <a:p>
            <a:pPr algn="l" rtl="0">
              <a:defRPr/>
            </a:pPr>
            <a:r>
              <a:rPr lang="en-US" dirty="0"/>
              <a:t>You need to use the </a:t>
            </a:r>
            <a:r>
              <a:rPr lang="en-US" i="1" dirty="0"/>
              <a:t>member access operator </a:t>
            </a:r>
            <a:r>
              <a:rPr lang="en-US" dirty="0"/>
              <a:t> '.' (pronounced "dot"):</a:t>
            </a:r>
          </a:p>
          <a:p>
            <a:pPr algn="ctr" rtl="0">
              <a:buFontTx/>
              <a:buNone/>
              <a:defRPr/>
            </a:pPr>
            <a:endParaRPr lang="en-US" dirty="0"/>
          </a:p>
          <a:p>
            <a:pPr algn="ctr" rtl="0">
              <a:buFontTx/>
              <a:buNone/>
              <a:defRPr/>
            </a:pPr>
            <a:r>
              <a:rPr lang="en-US" sz="2800" b="1" dirty="0" err="1">
                <a:latin typeface="Courier New" pitchFamily="49" charset="0"/>
              </a:rPr>
              <a:t>cout</a:t>
            </a:r>
            <a:r>
              <a:rPr lang="en-US" sz="2800" b="1" dirty="0">
                <a:latin typeface="Courier New" pitchFamily="49" charset="0"/>
              </a:rPr>
              <a:t> &lt;&lt; stu.name &lt;&lt; </a:t>
            </a:r>
            <a:r>
              <a:rPr lang="en-US" sz="2800" b="1" dirty="0" err="1">
                <a:latin typeface="Courier New" pitchFamily="49" charset="0"/>
              </a:rPr>
              <a:t>endl</a:t>
            </a:r>
            <a:r>
              <a:rPr lang="en-US" sz="2800" b="1" dirty="0">
                <a:latin typeface="Courier New" pitchFamily="49" charset="0"/>
              </a:rPr>
              <a:t>;</a:t>
            </a:r>
          </a:p>
          <a:p>
            <a:pPr algn="ctr" rtl="0">
              <a:buFontTx/>
              <a:buNone/>
              <a:defRPr/>
            </a:pPr>
            <a:r>
              <a:rPr lang="en-US" sz="2800" b="1" dirty="0" err="1">
                <a:latin typeface="Courier New" pitchFamily="49" charset="0"/>
              </a:rPr>
              <a:t>stu.hw</a:t>
            </a:r>
            <a:r>
              <a:rPr lang="en-US" sz="2800" b="1" dirty="0">
                <a:latin typeface="Courier New" pitchFamily="49" charset="0"/>
              </a:rPr>
              <a:t>[2] = 82.3;</a:t>
            </a:r>
          </a:p>
          <a:p>
            <a:pPr algn="ctr" rtl="0">
              <a:buFontTx/>
              <a:buNone/>
              <a:defRPr/>
            </a:pPr>
            <a:r>
              <a:rPr lang="en-US" sz="2800" b="1" dirty="0">
                <a:latin typeface="Courier New" pitchFamily="49" charset="0"/>
              </a:rPr>
              <a:t>stu.ave = total/100;    </a:t>
            </a:r>
            <a:endParaRPr lang="en-US" dirty="0"/>
          </a:p>
        </p:txBody>
      </p:sp>
      <p:sp>
        <p:nvSpPr>
          <p:cNvPr id="5" name="Slide Number Placeholder 5">
            <a:extLst>
              <a:ext uri="{FF2B5EF4-FFF2-40B4-BE49-F238E27FC236}">
                <a16:creationId xmlns:a16="http://schemas.microsoft.com/office/drawing/2014/main" id="{A33A183C-ED93-48B4-A0D7-1493683D0E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90B446-7C95-49DD-AD3E-2914702796CC}" type="slidenum">
              <a:rPr lang="en-US" altLang="en-US"/>
              <a:pPr eaLnBrk="1" hangingPunct="1"/>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BF5E-B321-4585-AB58-44B90F894F52}"/>
              </a:ext>
            </a:extLst>
          </p:cNvPr>
          <p:cNvSpPr>
            <a:spLocks noGrp="1"/>
          </p:cNvSpPr>
          <p:nvPr>
            <p:ph type="title"/>
          </p:nvPr>
        </p:nvSpPr>
        <p:spPr/>
        <p:txBody>
          <a:bodyPr/>
          <a:lstStyle/>
          <a:p>
            <a:r>
              <a:rPr lang="en-GB" dirty="0"/>
              <a:t>Event Handlers</a:t>
            </a:r>
          </a:p>
        </p:txBody>
      </p:sp>
      <p:sp>
        <p:nvSpPr>
          <p:cNvPr id="3" name="Content Placeholder 2">
            <a:extLst>
              <a:ext uri="{FF2B5EF4-FFF2-40B4-BE49-F238E27FC236}">
                <a16:creationId xmlns:a16="http://schemas.microsoft.com/office/drawing/2014/main" id="{34F6D8BE-4ECA-4FF8-A0C6-E77E5FCDAF02}"/>
              </a:ext>
            </a:extLst>
          </p:cNvPr>
          <p:cNvSpPr>
            <a:spLocks noGrp="1"/>
          </p:cNvSpPr>
          <p:nvPr>
            <p:ph idx="1"/>
          </p:nvPr>
        </p:nvSpPr>
        <p:spPr/>
        <p:txBody>
          <a:bodyPr/>
          <a:lstStyle/>
          <a:p>
            <a:r>
              <a:rPr lang="en-GB" dirty="0"/>
              <a:t>Now we need to respond to the event in some way </a:t>
            </a:r>
          </a:p>
          <a:p>
            <a:r>
              <a:rPr lang="en-GB" dirty="0"/>
              <a:t>This will be done by a function or a snippet of code called as event handler.</a:t>
            </a:r>
          </a:p>
          <a:p>
            <a:r>
              <a:rPr lang="en-GB" dirty="0"/>
              <a:t>Usually an event handler is a single native virtual function that is capable of handling all type of events (e.g. </a:t>
            </a:r>
            <a:r>
              <a:rPr lang="en-GB" dirty="0" err="1"/>
              <a:t>OnEvent</a:t>
            </a:r>
            <a:r>
              <a:rPr lang="en-GB" dirty="0"/>
              <a:t>(Event&amp; event))</a:t>
            </a:r>
          </a:p>
          <a:p>
            <a:r>
              <a:rPr lang="en-GB" dirty="0"/>
              <a:t>This type of function usually contains switch statement or nested if/else-if clause to handle the various types of events.</a:t>
            </a:r>
          </a:p>
          <a:p>
            <a:r>
              <a:rPr lang="en-GB" dirty="0"/>
              <a:t>An example of typical event handler is presented in next slide. </a:t>
            </a:r>
          </a:p>
        </p:txBody>
      </p:sp>
    </p:spTree>
    <p:extLst>
      <p:ext uri="{BB962C8B-B14F-4D97-AF65-F5344CB8AC3E}">
        <p14:creationId xmlns:p14="http://schemas.microsoft.com/office/powerpoint/2010/main" val="42457127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4164</TotalTime>
  <Words>1186</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Courier New</vt:lpstr>
      <vt:lpstr>Wingdings 3</vt:lpstr>
      <vt:lpstr>Wisp</vt:lpstr>
      <vt:lpstr>Software Architecture for Games</vt:lpstr>
      <vt:lpstr>Today’s material</vt:lpstr>
      <vt:lpstr>Structure</vt:lpstr>
      <vt:lpstr>Example - Student Record</vt:lpstr>
      <vt:lpstr>Structure Members</vt:lpstr>
      <vt:lpstr>Example Structure Definition</vt:lpstr>
      <vt:lpstr>Using a struct</vt:lpstr>
      <vt:lpstr>Accessing Members</vt:lpstr>
      <vt:lpstr>Event Handlers</vt:lpstr>
      <vt:lpstr>Example of Event handler function</vt:lpstr>
      <vt:lpstr>Chains of responsibility</vt:lpstr>
      <vt:lpstr>Chains of responsibility</vt:lpstr>
      <vt:lpstr>Sample code</vt:lpstr>
      <vt:lpstr>Queuing </vt:lpstr>
      <vt:lpstr>Queuing</vt:lpstr>
      <vt:lpstr>Message Passing system</vt:lpstr>
      <vt:lpstr>Message Example</vt:lpstr>
      <vt:lpstr>Message Passing system</vt:lpstr>
      <vt:lpstr>Message Passing system</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for Games</dc:title>
  <dc:creator>Kamlesh Mistry</dc:creator>
  <cp:lastModifiedBy>Kamlesh Mistry</cp:lastModifiedBy>
  <cp:revision>52</cp:revision>
  <dcterms:created xsi:type="dcterms:W3CDTF">2018-12-09T14:14:36Z</dcterms:created>
  <dcterms:modified xsi:type="dcterms:W3CDTF">2019-12-03T17:06:25Z</dcterms:modified>
</cp:coreProperties>
</file>