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6" r:id="rId3"/>
    <p:sldId id="257" r:id="rId4"/>
    <p:sldId id="268" r:id="rId5"/>
    <p:sldId id="261" r:id="rId6"/>
    <p:sldId id="262" r:id="rId7"/>
    <p:sldId id="263" r:id="rId8"/>
    <p:sldId id="264" r:id="rId9"/>
    <p:sldId id="269" r:id="rId10"/>
    <p:sldId id="270" r:id="rId11"/>
    <p:sldId id="273" r:id="rId12"/>
    <p:sldId id="274" r:id="rId13"/>
    <p:sldId id="275" r:id="rId14"/>
    <p:sldId id="278" r:id="rId15"/>
    <p:sldId id="276" r:id="rId16"/>
    <p:sldId id="279" r:id="rId17"/>
    <p:sldId id="277" r:id="rId18"/>
    <p:sldId id="280" r:id="rId19"/>
    <p:sldId id="281" r:id="rId20"/>
    <p:sldId id="282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>
        <p:scale>
          <a:sx n="100" d="100"/>
          <a:sy n="100" d="100"/>
        </p:scale>
        <p:origin x="10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9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1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7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59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3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3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5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2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1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37" name="Picture 36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DF05E695-3B9E-230C-8BED-FB204E0A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21" r="28902" b="2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6FB89-8F97-9269-5EA3-1E64DBC9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Adaptive Differential Privacy in Federated Learning: Real-Time Noise Scaling Based on Gradient Norm Sensitivity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E2EDB-02C5-9410-435D-6B7BF4714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Arnold Cobo</a:t>
            </a:r>
          </a:p>
          <a:p>
            <a:pPr>
              <a:lnSpc>
                <a:spcPct val="120000"/>
              </a:lnSpc>
            </a:pPr>
            <a:r>
              <a:rPr lang="en-US" sz="1100" dirty="0"/>
              <a:t>EE8227 - Secure Machine Learning </a:t>
            </a:r>
          </a:p>
          <a:p>
            <a:pPr>
              <a:lnSpc>
                <a:spcPct val="120000"/>
              </a:lnSpc>
            </a:pPr>
            <a:r>
              <a:rPr lang="en-US" sz="1100" dirty="0"/>
              <a:t>December 9, 2024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2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C637-2A28-9D91-47ED-56EEA51A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60350"/>
            <a:ext cx="10890929" cy="927100"/>
          </a:xfrm>
        </p:spPr>
        <p:txBody>
          <a:bodyPr/>
          <a:lstStyle/>
          <a:p>
            <a:r>
              <a:rPr lang="en-CA" dirty="0"/>
              <a:t>Gaps and Contributions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ECCE-F8E7-BCCC-9435-CBED05A3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689100"/>
            <a:ext cx="11658600" cy="4445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Gaps in Existing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Static noise scaling fails to adapt to </a:t>
            </a:r>
            <a:r>
              <a:rPr lang="en-CA" b="1" dirty="0"/>
              <a:t>gradient variability</a:t>
            </a:r>
            <a:r>
              <a:rPr lang="en-CA" dirty="0"/>
              <a:t> in real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Limited focus on </a:t>
            </a:r>
            <a:r>
              <a:rPr lang="en-CA" b="1" dirty="0"/>
              <a:t>dynamic noise adjustments</a:t>
            </a:r>
            <a:r>
              <a:rPr lang="en-CA" dirty="0"/>
              <a:t> for non-IID federated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Incomplete exploration of </a:t>
            </a:r>
            <a:r>
              <a:rPr lang="en-CA" b="1" dirty="0"/>
              <a:t>noise sensitivity optimization</a:t>
            </a:r>
            <a:r>
              <a:rPr lang="en-CA" dirty="0"/>
              <a:t> during training rounds.</a:t>
            </a:r>
          </a:p>
          <a:p>
            <a:pPr marL="0" indent="0">
              <a:buNone/>
            </a:pPr>
            <a:r>
              <a:rPr lang="en-CA" sz="2400" b="1" dirty="0"/>
              <a:t>My Contributions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Enhanced Noise Personalization</a:t>
            </a:r>
            <a:r>
              <a:rPr lang="en-C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Real-time noise scaling based on </a:t>
            </a:r>
            <a:r>
              <a:rPr lang="en-CA" b="1" dirty="0"/>
              <a:t>gradient sensitivity thresholds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Bridging the Non-IID Gap</a:t>
            </a:r>
            <a:r>
              <a:rPr lang="en-C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Dynamic </a:t>
            </a:r>
            <a:r>
              <a:rPr lang="en-CA" b="1" dirty="0"/>
              <a:t>data reloading</a:t>
            </a:r>
            <a:r>
              <a:rPr lang="en-CA" dirty="0"/>
              <a:t> combined with adaptive noise mechanisms.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Optimized Privacy-Utility Trade-off</a:t>
            </a:r>
            <a:r>
              <a:rPr lang="en-C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Achieved higher accuracy and faster convergence </a:t>
            </a:r>
            <a:r>
              <a:rPr lang="en-CA" b="1" dirty="0"/>
              <a:t>within static privacy constraints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8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84B4-ADDC-A22F-1050-6567060F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15901"/>
            <a:ext cx="10890929" cy="965200"/>
          </a:xfrm>
        </p:spPr>
        <p:txBody>
          <a:bodyPr/>
          <a:lstStyle/>
          <a:p>
            <a:r>
              <a:rPr lang="en-CA" dirty="0"/>
              <a:t>Methodology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E32FE5-2842-0464-57C3-CE6A5C148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491026"/>
              </p:ext>
            </p:extLst>
          </p:nvPr>
        </p:nvGraphicFramePr>
        <p:xfrm>
          <a:off x="50799" y="1201420"/>
          <a:ext cx="120904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200">
                  <a:extLst>
                    <a:ext uri="{9D8B030D-6E8A-4147-A177-3AD203B41FA5}">
                      <a16:colId xmlns:a16="http://schemas.microsoft.com/office/drawing/2014/main" val="3053620317"/>
                    </a:ext>
                  </a:extLst>
                </a:gridCol>
                <a:gridCol w="6045200">
                  <a:extLst>
                    <a:ext uri="{9D8B030D-6E8A-4147-A177-3AD203B41FA5}">
                      <a16:colId xmlns:a16="http://schemas.microsoft.com/office/drawing/2014/main" val="795403109"/>
                    </a:ext>
                  </a:extLst>
                </a:gridCol>
              </a:tblGrid>
              <a:tr h="352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Static Noise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Dynamic Noise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21424"/>
                  </a:ext>
                </a:extLst>
              </a:tr>
              <a:tr h="4229686">
                <a:tc>
                  <a:txBody>
                    <a:bodyPr/>
                    <a:lstStyle/>
                    <a:p>
                      <a:r>
                        <a:rPr lang="en-CA" sz="2200" b="1" dirty="0"/>
                        <a:t>Configuration: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="1" dirty="0"/>
                        <a:t>Fixed Noise Multiplier:</a:t>
                      </a:r>
                      <a:r>
                        <a:rPr lang="en-CA" dirty="0"/>
                        <a:t> 0.8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b="1" dirty="0"/>
                        <a:t>Gradient Clipping:</a:t>
                      </a:r>
                      <a:r>
                        <a:rPr lang="en-CA" dirty="0"/>
                        <a:t> 1.0</a:t>
                      </a:r>
                    </a:p>
                    <a:p>
                      <a:endParaRPr lang="en-CA" sz="2200" b="1" dirty="0"/>
                    </a:p>
                    <a:p>
                      <a:r>
                        <a:rPr lang="en-CA" sz="2200" b="1" dirty="0"/>
                        <a:t>Workflow: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A" b="1" dirty="0"/>
                        <a:t>Federated Rounds:</a:t>
                      </a:r>
                      <a:r>
                        <a:rPr lang="en-CA" dirty="0"/>
                        <a:t> The model undergoes multiple training rounds across clients.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CA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A" b="1" dirty="0"/>
                        <a:t>Fixed Noise Injection:</a:t>
                      </a:r>
                      <a:r>
                        <a:rPr lang="en-CA" dirty="0"/>
                        <a:t> A constant noise level (0.8) is applied to gradients at each training step.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CA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A" b="1" dirty="0"/>
                        <a:t>Gradient Clipping:</a:t>
                      </a:r>
                      <a:r>
                        <a:rPr lang="en-CA" dirty="0"/>
                        <a:t> Gradients are clipped to a fixed norm (1.0) to limit sensitivity.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CA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A" b="1" dirty="0" err="1"/>
                        <a:t>FedAvg</a:t>
                      </a:r>
                      <a:r>
                        <a:rPr lang="en-CA" b="1" dirty="0"/>
                        <a:t> (Federated Averaging):</a:t>
                      </a:r>
                      <a:r>
                        <a:rPr lang="en-CA" dirty="0"/>
                        <a:t> Local model updates are aggregated on the server to produce the global model.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Two-Pass Training:</a:t>
                      </a:r>
                      <a:endParaRPr lang="en-CA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A" b="1" dirty="0"/>
                        <a:t>Gradient Sensitivity Analysis:</a:t>
                      </a:r>
                      <a:endParaRPr lang="en-CA" dirty="0"/>
                    </a:p>
                    <a:p>
                      <a:pPr lvl="1"/>
                      <a:r>
                        <a:rPr lang="en-CA" dirty="0"/>
                        <a:t>In the first pass, gradients are analyzed to calculate thresholds for </a:t>
                      </a:r>
                      <a:r>
                        <a:rPr lang="en-CA" b="1" dirty="0"/>
                        <a:t>low</a:t>
                      </a:r>
                      <a:r>
                        <a:rPr lang="en-CA" dirty="0"/>
                        <a:t>, </a:t>
                      </a:r>
                      <a:r>
                        <a:rPr lang="en-CA" b="1" dirty="0"/>
                        <a:t>medium</a:t>
                      </a:r>
                      <a:r>
                        <a:rPr lang="en-CA" dirty="0"/>
                        <a:t>, and </a:t>
                      </a:r>
                      <a:r>
                        <a:rPr lang="en-CA" b="1" dirty="0"/>
                        <a:t>high sensitivity</a:t>
                      </a:r>
                      <a:r>
                        <a:rPr lang="en-CA" dirty="0"/>
                        <a:t> batches.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A" b="1" dirty="0"/>
                        <a:t>Noise Scaling:</a:t>
                      </a:r>
                      <a:endParaRPr lang="en-CA" dirty="0"/>
                    </a:p>
                    <a:p>
                      <a:pPr lvl="1"/>
                      <a:r>
                        <a:rPr lang="en-CA" dirty="0"/>
                        <a:t>In the second pass, noise levels are dynamically scaled based on batch sensitivity.</a:t>
                      </a:r>
                    </a:p>
                    <a:p>
                      <a:pPr lvl="1"/>
                      <a:endParaRPr lang="en-CA" dirty="0"/>
                    </a:p>
                    <a:p>
                      <a:r>
                        <a:rPr lang="en-CA" sz="2200" b="1" dirty="0"/>
                        <a:t>Configuration:</a:t>
                      </a:r>
                    </a:p>
                    <a:p>
                      <a:r>
                        <a:rPr lang="en-CA" b="1" dirty="0"/>
                        <a:t>Gradient Clipping:</a:t>
                      </a:r>
                      <a:r>
                        <a:rPr lang="en-CA" dirty="0"/>
                        <a:t> 10.0</a:t>
                      </a:r>
                    </a:p>
                    <a:p>
                      <a:r>
                        <a:rPr lang="en-CA" b="1" dirty="0"/>
                        <a:t>Privacy Budget:</a:t>
                      </a:r>
                      <a:r>
                        <a:rPr lang="en-CA" dirty="0"/>
                        <a:t> The static model’s per-round privacy budget serves as a baseline to ensure fair comparison.</a:t>
                      </a:r>
                    </a:p>
                    <a:p>
                      <a:endParaRPr lang="en-US" dirty="0"/>
                    </a:p>
                    <a:p>
                      <a:r>
                        <a:rPr lang="en-CA" sz="2200" b="1" dirty="0"/>
                        <a:t>Dynamic Data Reloading:</a:t>
                      </a:r>
                    </a:p>
                    <a:p>
                      <a:r>
                        <a:rPr lang="en-CA" b="1" dirty="0"/>
                        <a:t>20% Overlap:</a:t>
                      </a:r>
                      <a:r>
                        <a:rPr lang="en-CA" dirty="0"/>
                        <a:t> A dynamic 20% overlap in client data subsets is introduced across rounds to handle non-IID data more effectively.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64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4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EA51-5123-7068-E77E-C267E7A2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66701"/>
            <a:ext cx="10890929" cy="1097280"/>
          </a:xfrm>
        </p:spPr>
        <p:txBody>
          <a:bodyPr/>
          <a:lstStyle/>
          <a:p>
            <a:r>
              <a:rPr lang="en-CA" dirty="0"/>
              <a:t>Experimental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9E0A-A75E-32AA-9AEE-324E55E0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257300"/>
            <a:ext cx="11200808" cy="4942332"/>
          </a:xfrm>
        </p:spPr>
        <p:txBody>
          <a:bodyPr/>
          <a:lstStyle/>
          <a:p>
            <a:r>
              <a:rPr lang="en-CA" sz="2200" b="1" dirty="0"/>
              <a:t>Dataset: MNIST (Non-IID)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b="1" dirty="0"/>
              <a:t>Non-IID Data Distribution:</a:t>
            </a:r>
            <a:endParaRPr lang="en-CA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Client 0:</a:t>
            </a:r>
            <a:r>
              <a:rPr lang="en-CA" dirty="0"/>
              <a:t> Classes 0–4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Client 1:</a:t>
            </a:r>
            <a:r>
              <a:rPr lang="en-CA" dirty="0"/>
              <a:t> Classes 5–9</a:t>
            </a:r>
          </a:p>
          <a:p>
            <a:r>
              <a:rPr lang="en-CA" sz="2200" b="1" dirty="0"/>
              <a:t>Federated Learning Setup</a:t>
            </a:r>
          </a:p>
          <a:p>
            <a:pPr lvl="1"/>
            <a:r>
              <a:rPr lang="en-CA" b="1" dirty="0"/>
              <a:t>Rounds:</a:t>
            </a:r>
            <a:r>
              <a:rPr lang="en-CA" dirty="0"/>
              <a:t> 15 rounds of federated training</a:t>
            </a:r>
          </a:p>
          <a:p>
            <a:pPr lvl="1"/>
            <a:r>
              <a:rPr lang="en-CA" b="1" dirty="0"/>
              <a:t>Batch Size:</a:t>
            </a:r>
            <a:r>
              <a:rPr lang="en-CA" dirty="0"/>
              <a:t> 16 samples per batch</a:t>
            </a:r>
          </a:p>
          <a:p>
            <a:r>
              <a:rPr lang="en-CA" sz="2200" b="1" dirty="0"/>
              <a:t>Tools &amp; Frameworks</a:t>
            </a:r>
          </a:p>
          <a:p>
            <a:pPr lvl="1"/>
            <a:r>
              <a:rPr lang="en-CA" b="1" dirty="0"/>
              <a:t>Flower:</a:t>
            </a:r>
            <a:r>
              <a:rPr lang="en-CA" dirty="0"/>
              <a:t> Federated Learning (FL) framework for orchestration.</a:t>
            </a:r>
          </a:p>
          <a:p>
            <a:pPr lvl="1"/>
            <a:r>
              <a:rPr lang="en-CA" b="1" dirty="0" err="1"/>
              <a:t>Opacus</a:t>
            </a:r>
            <a:r>
              <a:rPr lang="en-CA" b="1" dirty="0"/>
              <a:t>:</a:t>
            </a:r>
            <a:r>
              <a:rPr lang="en-CA" dirty="0"/>
              <a:t> Differential Privacy (DP) implementation for noise addition and privacy accounting.</a:t>
            </a:r>
          </a:p>
          <a:p>
            <a:pPr marL="265176" lvl="1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0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29CF-23AB-851F-201B-B688B5F0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41301"/>
            <a:ext cx="10890929" cy="1097280"/>
          </a:xfrm>
        </p:spPr>
        <p:txBody>
          <a:bodyPr/>
          <a:lstStyle/>
          <a:p>
            <a:r>
              <a:rPr lang="en-CA" dirty="0"/>
              <a:t>Results &amp; Comparative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D81A-9AAF-A6CE-A429-FAB991AB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338581"/>
            <a:ext cx="10890928" cy="5278118"/>
          </a:xfrm>
        </p:spPr>
        <p:txBody>
          <a:bodyPr>
            <a:normAutofit/>
          </a:bodyPr>
          <a:lstStyle/>
          <a:p>
            <a:r>
              <a:rPr lang="en-CA" sz="2200" b="1" dirty="0"/>
              <a:t>Accuracy Comparison</a:t>
            </a:r>
            <a:endParaRPr lang="en-US" sz="2200" b="1" dirty="0"/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5517D7E-A93E-A4B3-5D54-A5C68AF2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1917700"/>
            <a:ext cx="76835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1A2B-EF06-2515-A6EC-EB5F5AA8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587500"/>
            <a:ext cx="10890928" cy="46121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sz="2200" b="1" dirty="0"/>
              <a:t>Accuracy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Insights:</a:t>
            </a:r>
          </a:p>
          <a:p>
            <a:pPr lvl="1"/>
            <a:r>
              <a:rPr lang="en-CA" b="1" dirty="0"/>
              <a:t>Dynamic Model:</a:t>
            </a:r>
            <a:r>
              <a:rPr lang="en-CA" dirty="0"/>
              <a:t> Faster convergence and higher final accuracy.</a:t>
            </a:r>
          </a:p>
          <a:p>
            <a:pPr lvl="1"/>
            <a:r>
              <a:rPr lang="en-CA" b="1" dirty="0"/>
              <a:t>Static Model:</a:t>
            </a:r>
            <a:r>
              <a:rPr lang="en-CA" dirty="0"/>
              <a:t> Final Accuracy = </a:t>
            </a:r>
            <a:r>
              <a:rPr lang="en-CA" b="1" dirty="0"/>
              <a:t>65.70%</a:t>
            </a:r>
            <a:endParaRPr lang="en-CA" dirty="0"/>
          </a:p>
          <a:p>
            <a:pPr lvl="1"/>
            <a:r>
              <a:rPr lang="en-CA" b="1" dirty="0"/>
              <a:t>Dynamic Model:</a:t>
            </a:r>
            <a:r>
              <a:rPr lang="en-CA" dirty="0"/>
              <a:t> Final Accuracy = </a:t>
            </a:r>
            <a:r>
              <a:rPr lang="en-CA" b="1" dirty="0"/>
              <a:t>85.43%</a:t>
            </a:r>
          </a:p>
          <a:p>
            <a:pPr marL="265176" lvl="1" indent="0">
              <a:buNone/>
            </a:pPr>
            <a:endParaRPr lang="en-CA" b="1" dirty="0"/>
          </a:p>
          <a:p>
            <a:r>
              <a:rPr lang="en-CA" b="1" dirty="0"/>
              <a:t>Key Takeaway:</a:t>
            </a:r>
            <a:br>
              <a:rPr lang="en-CA" dirty="0"/>
            </a:br>
            <a:r>
              <a:rPr lang="en-CA" dirty="0"/>
              <a:t>Dynamic noise scaling retains learning signals, enabling superior accuracy.</a:t>
            </a:r>
            <a:endParaRPr lang="en-CA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7AF427-C4FD-DC84-0B5B-CCAF15EC0DDD}"/>
              </a:ext>
            </a:extLst>
          </p:cNvPr>
          <p:cNvSpPr txBox="1">
            <a:spLocks/>
          </p:cNvSpPr>
          <p:nvPr/>
        </p:nvSpPr>
        <p:spPr>
          <a:xfrm>
            <a:off x="640079" y="2413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Results &amp; Comparative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1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08F6F5-BF1A-F0E2-6674-D1EEEB75D7FB}"/>
              </a:ext>
            </a:extLst>
          </p:cNvPr>
          <p:cNvSpPr txBox="1">
            <a:spLocks/>
          </p:cNvSpPr>
          <p:nvPr/>
        </p:nvSpPr>
        <p:spPr>
          <a:xfrm>
            <a:off x="640079" y="2413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Results &amp; Comparative Analysis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8FD430-2F01-E595-D736-A90A4EE6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338580"/>
            <a:ext cx="10891837" cy="4860607"/>
          </a:xfrm>
        </p:spPr>
        <p:txBody>
          <a:bodyPr>
            <a:normAutofit/>
          </a:bodyPr>
          <a:lstStyle/>
          <a:p>
            <a:r>
              <a:rPr lang="en-CA" sz="2200" b="1" dirty="0"/>
              <a:t>Loss Comparison</a:t>
            </a:r>
          </a:p>
          <a:p>
            <a:pPr marL="0" indent="0">
              <a:buNone/>
            </a:pPr>
            <a:endParaRPr lang="en-US" sz="2200" b="1" dirty="0"/>
          </a:p>
        </p:txBody>
      </p:sp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0716FC12-E709-CDE8-AE80-FE65C852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92300"/>
            <a:ext cx="7509064" cy="43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2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0F30A1-C475-A541-2A25-D0979B82A693}"/>
              </a:ext>
            </a:extLst>
          </p:cNvPr>
          <p:cNvSpPr txBox="1">
            <a:spLocks/>
          </p:cNvSpPr>
          <p:nvPr/>
        </p:nvSpPr>
        <p:spPr>
          <a:xfrm>
            <a:off x="640079" y="2413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Results &amp; Comparative Analysis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65A436-779B-A855-6478-4893D166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587500"/>
            <a:ext cx="10890928" cy="4612132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CA" sz="2200" b="1" dirty="0"/>
              <a:t>Loss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Insights: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Static Model:</a:t>
            </a:r>
            <a:endParaRPr lang="en-CA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CA" dirty="0"/>
              <a:t>Inconsistent loss reduction.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CA" dirty="0"/>
              <a:t>Overfitting after Round 10.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CA" dirty="0"/>
              <a:t>Final Loss = </a:t>
            </a:r>
            <a:r>
              <a:rPr lang="en-CA" b="1" dirty="0"/>
              <a:t>2.0515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Dynamic Model:</a:t>
            </a:r>
            <a:endParaRPr lang="en-CA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CA" dirty="0"/>
              <a:t>Stable loss reduction throughout.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CA" dirty="0"/>
              <a:t>Final Loss = </a:t>
            </a:r>
            <a:r>
              <a:rPr lang="en-CA" b="1" dirty="0"/>
              <a:t>0.4106</a:t>
            </a:r>
          </a:p>
          <a:p>
            <a:pPr marL="640080"/>
            <a:r>
              <a:rPr lang="en-CA" b="1" dirty="0"/>
              <a:t>Key Takeaway:</a:t>
            </a:r>
            <a:br>
              <a:rPr lang="en-CA" dirty="0"/>
            </a:br>
            <a:r>
              <a:rPr lang="en-CA" dirty="0"/>
              <a:t>Dynamic model achieves smoother and more stable training.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7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D249D3-FD2C-8C7B-E545-D3E02057472F}"/>
              </a:ext>
            </a:extLst>
          </p:cNvPr>
          <p:cNvSpPr txBox="1">
            <a:spLocks/>
          </p:cNvSpPr>
          <p:nvPr/>
        </p:nvSpPr>
        <p:spPr>
          <a:xfrm>
            <a:off x="640079" y="2413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Results &amp; Comparative Analysis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6B8773-E800-7F58-317E-6725E4177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338580"/>
            <a:ext cx="10891837" cy="4860607"/>
          </a:xfrm>
        </p:spPr>
        <p:txBody>
          <a:bodyPr>
            <a:normAutofit/>
          </a:bodyPr>
          <a:lstStyle/>
          <a:p>
            <a:r>
              <a:rPr lang="en-CA" sz="2200" b="1" dirty="0"/>
              <a:t>Privacy Budget (</a:t>
            </a:r>
            <a:r>
              <a:rPr lang="el-GR" sz="2200" b="1" dirty="0"/>
              <a:t>ε)</a:t>
            </a:r>
            <a:endParaRPr lang="en-US" sz="2200" b="1" dirty="0"/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2EB46FDF-DAD0-A563-62AC-44897AED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1976438"/>
            <a:ext cx="7607300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0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1B3B09-924B-BBAE-47EF-2A1C5AD7B941}"/>
              </a:ext>
            </a:extLst>
          </p:cNvPr>
          <p:cNvSpPr txBox="1">
            <a:spLocks/>
          </p:cNvSpPr>
          <p:nvPr/>
        </p:nvSpPr>
        <p:spPr>
          <a:xfrm>
            <a:off x="640079" y="2413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Results &amp; Comparative Analysis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ED32CB-BC64-C5C4-CE4F-D75C3C21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587500"/>
            <a:ext cx="10890928" cy="4612132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CA" b="1" dirty="0"/>
              <a:t>Privacy Budget (</a:t>
            </a:r>
            <a:r>
              <a:rPr lang="el-GR" b="1" dirty="0"/>
              <a:t>ε)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Insights: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Static Model:</a:t>
            </a:r>
            <a:r>
              <a:rPr lang="en-CA" dirty="0"/>
              <a:t> Final </a:t>
            </a:r>
            <a:r>
              <a:rPr lang="el-GR" dirty="0"/>
              <a:t>ε = </a:t>
            </a:r>
            <a:r>
              <a:rPr lang="el-GR" b="1" dirty="0"/>
              <a:t>7.34</a:t>
            </a:r>
            <a:endParaRPr lang="el-G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/>
              <a:t>Dynamic Model:</a:t>
            </a:r>
            <a:r>
              <a:rPr lang="en-CA" dirty="0"/>
              <a:t> Final </a:t>
            </a:r>
            <a:r>
              <a:rPr lang="el-GR" dirty="0"/>
              <a:t>ε = </a:t>
            </a:r>
            <a:r>
              <a:rPr lang="el-GR" b="1" dirty="0"/>
              <a:t>7.18</a:t>
            </a: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Key Takeaway:</a:t>
            </a:r>
            <a:br>
              <a:rPr lang="en-CA" dirty="0"/>
            </a:br>
            <a:r>
              <a:rPr lang="en-CA" dirty="0"/>
              <a:t>Dynamic model adheres to strict privacy constraints while delivering better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97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2A5ABF-FBE8-7C51-77EB-76B96C267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518206"/>
              </p:ext>
            </p:extLst>
          </p:nvPr>
        </p:nvGraphicFramePr>
        <p:xfrm>
          <a:off x="638856" y="1536382"/>
          <a:ext cx="10891836" cy="2674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12">
                  <a:extLst>
                    <a:ext uri="{9D8B030D-6E8A-4147-A177-3AD203B41FA5}">
                      <a16:colId xmlns:a16="http://schemas.microsoft.com/office/drawing/2014/main" val="1922071424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3826893472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3400598044"/>
                    </a:ext>
                  </a:extLst>
                </a:gridCol>
              </a:tblGrid>
              <a:tr h="534987">
                <a:tc>
                  <a:txBody>
                    <a:bodyPr/>
                    <a:lstStyle/>
                    <a:p>
                      <a:r>
                        <a:rPr lang="en-CA" dirty="0"/>
                        <a:t>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Static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Dynamic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94618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r>
                        <a:rPr lang="en-CA" dirty="0"/>
                        <a:t>Accuracy (R15)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65.70%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85.43%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05018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r>
                        <a:rPr lang="en-CA" dirty="0"/>
                        <a:t>Loss (R15)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2.0515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0.4106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37869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r>
                        <a:rPr lang="en-CA" dirty="0"/>
                        <a:t>Privacy Budget (</a:t>
                      </a:r>
                      <a:r>
                        <a:rPr lang="el-GR" dirty="0"/>
                        <a:t>ε)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58573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r>
                        <a:rPr lang="en-CA" dirty="0"/>
                        <a:t>Convergence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6323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AD9F1AD1-1139-948F-1698-0E6281DF8181}"/>
              </a:ext>
            </a:extLst>
          </p:cNvPr>
          <p:cNvSpPr txBox="1">
            <a:spLocks/>
          </p:cNvSpPr>
          <p:nvPr/>
        </p:nvSpPr>
        <p:spPr>
          <a:xfrm>
            <a:off x="640079" y="2413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Results &amp; Comparative Analysis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58A30-3E61-5358-E46A-EDD818FC9AC8}"/>
              </a:ext>
            </a:extLst>
          </p:cNvPr>
          <p:cNvSpPr txBox="1"/>
          <p:nvPr/>
        </p:nvSpPr>
        <p:spPr>
          <a:xfrm>
            <a:off x="638856" y="4523418"/>
            <a:ext cx="108918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200" b="1" dirty="0"/>
              <a:t>Key Takeaways:</a:t>
            </a:r>
          </a:p>
          <a:p>
            <a:endParaRPr lang="en-CA" sz="2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Dynamic noise scaling consistently outperforms static noise in accuracy, loss, and convergence rate.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Maintains privacy (</a:t>
            </a:r>
            <a:r>
              <a:rPr lang="el-GR" dirty="0"/>
              <a:t>ε) </a:t>
            </a:r>
            <a:r>
              <a:rPr lang="en-CA" dirty="0"/>
              <a:t>while achieving superior model utility.</a:t>
            </a:r>
          </a:p>
        </p:txBody>
      </p:sp>
    </p:spTree>
    <p:extLst>
      <p:ext uri="{BB962C8B-B14F-4D97-AF65-F5344CB8AC3E}">
        <p14:creationId xmlns:p14="http://schemas.microsoft.com/office/powerpoint/2010/main" val="310403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1A60F3-40C3-6035-7D7C-8DF818E00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Zigzag indicator line">
            <a:extLst>
              <a:ext uri="{FF2B5EF4-FFF2-40B4-BE49-F238E27FC236}">
                <a16:creationId xmlns:a16="http://schemas.microsoft.com/office/drawing/2014/main" id="{26F2ABA9-26C6-7374-ED15-D50D832F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83" r="24669" b="-1"/>
          <a:stretch/>
        </p:blipFill>
        <p:spPr>
          <a:xfrm>
            <a:off x="6091443" y="10"/>
            <a:ext cx="6107701" cy="6857990"/>
          </a:xfrm>
          <a:prstGeom prst="rect">
            <a:avLst/>
          </a:prstGeom>
        </p:spPr>
      </p:pic>
      <p:pic>
        <p:nvPicPr>
          <p:cNvPr id="12" name="Picture 11" descr="Zigzag indicator line">
            <a:extLst>
              <a:ext uri="{FF2B5EF4-FFF2-40B4-BE49-F238E27FC236}">
                <a16:creationId xmlns:a16="http://schemas.microsoft.com/office/drawing/2014/main" id="{DD865918-CE62-8ABA-E176-0AEC9B8FDA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40" r="24726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2B1C1E-DD48-7BAE-7062-415574A97C2D}"/>
              </a:ext>
            </a:extLst>
          </p:cNvPr>
          <p:cNvSpPr txBox="1"/>
          <p:nvPr/>
        </p:nvSpPr>
        <p:spPr>
          <a:xfrm>
            <a:off x="1117600" y="1938908"/>
            <a:ext cx="2933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Motivation &amp; Problem Statement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303192-0BDA-FC12-3D3A-37BF6C5D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743" y="1651931"/>
            <a:ext cx="7023100" cy="3532869"/>
          </a:xfrm>
        </p:spPr>
        <p:txBody>
          <a:bodyPr>
            <a:normAutofit/>
          </a:bodyPr>
          <a:lstStyle/>
          <a:p>
            <a:pPr marL="608076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200" b="1" dirty="0"/>
              <a:t>Motivation: Why is this Important?</a:t>
            </a:r>
          </a:p>
          <a:p>
            <a:pPr marL="0" indent="0">
              <a:buNone/>
            </a:pPr>
            <a:r>
              <a:rPr lang="en-CA" sz="1600" dirty="0"/>
              <a:t>In privacy-sensitive applications like healthcare, finance, and IoT, </a:t>
            </a:r>
            <a:r>
              <a:rPr lang="en-CA" sz="1600" b="1" dirty="0"/>
              <a:t>federated learning (FL)</a:t>
            </a:r>
            <a:r>
              <a:rPr lang="en-CA" sz="1600" dirty="0"/>
              <a:t> enables collaborative model training without sharing raw data. However, ensuring data privacy during training is challenging.</a:t>
            </a:r>
          </a:p>
          <a:p>
            <a:pPr marL="0" indent="0">
              <a:buNone/>
            </a:pPr>
            <a:r>
              <a:rPr lang="en-CA" sz="1600" b="1" dirty="0"/>
              <a:t>Differential Privacy (DP)</a:t>
            </a:r>
            <a:r>
              <a:rPr lang="en-CA" sz="1600" dirty="0"/>
              <a:t> is a key solution, but traditional DP uses </a:t>
            </a:r>
            <a:r>
              <a:rPr lang="en-CA" sz="1600" b="1" dirty="0"/>
              <a:t>static noise injection</a:t>
            </a:r>
            <a:r>
              <a:rPr lang="en-CA" sz="1600" dirty="0"/>
              <a:t> across all training rounds: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b="1" dirty="0"/>
              <a:t>High noise</a:t>
            </a:r>
            <a:r>
              <a:rPr lang="en-CA" sz="1600" dirty="0"/>
              <a:t> ensures privacy but suppresses learning signals, degrading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b="1" dirty="0"/>
              <a:t>Low noise</a:t>
            </a:r>
            <a:r>
              <a:rPr lang="en-CA" sz="1600" dirty="0"/>
              <a:t> improves utility but risks compromising privacy guarantees.</a:t>
            </a:r>
          </a:p>
          <a:p>
            <a:pPr marL="265176" lvl="1" indent="0">
              <a:lnSpc>
                <a:spcPct val="110000"/>
              </a:lnSpc>
              <a:buNone/>
            </a:pPr>
            <a:endParaRPr lang="en-US" sz="1400" dirty="0"/>
          </a:p>
          <a:p>
            <a:pPr marL="608076" lvl="1" indent="-342900">
              <a:lnSpc>
                <a:spcPct val="110000"/>
              </a:lnSpc>
              <a:buFont typeface="+mj-lt"/>
              <a:buAutoNum type="arabicPeriod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39357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F527-4D64-4336-280B-F9FE6D92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15901"/>
            <a:ext cx="10890929" cy="1097280"/>
          </a:xfrm>
        </p:spPr>
        <p:txBody>
          <a:bodyPr/>
          <a:lstStyle/>
          <a:p>
            <a:r>
              <a:rPr lang="en-CA" dirty="0"/>
              <a:t>Conclusions &amp; Future Directions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D6B9-9D1E-D331-610B-E1192827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1130301"/>
            <a:ext cx="11734800" cy="55117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/>
              <a:t>Key Conclusions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Dynamic Noise Adaptation: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Enhances </a:t>
            </a:r>
            <a:r>
              <a:rPr lang="en-CA" b="1" dirty="0"/>
              <a:t>model utility</a:t>
            </a:r>
            <a:r>
              <a:rPr lang="en-CA" dirty="0"/>
              <a:t> while maintaining </a:t>
            </a:r>
            <a:r>
              <a:rPr lang="en-CA" b="1" dirty="0"/>
              <a:t>strict privacy constraints</a:t>
            </a:r>
            <a:r>
              <a:rPr lang="en-CA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Achieves: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CA" b="1" dirty="0"/>
              <a:t>Higher accuracy</a:t>
            </a:r>
            <a:r>
              <a:rPr lang="en-CA" dirty="0"/>
              <a:t>: Improved by nearly </a:t>
            </a:r>
            <a:r>
              <a:rPr lang="en-CA" b="1" dirty="0"/>
              <a:t>20%</a:t>
            </a:r>
            <a:r>
              <a:rPr lang="en-CA" dirty="0"/>
              <a:t> compared to static noise.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CA" b="1" dirty="0"/>
              <a:t>Faster convergence</a:t>
            </a:r>
            <a:r>
              <a:rPr lang="en-CA" dirty="0"/>
              <a:t>: Stable learning on </a:t>
            </a:r>
            <a:r>
              <a:rPr lang="en-CA" b="1" dirty="0"/>
              <a:t>non-IID data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sz="2400" b="1" dirty="0"/>
              <a:t>Future Work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Scalability:</a:t>
            </a:r>
            <a:endParaRPr lang="en-CA" dirty="0"/>
          </a:p>
          <a:p>
            <a:pPr marL="742950" lvl="1" indent="-285750">
              <a:buFont typeface="+mj-lt"/>
              <a:buAutoNum type="arabicPeriod"/>
            </a:pPr>
            <a:r>
              <a:rPr lang="en-CA" dirty="0"/>
              <a:t>Extend experiments to </a:t>
            </a:r>
            <a:r>
              <a:rPr lang="en-CA" b="1" dirty="0"/>
              <a:t>larger datasets</a:t>
            </a:r>
            <a:r>
              <a:rPr lang="en-CA" dirty="0"/>
              <a:t> (e.g., CIFAR-10, real-world healthcare/finance data).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dirty="0"/>
              <a:t>Evaluate in </a:t>
            </a:r>
            <a:r>
              <a:rPr lang="en-CA" b="1" dirty="0"/>
              <a:t>real-world federated systems</a:t>
            </a:r>
            <a:r>
              <a:rPr lang="en-CA" dirty="0"/>
              <a:t> with more clients and increased data heterogeneity.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Noise Optimization:</a:t>
            </a:r>
            <a:endParaRPr lang="en-CA" dirty="0"/>
          </a:p>
          <a:p>
            <a:pPr marL="742950" lvl="1" indent="-285750">
              <a:buFont typeface="+mj-lt"/>
              <a:buAutoNum type="arabicPeriod"/>
            </a:pPr>
            <a:r>
              <a:rPr lang="en-CA" dirty="0"/>
              <a:t>Further refine </a:t>
            </a:r>
            <a:r>
              <a:rPr lang="en-CA" b="1" dirty="0"/>
              <a:t>noise scaling parameters</a:t>
            </a:r>
            <a:r>
              <a:rPr lang="en-CA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dirty="0"/>
              <a:t>Minimize cumulative </a:t>
            </a:r>
            <a:r>
              <a:rPr lang="en-CA" b="1" dirty="0"/>
              <a:t>privacy budget (</a:t>
            </a:r>
            <a:r>
              <a:rPr lang="el-GR" b="1" dirty="0"/>
              <a:t>ε)</a:t>
            </a:r>
            <a:r>
              <a:rPr lang="el-GR" dirty="0"/>
              <a:t> </a:t>
            </a:r>
            <a:r>
              <a:rPr lang="en-CA" dirty="0"/>
              <a:t>while preserving model accuracy and utility.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75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D3ED-CD26-D9A7-7CD5-36B5D093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D601-60C8-43EB-F0BE-5A481FFB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Wang et al., "Lightweight Differential Privacy in Federated Learning," 2021.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Zhang et al., "Hierarchical Privacy Budget Allocation in FL," 2020.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Shen et al., "Gradient Sensitivity for Dynamic Noise Calibration," 2021.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Rao et al., "Dynamic Privacy Budget Schedulers for FL," 2022.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Zhang et al., "Differentiated Noise Addition for Non-IID Data in FL," 2020.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Liu et al., "Robust DP for Non-IID and Adversarial Settings,"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0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Zigzag indicator line">
            <a:extLst>
              <a:ext uri="{FF2B5EF4-FFF2-40B4-BE49-F238E27FC236}">
                <a16:creationId xmlns:a16="http://schemas.microsoft.com/office/drawing/2014/main" id="{BDE71746-87C9-84F9-5FAA-145955B4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80" b="125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2D97C-8FB0-3A98-0FB5-8526F1F0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99" y="1590053"/>
            <a:ext cx="3305701" cy="3584187"/>
          </a:xfrm>
        </p:spPr>
        <p:txBody>
          <a:bodyPr>
            <a:normAutofit/>
          </a:bodyPr>
          <a:lstStyle/>
          <a:p>
            <a:r>
              <a:rPr lang="en-US" sz="3600" dirty="0"/>
              <a:t>Motivation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19DC-226F-6592-6E1A-F9CFB8682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300" y="1641371"/>
            <a:ext cx="6734701" cy="353286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"/>
            </a:pPr>
            <a:r>
              <a:rPr lang="en-CA" sz="2400" b="1" dirty="0"/>
              <a:t>Problem Statement: What’s the Challenge?</a:t>
            </a:r>
          </a:p>
          <a:p>
            <a:pPr lvl="1">
              <a:lnSpc>
                <a:spcPct val="110000"/>
              </a:lnSpc>
            </a:pPr>
            <a:r>
              <a:rPr lang="en-US" sz="1700" b="1" dirty="0"/>
              <a:t>Static Noise Scaling: Existing methods apply the same noise multiplier to all batches and rounds, ignoring the sensitivity of individual gradients. This lack of flexibility results in:</a:t>
            </a:r>
          </a:p>
          <a:p>
            <a:pPr lvl="2">
              <a:lnSpc>
                <a:spcPct val="110000"/>
              </a:lnSpc>
            </a:pPr>
            <a:r>
              <a:rPr lang="en-US" sz="1400" b="1" dirty="0"/>
              <a:t>    Inefficient noise application.</a:t>
            </a:r>
          </a:p>
          <a:p>
            <a:pPr lvl="2">
              <a:lnSpc>
                <a:spcPct val="110000"/>
              </a:lnSpc>
            </a:pPr>
            <a:r>
              <a:rPr lang="en-US" sz="1400" b="1" dirty="0"/>
              <a:t>    Poor performance on heterogeneous (non-IID) data.</a:t>
            </a:r>
          </a:p>
          <a:p>
            <a:pPr lvl="1">
              <a:lnSpc>
                <a:spcPct val="110000"/>
              </a:lnSpc>
            </a:pPr>
            <a:r>
              <a:rPr lang="en-US" sz="1700" b="1" dirty="0"/>
              <a:t>Non-IID Data Heterogeneity: When clients hold data with different class distributions, balancing privacy and model utility becomes even harder.</a:t>
            </a:r>
          </a:p>
          <a:p>
            <a:pPr lvl="2">
              <a:lnSpc>
                <a:spcPct val="110000"/>
              </a:lnSpc>
            </a:pPr>
            <a:r>
              <a:rPr lang="en-US" sz="1400" b="1" dirty="0"/>
              <a:t>    Static models struggle to adapt noise to the varying sensitivity of client updates.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5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Zigzag indicator line">
            <a:extLst>
              <a:ext uri="{FF2B5EF4-FFF2-40B4-BE49-F238E27FC236}">
                <a16:creationId xmlns:a16="http://schemas.microsoft.com/office/drawing/2014/main" id="{A89A8C6F-77CC-F261-7954-9EB43E72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80" b="125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DE01B-6981-AAE8-6BA8-0E0C1A57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763" y="1641371"/>
            <a:ext cx="3305701" cy="151400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Motivation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588F-7ECB-8D3B-959A-798BBFB8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314" y="1641371"/>
            <a:ext cx="5214006" cy="35328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CA" sz="2200" b="1" dirty="0"/>
              <a:t>Real-World Impact</a:t>
            </a:r>
          </a:p>
          <a:p>
            <a:pPr marL="0" indent="0">
              <a:buNone/>
            </a:pPr>
            <a:r>
              <a:rPr lang="en-CA" b="1" dirty="0"/>
              <a:t>In applications like healthcare and financial systems, models need to:</a:t>
            </a:r>
          </a:p>
          <a:p>
            <a:r>
              <a:rPr lang="en-CA" b="1" dirty="0"/>
              <a:t>    Deliver high accuracy while respecting strict privacy constraints.</a:t>
            </a:r>
          </a:p>
          <a:p>
            <a:r>
              <a:rPr lang="en-CA" b="1" dirty="0"/>
              <a:t>    Adapt to heterogeneous, non-IID datasets without compromising on learning quality.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3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6ACD7E1-08CF-1364-B558-4BF9E14B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31" r="33497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19A8ECE-F3AF-2313-0A2E-88D43B59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Objectives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4E49-ECE9-6688-0BA5-C008DAFEF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209905" cy="36646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Adaptive Noise Scaling</a:t>
            </a:r>
          </a:p>
          <a:p>
            <a:pPr lvl="1"/>
            <a:r>
              <a:rPr lang="en-CA" dirty="0"/>
              <a:t>Introduce </a:t>
            </a:r>
            <a:r>
              <a:rPr lang="en-CA" b="1" dirty="0"/>
              <a:t>real-time noise adjustment</a:t>
            </a:r>
            <a:r>
              <a:rPr lang="en-CA" dirty="0"/>
              <a:t> based on </a:t>
            </a:r>
            <a:r>
              <a:rPr lang="en-CA" b="1" dirty="0"/>
              <a:t>gradient sensitivity</a:t>
            </a:r>
            <a:r>
              <a:rPr lang="en-CA" dirty="0"/>
              <a:t>. </a:t>
            </a:r>
          </a:p>
          <a:p>
            <a:pPr lvl="1"/>
            <a:r>
              <a:rPr lang="en-CA" dirty="0"/>
              <a:t>Noise levels adapt dynamically: </a:t>
            </a:r>
          </a:p>
          <a:p>
            <a:pPr lvl="2"/>
            <a:r>
              <a:rPr lang="en-CA" b="1" dirty="0"/>
              <a:t>High gradients</a:t>
            </a:r>
            <a:r>
              <a:rPr lang="en-CA" dirty="0"/>
              <a:t> → More noise to protect sensitive updates.</a:t>
            </a:r>
          </a:p>
          <a:p>
            <a:pPr lvl="2"/>
            <a:r>
              <a:rPr lang="en-CA" b="1" dirty="0"/>
              <a:t>Low gradients</a:t>
            </a:r>
            <a:r>
              <a:rPr lang="en-CA" dirty="0"/>
              <a:t> → Less noise to preserve learning signals.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3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E6A3E0CE-73A8-C377-EAA8-7305DB84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526" r="8973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F5F0D5-3F3E-A6F5-D3A3-9403B299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Objectives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FD8C-355D-F7CC-DEC7-5D02D6D8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CA" sz="2200" b="1" dirty="0"/>
              <a:t>Dynamic Data Handling</a:t>
            </a:r>
          </a:p>
          <a:p>
            <a:r>
              <a:rPr lang="en-CA" dirty="0"/>
              <a:t>Efficiently manage </a:t>
            </a:r>
            <a:r>
              <a:rPr lang="en-CA" b="1" dirty="0"/>
              <a:t>non-IID data</a:t>
            </a:r>
            <a:r>
              <a:rPr lang="en-CA" dirty="0"/>
              <a:t> (heterogeneous data distribution).</a:t>
            </a:r>
          </a:p>
          <a:p>
            <a:r>
              <a:rPr lang="en-CA" dirty="0"/>
              <a:t>Reload </a:t>
            </a:r>
            <a:r>
              <a:rPr lang="en-CA" b="1" dirty="0"/>
              <a:t>dynamic subsets</a:t>
            </a:r>
            <a:r>
              <a:rPr lang="en-CA" dirty="0"/>
              <a:t> of client data across federated rounds to reflect realistic scenarios.</a:t>
            </a:r>
          </a:p>
          <a:p>
            <a:r>
              <a:rPr lang="en-CA" dirty="0"/>
              <a:t>Incorporate </a:t>
            </a:r>
            <a:r>
              <a:rPr lang="en-CA" b="1" dirty="0"/>
              <a:t>20% data overlap</a:t>
            </a:r>
            <a:r>
              <a:rPr lang="en-CA" dirty="0"/>
              <a:t> to simulate varying data availability.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544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D6DA348F-866B-1D18-786A-2CE3CFA4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33" r="41696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1DDB30-68B1-CBA0-4A90-5450A153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 dirty="0"/>
              <a:t>Objectives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0773-5E2D-07FD-17AB-57895FA1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3236"/>
            <a:ext cx="6532246" cy="36646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CA" sz="2200" b="1" dirty="0"/>
              <a:t>Evaluation Metrics</a:t>
            </a:r>
          </a:p>
          <a:p>
            <a:r>
              <a:rPr lang="en-CA" sz="1500" b="1" dirty="0"/>
              <a:t>Model Utility</a:t>
            </a:r>
            <a:r>
              <a:rPr lang="en-CA" sz="1500" dirty="0"/>
              <a:t>:</a:t>
            </a:r>
          </a:p>
          <a:p>
            <a:pPr lvl="1"/>
            <a:r>
              <a:rPr lang="en-CA" sz="1500" b="1" dirty="0"/>
              <a:t>Accuracy</a:t>
            </a:r>
            <a:r>
              <a:rPr lang="en-CA" sz="1500" dirty="0"/>
              <a:t>: Measure learning performance over rounds.</a:t>
            </a:r>
          </a:p>
          <a:p>
            <a:pPr lvl="1"/>
            <a:r>
              <a:rPr lang="en-CA" sz="1500" b="1" dirty="0"/>
              <a:t>Loss</a:t>
            </a:r>
            <a:r>
              <a:rPr lang="en-CA" sz="1500" dirty="0"/>
              <a:t>: Track convergence and stability.</a:t>
            </a:r>
          </a:p>
          <a:p>
            <a:r>
              <a:rPr lang="en-CA" sz="1500" b="1" dirty="0"/>
              <a:t>Privacy Guarantee</a:t>
            </a:r>
            <a:r>
              <a:rPr lang="en-CA" sz="1500" dirty="0"/>
              <a:t>:</a:t>
            </a:r>
          </a:p>
          <a:p>
            <a:pPr lvl="1"/>
            <a:r>
              <a:rPr lang="en-CA" sz="1500" b="1" dirty="0"/>
              <a:t>Cumulative Privacy Budget (</a:t>
            </a:r>
            <a:r>
              <a:rPr lang="el-GR" sz="1500" b="1" dirty="0"/>
              <a:t>ε)</a:t>
            </a:r>
            <a:r>
              <a:rPr lang="el-GR" sz="1500" dirty="0"/>
              <a:t>: </a:t>
            </a:r>
            <a:r>
              <a:rPr lang="en-CA" sz="1500" dirty="0"/>
              <a:t>Ensure strict differential privacy constraints are met.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9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0E96-5B4E-FDAE-771E-5AEC25FD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15901"/>
            <a:ext cx="10890929" cy="1097280"/>
          </a:xfrm>
        </p:spPr>
        <p:txBody>
          <a:bodyPr/>
          <a:lstStyle/>
          <a:p>
            <a:r>
              <a:rPr lang="en-CA" dirty="0"/>
              <a:t>Key 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090E-A277-E1D1-BB48-6DABE9B37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681481"/>
            <a:ext cx="10890928" cy="4592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600" b="1" dirty="0"/>
              <a:t>Differential Privacy in Federated Learning</a:t>
            </a:r>
          </a:p>
          <a:p>
            <a:r>
              <a:rPr lang="en-CA" sz="1900" b="1" dirty="0"/>
              <a:t>Wang et al. (2020)</a:t>
            </a:r>
            <a:r>
              <a:rPr lang="en-CA" sz="1900" dirty="0"/>
              <a:t>:</a:t>
            </a:r>
          </a:p>
          <a:p>
            <a:pPr lvl="1"/>
            <a:r>
              <a:rPr lang="en-CA" sz="1700" dirty="0"/>
              <a:t>Proposed lightweight differential privacy (DP) for resource-constrained IoT devices.</a:t>
            </a:r>
          </a:p>
          <a:p>
            <a:pPr lvl="1"/>
            <a:r>
              <a:rPr lang="en-CA" sz="1700" dirty="0"/>
              <a:t>Achieved privacy guarantees without compromising model accuracy </a:t>
            </a:r>
            <a:r>
              <a:rPr lang="en-CA" sz="1700" b="1" dirty="0"/>
              <a:t>[1]</a:t>
            </a:r>
            <a:r>
              <a:rPr lang="en-CA" sz="1700" dirty="0"/>
              <a:t>.</a:t>
            </a:r>
          </a:p>
          <a:p>
            <a:r>
              <a:rPr lang="en-CA" sz="1900" b="1" dirty="0"/>
              <a:t>Zhang et al. (2021)</a:t>
            </a:r>
            <a:r>
              <a:rPr lang="en-CA" sz="1900" dirty="0"/>
              <a:t>:</a:t>
            </a:r>
          </a:p>
          <a:p>
            <a:pPr lvl="1"/>
            <a:r>
              <a:rPr lang="en-CA" sz="1700" dirty="0"/>
              <a:t>Introduced hierarchical DP with </a:t>
            </a:r>
            <a:r>
              <a:rPr lang="en-CA" sz="1700" b="1" dirty="0"/>
              <a:t>dynamic privacy budget allocation</a:t>
            </a:r>
            <a:r>
              <a:rPr lang="en-CA" sz="1700" dirty="0"/>
              <a:t>.</a:t>
            </a:r>
          </a:p>
          <a:p>
            <a:pPr lvl="1"/>
            <a:r>
              <a:rPr lang="en-CA" sz="1700" dirty="0"/>
              <a:t>Enabled fine-grained noise addition to sensitive model layers </a:t>
            </a:r>
            <a:r>
              <a:rPr lang="en-CA" sz="1700" b="1" dirty="0"/>
              <a:t>[2]</a:t>
            </a:r>
            <a:r>
              <a:rPr lang="en-CA" sz="1700" dirty="0"/>
              <a:t>.</a:t>
            </a:r>
          </a:p>
          <a:p>
            <a:r>
              <a:rPr lang="en-CA" sz="1900" b="1" dirty="0"/>
              <a:t>Liu et al. (2022)</a:t>
            </a:r>
            <a:r>
              <a:rPr lang="en-CA" sz="1900" dirty="0"/>
              <a:t>:</a:t>
            </a:r>
          </a:p>
          <a:p>
            <a:pPr lvl="1"/>
            <a:r>
              <a:rPr lang="en-CA" sz="1700" dirty="0"/>
              <a:t>Developed adaptive DP to dynamically scale noise based on </a:t>
            </a:r>
            <a:r>
              <a:rPr lang="en-CA" sz="1700" b="1" dirty="0"/>
              <a:t>client data sensitivity</a:t>
            </a:r>
            <a:r>
              <a:rPr lang="en-CA" sz="1700" dirty="0"/>
              <a:t>.</a:t>
            </a:r>
          </a:p>
          <a:p>
            <a:pPr lvl="1"/>
            <a:r>
              <a:rPr lang="en-CA" sz="1700" dirty="0"/>
              <a:t>Demonstrated significant utility gains on </a:t>
            </a:r>
            <a:r>
              <a:rPr lang="en-CA" sz="1700" b="1" dirty="0"/>
              <a:t>non-IID data</a:t>
            </a:r>
            <a:r>
              <a:rPr lang="en-CA" sz="1700" dirty="0"/>
              <a:t> </a:t>
            </a:r>
            <a:r>
              <a:rPr lang="en-CA" sz="1700" b="1" dirty="0"/>
              <a:t>[3]</a:t>
            </a:r>
            <a:r>
              <a:rPr lang="en-CA" sz="1700" dirty="0"/>
              <a:t>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201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40F9-4EF1-A672-C9FE-5E70EF54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54001"/>
            <a:ext cx="10890929" cy="1097280"/>
          </a:xfrm>
        </p:spPr>
        <p:txBody>
          <a:bodyPr/>
          <a:lstStyle/>
          <a:p>
            <a:r>
              <a:rPr lang="en-CA" dirty="0"/>
              <a:t>Key 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74B9-EA0E-3FE0-E585-5BBDF3BB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676400"/>
            <a:ext cx="10890928" cy="4218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Gradient Sensitivity and Dynamic Noise</a:t>
            </a:r>
            <a:endParaRPr lang="en-CA" sz="2600" b="1" dirty="0"/>
          </a:p>
          <a:p>
            <a:r>
              <a:rPr lang="en-CA" sz="1900" b="1" dirty="0"/>
              <a:t>Shen et al. (2022)</a:t>
            </a:r>
            <a:r>
              <a:rPr lang="en-CA" sz="1900" dirty="0"/>
              <a:t>:</a:t>
            </a:r>
            <a:endParaRPr lang="en-CA" sz="1900" b="1" dirty="0"/>
          </a:p>
          <a:p>
            <a:pPr lvl="1"/>
            <a:r>
              <a:rPr lang="en-CA" sz="1400" dirty="0"/>
              <a:t>Integrated </a:t>
            </a:r>
            <a:r>
              <a:rPr lang="en-CA" sz="1400" b="1" dirty="0"/>
              <a:t>gradient sensitivity analysis</a:t>
            </a:r>
            <a:r>
              <a:rPr lang="en-CA" sz="1400" dirty="0"/>
              <a:t> to tailor noise levels before each training round.</a:t>
            </a:r>
          </a:p>
          <a:p>
            <a:pPr lvl="1"/>
            <a:r>
              <a:rPr lang="en-CA" sz="1400" dirty="0"/>
              <a:t>Improved performance in non-IID federated settings </a:t>
            </a:r>
            <a:r>
              <a:rPr lang="en-CA" sz="1400" b="1" dirty="0"/>
              <a:t>[4]</a:t>
            </a:r>
            <a:r>
              <a:rPr lang="en-CA" sz="1400" dirty="0"/>
              <a:t>.</a:t>
            </a:r>
            <a:endParaRPr lang="en-CA" sz="1700" b="1" dirty="0"/>
          </a:p>
          <a:p>
            <a:r>
              <a:rPr lang="en-CA" sz="1700" b="1" dirty="0"/>
              <a:t>Rao et al. (2022)</a:t>
            </a:r>
            <a:r>
              <a:rPr lang="en-CA" sz="1700" dirty="0"/>
              <a:t>:</a:t>
            </a:r>
          </a:p>
          <a:p>
            <a:pPr lvl="1"/>
            <a:r>
              <a:rPr lang="en-CA" sz="1400" dirty="0"/>
              <a:t>Combined sensitivity scaling with </a:t>
            </a:r>
            <a:r>
              <a:rPr lang="en-CA" sz="1400" b="1" dirty="0"/>
              <a:t>dynamic privacy budget scheduling</a:t>
            </a:r>
            <a:r>
              <a:rPr lang="en-CA" sz="1400" dirty="0"/>
              <a:t>.</a:t>
            </a:r>
          </a:p>
          <a:p>
            <a:pPr lvl="1"/>
            <a:r>
              <a:rPr lang="en-CA" sz="1400" dirty="0"/>
              <a:t>Achieved </a:t>
            </a:r>
            <a:r>
              <a:rPr lang="en-CA" sz="1400" b="1" dirty="0"/>
              <a:t>10% accuracy improvement</a:t>
            </a:r>
            <a:r>
              <a:rPr lang="en-CA" sz="1400" dirty="0"/>
              <a:t> over static models on non-IID data </a:t>
            </a:r>
            <a:r>
              <a:rPr lang="en-CA" sz="1400" b="1" dirty="0"/>
              <a:t>[5]</a:t>
            </a:r>
            <a:r>
              <a:rPr lang="en-CA" sz="1400" dirty="0"/>
              <a:t>.</a:t>
            </a:r>
            <a:endParaRPr lang="en-CA" sz="1500" dirty="0"/>
          </a:p>
          <a:p>
            <a:r>
              <a:rPr lang="en-CA" sz="1700" b="1" dirty="0"/>
              <a:t>Zhang et al. (2023)</a:t>
            </a:r>
            <a:r>
              <a:rPr lang="en-CA" sz="1700" dirty="0"/>
              <a:t>:</a:t>
            </a:r>
          </a:p>
          <a:p>
            <a:pPr lvl="1"/>
            <a:r>
              <a:rPr lang="en-CA" sz="1600" dirty="0"/>
              <a:t>Proposed </a:t>
            </a:r>
            <a:r>
              <a:rPr lang="en-CA" sz="1600" b="1" dirty="0"/>
              <a:t>differentiated noise addition</a:t>
            </a:r>
            <a:r>
              <a:rPr lang="en-CA" sz="1600" dirty="0"/>
              <a:t> tailored to client-specific data heterogeneity </a:t>
            </a:r>
            <a:r>
              <a:rPr lang="en-CA" sz="1600" b="1" dirty="0"/>
              <a:t>[6]</a:t>
            </a:r>
            <a:r>
              <a:rPr lang="en-CA" sz="1600" dirty="0"/>
              <a:t>.</a:t>
            </a:r>
            <a:endParaRPr lang="en-CA" sz="1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8315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1303</Words>
  <Application>Microsoft Macintosh PowerPoint</Application>
  <PresentationFormat>Widescreen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Grandview Display</vt:lpstr>
      <vt:lpstr>DashVTI</vt:lpstr>
      <vt:lpstr>Adaptive Differential Privacy in Federated Learning: Real-Time Noise Scaling Based on Gradient Norm Sensitivity</vt:lpstr>
      <vt:lpstr>PowerPoint Presentation</vt:lpstr>
      <vt:lpstr>Motivation &amp; Problem Statement</vt:lpstr>
      <vt:lpstr>Motivation &amp; Problem Statement</vt:lpstr>
      <vt:lpstr>Objectives &amp; Goals</vt:lpstr>
      <vt:lpstr>Objectives &amp; Goals</vt:lpstr>
      <vt:lpstr>Objectives &amp; Goals</vt:lpstr>
      <vt:lpstr>Key Related Work</vt:lpstr>
      <vt:lpstr>Key Related Work</vt:lpstr>
      <vt:lpstr>Gaps and Contributions</vt:lpstr>
      <vt:lpstr>Methodology</vt:lpstr>
      <vt:lpstr>Experimental Setup</vt:lpstr>
      <vt:lpstr>Results &amp; Comparative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&amp; Future Directions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Arnold Cobo</dc:creator>
  <cp:lastModifiedBy>Arnold Cobo</cp:lastModifiedBy>
  <cp:revision>2</cp:revision>
  <dcterms:created xsi:type="dcterms:W3CDTF">2024-12-09T21:50:30Z</dcterms:created>
  <dcterms:modified xsi:type="dcterms:W3CDTF">2024-12-10T04:57:49Z</dcterms:modified>
</cp:coreProperties>
</file>