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adrã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adrã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adrã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adrã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adrã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0;p4"/>
          <p:cNvSpPr/>
          <p:nvPr/>
        </p:nvSpPr>
        <p:spPr>
          <a:xfrm>
            <a:off x="720000" y="727920"/>
            <a:ext cx="5776200" cy="27072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Google Shape;22;p4"/>
          <p:cNvSpPr/>
          <p:nvPr/>
        </p:nvSpPr>
        <p:spPr>
          <a:xfrm rot="13830000">
            <a:off x="7450560" y="-1394640"/>
            <a:ext cx="4037760" cy="2965680"/>
          </a:xfrm>
          <a:custGeom>
            <a:avLst/>
            <a:gdLst>
              <a:gd name="textAreaLeft" fmla="*/ 0 w 4037760"/>
              <a:gd name="textAreaRight" fmla="*/ 4038480 w 403776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1;p2"/>
          <p:cNvSpPr/>
          <p:nvPr/>
        </p:nvSpPr>
        <p:spPr>
          <a:xfrm>
            <a:off x="7947360" y="-1974960"/>
            <a:ext cx="4038120" cy="2965680"/>
          </a:xfrm>
          <a:custGeom>
            <a:avLst/>
            <a:gdLst>
              <a:gd name="textAreaLeft" fmla="*/ 0 w 4038120"/>
              <a:gd name="textAreaRight" fmla="*/ 4038840 w 4038120"/>
              <a:gd name="textAreaTop" fmla="*/ 0 h 2965680"/>
              <a:gd name="textAreaBottom" fmla="*/ 2966400 h 2965680"/>
            </a:gdLst>
            <a:ahLst/>
            <a:rect l="textAreaLeft" t="textAreaTop" r="textAreaRight" b="textAreaBottom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81240"/>
            <a:ext cx="77022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3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mailto:senoratec.io@gmail.com" TargetMode="External"/><Relationship Id="rId3" Type="http://schemas.openxmlformats.org/officeDocument/2006/relationships/hyperlink" Target="https://github.com/GitHubAlves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77;p15"/>
          <p:cNvSpPr/>
          <p:nvPr/>
        </p:nvSpPr>
        <p:spPr>
          <a:xfrm>
            <a:off x="12812400" y="872640"/>
            <a:ext cx="143280" cy="270360"/>
          </a:xfrm>
          <a:custGeom>
            <a:avLst/>
            <a:gdLst>
              <a:gd name="textAreaLeft" fmla="*/ 0 w 143280"/>
              <a:gd name="textAreaRight" fmla="*/ 144000 w 143280"/>
              <a:gd name="textAreaTop" fmla="*/ 0 h 270360"/>
              <a:gd name="textAreaBottom" fmla="*/ 271080 h 270360"/>
            </a:gdLst>
            <a:ahLst/>
            <a:rect l="textAreaLeft" t="textAreaTop" r="textAreaRight" b="textAreaBottom"/>
            <a:pathLst>
              <a:path w="739" h="1388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Google Shape;78;p15"/>
          <p:cNvSpPr/>
          <p:nvPr/>
        </p:nvSpPr>
        <p:spPr>
          <a:xfrm>
            <a:off x="12634920" y="984240"/>
            <a:ext cx="164160" cy="224280"/>
          </a:xfrm>
          <a:custGeom>
            <a:avLst/>
            <a:gdLst>
              <a:gd name="textAreaLeft" fmla="*/ 0 w 164160"/>
              <a:gd name="textAreaRight" fmla="*/ 164880 w 164160"/>
              <a:gd name="textAreaTop" fmla="*/ 0 h 224280"/>
              <a:gd name="textAreaBottom" fmla="*/ 225000 h 224280"/>
            </a:gdLst>
            <a:ahLst/>
            <a:rect l="textAreaLeft" t="textAreaTop" r="textAreaRight" b="textAreaBottom"/>
            <a:pathLst>
              <a:path w="846" h="1153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Google Shape;79;p15"/>
          <p:cNvSpPr/>
          <p:nvPr/>
        </p:nvSpPr>
        <p:spPr>
          <a:xfrm>
            <a:off x="12359160" y="2644560"/>
            <a:ext cx="115200" cy="52200"/>
          </a:xfrm>
          <a:custGeom>
            <a:avLst/>
            <a:gdLst>
              <a:gd name="textAreaLeft" fmla="*/ 0 w 115200"/>
              <a:gd name="textAreaRight" fmla="*/ 115920 w 115200"/>
              <a:gd name="textAreaTop" fmla="*/ 0 h 52200"/>
              <a:gd name="textAreaBottom" fmla="*/ 52920 h 52200"/>
            </a:gdLst>
            <a:ahLst/>
            <a:rect l="textAreaLeft" t="textAreaTop" r="textAreaRight" b="textAreaBottom"/>
            <a:pathLst>
              <a:path fill="none" w="596" h="275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w="9525">
            <a:solidFill>
              <a:srgbClr val="2ab59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920" bIns="792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5" name="Google Shape;80;p15" descr=""/>
          <p:cNvPicPr/>
          <p:nvPr/>
        </p:nvPicPr>
        <p:blipFill>
          <a:blip r:embed="rId1"/>
          <a:srcRect l="0" t="0" r="0" b="6092"/>
          <a:stretch/>
        </p:blipFill>
        <p:spPr>
          <a:xfrm>
            <a:off x="0" y="0"/>
            <a:ext cx="9142200" cy="339012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2280" y="2969640"/>
            <a:ext cx="9142200" cy="1540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ROBÔ COLABORATIVO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rgbClr val="263238"/>
                </a:solidFill>
                <a:latin typeface="Comfortaa"/>
                <a:ea typeface="Comfortaa"/>
              </a:rPr>
              <a:t>COLABORE COM TUDO, COM TODOS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rgbClr val="263238"/>
                </a:solidFill>
                <a:latin typeface="Comfortaa"/>
                <a:ea typeface="Comfortaa"/>
              </a:rPr>
              <a:t>E REDUZA SEU CUSTO DE PRODUÇÃO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Google Shape;87;p16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239" name="Google Shape;88;p16"/>
          <p:cNvSpPr/>
          <p:nvPr/>
        </p:nvSpPr>
        <p:spPr>
          <a:xfrm>
            <a:off x="692280" y="1273680"/>
            <a:ext cx="830520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Google Shape;89;p16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Google Shape;90;p16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TIME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91;p16"/>
          <p:cNvSpPr/>
          <p:nvPr/>
        </p:nvSpPr>
        <p:spPr>
          <a:xfrm>
            <a:off x="3045960" y="872280"/>
            <a:ext cx="5951520" cy="31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Lucas Lorenço Alves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Técnico em Eletrônica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Estudante de Eng. Eletrônica - IFSC - Florianópolis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Estudante de Eng. da Computação - Unisul - Florianópolis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Idealizador do projeto Cobots - Robótica colaborativa para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pequenos produtores desde 2019.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Atuo na área de Eletrônica desde 2013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Àreas correlatas, programação, desenvolvimento de Hardware, IoT, Robótica, visão computacional.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Google Shape;92;p16" descr=""/>
          <p:cNvPicPr/>
          <p:nvPr/>
        </p:nvPicPr>
        <p:blipFill>
          <a:blip r:embed="rId2"/>
          <a:stretch/>
        </p:blipFill>
        <p:spPr>
          <a:xfrm>
            <a:off x="173160" y="872280"/>
            <a:ext cx="2871000" cy="333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Google Shape;238;p 2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108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246" name="Google Shape;239;p 2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Google Shape;240;p 2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ANÁLISE DE CONCORRÊNCIA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307080" y="3007800"/>
            <a:ext cx="13122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O que é oferecido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Serviço/produto..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142920" y="3780000"/>
            <a:ext cx="18363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Quais diferencias este produto/serviço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Tem mediante a concorrência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7200000" y="1260000"/>
            <a:ext cx="1619280" cy="44208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1080000" y="1494000"/>
            <a:ext cx="98172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Concorrente 1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3420000" y="1440360"/>
            <a:ext cx="98172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Concorrente 1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5580000" y="1440000"/>
            <a:ext cx="98172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Concorrente 1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2700000" y="1080000"/>
            <a:ext cx="719280" cy="71928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360000" y="1080000"/>
            <a:ext cx="719280" cy="71928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5"/>
          <a:stretch/>
        </p:blipFill>
        <p:spPr>
          <a:xfrm>
            <a:off x="4860000" y="1080000"/>
            <a:ext cx="719280" cy="71928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4824720" y="1980000"/>
            <a:ext cx="18345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Que benefícios este concorrente oferece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Com os produtos personalizados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7164720" y="1980000"/>
            <a:ext cx="18345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Que benefícios este concorrente oferece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Com os produtos personalizados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2555280" y="1980000"/>
            <a:ext cx="18345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Que benefícios este concorrente oferece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Com os produtos personalizados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324720" y="1980000"/>
            <a:ext cx="18345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Que benefícios este concorrente oferece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Com os produtos personalizados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2539440" y="3007800"/>
            <a:ext cx="13122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O que é oferecido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Serviço/produto..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807800" y="3007800"/>
            <a:ext cx="13122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O que é oferecido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Serviço/produto..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148160" y="3007800"/>
            <a:ext cx="13122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O que é oferecido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Serviço/produto..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2519280" y="3780360"/>
            <a:ext cx="18363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Quais diferencias este produto/serviço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Tem mediante a concorrência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4823640" y="3780720"/>
            <a:ext cx="18363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Quais diferencias este produto/serviço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Tem mediante a concorrência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7164000" y="3781080"/>
            <a:ext cx="18363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Quais diferencias este produto/serviço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cc"/>
                </a:solidFill>
                <a:latin typeface="Arial"/>
                <a:ea typeface="DejaVu Sans"/>
              </a:rPr>
              <a:t>Tem mediante a concorrência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238;p 1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108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269" name="Google Shape;239;p 1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Google Shape;240;p 1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ANÁLISE DE CONCORRÊNCIA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282600" y="1191600"/>
            <a:ext cx="1336680" cy="60768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2700000" y="1209240"/>
            <a:ext cx="1298160" cy="59004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4"/>
          <a:stretch/>
        </p:blipFill>
        <p:spPr>
          <a:xfrm>
            <a:off x="4992840" y="1196280"/>
            <a:ext cx="1760760" cy="627120"/>
          </a:xfrm>
          <a:prstGeom prst="rect">
            <a:avLst/>
          </a:prstGeom>
          <a:ln w="0">
            <a:noFill/>
          </a:ln>
        </p:spPr>
      </p:pic>
      <p:sp>
        <p:nvSpPr>
          <p:cNvPr id="274" name=""/>
          <p:cNvSpPr/>
          <p:nvPr/>
        </p:nvSpPr>
        <p:spPr>
          <a:xfrm>
            <a:off x="180000" y="1980000"/>
            <a:ext cx="1991880" cy="7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Produto voltado para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Grandes linhas de produção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Automobilística, Substituindo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Diretamente os robôs industriais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80000" y="3007800"/>
            <a:ext cx="13122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Robôs mais velozes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E precisos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142920" y="3780000"/>
            <a:ext cx="219636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Oferece máquinas para automação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para toda a linha industrial, para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atingir o máximo de clientes.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2520000" y="1980000"/>
            <a:ext cx="220680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Substitui diretamente robôs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Industriais, a fersiltec faz questão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 elaborar condições e situações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Onde o produto pode ser inserido.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Embalagem e peletização, inspeção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Manipulação..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2520000" y="3060000"/>
            <a:ext cx="13122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Robôs mais velozes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precisos e mais versáteis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2520000" y="3780000"/>
            <a:ext cx="244908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Oferece máquinas para automação para toda a linha industrial, para atingir o máximo de clientes.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5040360" y="2004120"/>
            <a:ext cx="18464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Toda linha de automação desenvolvida pela empresa,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Para vários segmentos desde pequeno, médio e grande porte da industria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5040000" y="3084120"/>
            <a:ext cx="184644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Toda linha de automação para industria.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5040000" y="3780000"/>
            <a:ext cx="184644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Oferece máquinas para automação para toda a linha industrial, para atingir o máximo de clientes.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5"/>
          <a:stretch/>
        </p:blipFill>
        <p:spPr>
          <a:xfrm>
            <a:off x="7200000" y="1260000"/>
            <a:ext cx="1619280" cy="44208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7152840" y="1980000"/>
            <a:ext cx="18464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46404"/>
                </a:solidFill>
                <a:latin typeface="Arial"/>
                <a:ea typeface="DejaVu Sans"/>
              </a:rPr>
              <a:t>Automatização de tarefas singulares com robôs colaborativos de baixo custo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46404"/>
                </a:solidFill>
                <a:latin typeface="Arial"/>
                <a:ea typeface="DejaVu Sans"/>
              </a:rPr>
              <a:t>(custo aluguéis 3 salários salário mínimo)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7152840" y="3060000"/>
            <a:ext cx="184644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46404"/>
                </a:solidFill>
                <a:latin typeface="Arial"/>
                <a:ea typeface="DejaVu Sans"/>
              </a:rPr>
              <a:t>Robôs colaborativos, de seis eixos com programação através de articulação do braço.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200000" y="3780000"/>
            <a:ext cx="1846440" cy="7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46404"/>
                </a:solidFill>
                <a:latin typeface="Arial"/>
                <a:ea typeface="DejaVu Sans"/>
              </a:rPr>
              <a:t>Automação de tarefas singulares em pequenas linhas de produção com baixo custo de aquisição mediante a concorrência.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Google Shape;238;p 3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289" name="Google Shape;239;p 3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Google Shape;240;p 3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MERCADO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20000" y="1080000"/>
            <a:ext cx="739476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Hoje, já é possível encontrar diversos tipos de robôs trabalhando em diversas áreas, como industrias,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saúde, educação varejo. Existem robôs de diferentes tipos, tamanhos, funções e abstração seja ele virtual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ou físico.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720000" y="1728360"/>
            <a:ext cx="775116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 mercado para automação de tarefas singulares para pequenas industrias de manufatura, montagem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equipamentos, embalagens ou até mesmo no setor de polimento de carros, ainda é um campo muito pouco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explorado </a:t>
            </a:r>
            <a:r>
              <a:rPr b="0" lang="pt-BR" sz="1200" spc="-1" strike="noStrike">
                <a:solidFill>
                  <a:srgbClr val="c9211e"/>
                </a:solidFill>
                <a:latin typeface="Arial"/>
                <a:ea typeface="DejaVu Sans"/>
              </a:rPr>
              <a:t>devido ao auto custo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 aquisição por robôs colaborativos e isso é um obstáculo que impede muitos clientes a comprarem esta tecnologia.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720000" y="2759760"/>
            <a:ext cx="717984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 mercado de polimento, inspeção e principalmente o setor de montagem são setores pequenos, mas setores indispensáveis na industria e mesmo assim existe carência de automação por valores acessíveis. E a empresa cobots-robótica colaborativa entrega essa oportunidade de aquisição.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720000" y="3371760"/>
            <a:ext cx="717984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c9211e"/>
                </a:solidFill>
                <a:latin typeface="Arial"/>
                <a:ea typeface="DejaVu Sans"/>
              </a:rPr>
              <a:t>O custo de aluguéis por cada robô terá uma margem de 3 salários mínimos, muito abaixo da concorrência.</a:t>
            </a:r>
            <a:endParaRPr b="0" lang="pt-BR" sz="12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Google Shape;238;p 4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297" name="Google Shape;239;p 4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Google Shape;240;p 4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PLANO DE VENDAS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1197720" y="1260000"/>
            <a:ext cx="676116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Com </a:t>
            </a:r>
            <a:r>
              <a:rPr b="0" lang="pt-BR" sz="1000" spc="-1" strike="noStrike">
                <a:solidFill>
                  <a:srgbClr val="c9211e"/>
                </a:solidFill>
                <a:latin typeface="Arial"/>
              </a:rPr>
              <a:t>empresas parceiras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em Santa Catarina e Rio Grande do sul que atuam na área de montagem de equipamentos,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testes, e polimento montarei um portfólio de robôs colaborativo atuando em chão de fabrica mostrando a evidência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da necessidade da aquisição de robôs colaborativos.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197720" y="1980000"/>
            <a:ext cx="9242280" cy="51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Com isto é possível mapear em campo os problemas e necessidades de cada área.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Com isto posso entregar para cada cliente um produto demo, como forma de teste driver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em chão de fábrica para avaliação de sua eficácia e adequação às demandas específicas de sua operação.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197720" y="2952000"/>
            <a:ext cx="8948160" cy="37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Cada robô colaborativo, terá natureza de alguél, não será vendido e sim alugado para cada empresa não precisar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se preocupar com suporte, manutenção e outros encargos relacionados ao uso do robô.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oogle Shape;238;p 5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180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304" name="Google Shape;239;p 5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Google Shape;240;p 5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MARKETING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60000" y="1426320"/>
            <a:ext cx="918000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Empresas parceiras no ramo de montagem e polimento localizadas em Florianópolis, especialmente a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ACATE (</a:t>
            </a:r>
            <a:r>
              <a:rPr b="0" lang="pt-BR" sz="1000" spc="-1" strike="noStrike">
                <a:solidFill>
                  <a:srgbClr val="c9211e"/>
                </a:solidFill>
                <a:latin typeface="Arial"/>
              </a:rPr>
              <a:t>A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ssociação </a:t>
            </a:r>
            <a:r>
              <a:rPr b="0" lang="pt-BR" sz="1000" spc="-1" strike="noStrike">
                <a:solidFill>
                  <a:srgbClr val="c9211e"/>
                </a:solidFill>
                <a:latin typeface="Arial"/>
              </a:rPr>
              <a:t>CA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tarinense de </a:t>
            </a:r>
            <a:r>
              <a:rPr b="0" lang="pt-BR" sz="1000" spc="-1" strike="noStrike">
                <a:solidFill>
                  <a:srgbClr val="c9211e"/>
                </a:solidFill>
                <a:latin typeface="Arial"/>
              </a:rPr>
              <a:t>TE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cnologia), desempenharão um papel crucial na promoção e contratos de aluguéis desses robôs em campo.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Ao fornecerem suporte e destaque aos benefícios e capacidades dessas soluções robóticas, elas facilitarão a conscientização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 o interesse de potenciais clientes, contribuindo assim para o sucesso de novos contratos e a inserção no mercado.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60000" y="2452320"/>
            <a:ext cx="918000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83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Além disso, será usado a plataforma linkedin para divulgação de novos destaques, informações do progresso das implementações e utilidades.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283"/>
              </a:spcAf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Google Shape;238;p 6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310" name="Google Shape;239;p 6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Google Shape;240;p 6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ARRECADAÇÃO DE FUNDOS PARA A EXPANSÃO DO PROJETO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540000" y="1463760"/>
            <a:ext cx="9222480" cy="51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 projeto Cobots-Robótica colaborativa, está avaliado em 120 mil reais para dar inicio ao desenvolvimento e produção dos primeiros 15 robôs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a serem usados pelas empresas parceiras.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468000" y="2721600"/>
            <a:ext cx="9102240" cy="37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 restante da arrecadação será divulgado através de crowdfunding especificamente através da plataforma </a:t>
            </a:r>
            <a:r>
              <a:rPr b="0" i="1" lang="pt-BR" sz="1000" spc="-1" strike="noStrike">
                <a:solidFill>
                  <a:srgbClr val="000000"/>
                </a:solidFill>
                <a:latin typeface="Arial"/>
              </a:rPr>
              <a:t>catarse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, onde empresas podem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contribuir com valores específicos como apoio ao desenvolvimento.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517680" y="2191680"/>
            <a:ext cx="716220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Parte deste valor será concorrido através de editais de pratrocínio para projetos inovadores na instituição IFSC-Florianópolis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20000" y="387720"/>
            <a:ext cx="7702200" cy="61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Google Shape;247;p24" descr=""/>
          <p:cNvPicPr/>
          <p:nvPr/>
        </p:nvPicPr>
        <p:blipFill>
          <a:blip r:embed="rId1"/>
          <a:srcRect l="0" t="0" r="0" b="8138"/>
          <a:stretch/>
        </p:blipFill>
        <p:spPr>
          <a:xfrm>
            <a:off x="0" y="0"/>
            <a:ext cx="9142200" cy="3610080"/>
          </a:xfrm>
          <a:prstGeom prst="rect">
            <a:avLst/>
          </a:prstGeom>
          <a:ln w="0">
            <a:noFill/>
          </a:ln>
        </p:spPr>
      </p:pic>
      <p:sp>
        <p:nvSpPr>
          <p:cNvPr id="317" name="Google Shape;248;p24"/>
          <p:cNvSpPr/>
          <p:nvPr/>
        </p:nvSpPr>
        <p:spPr>
          <a:xfrm>
            <a:off x="692280" y="1273680"/>
            <a:ext cx="830520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Google Shape;249;p24"/>
          <p:cNvSpPr/>
          <p:nvPr/>
        </p:nvSpPr>
        <p:spPr>
          <a:xfrm>
            <a:off x="173160" y="512280"/>
            <a:ext cx="7536960" cy="226800"/>
          </a:xfrm>
          <a:prstGeom prst="rect">
            <a:avLst/>
          </a:prstGeom>
          <a:solidFill>
            <a:srgbClr val="ffb167"/>
          </a:solidFill>
          <a:ln w="9525">
            <a:solidFill>
              <a:srgbClr val="c7f9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Google Shape;250;p24"/>
          <p:cNvSpPr/>
          <p:nvPr/>
        </p:nvSpPr>
        <p:spPr>
          <a:xfrm>
            <a:off x="249120" y="332280"/>
            <a:ext cx="76824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FIM!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Google Shape;251;p24"/>
          <p:cNvSpPr/>
          <p:nvPr/>
        </p:nvSpPr>
        <p:spPr>
          <a:xfrm>
            <a:off x="3108240" y="1640880"/>
            <a:ext cx="59241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 </a:t>
            </a:r>
            <a:r>
              <a:rPr b="0" lang="en" sz="1400" spc="-1" strike="noStrike" u="sng">
                <a:solidFill>
                  <a:srgbClr val="263238"/>
                </a:solidFill>
                <a:uFillTx/>
                <a:latin typeface="Poppins"/>
                <a:ea typeface="Poppins"/>
                <a:hlinkClick r:id="rId2"/>
              </a:rPr>
              <a:t>senoratec.io@gmail.com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 u="sng">
                <a:solidFill>
                  <a:srgbClr val="263238"/>
                </a:solidFill>
                <a:uFillTx/>
                <a:latin typeface="Poppins"/>
                <a:ea typeface="Poppins"/>
                <a:hlinkClick r:id="rId3"/>
              </a:rPr>
              <a:t>https://github.com/GitHubAlves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63238"/>
                </a:solidFill>
                <a:latin typeface="Poppins"/>
                <a:ea typeface="Poppins"/>
              </a:rPr>
              <a:t>https://www.linkedin.com/in/lucas-loren%C3%A7o-alves-4206b9201/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Google Shape;252;p24" descr=""/>
          <p:cNvPicPr/>
          <p:nvPr/>
        </p:nvPicPr>
        <p:blipFill>
          <a:blip r:embed="rId4"/>
          <a:srcRect l="34516" t="4396" r="36197" b="10829"/>
          <a:stretch/>
        </p:blipFill>
        <p:spPr>
          <a:xfrm>
            <a:off x="173160" y="1066680"/>
            <a:ext cx="2403360" cy="27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Application>LibreOffice/24.2.1.2$Windows_X86_64 LibreOffice_project/db4def46b0453cc22e2d0305797cf981b68ef5ac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2024-04-04T12:53:33Z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