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8288000" cy="10287000"/>
  <p:notesSz cx="6858000" cy="9144000"/>
  <p:embeddedFontLst>
    <p:embeddedFont>
      <p:font typeface="Arimo" panose="020B0604020202020204" charset="0"/>
      <p:regular r:id="rId36"/>
    </p:embeddedFont>
    <p:embeddedFont>
      <p:font typeface="Arimo Bold" panose="020B0604020202020204" charset="0"/>
      <p:regular r:id="rId37"/>
    </p:embeddedFont>
    <p:embeddedFont>
      <p:font typeface="Arimo Italics" panose="020B0604020202020204" charset="0"/>
      <p:regular r:id="rId38"/>
    </p:embeddedFont>
    <p:embeddedFont>
      <p:font typeface="TS Damas Sans Bold" panose="020B0604020202020204" charset="-78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3.svg"/><Relationship Id="rId3" Type="http://schemas.openxmlformats.org/officeDocument/2006/relationships/image" Target="../media/image10.svg"/><Relationship Id="rId21" Type="http://schemas.openxmlformats.org/officeDocument/2006/relationships/image" Target="../media/image28.png"/><Relationship Id="rId7" Type="http://schemas.openxmlformats.org/officeDocument/2006/relationships/image" Target="../media/image14.sv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sv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37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svg"/><Relationship Id="rId18" Type="http://schemas.openxmlformats.org/officeDocument/2006/relationships/image" Target="../media/image54.png"/><Relationship Id="rId3" Type="http://schemas.openxmlformats.org/officeDocument/2006/relationships/image" Target="../media/image39.svg"/><Relationship Id="rId21" Type="http://schemas.openxmlformats.org/officeDocument/2006/relationships/image" Target="../media/image57.svg"/><Relationship Id="rId7" Type="http://schemas.openxmlformats.org/officeDocument/2006/relationships/image" Target="../media/image43.svg"/><Relationship Id="rId12" Type="http://schemas.openxmlformats.org/officeDocument/2006/relationships/image" Target="../media/image48.png"/><Relationship Id="rId17" Type="http://schemas.openxmlformats.org/officeDocument/2006/relationships/image" Target="../media/image53.sv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svg"/><Relationship Id="rId15" Type="http://schemas.openxmlformats.org/officeDocument/2006/relationships/image" Target="../media/image51.svg"/><Relationship Id="rId10" Type="http://schemas.openxmlformats.org/officeDocument/2006/relationships/image" Target="../media/image46.png"/><Relationship Id="rId19" Type="http://schemas.openxmlformats.org/officeDocument/2006/relationships/image" Target="../media/image55.svg"/><Relationship Id="rId4" Type="http://schemas.openxmlformats.org/officeDocument/2006/relationships/image" Target="../media/image40.png"/><Relationship Id="rId9" Type="http://schemas.openxmlformats.org/officeDocument/2006/relationships/image" Target="../media/image45.svg"/><Relationship Id="rId1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adhwanifoundation-my.sharepoint.com/:x:/g/personal/tauan_moreira_wfglobal_org/ES4KUiEzXsdJlPySCII78r0BvL5tlUhJCiQg91KqpbTuNQ?e=1B3j71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39281" y="0"/>
            <a:ext cx="6565952" cy="10287000"/>
            <a:chOff x="0" y="0"/>
            <a:chExt cx="875460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54618" cy="13716000"/>
            </a:xfrm>
            <a:custGeom>
              <a:avLst/>
              <a:gdLst/>
              <a:ahLst/>
              <a:cxnLst/>
              <a:rect l="l" t="t" r="r" b="b"/>
              <a:pathLst>
                <a:path w="8754618" h="13716000">
                  <a:moveTo>
                    <a:pt x="8754618" y="3145790"/>
                  </a:moveTo>
                  <a:lnTo>
                    <a:pt x="8754618" y="13716000"/>
                  </a:lnTo>
                  <a:lnTo>
                    <a:pt x="0" y="0"/>
                  </a:lnTo>
                  <a:lnTo>
                    <a:pt x="5820537" y="2779649"/>
                  </a:lnTo>
                  <a:lnTo>
                    <a:pt x="6822440" y="6853301"/>
                  </a:lnTo>
                  <a:lnTo>
                    <a:pt x="8754618" y="3145790"/>
                  </a:lnTo>
                  <a:close/>
                </a:path>
              </a:pathLst>
            </a:custGeom>
            <a:solidFill>
              <a:srgbClr val="BF2026">
                <a:alpha val="89804"/>
              </a:srgbClr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Freeform 4"/>
          <p:cNvSpPr/>
          <p:nvPr/>
        </p:nvSpPr>
        <p:spPr>
          <a:xfrm>
            <a:off x="2326869" y="1573610"/>
            <a:ext cx="5183286" cy="2560539"/>
          </a:xfrm>
          <a:custGeom>
            <a:avLst/>
            <a:gdLst/>
            <a:ahLst/>
            <a:cxnLst/>
            <a:rect l="l" t="t" r="r" b="b"/>
            <a:pathLst>
              <a:path w="5183286" h="2560539">
                <a:moveTo>
                  <a:pt x="0" y="0"/>
                </a:moveTo>
                <a:lnTo>
                  <a:pt x="5183286" y="0"/>
                </a:lnTo>
                <a:lnTo>
                  <a:pt x="5183286" y="2560539"/>
                </a:lnTo>
                <a:lnTo>
                  <a:pt x="0" y="25605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52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>
            <a:off x="1303601" y="5143500"/>
            <a:ext cx="7229822" cy="3731476"/>
            <a:chOff x="0" y="0"/>
            <a:chExt cx="9639762" cy="4975302"/>
          </a:xfrm>
        </p:grpSpPr>
        <p:sp>
          <p:nvSpPr>
            <p:cNvPr id="6" name="TextBox 6"/>
            <p:cNvSpPr txBox="1"/>
            <p:nvPr/>
          </p:nvSpPr>
          <p:spPr>
            <a:xfrm>
              <a:off x="0" y="238125"/>
              <a:ext cx="9639762" cy="4201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79"/>
                </a:lnSpc>
              </a:pPr>
              <a:r>
                <a:rPr lang="en-US" sz="11999">
                  <a:solidFill>
                    <a:srgbClr val="BF2026"/>
                  </a:solidFill>
                  <a:latin typeface="TS Damas Sans Bold"/>
                </a:rPr>
                <a:t>TEMPLATE </a:t>
              </a:r>
            </a:p>
            <a:p>
              <a:pPr algn="ctr">
                <a:lnSpc>
                  <a:spcPts val="11879"/>
                </a:lnSpc>
              </a:pPr>
              <a:r>
                <a:rPr lang="en-US" sz="11999">
                  <a:solidFill>
                    <a:srgbClr val="BF2026"/>
                  </a:solidFill>
                  <a:latin typeface="TS Damas Sans Bold"/>
                </a:rPr>
                <a:t>PITCH DECK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597153"/>
              <a:ext cx="9639762" cy="378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5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279406" y="3502387"/>
            <a:ext cx="3394189" cy="1616281"/>
          </a:xfrm>
          <a:prstGeom prst="line">
            <a:avLst/>
          </a:prstGeom>
          <a:ln w="19050" cap="rnd">
            <a:solidFill>
              <a:srgbClr val="C02026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 flipH="1">
            <a:off x="13787646" y="5757166"/>
            <a:ext cx="1213436" cy="1229485"/>
          </a:xfrm>
          <a:prstGeom prst="line">
            <a:avLst/>
          </a:prstGeom>
          <a:ln w="19050" cap="rnd">
            <a:solidFill>
              <a:srgbClr val="C02026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4" name="AutoShape 4"/>
          <p:cNvSpPr/>
          <p:nvPr/>
        </p:nvSpPr>
        <p:spPr>
          <a:xfrm flipH="1">
            <a:off x="13192125" y="3622647"/>
            <a:ext cx="1744773" cy="1520853"/>
          </a:xfrm>
          <a:prstGeom prst="line">
            <a:avLst/>
          </a:prstGeom>
          <a:ln w="19050" cap="rnd">
            <a:solidFill>
              <a:srgbClr val="C02026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>
            <a:off x="265210" y="1921939"/>
            <a:ext cx="6324341" cy="7931010"/>
            <a:chOff x="0" y="0"/>
            <a:chExt cx="7303245" cy="9158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72736" cy="9139555"/>
            </a:xfrm>
            <a:custGeom>
              <a:avLst/>
              <a:gdLst/>
              <a:ahLst/>
              <a:cxnLst/>
              <a:rect l="l" t="t" r="r" b="b"/>
              <a:pathLst>
                <a:path w="7272736" h="9139555">
                  <a:moveTo>
                    <a:pt x="45707" y="0"/>
                  </a:moveTo>
                  <a:lnTo>
                    <a:pt x="7227029" y="0"/>
                  </a:lnTo>
                  <a:cubicBezTo>
                    <a:pt x="7252219" y="0"/>
                    <a:pt x="7272736" y="12827"/>
                    <a:pt x="7272736" y="28575"/>
                  </a:cubicBezTo>
                  <a:lnTo>
                    <a:pt x="7272736" y="9110980"/>
                  </a:lnTo>
                  <a:cubicBezTo>
                    <a:pt x="7272736" y="9126728"/>
                    <a:pt x="7252219" y="9139555"/>
                    <a:pt x="7227029" y="9139555"/>
                  </a:cubicBezTo>
                  <a:lnTo>
                    <a:pt x="45707" y="9139555"/>
                  </a:lnTo>
                  <a:cubicBezTo>
                    <a:pt x="20517" y="9139555"/>
                    <a:pt x="0" y="9126728"/>
                    <a:pt x="0" y="9110980"/>
                  </a:cubicBezTo>
                  <a:lnTo>
                    <a:pt x="0" y="28575"/>
                  </a:lnTo>
                  <a:cubicBezTo>
                    <a:pt x="0" y="12827"/>
                    <a:pt x="20517" y="0"/>
                    <a:pt x="45707" y="0"/>
                  </a:cubicBezTo>
                  <a:moveTo>
                    <a:pt x="45707" y="57150"/>
                  </a:moveTo>
                  <a:lnTo>
                    <a:pt x="45707" y="28575"/>
                  </a:lnTo>
                  <a:lnTo>
                    <a:pt x="91415" y="28575"/>
                  </a:lnTo>
                  <a:lnTo>
                    <a:pt x="91415" y="9110980"/>
                  </a:lnTo>
                  <a:lnTo>
                    <a:pt x="45707" y="9110980"/>
                  </a:lnTo>
                  <a:lnTo>
                    <a:pt x="45707" y="9082405"/>
                  </a:lnTo>
                  <a:lnTo>
                    <a:pt x="7227029" y="9082405"/>
                  </a:lnTo>
                  <a:lnTo>
                    <a:pt x="7227029" y="9110980"/>
                  </a:lnTo>
                  <a:lnTo>
                    <a:pt x="7181322" y="9110980"/>
                  </a:lnTo>
                  <a:lnTo>
                    <a:pt x="7181322" y="28575"/>
                  </a:lnTo>
                  <a:lnTo>
                    <a:pt x="7227029" y="28575"/>
                  </a:lnTo>
                  <a:lnTo>
                    <a:pt x="7227029" y="57150"/>
                  </a:lnTo>
                  <a:lnTo>
                    <a:pt x="45707" y="57150"/>
                  </a:lnTo>
                  <a:close/>
                </a:path>
              </a:pathLst>
            </a:custGeom>
            <a:solidFill>
              <a:srgbClr val="C02026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63169" y="2367385"/>
            <a:ext cx="5928423" cy="7049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55"/>
              </a:lnSpc>
              <a:spcBef>
                <a:spcPct val="0"/>
              </a:spcBef>
            </a:pPr>
            <a:r>
              <a:rPr lang="en-US" sz="3199" u="none" strike="noStrike" spc="-124" dirty="0">
                <a:solidFill>
                  <a:srgbClr val="000000"/>
                </a:solidFill>
                <a:latin typeface="Arimo"/>
              </a:rPr>
              <a:t>Uma persona de </a:t>
            </a:r>
            <a:r>
              <a:rPr lang="en-US" sz="3199" u="none" strike="noStrike" spc="-124" dirty="0" err="1">
                <a:solidFill>
                  <a:srgbClr val="000000"/>
                </a:solidFill>
                <a:latin typeface="Arimo"/>
              </a:rPr>
              <a:t>cliente</a:t>
            </a:r>
            <a:r>
              <a:rPr lang="en-US" sz="3199" u="none" strike="noStrike" spc="-124" dirty="0">
                <a:solidFill>
                  <a:srgbClr val="000000"/>
                </a:solidFill>
                <a:latin typeface="Arimo"/>
              </a:rPr>
              <a:t> para um plano de </a:t>
            </a:r>
            <a:r>
              <a:rPr lang="en-US" sz="3199" u="none" strike="noStrike" spc="-124" dirty="0" err="1">
                <a:solidFill>
                  <a:srgbClr val="000000"/>
                </a:solidFill>
                <a:latin typeface="Arimo"/>
              </a:rPr>
              <a:t>negócios</a:t>
            </a:r>
            <a:r>
              <a:rPr lang="en-US" sz="3199" u="none" strike="noStrike" spc="-124" dirty="0">
                <a:solidFill>
                  <a:srgbClr val="000000"/>
                </a:solidFill>
                <a:latin typeface="Arimo"/>
              </a:rPr>
              <a:t> é </a:t>
            </a:r>
            <a:r>
              <a:rPr lang="en-US" sz="3199" u="none" strike="noStrike" spc="-124" dirty="0" err="1">
                <a:solidFill>
                  <a:srgbClr val="000000"/>
                </a:solidFill>
                <a:latin typeface="Arimo"/>
              </a:rPr>
              <a:t>uma</a:t>
            </a:r>
            <a:r>
              <a:rPr lang="en-US" sz="3199" u="none" strike="noStrike" spc="-124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199" u="none" strike="noStrike" spc="-124" dirty="0" err="1">
                <a:solidFill>
                  <a:srgbClr val="000000"/>
                </a:solidFill>
                <a:latin typeface="Arimo"/>
              </a:rPr>
              <a:t>representação</a:t>
            </a:r>
            <a:r>
              <a:rPr lang="en-US" sz="3199" u="none" strike="noStrike" spc="-124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199" u="none" strike="noStrike" spc="-124" dirty="0" err="1">
                <a:solidFill>
                  <a:srgbClr val="000000"/>
                </a:solidFill>
                <a:latin typeface="Arimo"/>
              </a:rPr>
              <a:t>fictícia</a:t>
            </a:r>
            <a:r>
              <a:rPr lang="en-US" sz="3199" u="none" strike="noStrike" spc="-124" dirty="0">
                <a:solidFill>
                  <a:srgbClr val="000000"/>
                </a:solidFill>
                <a:latin typeface="Arimo"/>
              </a:rPr>
              <a:t> do </a:t>
            </a:r>
            <a:r>
              <a:rPr lang="en-US" sz="3199" u="none" strike="noStrike" spc="-124" dirty="0" err="1">
                <a:solidFill>
                  <a:srgbClr val="000000"/>
                </a:solidFill>
                <a:latin typeface="Arimo"/>
              </a:rPr>
              <a:t>cliente</a:t>
            </a:r>
            <a:r>
              <a:rPr lang="en-US" sz="3199" u="none" strike="noStrike" spc="-124" dirty="0">
                <a:solidFill>
                  <a:srgbClr val="000000"/>
                </a:solidFill>
                <a:latin typeface="Arimo"/>
              </a:rPr>
              <a:t> ideal, </a:t>
            </a:r>
            <a:r>
              <a:rPr lang="en-US" sz="3199" u="none" strike="noStrike" spc="-124" dirty="0" err="1">
                <a:solidFill>
                  <a:srgbClr val="000000"/>
                </a:solidFill>
                <a:latin typeface="Arimo"/>
              </a:rPr>
              <a:t>criada</a:t>
            </a:r>
            <a:r>
              <a:rPr lang="en-US" sz="3199" u="none" strike="noStrike" spc="-124" dirty="0">
                <a:solidFill>
                  <a:srgbClr val="000000"/>
                </a:solidFill>
                <a:latin typeface="Arimo"/>
              </a:rPr>
              <a:t> a </a:t>
            </a:r>
            <a:r>
              <a:rPr lang="en-US" sz="3199" u="none" strike="noStrike" spc="-124" dirty="0" err="1">
                <a:solidFill>
                  <a:srgbClr val="000000"/>
                </a:solidFill>
                <a:latin typeface="Arimo"/>
              </a:rPr>
              <a:t>partir</a:t>
            </a:r>
            <a:r>
              <a:rPr lang="en-US" sz="3199" u="none" strike="noStrike" spc="-124" dirty="0">
                <a:solidFill>
                  <a:srgbClr val="000000"/>
                </a:solidFill>
                <a:latin typeface="Arimo"/>
              </a:rPr>
              <a:t> de dados reais. </a:t>
            </a:r>
          </a:p>
          <a:p>
            <a:pPr marL="0" lvl="0" indent="0">
              <a:lnSpc>
                <a:spcPts val="3455"/>
              </a:lnSpc>
              <a:spcBef>
                <a:spcPct val="0"/>
              </a:spcBef>
            </a:pPr>
            <a:endParaRPr lang="en-US" sz="3199" u="none" strike="noStrike" spc="-124" dirty="0">
              <a:solidFill>
                <a:srgbClr val="000000"/>
              </a:solidFill>
              <a:latin typeface="Arimo"/>
            </a:endParaRPr>
          </a:p>
          <a:p>
            <a:pPr marL="0" lvl="0" indent="0">
              <a:lnSpc>
                <a:spcPts val="3455"/>
              </a:lnSpc>
              <a:spcBef>
                <a:spcPct val="0"/>
              </a:spcBef>
            </a:pPr>
            <a:r>
              <a:rPr lang="en-US" sz="3199" u="none" strike="noStrike" spc="-124" dirty="0">
                <a:solidFill>
                  <a:srgbClr val="000000"/>
                </a:solidFill>
                <a:latin typeface="Arimo"/>
              </a:rPr>
              <a:t>É </a:t>
            </a:r>
            <a:r>
              <a:rPr lang="en-US" sz="3199" u="none" strike="noStrike" spc="-124" dirty="0" err="1">
                <a:solidFill>
                  <a:srgbClr val="000000"/>
                </a:solidFill>
                <a:latin typeface="Arimo"/>
              </a:rPr>
              <a:t>importante</a:t>
            </a:r>
            <a:r>
              <a:rPr lang="en-US" sz="3199" u="none" strike="noStrike" spc="-124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199" u="none" strike="noStrike" spc="-124" dirty="0" err="1">
                <a:solidFill>
                  <a:srgbClr val="000000"/>
                </a:solidFill>
                <a:latin typeface="Arimo"/>
              </a:rPr>
              <a:t>identificar</a:t>
            </a:r>
            <a:r>
              <a:rPr lang="en-US" sz="3199" u="none" strike="noStrike" spc="-124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199" u="none" strike="noStrike" spc="-124" dirty="0" err="1">
                <a:solidFill>
                  <a:srgbClr val="000000"/>
                </a:solidFill>
                <a:latin typeface="Arimo"/>
              </a:rPr>
              <a:t>suas</a:t>
            </a:r>
            <a:r>
              <a:rPr lang="en-US" sz="3199" u="none" strike="noStrike" spc="-124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199" u="none" strike="noStrike" spc="-124" dirty="0" err="1">
                <a:solidFill>
                  <a:srgbClr val="000000"/>
                </a:solidFill>
                <a:latin typeface="Arimo"/>
              </a:rPr>
              <a:t>características</a:t>
            </a:r>
            <a:r>
              <a:rPr lang="en-US" sz="3199" u="none" strike="noStrike" spc="-124" dirty="0">
                <a:solidFill>
                  <a:srgbClr val="000000"/>
                </a:solidFill>
                <a:latin typeface="Arimo"/>
              </a:rPr>
              <a:t>, </a:t>
            </a:r>
            <a:r>
              <a:rPr lang="en-US" sz="3199" u="none" strike="noStrike" spc="-124" dirty="0" err="1">
                <a:solidFill>
                  <a:srgbClr val="000000"/>
                </a:solidFill>
                <a:latin typeface="Arimo"/>
              </a:rPr>
              <a:t>necessidades</a:t>
            </a:r>
            <a:r>
              <a:rPr lang="en-US" sz="3199" u="none" strike="noStrike" spc="-124" dirty="0">
                <a:solidFill>
                  <a:srgbClr val="000000"/>
                </a:solidFill>
                <a:latin typeface="Arimo"/>
              </a:rPr>
              <a:t> e </a:t>
            </a:r>
            <a:r>
              <a:rPr lang="en-US" sz="3199" u="none" strike="noStrike" spc="-124" dirty="0" err="1">
                <a:solidFill>
                  <a:srgbClr val="000000"/>
                </a:solidFill>
                <a:latin typeface="Arimo"/>
              </a:rPr>
              <a:t>comportamentos</a:t>
            </a:r>
            <a:r>
              <a:rPr lang="en-US" sz="3199" u="none" strike="noStrike" spc="-124" dirty="0">
                <a:solidFill>
                  <a:srgbClr val="000000"/>
                </a:solidFill>
                <a:latin typeface="Arimo"/>
              </a:rPr>
              <a:t> para </a:t>
            </a:r>
            <a:r>
              <a:rPr lang="en-US" sz="3199" u="none" strike="noStrike" spc="-124" dirty="0" err="1">
                <a:solidFill>
                  <a:srgbClr val="000000"/>
                </a:solidFill>
                <a:latin typeface="Arimo"/>
              </a:rPr>
              <a:t>orientar</a:t>
            </a:r>
            <a:r>
              <a:rPr lang="en-US" sz="3199" u="none" strike="noStrike" spc="-124" dirty="0">
                <a:solidFill>
                  <a:srgbClr val="000000"/>
                </a:solidFill>
                <a:latin typeface="Arimo"/>
              </a:rPr>
              <a:t> as </a:t>
            </a:r>
            <a:r>
              <a:rPr lang="en-US" sz="3199" u="none" strike="noStrike" spc="-124" dirty="0" err="1">
                <a:solidFill>
                  <a:srgbClr val="000000"/>
                </a:solidFill>
                <a:latin typeface="Arimo"/>
              </a:rPr>
              <a:t>estratégias</a:t>
            </a:r>
            <a:r>
              <a:rPr lang="en-US" sz="3199" u="none" strike="noStrike" spc="-124" dirty="0">
                <a:solidFill>
                  <a:srgbClr val="000000"/>
                </a:solidFill>
                <a:latin typeface="Arimo"/>
              </a:rPr>
              <a:t> do </a:t>
            </a:r>
            <a:r>
              <a:rPr lang="en-US" sz="3199" u="none" strike="noStrike" spc="-124" dirty="0" err="1">
                <a:solidFill>
                  <a:srgbClr val="000000"/>
                </a:solidFill>
                <a:latin typeface="Arimo"/>
              </a:rPr>
              <a:t>negócio</a:t>
            </a:r>
            <a:r>
              <a:rPr lang="en-US" sz="3199" u="none" strike="noStrike" spc="-124" dirty="0">
                <a:solidFill>
                  <a:srgbClr val="000000"/>
                </a:solidFill>
                <a:latin typeface="Arimo"/>
              </a:rPr>
              <a:t> de forma </a:t>
            </a:r>
            <a:r>
              <a:rPr lang="en-US" sz="3199" u="none" strike="noStrike" spc="-124" dirty="0" err="1">
                <a:solidFill>
                  <a:srgbClr val="000000"/>
                </a:solidFill>
                <a:latin typeface="Arimo"/>
              </a:rPr>
              <a:t>eficaz</a:t>
            </a:r>
            <a:r>
              <a:rPr lang="en-US" sz="3199" u="none" strike="noStrike" spc="-124" dirty="0">
                <a:solidFill>
                  <a:srgbClr val="000000"/>
                </a:solidFill>
                <a:latin typeface="Arimo"/>
              </a:rPr>
              <a:t>.</a:t>
            </a:r>
          </a:p>
          <a:p>
            <a:pPr marL="0" lvl="0" indent="0">
              <a:lnSpc>
                <a:spcPts val="3455"/>
              </a:lnSpc>
              <a:spcBef>
                <a:spcPct val="0"/>
              </a:spcBef>
            </a:pPr>
            <a:endParaRPr lang="en-US" sz="3199" u="none" strike="noStrike" spc="-124" dirty="0">
              <a:solidFill>
                <a:srgbClr val="000000"/>
              </a:solidFill>
              <a:latin typeface="Arimo"/>
            </a:endParaRPr>
          </a:p>
          <a:p>
            <a:pPr marL="0" lvl="0" indent="0">
              <a:lnSpc>
                <a:spcPts val="3455"/>
              </a:lnSpc>
              <a:spcBef>
                <a:spcPct val="0"/>
              </a:spcBef>
            </a:pPr>
            <a:r>
              <a:rPr lang="en-US" sz="3199" u="none" strike="noStrike" spc="-127" dirty="0">
                <a:solidFill>
                  <a:srgbClr val="000000"/>
                </a:solidFill>
                <a:latin typeface="Arimo Bold"/>
              </a:rPr>
              <a:t>Neste </a:t>
            </a:r>
            <a:r>
              <a:rPr lang="en-US" sz="3199" u="none" strike="noStrike" spc="-127" dirty="0" err="1">
                <a:solidFill>
                  <a:srgbClr val="000000"/>
                </a:solidFill>
                <a:latin typeface="Arimo Bold"/>
              </a:rPr>
              <a:t>espaço</a:t>
            </a:r>
            <a:r>
              <a:rPr lang="en-US" sz="3199" u="none" strike="noStrike" spc="-127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199" u="none" strike="noStrike" spc="-127" dirty="0" err="1">
                <a:solidFill>
                  <a:srgbClr val="000000"/>
                </a:solidFill>
                <a:latin typeface="Arimo"/>
              </a:rPr>
              <a:t>descreva</a:t>
            </a:r>
            <a:r>
              <a:rPr lang="en-US" sz="3199" u="none" strike="noStrike" spc="-127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199" u="none" strike="noStrike" spc="-127" dirty="0" err="1">
                <a:solidFill>
                  <a:srgbClr val="000000"/>
                </a:solidFill>
                <a:latin typeface="Arimo"/>
              </a:rPr>
              <a:t>suas</a:t>
            </a:r>
            <a:r>
              <a:rPr lang="en-US" sz="3199" u="none" strike="noStrike" spc="-127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199" u="none" strike="noStrike" spc="-127" dirty="0" err="1">
                <a:solidFill>
                  <a:srgbClr val="000000"/>
                </a:solidFill>
                <a:latin typeface="Arimo"/>
              </a:rPr>
              <a:t>frustrações</a:t>
            </a:r>
            <a:r>
              <a:rPr lang="en-US" sz="3199" u="none" strike="noStrike" spc="-127" dirty="0">
                <a:solidFill>
                  <a:srgbClr val="000000"/>
                </a:solidFill>
                <a:latin typeface="Arimo"/>
              </a:rPr>
              <a:t>, </a:t>
            </a:r>
            <a:r>
              <a:rPr lang="en-US" sz="3199" u="none" strike="noStrike" spc="-127" dirty="0" err="1">
                <a:solidFill>
                  <a:srgbClr val="000000"/>
                </a:solidFill>
                <a:latin typeface="Arimo"/>
              </a:rPr>
              <a:t>comportamento</a:t>
            </a:r>
            <a:r>
              <a:rPr lang="en-US" sz="3199" u="none" strike="noStrike" spc="-127" dirty="0">
                <a:solidFill>
                  <a:srgbClr val="000000"/>
                </a:solidFill>
                <a:latin typeface="Arimo"/>
              </a:rPr>
              <a:t>, </a:t>
            </a:r>
            <a:r>
              <a:rPr lang="en-US" sz="3199" u="none" strike="noStrike" spc="-127" dirty="0" err="1">
                <a:solidFill>
                  <a:srgbClr val="000000"/>
                </a:solidFill>
                <a:latin typeface="Arimo"/>
              </a:rPr>
              <a:t>como</a:t>
            </a:r>
            <a:r>
              <a:rPr lang="en-US" sz="3199" u="none" strike="noStrike" spc="-127" dirty="0">
                <a:solidFill>
                  <a:srgbClr val="000000"/>
                </a:solidFill>
                <a:latin typeface="Arimo"/>
              </a:rPr>
              <a:t> o </a:t>
            </a:r>
            <a:r>
              <a:rPr lang="en-US" sz="3199" u="none" strike="noStrike" spc="-127" dirty="0" err="1">
                <a:solidFill>
                  <a:srgbClr val="000000"/>
                </a:solidFill>
                <a:latin typeface="Arimo"/>
              </a:rPr>
              <a:t>cliente</a:t>
            </a:r>
            <a:r>
              <a:rPr lang="en-US" sz="3199" u="none" strike="noStrike" spc="-127" dirty="0">
                <a:solidFill>
                  <a:srgbClr val="000000"/>
                </a:solidFill>
                <a:latin typeface="Arimo"/>
              </a:rPr>
              <a:t> resolve o </a:t>
            </a:r>
            <a:r>
              <a:rPr lang="en-US" sz="3199" u="none" strike="noStrike" spc="-127" dirty="0" err="1">
                <a:solidFill>
                  <a:srgbClr val="000000"/>
                </a:solidFill>
                <a:latin typeface="Arimo"/>
              </a:rPr>
              <a:t>problema</a:t>
            </a:r>
            <a:r>
              <a:rPr lang="en-US" sz="3199" u="none" strike="noStrike" spc="-127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199" u="none" strike="noStrike" spc="-127" dirty="0" err="1">
                <a:solidFill>
                  <a:srgbClr val="000000"/>
                </a:solidFill>
                <a:latin typeface="Arimo"/>
              </a:rPr>
              <a:t>identificado</a:t>
            </a:r>
            <a:r>
              <a:rPr lang="en-US" sz="3199" u="none" strike="noStrike" spc="-127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199" u="none" strike="noStrike" spc="-127" dirty="0" err="1">
                <a:solidFill>
                  <a:srgbClr val="000000"/>
                </a:solidFill>
                <a:latin typeface="Arimo"/>
              </a:rPr>
              <a:t>hoje</a:t>
            </a:r>
            <a:r>
              <a:rPr lang="en-US" sz="3199" u="none" strike="noStrike" spc="-127" dirty="0">
                <a:solidFill>
                  <a:srgbClr val="000000"/>
                </a:solidFill>
                <a:latin typeface="Arimo"/>
              </a:rPr>
              <a:t> e as </a:t>
            </a:r>
            <a:r>
              <a:rPr lang="en-US" sz="3199" u="none" strike="noStrike" spc="-127" dirty="0" err="1">
                <a:solidFill>
                  <a:srgbClr val="000000"/>
                </a:solidFill>
                <a:latin typeface="Arimo"/>
              </a:rPr>
              <a:t>falhas</a:t>
            </a:r>
            <a:r>
              <a:rPr lang="en-US" sz="3199" u="none" strike="noStrike" spc="-127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199" u="none" strike="noStrike" spc="-127" dirty="0" err="1">
                <a:solidFill>
                  <a:srgbClr val="000000"/>
                </a:solidFill>
                <a:latin typeface="Arimo"/>
              </a:rPr>
              <a:t>nas</a:t>
            </a:r>
            <a:r>
              <a:rPr lang="en-US" sz="3199" u="none" strike="noStrike" spc="-127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199" u="none" strike="noStrike" spc="-127" dirty="0" err="1">
                <a:solidFill>
                  <a:srgbClr val="000000"/>
                </a:solidFill>
                <a:latin typeface="Arimo"/>
              </a:rPr>
              <a:t>alternativas</a:t>
            </a:r>
            <a:r>
              <a:rPr lang="en-US" sz="3199" u="none" strike="noStrike" spc="-127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3199" u="none" strike="noStrike" spc="-127" dirty="0" err="1">
                <a:solidFill>
                  <a:srgbClr val="000000"/>
                </a:solidFill>
                <a:latin typeface="Arimo"/>
              </a:rPr>
              <a:t>existentes</a:t>
            </a:r>
            <a:endParaRPr lang="en-US" sz="3199" u="none" strike="noStrike" spc="-127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5210" y="542925"/>
            <a:ext cx="108013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 dirty="0" err="1">
                <a:solidFill>
                  <a:srgbClr val="C00000"/>
                </a:solidFill>
                <a:latin typeface="Arimo Bold"/>
              </a:rPr>
              <a:t>Criação</a:t>
            </a:r>
            <a:r>
              <a:rPr lang="en-US" sz="6000" u="none" strike="noStrike" dirty="0">
                <a:solidFill>
                  <a:srgbClr val="C00000"/>
                </a:solidFill>
                <a:latin typeface="Arimo Bold"/>
              </a:rPr>
              <a:t> da persona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79513" y="5712199"/>
            <a:ext cx="3669495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68821"/>
                </a:solidFill>
                <a:latin typeface="Arimo Bold"/>
              </a:rPr>
              <a:t>Personalidade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04326" y="6483724"/>
            <a:ext cx="3111541" cy="29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"/>
              </a:lnSpc>
            </a:pPr>
            <a:r>
              <a:rPr lang="en-US" sz="2100" spc="-83">
                <a:solidFill>
                  <a:srgbClr val="000000"/>
                </a:solidFill>
                <a:latin typeface="Arimo"/>
              </a:rPr>
              <a:t>Exemplo de personalidade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209739" y="5099941"/>
            <a:ext cx="2698456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68821"/>
                </a:solidFill>
                <a:latin typeface="Arimo Bold"/>
              </a:rPr>
              <a:t>Interesses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217526" y="2817785"/>
            <a:ext cx="2621541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68821"/>
                </a:solidFill>
                <a:latin typeface="Arimo Bold"/>
              </a:rPr>
              <a:t>Ocupação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71352" y="3555972"/>
            <a:ext cx="1221378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Arimo Bold"/>
              </a:rPr>
              <a:t>Trabalho: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271352" y="3975072"/>
            <a:ext cx="1221378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Arimo Bold"/>
              </a:rPr>
              <a:t>Empresa: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726103" y="4394172"/>
            <a:ext cx="1802193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Arimo Bold"/>
              </a:rPr>
              <a:t>Faixa salarial: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543799" y="3545937"/>
            <a:ext cx="1344520" cy="29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68"/>
              </a:lnSpc>
              <a:spcBef>
                <a:spcPct val="0"/>
              </a:spcBef>
            </a:pPr>
            <a:r>
              <a:rPr lang="en-US" sz="2100" u="none" strike="noStrike" spc="-83">
                <a:solidFill>
                  <a:srgbClr val="000000"/>
                </a:solidFill>
                <a:latin typeface="Arimo"/>
              </a:rPr>
              <a:t>Publicitária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543799" y="3984466"/>
            <a:ext cx="1292573" cy="29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68"/>
              </a:lnSpc>
              <a:spcBef>
                <a:spcPct val="0"/>
              </a:spcBef>
            </a:pPr>
            <a:r>
              <a:rPr lang="en-US" sz="2100" u="none" strike="noStrike" spc="-83">
                <a:solidFill>
                  <a:srgbClr val="000000"/>
                </a:solidFill>
                <a:latin typeface="Arimo"/>
              </a:rPr>
              <a:t>Tecnologia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575921" y="4421033"/>
            <a:ext cx="1152265" cy="29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68"/>
              </a:lnSpc>
              <a:spcBef>
                <a:spcPct val="0"/>
              </a:spcBef>
            </a:pPr>
            <a:r>
              <a:rPr lang="en-US" sz="2100" u="none" strike="noStrike" spc="-83">
                <a:solidFill>
                  <a:srgbClr val="000000"/>
                </a:solidFill>
                <a:latin typeface="Arimo"/>
              </a:rPr>
              <a:t>R$10.000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666345" y="2713010"/>
            <a:ext cx="1339924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68821"/>
                </a:solidFill>
                <a:latin typeface="Arimo Bold"/>
              </a:rPr>
              <a:t>Perfil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004326" y="3455960"/>
            <a:ext cx="875652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Arimo Bold"/>
              </a:rPr>
              <a:t>Idade: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933531" y="3865535"/>
            <a:ext cx="1635076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Arimo Bold"/>
              </a:rPr>
              <a:t>Estado civil: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933531" y="4275110"/>
            <a:ext cx="1635076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Arimo Bold"/>
              </a:rPr>
              <a:t>Localização: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931607" y="3455960"/>
            <a:ext cx="809401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Arimo"/>
              </a:rPr>
              <a:t>18-25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614260" y="3865535"/>
            <a:ext cx="926532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Arimo"/>
              </a:rPr>
              <a:t>Solteira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614260" y="4275110"/>
            <a:ext cx="1231332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Arimo"/>
              </a:rPr>
              <a:t>São Paulo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004326" y="6896728"/>
            <a:ext cx="3111541" cy="29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"/>
              </a:lnSpc>
            </a:pPr>
            <a:r>
              <a:rPr lang="en-US" sz="2100" spc="-83">
                <a:solidFill>
                  <a:srgbClr val="000000"/>
                </a:solidFill>
                <a:latin typeface="Arimo"/>
              </a:rPr>
              <a:t>Exemplo de personalidade 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004326" y="7309732"/>
            <a:ext cx="3111541" cy="29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"/>
              </a:lnSpc>
            </a:pPr>
            <a:r>
              <a:rPr lang="en-US" sz="2100" spc="-83">
                <a:solidFill>
                  <a:srgbClr val="000000"/>
                </a:solidFill>
                <a:latin typeface="Arimo"/>
              </a:rPr>
              <a:t>Exemplo de personalidade 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5143164" y="5871466"/>
            <a:ext cx="2765032" cy="29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"/>
              </a:lnSpc>
            </a:pPr>
            <a:r>
              <a:rPr lang="en-US" sz="2100" spc="-83" dirty="0" err="1">
                <a:solidFill>
                  <a:srgbClr val="000000"/>
                </a:solidFill>
                <a:latin typeface="Arimo"/>
              </a:rPr>
              <a:t>Exemplo</a:t>
            </a:r>
            <a:r>
              <a:rPr lang="en-US" sz="2100" spc="-83" dirty="0">
                <a:solidFill>
                  <a:srgbClr val="000000"/>
                </a:solidFill>
                <a:latin typeface="Arimo"/>
              </a:rPr>
              <a:t> de interesses 1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143164" y="6284470"/>
            <a:ext cx="2730479" cy="29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"/>
              </a:lnSpc>
            </a:pPr>
            <a:r>
              <a:rPr lang="en-US" sz="2100" spc="-83">
                <a:solidFill>
                  <a:srgbClr val="000000"/>
                </a:solidFill>
                <a:latin typeface="Arimo"/>
              </a:rPr>
              <a:t>Exemplo de interesses 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143164" y="6697474"/>
            <a:ext cx="2682834" cy="29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"/>
              </a:lnSpc>
            </a:pPr>
            <a:r>
              <a:rPr lang="en-US" sz="2100" spc="-83">
                <a:solidFill>
                  <a:srgbClr val="000000"/>
                </a:solidFill>
                <a:latin typeface="Arimo"/>
              </a:rPr>
              <a:t>Exemplo de interesses 3</a:t>
            </a:r>
          </a:p>
        </p:txBody>
      </p:sp>
      <p:sp>
        <p:nvSpPr>
          <p:cNvPr id="31" name="AutoShape 31"/>
          <p:cNvSpPr/>
          <p:nvPr/>
        </p:nvSpPr>
        <p:spPr>
          <a:xfrm>
            <a:off x="10452145" y="6980297"/>
            <a:ext cx="1953588" cy="681507"/>
          </a:xfrm>
          <a:prstGeom prst="line">
            <a:avLst/>
          </a:prstGeom>
          <a:ln w="19050" cap="rnd">
            <a:solidFill>
              <a:srgbClr val="C02026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32" name="Freeform 32"/>
          <p:cNvSpPr/>
          <p:nvPr/>
        </p:nvSpPr>
        <p:spPr>
          <a:xfrm rot="125091">
            <a:off x="10042304" y="2768262"/>
            <a:ext cx="4783608" cy="6188610"/>
          </a:xfrm>
          <a:custGeom>
            <a:avLst/>
            <a:gdLst/>
            <a:ahLst/>
            <a:cxnLst/>
            <a:rect l="l" t="t" r="r" b="b"/>
            <a:pathLst>
              <a:path w="4783608" h="6188610">
                <a:moveTo>
                  <a:pt x="0" y="0"/>
                </a:moveTo>
                <a:lnTo>
                  <a:pt x="4783608" y="0"/>
                </a:lnTo>
                <a:lnTo>
                  <a:pt x="4783608" y="6188610"/>
                </a:lnTo>
                <a:lnTo>
                  <a:pt x="0" y="61886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41" r="-3557" b="-2182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3" name="Group 33"/>
          <p:cNvGrpSpPr/>
          <p:nvPr/>
        </p:nvGrpSpPr>
        <p:grpSpPr>
          <a:xfrm>
            <a:off x="11097338" y="2767917"/>
            <a:ext cx="3152516" cy="6323674"/>
            <a:chOff x="0" y="0"/>
            <a:chExt cx="4565800" cy="91586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4546727" cy="9139555"/>
            </a:xfrm>
            <a:custGeom>
              <a:avLst/>
              <a:gdLst/>
              <a:ahLst/>
              <a:cxnLst/>
              <a:rect l="l" t="t" r="r" b="b"/>
              <a:pathLst>
                <a:path w="4546727" h="9139555">
                  <a:moveTo>
                    <a:pt x="28575" y="0"/>
                  </a:moveTo>
                  <a:lnTo>
                    <a:pt x="4518152" y="0"/>
                  </a:lnTo>
                  <a:cubicBezTo>
                    <a:pt x="4533900" y="0"/>
                    <a:pt x="4546727" y="12827"/>
                    <a:pt x="4546727" y="28575"/>
                  </a:cubicBezTo>
                  <a:lnTo>
                    <a:pt x="4546727" y="9110980"/>
                  </a:lnTo>
                  <a:cubicBezTo>
                    <a:pt x="4546727" y="9126728"/>
                    <a:pt x="4533900" y="9139555"/>
                    <a:pt x="4518152" y="9139555"/>
                  </a:cubicBezTo>
                  <a:lnTo>
                    <a:pt x="28575" y="9139555"/>
                  </a:lnTo>
                  <a:cubicBezTo>
                    <a:pt x="12827" y="9139555"/>
                    <a:pt x="0" y="9126728"/>
                    <a:pt x="0" y="9110980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9110980"/>
                  </a:lnTo>
                  <a:lnTo>
                    <a:pt x="28575" y="9110980"/>
                  </a:lnTo>
                  <a:lnTo>
                    <a:pt x="28575" y="9082405"/>
                  </a:lnTo>
                  <a:lnTo>
                    <a:pt x="4518152" y="9082405"/>
                  </a:lnTo>
                  <a:lnTo>
                    <a:pt x="4518152" y="9110980"/>
                  </a:lnTo>
                  <a:lnTo>
                    <a:pt x="4489577" y="9110980"/>
                  </a:lnTo>
                  <a:lnTo>
                    <a:pt x="4489577" y="28575"/>
                  </a:lnTo>
                  <a:lnTo>
                    <a:pt x="4518152" y="28575"/>
                  </a:lnTo>
                  <a:lnTo>
                    <a:pt x="4518152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C02026"/>
            </a:solidFill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8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000" y="0"/>
            <a:ext cx="6565952" cy="10287000"/>
            <a:chOff x="0" y="0"/>
            <a:chExt cx="875460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54618" cy="13716000"/>
            </a:xfrm>
            <a:custGeom>
              <a:avLst/>
              <a:gdLst/>
              <a:ahLst/>
              <a:cxnLst/>
              <a:rect l="l" t="t" r="r" b="b"/>
              <a:pathLst>
                <a:path w="8754618" h="13716000">
                  <a:moveTo>
                    <a:pt x="0" y="3145790"/>
                  </a:moveTo>
                  <a:lnTo>
                    <a:pt x="0" y="13716000"/>
                  </a:lnTo>
                  <a:lnTo>
                    <a:pt x="8754618" y="0"/>
                  </a:lnTo>
                  <a:lnTo>
                    <a:pt x="2934081" y="2779649"/>
                  </a:lnTo>
                  <a:lnTo>
                    <a:pt x="1932178" y="6853301"/>
                  </a:lnTo>
                  <a:lnTo>
                    <a:pt x="0" y="3145790"/>
                  </a:lnTo>
                  <a:close/>
                </a:path>
              </a:pathLst>
            </a:custGeom>
            <a:solidFill>
              <a:srgbClr val="BF2026">
                <a:alpha val="89804"/>
              </a:srgbClr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9144000" y="3906090"/>
            <a:ext cx="8115300" cy="2375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20"/>
              </a:lnSpc>
            </a:pPr>
            <a:r>
              <a:rPr lang="en-US" sz="18000">
                <a:solidFill>
                  <a:srgbClr val="FFFFFF"/>
                </a:solidFill>
                <a:latin typeface="TS Damas Sans Bold"/>
              </a:rPr>
              <a:t>MARCO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3925"/>
            <a:ext cx="16230600" cy="942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Entrega Marco 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71225"/>
            <a:ext cx="16230600" cy="5531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384"/>
              </a:lnSpc>
              <a:buFont typeface="Arial"/>
              <a:buChar char="•"/>
            </a:pPr>
            <a:r>
              <a:rPr lang="en-US" sz="3200" spc="28">
                <a:solidFill>
                  <a:srgbClr val="000000"/>
                </a:solidFill>
                <a:latin typeface="Arimo"/>
              </a:rPr>
              <a:t>Há uma descrição clara da solução proposta</a:t>
            </a:r>
          </a:p>
          <a:p>
            <a:pPr algn="just">
              <a:lnSpc>
                <a:spcPts val="4384"/>
              </a:lnSpc>
            </a:pPr>
            <a:endParaRPr lang="en-US" sz="3200" spc="28">
              <a:solidFill>
                <a:srgbClr val="000000"/>
              </a:solidFill>
              <a:latin typeface="Arimo"/>
            </a:endParaRPr>
          </a:p>
          <a:p>
            <a:pPr marL="690881" lvl="1" indent="-345440" algn="just">
              <a:lnSpc>
                <a:spcPts val="4384"/>
              </a:lnSpc>
              <a:buFont typeface="Arial"/>
              <a:buChar char="•"/>
            </a:pPr>
            <a:r>
              <a:rPr lang="en-US" sz="3200" spc="28">
                <a:solidFill>
                  <a:srgbClr val="000000"/>
                </a:solidFill>
                <a:latin typeface="Arimo"/>
              </a:rPr>
              <a:t>O empreendimento identificou as necessidades, dores e ganhos do cliente (Canvas Value Proposition bem feita) </a:t>
            </a:r>
          </a:p>
          <a:p>
            <a:pPr algn="just">
              <a:lnSpc>
                <a:spcPts val="4384"/>
              </a:lnSpc>
            </a:pPr>
            <a:endParaRPr lang="en-US" sz="3200" spc="28">
              <a:solidFill>
                <a:srgbClr val="000000"/>
              </a:solidFill>
              <a:latin typeface="Arimo"/>
            </a:endParaRPr>
          </a:p>
          <a:p>
            <a:pPr marL="690881" lvl="1" indent="-345440" algn="just">
              <a:lnSpc>
                <a:spcPts val="4384"/>
              </a:lnSpc>
              <a:buFont typeface="Arial"/>
              <a:buChar char="•"/>
            </a:pPr>
            <a:r>
              <a:rPr lang="en-US" sz="3200" spc="28">
                <a:solidFill>
                  <a:srgbClr val="000000"/>
                </a:solidFill>
                <a:latin typeface="Arimo"/>
              </a:rPr>
              <a:t>A Proposta de Valor demonstra como ela é melhor do que outras alternativas existentes</a:t>
            </a:r>
          </a:p>
          <a:p>
            <a:pPr algn="just">
              <a:lnSpc>
                <a:spcPts val="4384"/>
              </a:lnSpc>
            </a:pPr>
            <a:endParaRPr lang="en-US" sz="3200" spc="28">
              <a:solidFill>
                <a:srgbClr val="000000"/>
              </a:solidFill>
              <a:latin typeface="Arimo"/>
            </a:endParaRPr>
          </a:p>
          <a:p>
            <a:pPr marL="690881" lvl="1" indent="-345440" algn="just">
              <a:lnSpc>
                <a:spcPts val="4384"/>
              </a:lnSpc>
              <a:buFont typeface="Arial"/>
              <a:buChar char="•"/>
            </a:pPr>
            <a:r>
              <a:rPr lang="en-US" sz="3200" spc="29">
                <a:solidFill>
                  <a:srgbClr val="000000"/>
                </a:solidFill>
                <a:latin typeface="Arimo"/>
              </a:rPr>
              <a:t>O empreendimento entrevistou os primeiros adotantes (ou clientes em potencial) e validou que sua solução ou ideia funciona</a:t>
            </a: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1632ECA9-FABB-0FC2-D60D-CF34E525F7E1}"/>
              </a:ext>
            </a:extLst>
          </p:cNvPr>
          <p:cNvSpPr/>
          <p:nvPr/>
        </p:nvSpPr>
        <p:spPr>
          <a:xfrm>
            <a:off x="16605017" y="771181"/>
            <a:ext cx="749533" cy="658652"/>
          </a:xfrm>
          <a:custGeom>
            <a:avLst/>
            <a:gdLst/>
            <a:ahLst/>
            <a:cxnLst/>
            <a:rect l="l" t="t" r="r" b="b"/>
            <a:pathLst>
              <a:path w="749533" h="658652">
                <a:moveTo>
                  <a:pt x="0" y="0"/>
                </a:moveTo>
                <a:lnTo>
                  <a:pt x="749533" y="0"/>
                </a:lnTo>
                <a:lnTo>
                  <a:pt x="749533" y="658652"/>
                </a:lnTo>
                <a:lnTo>
                  <a:pt x="0" y="65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8C6F3DA3-1A4F-A1CF-03B1-BCE0EEE3E4E6}"/>
              </a:ext>
            </a:extLst>
          </p:cNvPr>
          <p:cNvSpPr/>
          <p:nvPr/>
        </p:nvSpPr>
        <p:spPr>
          <a:xfrm>
            <a:off x="7741934" y="771180"/>
            <a:ext cx="8767833" cy="641359"/>
          </a:xfrm>
          <a:custGeom>
            <a:avLst/>
            <a:gdLst/>
            <a:ahLst/>
            <a:cxnLst/>
            <a:rect l="l" t="t" r="r" b="b"/>
            <a:pathLst>
              <a:path w="2309224" h="168918">
                <a:moveTo>
                  <a:pt x="0" y="0"/>
                </a:moveTo>
                <a:lnTo>
                  <a:pt x="2309224" y="0"/>
                </a:lnTo>
                <a:lnTo>
                  <a:pt x="2309224" y="168918"/>
                </a:lnTo>
                <a:lnTo>
                  <a:pt x="0" y="168918"/>
                </a:lnTo>
                <a:close/>
              </a:path>
            </a:pathLst>
          </a:custGeom>
          <a:solidFill>
            <a:srgbClr val="FDCB58"/>
          </a:solidFill>
        </p:spPr>
        <p:txBody>
          <a:bodyPr anchor="ctr"/>
          <a:lstStyle/>
          <a:p>
            <a:pPr algn="ctr"/>
            <a:r>
              <a:rPr lang="en-US" sz="2400" spc="26" dirty="0" err="1">
                <a:solidFill>
                  <a:srgbClr val="000000"/>
                </a:solidFill>
                <a:latin typeface="Arimo Bold"/>
              </a:rPr>
              <a:t>Exclua</a:t>
            </a:r>
            <a:r>
              <a:rPr lang="en-US" sz="2400" spc="26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2400" spc="26" dirty="0" err="1">
                <a:solidFill>
                  <a:srgbClr val="000000"/>
                </a:solidFill>
                <a:latin typeface="Arimo Bold"/>
              </a:rPr>
              <a:t>este</a:t>
            </a:r>
            <a:r>
              <a:rPr lang="en-US" sz="2400" spc="26" dirty="0">
                <a:solidFill>
                  <a:srgbClr val="000000"/>
                </a:solidFill>
                <a:latin typeface="Arimo Bold"/>
              </a:rPr>
              <a:t> slide de </a:t>
            </a:r>
            <a:r>
              <a:rPr lang="en-US" sz="2400" spc="26" dirty="0" err="1">
                <a:solidFill>
                  <a:srgbClr val="000000"/>
                </a:solidFill>
                <a:latin typeface="Arimo Bold"/>
              </a:rPr>
              <a:t>instrução</a:t>
            </a:r>
            <a:r>
              <a:rPr lang="en-US" sz="2400" spc="26" dirty="0">
                <a:solidFill>
                  <a:srgbClr val="000000"/>
                </a:solidFill>
                <a:latin typeface="Arimo Bold"/>
              </a:rPr>
              <a:t> de </a:t>
            </a:r>
            <a:r>
              <a:rPr lang="en-US" sz="2400" spc="26" dirty="0" err="1">
                <a:solidFill>
                  <a:srgbClr val="000000"/>
                </a:solidFill>
                <a:latin typeface="Arimo Bold"/>
              </a:rPr>
              <a:t>sua</a:t>
            </a:r>
            <a:r>
              <a:rPr lang="en-US" sz="2400" spc="26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2400" spc="26" dirty="0" err="1">
                <a:solidFill>
                  <a:srgbClr val="000000"/>
                </a:solidFill>
                <a:latin typeface="Arimo Bold"/>
              </a:rPr>
              <a:t>entrega</a:t>
            </a:r>
            <a:r>
              <a:rPr lang="en-US" sz="2400" spc="26" dirty="0">
                <a:solidFill>
                  <a:srgbClr val="000000"/>
                </a:solidFill>
                <a:latin typeface="Arimo Bold"/>
              </a:rPr>
              <a:t> final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3925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Solução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19339"/>
            <a:ext cx="16230600" cy="4878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 spc="29">
                <a:solidFill>
                  <a:srgbClr val="000000"/>
                </a:solidFill>
                <a:latin typeface="Arimo"/>
              </a:rPr>
              <a:t>Nesse slide o grupo deve </a:t>
            </a:r>
            <a:r>
              <a:rPr lang="en-US" sz="3200" spc="29">
                <a:solidFill>
                  <a:srgbClr val="000000"/>
                </a:solidFill>
                <a:latin typeface="Arimo Bold"/>
              </a:rPr>
              <a:t>apresentar a solução desenvolvida para o problema identificado.</a:t>
            </a:r>
          </a:p>
          <a:p>
            <a:pPr algn="just">
              <a:lnSpc>
                <a:spcPts val="4800"/>
              </a:lnSpc>
            </a:pPr>
            <a:r>
              <a:rPr lang="en-US" sz="3200" spc="29">
                <a:solidFill>
                  <a:srgbClr val="000000"/>
                </a:solidFill>
                <a:latin typeface="Arimo"/>
              </a:rPr>
              <a:t> </a:t>
            </a:r>
          </a:p>
          <a:p>
            <a:pPr algn="just">
              <a:lnSpc>
                <a:spcPts val="4800"/>
              </a:lnSpc>
            </a:pPr>
            <a:r>
              <a:rPr lang="en-US" sz="3200" spc="28">
                <a:solidFill>
                  <a:srgbClr val="000000"/>
                </a:solidFill>
                <a:latin typeface="Arimo Bold"/>
              </a:rPr>
              <a:t>Apresente a sua solução com textos, descrevendo de forma clara como funcionará e como irá resolver o problema identificado</a:t>
            </a:r>
            <a:r>
              <a:rPr lang="en-US" sz="3200" spc="28">
                <a:solidFill>
                  <a:srgbClr val="000000"/>
                </a:solidFill>
                <a:latin typeface="Arimo"/>
              </a:rPr>
              <a:t>. </a:t>
            </a:r>
          </a:p>
          <a:p>
            <a:pPr algn="just">
              <a:lnSpc>
                <a:spcPts val="4800"/>
              </a:lnSpc>
            </a:pPr>
            <a:endParaRPr lang="en-US" sz="3200" spc="28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4800"/>
              </a:lnSpc>
            </a:pPr>
            <a:r>
              <a:rPr lang="en-US" sz="3200" spc="29">
                <a:solidFill>
                  <a:srgbClr val="000000"/>
                </a:solidFill>
                <a:latin typeface="Arimo"/>
              </a:rPr>
              <a:t>Se possível, </a:t>
            </a:r>
            <a:r>
              <a:rPr lang="en-US" sz="3200" spc="29">
                <a:solidFill>
                  <a:srgbClr val="000000"/>
                </a:solidFill>
                <a:latin typeface="Arimo Bold"/>
              </a:rPr>
              <a:t>traga imagens </a:t>
            </a:r>
            <a:r>
              <a:rPr lang="en-US" sz="3200" spc="29">
                <a:solidFill>
                  <a:srgbClr val="000000"/>
                </a:solidFill>
                <a:latin typeface="Arimo"/>
              </a:rPr>
              <a:t>que podem ajudar a entender a sua solução, mesmo que sejam ilustrações de outras soluções parecidas com a sua.</a:t>
            </a:r>
          </a:p>
        </p:txBody>
      </p:sp>
      <p:sp>
        <p:nvSpPr>
          <p:cNvPr id="4" name="Freeform 4"/>
          <p:cNvSpPr/>
          <p:nvPr/>
        </p:nvSpPr>
        <p:spPr>
          <a:xfrm>
            <a:off x="14756163" y="7768814"/>
            <a:ext cx="3531837" cy="5036373"/>
          </a:xfrm>
          <a:custGeom>
            <a:avLst/>
            <a:gdLst/>
            <a:ahLst/>
            <a:cxnLst/>
            <a:rect l="l" t="t" r="r" b="b"/>
            <a:pathLst>
              <a:path w="3531837" h="5036373">
                <a:moveTo>
                  <a:pt x="0" y="0"/>
                </a:moveTo>
                <a:lnTo>
                  <a:pt x="3531837" y="0"/>
                </a:lnTo>
                <a:lnTo>
                  <a:pt x="3531837" y="5036373"/>
                </a:lnTo>
                <a:lnTo>
                  <a:pt x="0" y="50363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" r="-39"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1151" y="203080"/>
            <a:ext cx="16195332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Canvas de Proposta de valor</a:t>
            </a:r>
          </a:p>
        </p:txBody>
      </p:sp>
      <p:sp>
        <p:nvSpPr>
          <p:cNvPr id="3" name="Freeform 3"/>
          <p:cNvSpPr/>
          <p:nvPr/>
        </p:nvSpPr>
        <p:spPr>
          <a:xfrm>
            <a:off x="9351619" y="1691487"/>
            <a:ext cx="8292171" cy="8292171"/>
          </a:xfrm>
          <a:custGeom>
            <a:avLst/>
            <a:gdLst/>
            <a:ahLst/>
            <a:cxnLst/>
            <a:rect l="l" t="t" r="r" b="b"/>
            <a:pathLst>
              <a:path w="8292171" h="8292171">
                <a:moveTo>
                  <a:pt x="0" y="0"/>
                </a:moveTo>
                <a:lnTo>
                  <a:pt x="8292171" y="0"/>
                </a:lnTo>
                <a:lnTo>
                  <a:pt x="8292171" y="8292170"/>
                </a:lnTo>
                <a:lnTo>
                  <a:pt x="0" y="8292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2503889" y="5054993"/>
            <a:ext cx="1749503" cy="1618226"/>
          </a:xfrm>
          <a:custGeom>
            <a:avLst/>
            <a:gdLst/>
            <a:ahLst/>
            <a:cxnLst/>
            <a:rect l="l" t="t" r="r" b="b"/>
            <a:pathLst>
              <a:path w="1749503" h="1618226">
                <a:moveTo>
                  <a:pt x="0" y="0"/>
                </a:moveTo>
                <a:lnTo>
                  <a:pt x="1749503" y="0"/>
                </a:lnTo>
                <a:lnTo>
                  <a:pt x="1749503" y="1618225"/>
                </a:lnTo>
                <a:lnTo>
                  <a:pt x="0" y="1618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12473122" y="4958180"/>
            <a:ext cx="1814712" cy="1686867"/>
          </a:xfrm>
          <a:custGeom>
            <a:avLst/>
            <a:gdLst/>
            <a:ahLst/>
            <a:cxnLst/>
            <a:rect l="l" t="t" r="r" b="b"/>
            <a:pathLst>
              <a:path w="1814712" h="1686867">
                <a:moveTo>
                  <a:pt x="0" y="0"/>
                </a:moveTo>
                <a:lnTo>
                  <a:pt x="1814712" y="0"/>
                </a:lnTo>
                <a:lnTo>
                  <a:pt x="1814712" y="1686868"/>
                </a:lnTo>
                <a:lnTo>
                  <a:pt x="0" y="16868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2921675" y="5583774"/>
            <a:ext cx="164516" cy="164516"/>
          </a:xfrm>
          <a:custGeom>
            <a:avLst/>
            <a:gdLst/>
            <a:ahLst/>
            <a:cxnLst/>
            <a:rect l="l" t="t" r="r" b="b"/>
            <a:pathLst>
              <a:path w="164516" h="164516">
                <a:moveTo>
                  <a:pt x="0" y="0"/>
                </a:moveTo>
                <a:lnTo>
                  <a:pt x="164515" y="0"/>
                </a:lnTo>
                <a:lnTo>
                  <a:pt x="164515" y="164515"/>
                </a:lnTo>
                <a:lnTo>
                  <a:pt x="0" y="1645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7" name="Group 7"/>
          <p:cNvGrpSpPr/>
          <p:nvPr/>
        </p:nvGrpSpPr>
        <p:grpSpPr>
          <a:xfrm>
            <a:off x="8755833" y="6834952"/>
            <a:ext cx="1901304" cy="572839"/>
            <a:chOff x="0" y="0"/>
            <a:chExt cx="500755" cy="15087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0755" cy="150871"/>
            </a:xfrm>
            <a:custGeom>
              <a:avLst/>
              <a:gdLst/>
              <a:ahLst/>
              <a:cxnLst/>
              <a:rect l="l" t="t" r="r" b="b"/>
              <a:pathLst>
                <a:path w="500755" h="150871">
                  <a:moveTo>
                    <a:pt x="75436" y="0"/>
                  </a:moveTo>
                  <a:lnTo>
                    <a:pt x="425319" y="0"/>
                  </a:lnTo>
                  <a:cubicBezTo>
                    <a:pt x="445326" y="0"/>
                    <a:pt x="464514" y="7948"/>
                    <a:pt x="478661" y="22095"/>
                  </a:cubicBezTo>
                  <a:cubicBezTo>
                    <a:pt x="492807" y="36242"/>
                    <a:pt x="500755" y="55429"/>
                    <a:pt x="500755" y="75436"/>
                  </a:cubicBezTo>
                  <a:lnTo>
                    <a:pt x="500755" y="75436"/>
                  </a:lnTo>
                  <a:cubicBezTo>
                    <a:pt x="500755" y="95442"/>
                    <a:pt x="492807" y="114630"/>
                    <a:pt x="478661" y="128777"/>
                  </a:cubicBezTo>
                  <a:cubicBezTo>
                    <a:pt x="464514" y="142924"/>
                    <a:pt x="445326" y="150871"/>
                    <a:pt x="425319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CD333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9525"/>
              <a:ext cx="500755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481699" y="8442300"/>
            <a:ext cx="1901304" cy="572839"/>
            <a:chOff x="0" y="0"/>
            <a:chExt cx="500755" cy="1508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00755" cy="150871"/>
            </a:xfrm>
            <a:custGeom>
              <a:avLst/>
              <a:gdLst/>
              <a:ahLst/>
              <a:cxnLst/>
              <a:rect l="l" t="t" r="r" b="b"/>
              <a:pathLst>
                <a:path w="500755" h="150871">
                  <a:moveTo>
                    <a:pt x="75436" y="0"/>
                  </a:moveTo>
                  <a:lnTo>
                    <a:pt x="425319" y="0"/>
                  </a:lnTo>
                  <a:cubicBezTo>
                    <a:pt x="445326" y="0"/>
                    <a:pt x="464514" y="7948"/>
                    <a:pt x="478661" y="22095"/>
                  </a:cubicBezTo>
                  <a:cubicBezTo>
                    <a:pt x="492807" y="36242"/>
                    <a:pt x="500755" y="55429"/>
                    <a:pt x="500755" y="75436"/>
                  </a:cubicBezTo>
                  <a:lnTo>
                    <a:pt x="500755" y="75436"/>
                  </a:lnTo>
                  <a:cubicBezTo>
                    <a:pt x="500755" y="95442"/>
                    <a:pt x="492807" y="114630"/>
                    <a:pt x="478661" y="128777"/>
                  </a:cubicBezTo>
                  <a:cubicBezTo>
                    <a:pt x="464514" y="142924"/>
                    <a:pt x="445326" y="150871"/>
                    <a:pt x="425319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CD333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525"/>
              <a:ext cx="500755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194411" y="9349274"/>
            <a:ext cx="1901304" cy="572839"/>
            <a:chOff x="0" y="0"/>
            <a:chExt cx="500755" cy="15087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00755" cy="150871"/>
            </a:xfrm>
            <a:custGeom>
              <a:avLst/>
              <a:gdLst/>
              <a:ahLst/>
              <a:cxnLst/>
              <a:rect l="l" t="t" r="r" b="b"/>
              <a:pathLst>
                <a:path w="500755" h="150871">
                  <a:moveTo>
                    <a:pt x="75436" y="0"/>
                  </a:moveTo>
                  <a:lnTo>
                    <a:pt x="425319" y="0"/>
                  </a:lnTo>
                  <a:cubicBezTo>
                    <a:pt x="445326" y="0"/>
                    <a:pt x="464514" y="7948"/>
                    <a:pt x="478661" y="22095"/>
                  </a:cubicBezTo>
                  <a:cubicBezTo>
                    <a:pt x="492807" y="36242"/>
                    <a:pt x="500755" y="55429"/>
                    <a:pt x="500755" y="75436"/>
                  </a:cubicBezTo>
                  <a:lnTo>
                    <a:pt x="500755" y="75436"/>
                  </a:lnTo>
                  <a:cubicBezTo>
                    <a:pt x="500755" y="95442"/>
                    <a:pt x="492807" y="114630"/>
                    <a:pt x="478661" y="128777"/>
                  </a:cubicBezTo>
                  <a:cubicBezTo>
                    <a:pt x="464514" y="142924"/>
                    <a:pt x="445326" y="150871"/>
                    <a:pt x="425319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CD333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9525"/>
              <a:ext cx="500755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929387" y="9323897"/>
            <a:ext cx="1901304" cy="572839"/>
            <a:chOff x="0" y="0"/>
            <a:chExt cx="500755" cy="15087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00755" cy="150871"/>
            </a:xfrm>
            <a:custGeom>
              <a:avLst/>
              <a:gdLst/>
              <a:ahLst/>
              <a:cxnLst/>
              <a:rect l="l" t="t" r="r" b="b"/>
              <a:pathLst>
                <a:path w="500755" h="150871">
                  <a:moveTo>
                    <a:pt x="75436" y="0"/>
                  </a:moveTo>
                  <a:lnTo>
                    <a:pt x="425319" y="0"/>
                  </a:lnTo>
                  <a:cubicBezTo>
                    <a:pt x="445326" y="0"/>
                    <a:pt x="464514" y="7948"/>
                    <a:pt x="478661" y="22095"/>
                  </a:cubicBezTo>
                  <a:cubicBezTo>
                    <a:pt x="492807" y="36242"/>
                    <a:pt x="500755" y="55429"/>
                    <a:pt x="500755" y="75436"/>
                  </a:cubicBezTo>
                  <a:lnTo>
                    <a:pt x="500755" y="75436"/>
                  </a:lnTo>
                  <a:cubicBezTo>
                    <a:pt x="500755" y="95442"/>
                    <a:pt x="492807" y="114630"/>
                    <a:pt x="478661" y="128777"/>
                  </a:cubicBezTo>
                  <a:cubicBezTo>
                    <a:pt x="464514" y="142924"/>
                    <a:pt x="445326" y="150871"/>
                    <a:pt x="425319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CD333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525"/>
              <a:ext cx="500755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6141657" y="3337752"/>
            <a:ext cx="1901304" cy="594645"/>
            <a:chOff x="0" y="0"/>
            <a:chExt cx="500755" cy="1566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00755" cy="156614"/>
            </a:xfrm>
            <a:custGeom>
              <a:avLst/>
              <a:gdLst/>
              <a:ahLst/>
              <a:cxnLst/>
              <a:rect l="l" t="t" r="r" b="b"/>
              <a:pathLst>
                <a:path w="500755" h="156614">
                  <a:moveTo>
                    <a:pt x="78307" y="0"/>
                  </a:moveTo>
                  <a:lnTo>
                    <a:pt x="422448" y="0"/>
                  </a:lnTo>
                  <a:cubicBezTo>
                    <a:pt x="465696" y="0"/>
                    <a:pt x="500755" y="35059"/>
                    <a:pt x="500755" y="78307"/>
                  </a:cubicBezTo>
                  <a:lnTo>
                    <a:pt x="500755" y="78307"/>
                  </a:lnTo>
                  <a:cubicBezTo>
                    <a:pt x="500755" y="121555"/>
                    <a:pt x="465696" y="156614"/>
                    <a:pt x="422448" y="156614"/>
                  </a:cubicBezTo>
                  <a:lnTo>
                    <a:pt x="78307" y="156614"/>
                  </a:lnTo>
                  <a:cubicBezTo>
                    <a:pt x="35059" y="156614"/>
                    <a:pt x="0" y="121555"/>
                    <a:pt x="0" y="78307"/>
                  </a:cubicBezTo>
                  <a:lnTo>
                    <a:pt x="0" y="78307"/>
                  </a:lnTo>
                  <a:cubicBezTo>
                    <a:pt x="0" y="35059"/>
                    <a:pt x="35059" y="0"/>
                    <a:pt x="78307" y="0"/>
                  </a:cubicBezTo>
                  <a:close/>
                </a:path>
              </a:pathLst>
            </a:custGeom>
            <a:solidFill>
              <a:srgbClr val="EEBA4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9525"/>
              <a:ext cx="500755" cy="147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6141657" y="4780252"/>
            <a:ext cx="1901304" cy="572839"/>
            <a:chOff x="0" y="0"/>
            <a:chExt cx="500755" cy="15087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00755" cy="150871"/>
            </a:xfrm>
            <a:custGeom>
              <a:avLst/>
              <a:gdLst/>
              <a:ahLst/>
              <a:cxnLst/>
              <a:rect l="l" t="t" r="r" b="b"/>
              <a:pathLst>
                <a:path w="500755" h="150871">
                  <a:moveTo>
                    <a:pt x="75436" y="0"/>
                  </a:moveTo>
                  <a:lnTo>
                    <a:pt x="425319" y="0"/>
                  </a:lnTo>
                  <a:cubicBezTo>
                    <a:pt x="445326" y="0"/>
                    <a:pt x="464514" y="7948"/>
                    <a:pt x="478661" y="22095"/>
                  </a:cubicBezTo>
                  <a:cubicBezTo>
                    <a:pt x="492807" y="36242"/>
                    <a:pt x="500755" y="55429"/>
                    <a:pt x="500755" y="75436"/>
                  </a:cubicBezTo>
                  <a:lnTo>
                    <a:pt x="500755" y="75436"/>
                  </a:lnTo>
                  <a:cubicBezTo>
                    <a:pt x="500755" y="95442"/>
                    <a:pt x="492807" y="114630"/>
                    <a:pt x="478661" y="128777"/>
                  </a:cubicBezTo>
                  <a:cubicBezTo>
                    <a:pt x="464514" y="142924"/>
                    <a:pt x="445326" y="150871"/>
                    <a:pt x="425319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EEBA4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9525"/>
              <a:ext cx="500755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6173845" y="6040724"/>
            <a:ext cx="1901304" cy="598999"/>
            <a:chOff x="0" y="0"/>
            <a:chExt cx="500755" cy="15776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00755" cy="157761"/>
            </a:xfrm>
            <a:custGeom>
              <a:avLst/>
              <a:gdLst/>
              <a:ahLst/>
              <a:cxnLst/>
              <a:rect l="l" t="t" r="r" b="b"/>
              <a:pathLst>
                <a:path w="500755" h="157761">
                  <a:moveTo>
                    <a:pt x="78881" y="0"/>
                  </a:moveTo>
                  <a:lnTo>
                    <a:pt x="421875" y="0"/>
                  </a:lnTo>
                  <a:cubicBezTo>
                    <a:pt x="465439" y="0"/>
                    <a:pt x="500755" y="35316"/>
                    <a:pt x="500755" y="78881"/>
                  </a:cubicBezTo>
                  <a:lnTo>
                    <a:pt x="500755" y="78881"/>
                  </a:lnTo>
                  <a:cubicBezTo>
                    <a:pt x="500755" y="122445"/>
                    <a:pt x="465439" y="157761"/>
                    <a:pt x="421875" y="157761"/>
                  </a:cubicBezTo>
                  <a:lnTo>
                    <a:pt x="78881" y="157761"/>
                  </a:lnTo>
                  <a:cubicBezTo>
                    <a:pt x="35316" y="157761"/>
                    <a:pt x="0" y="122445"/>
                    <a:pt x="0" y="78881"/>
                  </a:cubicBezTo>
                  <a:lnTo>
                    <a:pt x="0" y="78881"/>
                  </a:lnTo>
                  <a:cubicBezTo>
                    <a:pt x="0" y="35316"/>
                    <a:pt x="35316" y="0"/>
                    <a:pt x="78881" y="0"/>
                  </a:cubicBezTo>
                  <a:close/>
                </a:path>
              </a:pathLst>
            </a:custGeom>
            <a:solidFill>
              <a:srgbClr val="EEBA4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9525"/>
              <a:ext cx="500755" cy="1482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6141657" y="7236291"/>
            <a:ext cx="1901304" cy="572839"/>
            <a:chOff x="0" y="0"/>
            <a:chExt cx="500755" cy="150871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00755" cy="150871"/>
            </a:xfrm>
            <a:custGeom>
              <a:avLst/>
              <a:gdLst/>
              <a:ahLst/>
              <a:cxnLst/>
              <a:rect l="l" t="t" r="r" b="b"/>
              <a:pathLst>
                <a:path w="500755" h="150871">
                  <a:moveTo>
                    <a:pt x="75436" y="0"/>
                  </a:moveTo>
                  <a:lnTo>
                    <a:pt x="425319" y="0"/>
                  </a:lnTo>
                  <a:cubicBezTo>
                    <a:pt x="445326" y="0"/>
                    <a:pt x="464514" y="7948"/>
                    <a:pt x="478661" y="22095"/>
                  </a:cubicBezTo>
                  <a:cubicBezTo>
                    <a:pt x="492807" y="36242"/>
                    <a:pt x="500755" y="55429"/>
                    <a:pt x="500755" y="75436"/>
                  </a:cubicBezTo>
                  <a:lnTo>
                    <a:pt x="500755" y="75436"/>
                  </a:lnTo>
                  <a:cubicBezTo>
                    <a:pt x="500755" y="95442"/>
                    <a:pt x="492807" y="114630"/>
                    <a:pt x="478661" y="128777"/>
                  </a:cubicBezTo>
                  <a:cubicBezTo>
                    <a:pt x="464514" y="142924"/>
                    <a:pt x="445326" y="150871"/>
                    <a:pt x="425319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EEBA4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9525"/>
              <a:ext cx="500755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8991600" y="3171472"/>
            <a:ext cx="1901304" cy="572839"/>
            <a:chOff x="0" y="0"/>
            <a:chExt cx="500755" cy="150871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500755" cy="150871"/>
            </a:xfrm>
            <a:custGeom>
              <a:avLst/>
              <a:gdLst/>
              <a:ahLst/>
              <a:cxnLst/>
              <a:rect l="l" t="t" r="r" b="b"/>
              <a:pathLst>
                <a:path w="500755" h="150871">
                  <a:moveTo>
                    <a:pt x="75436" y="0"/>
                  </a:moveTo>
                  <a:lnTo>
                    <a:pt x="425319" y="0"/>
                  </a:lnTo>
                  <a:cubicBezTo>
                    <a:pt x="445326" y="0"/>
                    <a:pt x="464514" y="7948"/>
                    <a:pt x="478661" y="22095"/>
                  </a:cubicBezTo>
                  <a:cubicBezTo>
                    <a:pt x="492807" y="36242"/>
                    <a:pt x="500755" y="55429"/>
                    <a:pt x="500755" y="75436"/>
                  </a:cubicBezTo>
                  <a:lnTo>
                    <a:pt x="500755" y="75436"/>
                  </a:lnTo>
                  <a:cubicBezTo>
                    <a:pt x="500755" y="95442"/>
                    <a:pt x="492807" y="114630"/>
                    <a:pt x="478661" y="128777"/>
                  </a:cubicBezTo>
                  <a:cubicBezTo>
                    <a:pt x="464514" y="142924"/>
                    <a:pt x="445326" y="150871"/>
                    <a:pt x="425319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90C14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9525"/>
              <a:ext cx="500755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8557606" y="4561578"/>
            <a:ext cx="1901304" cy="572839"/>
            <a:chOff x="0" y="0"/>
            <a:chExt cx="500755" cy="150871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500755" cy="150871"/>
            </a:xfrm>
            <a:custGeom>
              <a:avLst/>
              <a:gdLst/>
              <a:ahLst/>
              <a:cxnLst/>
              <a:rect l="l" t="t" r="r" b="b"/>
              <a:pathLst>
                <a:path w="500755" h="150871">
                  <a:moveTo>
                    <a:pt x="75436" y="0"/>
                  </a:moveTo>
                  <a:lnTo>
                    <a:pt x="425319" y="0"/>
                  </a:lnTo>
                  <a:cubicBezTo>
                    <a:pt x="445326" y="0"/>
                    <a:pt x="464514" y="7948"/>
                    <a:pt x="478661" y="22095"/>
                  </a:cubicBezTo>
                  <a:cubicBezTo>
                    <a:pt x="492807" y="36242"/>
                    <a:pt x="500755" y="55429"/>
                    <a:pt x="500755" y="75436"/>
                  </a:cubicBezTo>
                  <a:lnTo>
                    <a:pt x="500755" y="75436"/>
                  </a:lnTo>
                  <a:cubicBezTo>
                    <a:pt x="500755" y="95442"/>
                    <a:pt x="492807" y="114630"/>
                    <a:pt x="478661" y="128777"/>
                  </a:cubicBezTo>
                  <a:cubicBezTo>
                    <a:pt x="464514" y="142924"/>
                    <a:pt x="445326" y="150871"/>
                    <a:pt x="425319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90C14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9525"/>
              <a:ext cx="500755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0104207" y="2284925"/>
            <a:ext cx="1901304" cy="572839"/>
            <a:chOff x="0" y="0"/>
            <a:chExt cx="500755" cy="150871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500755" cy="150871"/>
            </a:xfrm>
            <a:custGeom>
              <a:avLst/>
              <a:gdLst/>
              <a:ahLst/>
              <a:cxnLst/>
              <a:rect l="l" t="t" r="r" b="b"/>
              <a:pathLst>
                <a:path w="500755" h="150871">
                  <a:moveTo>
                    <a:pt x="75436" y="0"/>
                  </a:moveTo>
                  <a:lnTo>
                    <a:pt x="425319" y="0"/>
                  </a:lnTo>
                  <a:cubicBezTo>
                    <a:pt x="445326" y="0"/>
                    <a:pt x="464514" y="7948"/>
                    <a:pt x="478661" y="22095"/>
                  </a:cubicBezTo>
                  <a:cubicBezTo>
                    <a:pt x="492807" y="36242"/>
                    <a:pt x="500755" y="55429"/>
                    <a:pt x="500755" y="75436"/>
                  </a:cubicBezTo>
                  <a:lnTo>
                    <a:pt x="500755" y="75436"/>
                  </a:lnTo>
                  <a:cubicBezTo>
                    <a:pt x="500755" y="95442"/>
                    <a:pt x="492807" y="114630"/>
                    <a:pt x="478661" y="128777"/>
                  </a:cubicBezTo>
                  <a:cubicBezTo>
                    <a:pt x="464514" y="142924"/>
                    <a:pt x="445326" y="150871"/>
                    <a:pt x="425319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90C14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9525"/>
              <a:ext cx="500755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1892320" y="1517048"/>
            <a:ext cx="1901304" cy="572839"/>
            <a:chOff x="0" y="0"/>
            <a:chExt cx="500755" cy="150871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500755" cy="150871"/>
            </a:xfrm>
            <a:custGeom>
              <a:avLst/>
              <a:gdLst/>
              <a:ahLst/>
              <a:cxnLst/>
              <a:rect l="l" t="t" r="r" b="b"/>
              <a:pathLst>
                <a:path w="500755" h="150871">
                  <a:moveTo>
                    <a:pt x="75436" y="0"/>
                  </a:moveTo>
                  <a:lnTo>
                    <a:pt x="425319" y="0"/>
                  </a:lnTo>
                  <a:cubicBezTo>
                    <a:pt x="445326" y="0"/>
                    <a:pt x="464514" y="7948"/>
                    <a:pt x="478661" y="22095"/>
                  </a:cubicBezTo>
                  <a:cubicBezTo>
                    <a:pt x="492807" y="36242"/>
                    <a:pt x="500755" y="55429"/>
                    <a:pt x="500755" y="75436"/>
                  </a:cubicBezTo>
                  <a:lnTo>
                    <a:pt x="500755" y="75436"/>
                  </a:lnTo>
                  <a:cubicBezTo>
                    <a:pt x="500755" y="95442"/>
                    <a:pt x="492807" y="114630"/>
                    <a:pt x="478661" y="128777"/>
                  </a:cubicBezTo>
                  <a:cubicBezTo>
                    <a:pt x="464514" y="142924"/>
                    <a:pt x="445326" y="150871"/>
                    <a:pt x="425319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90C14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9525"/>
              <a:ext cx="500755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78048" y="1469905"/>
            <a:ext cx="8450984" cy="8450984"/>
          </a:xfrm>
          <a:custGeom>
            <a:avLst/>
            <a:gdLst/>
            <a:ahLst/>
            <a:cxnLst/>
            <a:rect l="l" t="t" r="r" b="b"/>
            <a:pathLst>
              <a:path w="8450984" h="8450984">
                <a:moveTo>
                  <a:pt x="0" y="0"/>
                </a:moveTo>
                <a:lnTo>
                  <a:pt x="8450983" y="0"/>
                </a:lnTo>
                <a:lnTo>
                  <a:pt x="8450983" y="8450984"/>
                </a:lnTo>
                <a:lnTo>
                  <a:pt x="0" y="845098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4" name="Freeform 44"/>
          <p:cNvSpPr/>
          <p:nvPr/>
        </p:nvSpPr>
        <p:spPr>
          <a:xfrm>
            <a:off x="3283963" y="4704516"/>
            <a:ext cx="1906740" cy="2130436"/>
          </a:xfrm>
          <a:custGeom>
            <a:avLst/>
            <a:gdLst/>
            <a:ahLst/>
            <a:cxnLst/>
            <a:rect l="l" t="t" r="r" b="b"/>
            <a:pathLst>
              <a:path w="1906740" h="2130436">
                <a:moveTo>
                  <a:pt x="0" y="0"/>
                </a:moveTo>
                <a:lnTo>
                  <a:pt x="1906741" y="0"/>
                </a:lnTo>
                <a:lnTo>
                  <a:pt x="1906741" y="2130436"/>
                </a:lnTo>
                <a:lnTo>
                  <a:pt x="0" y="21304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5" name="Freeform 45"/>
          <p:cNvSpPr/>
          <p:nvPr/>
        </p:nvSpPr>
        <p:spPr>
          <a:xfrm rot="3103968">
            <a:off x="-815044" y="3470412"/>
            <a:ext cx="5080682" cy="50807"/>
          </a:xfrm>
          <a:custGeom>
            <a:avLst/>
            <a:gdLst/>
            <a:ahLst/>
            <a:cxnLst/>
            <a:rect l="l" t="t" r="r" b="b"/>
            <a:pathLst>
              <a:path w="5080682" h="50807">
                <a:moveTo>
                  <a:pt x="0" y="0"/>
                </a:moveTo>
                <a:lnTo>
                  <a:pt x="5080681" y="0"/>
                </a:lnTo>
                <a:lnTo>
                  <a:pt x="5080681" y="50807"/>
                </a:lnTo>
                <a:lnTo>
                  <a:pt x="0" y="5080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6" name="Freeform 46"/>
          <p:cNvSpPr/>
          <p:nvPr/>
        </p:nvSpPr>
        <p:spPr>
          <a:xfrm rot="8292711">
            <a:off x="-491475" y="8321203"/>
            <a:ext cx="4598076" cy="45981"/>
          </a:xfrm>
          <a:custGeom>
            <a:avLst/>
            <a:gdLst/>
            <a:ahLst/>
            <a:cxnLst/>
            <a:rect l="l" t="t" r="r" b="b"/>
            <a:pathLst>
              <a:path w="4598076" h="45981">
                <a:moveTo>
                  <a:pt x="0" y="0"/>
                </a:moveTo>
                <a:lnTo>
                  <a:pt x="4598076" y="0"/>
                </a:lnTo>
                <a:lnTo>
                  <a:pt x="4598076" y="45981"/>
                </a:lnTo>
                <a:lnTo>
                  <a:pt x="0" y="4598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7" name="Freeform 47"/>
          <p:cNvSpPr/>
          <p:nvPr/>
        </p:nvSpPr>
        <p:spPr>
          <a:xfrm>
            <a:off x="5010938" y="5783958"/>
            <a:ext cx="3287879" cy="32879"/>
          </a:xfrm>
          <a:custGeom>
            <a:avLst/>
            <a:gdLst/>
            <a:ahLst/>
            <a:cxnLst/>
            <a:rect l="l" t="t" r="r" b="b"/>
            <a:pathLst>
              <a:path w="3287879" h="32879">
                <a:moveTo>
                  <a:pt x="0" y="0"/>
                </a:moveTo>
                <a:lnTo>
                  <a:pt x="3287879" y="0"/>
                </a:lnTo>
                <a:lnTo>
                  <a:pt x="3287879" y="32878"/>
                </a:lnTo>
                <a:lnTo>
                  <a:pt x="0" y="328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8" name="Freeform 48"/>
          <p:cNvSpPr/>
          <p:nvPr/>
        </p:nvSpPr>
        <p:spPr>
          <a:xfrm>
            <a:off x="12748681" y="6933736"/>
            <a:ext cx="694069" cy="609519"/>
          </a:xfrm>
          <a:custGeom>
            <a:avLst/>
            <a:gdLst/>
            <a:ahLst/>
            <a:cxnLst/>
            <a:rect l="l" t="t" r="r" b="b"/>
            <a:pathLst>
              <a:path w="694069" h="609519">
                <a:moveTo>
                  <a:pt x="0" y="0"/>
                </a:moveTo>
                <a:lnTo>
                  <a:pt x="694069" y="0"/>
                </a:lnTo>
                <a:lnTo>
                  <a:pt x="694069" y="609519"/>
                </a:lnTo>
                <a:lnTo>
                  <a:pt x="0" y="60951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49" name="Group 49"/>
          <p:cNvGrpSpPr/>
          <p:nvPr/>
        </p:nvGrpSpPr>
        <p:grpSpPr>
          <a:xfrm rot="-10800000">
            <a:off x="8270242" y="5659612"/>
            <a:ext cx="210215" cy="284005"/>
            <a:chOff x="0" y="0"/>
            <a:chExt cx="199550" cy="269596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99517" cy="269494"/>
            </a:xfrm>
            <a:custGeom>
              <a:avLst/>
              <a:gdLst/>
              <a:ahLst/>
              <a:cxnLst/>
              <a:rect l="l" t="t" r="r" b="b"/>
              <a:pathLst>
                <a:path w="199517" h="269494">
                  <a:moveTo>
                    <a:pt x="199517" y="0"/>
                  </a:moveTo>
                  <a:lnTo>
                    <a:pt x="0" y="134747"/>
                  </a:lnTo>
                  <a:lnTo>
                    <a:pt x="199517" y="269494"/>
                  </a:lnTo>
                  <a:lnTo>
                    <a:pt x="199517" y="0"/>
                  </a:lnTo>
                  <a:close/>
                </a:path>
              </a:pathLst>
            </a:custGeom>
            <a:solidFill>
              <a:srgbClr val="BF2026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1" name="Freeform 51"/>
          <p:cNvSpPr/>
          <p:nvPr/>
        </p:nvSpPr>
        <p:spPr>
          <a:xfrm>
            <a:off x="5563997" y="6069108"/>
            <a:ext cx="719378" cy="719378"/>
          </a:xfrm>
          <a:custGeom>
            <a:avLst/>
            <a:gdLst/>
            <a:ahLst/>
            <a:cxnLst/>
            <a:rect l="l" t="t" r="r" b="b"/>
            <a:pathLst>
              <a:path w="719378" h="719378">
                <a:moveTo>
                  <a:pt x="0" y="0"/>
                </a:moveTo>
                <a:lnTo>
                  <a:pt x="719378" y="0"/>
                </a:lnTo>
                <a:lnTo>
                  <a:pt x="719378" y="719378"/>
                </a:lnTo>
                <a:lnTo>
                  <a:pt x="0" y="71937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2" name="Freeform 52"/>
          <p:cNvSpPr/>
          <p:nvPr/>
        </p:nvSpPr>
        <p:spPr>
          <a:xfrm>
            <a:off x="12820651" y="3134792"/>
            <a:ext cx="768889" cy="609519"/>
          </a:xfrm>
          <a:custGeom>
            <a:avLst/>
            <a:gdLst/>
            <a:ahLst/>
            <a:cxnLst/>
            <a:rect l="l" t="t" r="r" b="b"/>
            <a:pathLst>
              <a:path w="768889" h="609519">
                <a:moveTo>
                  <a:pt x="0" y="0"/>
                </a:moveTo>
                <a:lnTo>
                  <a:pt x="768889" y="0"/>
                </a:lnTo>
                <a:lnTo>
                  <a:pt x="768889" y="609519"/>
                </a:lnTo>
                <a:lnTo>
                  <a:pt x="0" y="60951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3" name="Freeform 53"/>
          <p:cNvSpPr/>
          <p:nvPr/>
        </p:nvSpPr>
        <p:spPr>
          <a:xfrm>
            <a:off x="6444646" y="2341635"/>
            <a:ext cx="942703" cy="516130"/>
          </a:xfrm>
          <a:custGeom>
            <a:avLst/>
            <a:gdLst/>
            <a:ahLst/>
            <a:cxnLst/>
            <a:rect l="l" t="t" r="r" b="b"/>
            <a:pathLst>
              <a:path w="942703" h="516130">
                <a:moveTo>
                  <a:pt x="0" y="0"/>
                </a:moveTo>
                <a:lnTo>
                  <a:pt x="942702" y="0"/>
                </a:lnTo>
                <a:lnTo>
                  <a:pt x="942702" y="516130"/>
                </a:lnTo>
                <a:lnTo>
                  <a:pt x="0" y="51613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4" name="Freeform 54"/>
          <p:cNvSpPr/>
          <p:nvPr/>
        </p:nvSpPr>
        <p:spPr>
          <a:xfrm>
            <a:off x="14823735" y="4659944"/>
            <a:ext cx="743123" cy="1012775"/>
          </a:xfrm>
          <a:custGeom>
            <a:avLst/>
            <a:gdLst/>
            <a:ahLst/>
            <a:cxnLst/>
            <a:rect l="l" t="t" r="r" b="b"/>
            <a:pathLst>
              <a:path w="743123" h="1012775">
                <a:moveTo>
                  <a:pt x="0" y="0"/>
                </a:moveTo>
                <a:lnTo>
                  <a:pt x="743124" y="0"/>
                </a:lnTo>
                <a:lnTo>
                  <a:pt x="743124" y="1012774"/>
                </a:lnTo>
                <a:lnTo>
                  <a:pt x="0" y="1012774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5" name="Freeform 55"/>
          <p:cNvSpPr/>
          <p:nvPr/>
        </p:nvSpPr>
        <p:spPr>
          <a:xfrm>
            <a:off x="2707155" y="6059774"/>
            <a:ext cx="576808" cy="427559"/>
          </a:xfrm>
          <a:custGeom>
            <a:avLst/>
            <a:gdLst/>
            <a:ahLst/>
            <a:cxnLst/>
            <a:rect l="l" t="t" r="r" b="b"/>
            <a:pathLst>
              <a:path w="576808" h="427559">
                <a:moveTo>
                  <a:pt x="0" y="0"/>
                </a:moveTo>
                <a:lnTo>
                  <a:pt x="576808" y="0"/>
                </a:lnTo>
                <a:lnTo>
                  <a:pt x="576808" y="427559"/>
                </a:lnTo>
                <a:lnTo>
                  <a:pt x="0" y="42755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6" name="AutoShape 56"/>
          <p:cNvSpPr/>
          <p:nvPr/>
        </p:nvSpPr>
        <p:spPr>
          <a:xfrm flipV="1">
            <a:off x="13846174" y="2284925"/>
            <a:ext cx="1720684" cy="2837144"/>
          </a:xfrm>
          <a:prstGeom prst="line">
            <a:avLst/>
          </a:prstGeom>
          <a:ln w="47625" cap="flat">
            <a:solidFill>
              <a:srgbClr val="27A6D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57" name="AutoShape 57"/>
          <p:cNvSpPr/>
          <p:nvPr/>
        </p:nvSpPr>
        <p:spPr>
          <a:xfrm>
            <a:off x="13808074" y="6564676"/>
            <a:ext cx="2138158" cy="2488908"/>
          </a:xfrm>
          <a:prstGeom prst="line">
            <a:avLst/>
          </a:prstGeom>
          <a:ln w="47625" cap="flat">
            <a:solidFill>
              <a:srgbClr val="27A6D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58" name="Freeform 58"/>
          <p:cNvSpPr/>
          <p:nvPr/>
        </p:nvSpPr>
        <p:spPr>
          <a:xfrm>
            <a:off x="1944966" y="5837572"/>
            <a:ext cx="1050593" cy="455695"/>
          </a:xfrm>
          <a:custGeom>
            <a:avLst/>
            <a:gdLst/>
            <a:ahLst/>
            <a:cxnLst/>
            <a:rect l="l" t="t" r="r" b="b"/>
            <a:pathLst>
              <a:path w="1050593" h="455695">
                <a:moveTo>
                  <a:pt x="0" y="0"/>
                </a:moveTo>
                <a:lnTo>
                  <a:pt x="1050593" y="0"/>
                </a:lnTo>
                <a:lnTo>
                  <a:pt x="1050593" y="455695"/>
                </a:lnTo>
                <a:lnTo>
                  <a:pt x="0" y="455695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9" name="TextBox 59"/>
          <p:cNvSpPr txBox="1"/>
          <p:nvPr/>
        </p:nvSpPr>
        <p:spPr>
          <a:xfrm>
            <a:off x="12383357" y="7590242"/>
            <a:ext cx="142471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r>
              <a:rPr lang="en-US" sz="1599" u="none" strike="noStrike" spc="-63">
                <a:solidFill>
                  <a:srgbClr val="27A6DF"/>
                </a:solidFill>
                <a:latin typeface="Arimo Bold"/>
              </a:rPr>
              <a:t>Dores</a:t>
            </a:r>
          </a:p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r>
              <a:rPr lang="en-US" sz="1599" u="none" strike="noStrike" spc="-63">
                <a:solidFill>
                  <a:srgbClr val="27A6DF"/>
                </a:solidFill>
                <a:latin typeface="Arimo Bold"/>
              </a:rPr>
              <a:t>do Cliente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2421457" y="3833590"/>
            <a:ext cx="142471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r>
              <a:rPr lang="en-US" sz="1599" u="none" strike="noStrike" spc="-63">
                <a:solidFill>
                  <a:srgbClr val="27A6DF"/>
                </a:solidFill>
                <a:latin typeface="Arimo Bold"/>
              </a:rPr>
              <a:t>Ganhos</a:t>
            </a:r>
          </a:p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r>
              <a:rPr lang="en-US" sz="1599" u="none" strike="noStrike" spc="-63">
                <a:solidFill>
                  <a:srgbClr val="27A6DF"/>
                </a:solidFill>
                <a:latin typeface="Arimo Bold"/>
              </a:rPr>
              <a:t>do Cliente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4467050" y="5821726"/>
            <a:ext cx="142471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r>
              <a:rPr lang="en-US" sz="1599" u="none" strike="noStrike" spc="-63">
                <a:solidFill>
                  <a:srgbClr val="27A6DF"/>
                </a:solidFill>
                <a:latin typeface="Arimo Bold"/>
              </a:rPr>
              <a:t>Tarefas</a:t>
            </a:r>
          </a:p>
          <a:p>
            <a:pPr marL="0" lvl="0" indent="0" algn="ctr">
              <a:lnSpc>
                <a:spcPts val="1919"/>
              </a:lnSpc>
              <a:spcBef>
                <a:spcPct val="0"/>
              </a:spcBef>
            </a:pPr>
            <a:r>
              <a:rPr lang="en-US" sz="1599" u="none" strike="noStrike" spc="-63">
                <a:solidFill>
                  <a:srgbClr val="27A6DF"/>
                </a:solidFill>
                <a:latin typeface="Arimo Bold"/>
              </a:rPr>
              <a:t>do Cliente</a:t>
            </a:r>
          </a:p>
        </p:txBody>
      </p:sp>
      <p:grpSp>
        <p:nvGrpSpPr>
          <p:cNvPr id="62" name="Group 62"/>
          <p:cNvGrpSpPr/>
          <p:nvPr/>
        </p:nvGrpSpPr>
        <p:grpSpPr>
          <a:xfrm rot="-145709">
            <a:off x="9357541" y="5627731"/>
            <a:ext cx="210215" cy="284005"/>
            <a:chOff x="0" y="0"/>
            <a:chExt cx="199550" cy="269596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99517" cy="269494"/>
            </a:xfrm>
            <a:custGeom>
              <a:avLst/>
              <a:gdLst/>
              <a:ahLst/>
              <a:cxnLst/>
              <a:rect l="l" t="t" r="r" b="b"/>
              <a:pathLst>
                <a:path w="199517" h="269494">
                  <a:moveTo>
                    <a:pt x="199517" y="0"/>
                  </a:moveTo>
                  <a:lnTo>
                    <a:pt x="0" y="134747"/>
                  </a:lnTo>
                  <a:lnTo>
                    <a:pt x="199517" y="269494"/>
                  </a:lnTo>
                  <a:lnTo>
                    <a:pt x="199517" y="0"/>
                  </a:lnTo>
                  <a:close/>
                </a:path>
              </a:pathLst>
            </a:custGeom>
            <a:solidFill>
              <a:srgbClr val="27A6DF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5190704" y="3852640"/>
            <a:ext cx="1901304" cy="572839"/>
            <a:chOff x="0" y="0"/>
            <a:chExt cx="500755" cy="150871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500755" cy="150871"/>
            </a:xfrm>
            <a:custGeom>
              <a:avLst/>
              <a:gdLst/>
              <a:ahLst/>
              <a:cxnLst/>
              <a:rect l="l" t="t" r="r" b="b"/>
              <a:pathLst>
                <a:path w="500755" h="150871">
                  <a:moveTo>
                    <a:pt x="75436" y="0"/>
                  </a:moveTo>
                  <a:lnTo>
                    <a:pt x="425319" y="0"/>
                  </a:lnTo>
                  <a:cubicBezTo>
                    <a:pt x="445326" y="0"/>
                    <a:pt x="464514" y="7948"/>
                    <a:pt x="478661" y="22095"/>
                  </a:cubicBezTo>
                  <a:cubicBezTo>
                    <a:pt x="492807" y="36242"/>
                    <a:pt x="500755" y="55429"/>
                    <a:pt x="500755" y="75436"/>
                  </a:cubicBezTo>
                  <a:lnTo>
                    <a:pt x="500755" y="75436"/>
                  </a:lnTo>
                  <a:cubicBezTo>
                    <a:pt x="500755" y="95442"/>
                    <a:pt x="492807" y="114630"/>
                    <a:pt x="478661" y="128777"/>
                  </a:cubicBezTo>
                  <a:cubicBezTo>
                    <a:pt x="464514" y="142924"/>
                    <a:pt x="445326" y="150871"/>
                    <a:pt x="425319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90C14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TextBox 66"/>
            <p:cNvSpPr txBox="1"/>
            <p:nvPr/>
          </p:nvSpPr>
          <p:spPr>
            <a:xfrm>
              <a:off x="0" y="9525"/>
              <a:ext cx="500755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3481176" y="2848372"/>
            <a:ext cx="1901304" cy="572839"/>
            <a:chOff x="0" y="0"/>
            <a:chExt cx="500755" cy="150871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500755" cy="150871"/>
            </a:xfrm>
            <a:custGeom>
              <a:avLst/>
              <a:gdLst/>
              <a:ahLst/>
              <a:cxnLst/>
              <a:rect l="l" t="t" r="r" b="b"/>
              <a:pathLst>
                <a:path w="500755" h="150871">
                  <a:moveTo>
                    <a:pt x="75436" y="0"/>
                  </a:moveTo>
                  <a:lnTo>
                    <a:pt x="425319" y="0"/>
                  </a:lnTo>
                  <a:cubicBezTo>
                    <a:pt x="445326" y="0"/>
                    <a:pt x="464514" y="7948"/>
                    <a:pt x="478661" y="22095"/>
                  </a:cubicBezTo>
                  <a:cubicBezTo>
                    <a:pt x="492807" y="36242"/>
                    <a:pt x="500755" y="55429"/>
                    <a:pt x="500755" y="75436"/>
                  </a:cubicBezTo>
                  <a:lnTo>
                    <a:pt x="500755" y="75436"/>
                  </a:lnTo>
                  <a:cubicBezTo>
                    <a:pt x="500755" y="95442"/>
                    <a:pt x="492807" y="114630"/>
                    <a:pt x="478661" y="128777"/>
                  </a:cubicBezTo>
                  <a:cubicBezTo>
                    <a:pt x="464514" y="142924"/>
                    <a:pt x="445326" y="150871"/>
                    <a:pt x="425319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90C14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TextBox 69"/>
            <p:cNvSpPr txBox="1"/>
            <p:nvPr/>
          </p:nvSpPr>
          <p:spPr>
            <a:xfrm>
              <a:off x="0" y="9525"/>
              <a:ext cx="500755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1826483" y="1977118"/>
            <a:ext cx="1901304" cy="594227"/>
            <a:chOff x="0" y="0"/>
            <a:chExt cx="500755" cy="156504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500755" cy="156504"/>
            </a:xfrm>
            <a:custGeom>
              <a:avLst/>
              <a:gdLst/>
              <a:ahLst/>
              <a:cxnLst/>
              <a:rect l="l" t="t" r="r" b="b"/>
              <a:pathLst>
                <a:path w="500755" h="156504">
                  <a:moveTo>
                    <a:pt x="78252" y="0"/>
                  </a:moveTo>
                  <a:lnTo>
                    <a:pt x="422503" y="0"/>
                  </a:lnTo>
                  <a:cubicBezTo>
                    <a:pt x="465720" y="0"/>
                    <a:pt x="500755" y="35035"/>
                    <a:pt x="500755" y="78252"/>
                  </a:cubicBezTo>
                  <a:lnTo>
                    <a:pt x="500755" y="78252"/>
                  </a:lnTo>
                  <a:cubicBezTo>
                    <a:pt x="500755" y="99006"/>
                    <a:pt x="492511" y="118910"/>
                    <a:pt x="477836" y="133585"/>
                  </a:cubicBezTo>
                  <a:cubicBezTo>
                    <a:pt x="463160" y="148260"/>
                    <a:pt x="443257" y="156504"/>
                    <a:pt x="422503" y="156504"/>
                  </a:cubicBezTo>
                  <a:lnTo>
                    <a:pt x="78252" y="156504"/>
                  </a:lnTo>
                  <a:cubicBezTo>
                    <a:pt x="57498" y="156504"/>
                    <a:pt x="37595" y="148260"/>
                    <a:pt x="22920" y="133585"/>
                  </a:cubicBezTo>
                  <a:cubicBezTo>
                    <a:pt x="8244" y="118910"/>
                    <a:pt x="0" y="99006"/>
                    <a:pt x="0" y="78252"/>
                  </a:cubicBezTo>
                  <a:lnTo>
                    <a:pt x="0" y="78252"/>
                  </a:lnTo>
                  <a:cubicBezTo>
                    <a:pt x="0" y="57498"/>
                    <a:pt x="8244" y="37595"/>
                    <a:pt x="22920" y="22920"/>
                  </a:cubicBezTo>
                  <a:cubicBezTo>
                    <a:pt x="37595" y="8244"/>
                    <a:pt x="57498" y="0"/>
                    <a:pt x="78252" y="0"/>
                  </a:cubicBezTo>
                  <a:close/>
                </a:path>
              </a:pathLst>
            </a:custGeom>
            <a:solidFill>
              <a:srgbClr val="90C14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0" y="9525"/>
              <a:ext cx="500755" cy="146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73" name="AutoShape 73"/>
          <p:cNvSpPr/>
          <p:nvPr/>
        </p:nvSpPr>
        <p:spPr>
          <a:xfrm>
            <a:off x="9567852" y="5770590"/>
            <a:ext cx="2905270" cy="23641"/>
          </a:xfrm>
          <a:prstGeom prst="line">
            <a:avLst/>
          </a:prstGeom>
          <a:ln w="38100" cap="flat">
            <a:solidFill>
              <a:srgbClr val="27A6D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74" name="Group 74"/>
          <p:cNvGrpSpPr/>
          <p:nvPr/>
        </p:nvGrpSpPr>
        <p:grpSpPr>
          <a:xfrm>
            <a:off x="6283375" y="4780252"/>
            <a:ext cx="1901304" cy="572839"/>
            <a:chOff x="0" y="0"/>
            <a:chExt cx="500755" cy="150871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500755" cy="150871"/>
            </a:xfrm>
            <a:custGeom>
              <a:avLst/>
              <a:gdLst/>
              <a:ahLst/>
              <a:cxnLst/>
              <a:rect l="l" t="t" r="r" b="b"/>
              <a:pathLst>
                <a:path w="500755" h="150871">
                  <a:moveTo>
                    <a:pt x="75436" y="0"/>
                  </a:moveTo>
                  <a:lnTo>
                    <a:pt x="425319" y="0"/>
                  </a:lnTo>
                  <a:cubicBezTo>
                    <a:pt x="445326" y="0"/>
                    <a:pt x="464514" y="7948"/>
                    <a:pt x="478661" y="22095"/>
                  </a:cubicBezTo>
                  <a:cubicBezTo>
                    <a:pt x="492807" y="36242"/>
                    <a:pt x="500755" y="55429"/>
                    <a:pt x="500755" y="75436"/>
                  </a:cubicBezTo>
                  <a:lnTo>
                    <a:pt x="500755" y="75436"/>
                  </a:lnTo>
                  <a:cubicBezTo>
                    <a:pt x="500755" y="95442"/>
                    <a:pt x="492807" y="114630"/>
                    <a:pt x="478661" y="128777"/>
                  </a:cubicBezTo>
                  <a:cubicBezTo>
                    <a:pt x="464514" y="142924"/>
                    <a:pt x="445326" y="150871"/>
                    <a:pt x="425319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90C14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0" y="9525"/>
              <a:ext cx="500755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3223739" y="7516182"/>
            <a:ext cx="1901304" cy="572839"/>
            <a:chOff x="0" y="0"/>
            <a:chExt cx="500755" cy="150871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500755" cy="150871"/>
            </a:xfrm>
            <a:custGeom>
              <a:avLst/>
              <a:gdLst/>
              <a:ahLst/>
              <a:cxnLst/>
              <a:rect l="l" t="t" r="r" b="b"/>
              <a:pathLst>
                <a:path w="500755" h="150871">
                  <a:moveTo>
                    <a:pt x="75436" y="0"/>
                  </a:moveTo>
                  <a:lnTo>
                    <a:pt x="425319" y="0"/>
                  </a:lnTo>
                  <a:cubicBezTo>
                    <a:pt x="445326" y="0"/>
                    <a:pt x="464514" y="7948"/>
                    <a:pt x="478661" y="22095"/>
                  </a:cubicBezTo>
                  <a:cubicBezTo>
                    <a:pt x="492807" y="36242"/>
                    <a:pt x="500755" y="55429"/>
                    <a:pt x="500755" y="75436"/>
                  </a:cubicBezTo>
                  <a:lnTo>
                    <a:pt x="500755" y="75436"/>
                  </a:lnTo>
                  <a:cubicBezTo>
                    <a:pt x="500755" y="95442"/>
                    <a:pt x="492807" y="114630"/>
                    <a:pt x="478661" y="128777"/>
                  </a:cubicBezTo>
                  <a:cubicBezTo>
                    <a:pt x="464514" y="142924"/>
                    <a:pt x="445326" y="150871"/>
                    <a:pt x="425319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CD333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TextBox 79"/>
            <p:cNvSpPr txBox="1"/>
            <p:nvPr/>
          </p:nvSpPr>
          <p:spPr>
            <a:xfrm>
              <a:off x="0" y="9525"/>
              <a:ext cx="500755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80" name="Group 80"/>
          <p:cNvGrpSpPr/>
          <p:nvPr/>
        </p:nvGrpSpPr>
        <p:grpSpPr>
          <a:xfrm>
            <a:off x="3223739" y="8795578"/>
            <a:ext cx="1901304" cy="572839"/>
            <a:chOff x="0" y="0"/>
            <a:chExt cx="500755" cy="150871"/>
          </a:xfrm>
        </p:grpSpPr>
        <p:sp>
          <p:nvSpPr>
            <p:cNvPr id="81" name="Freeform 81"/>
            <p:cNvSpPr/>
            <p:nvPr/>
          </p:nvSpPr>
          <p:spPr>
            <a:xfrm>
              <a:off x="0" y="0"/>
              <a:ext cx="500755" cy="150871"/>
            </a:xfrm>
            <a:custGeom>
              <a:avLst/>
              <a:gdLst/>
              <a:ahLst/>
              <a:cxnLst/>
              <a:rect l="l" t="t" r="r" b="b"/>
              <a:pathLst>
                <a:path w="500755" h="150871">
                  <a:moveTo>
                    <a:pt x="75436" y="0"/>
                  </a:moveTo>
                  <a:lnTo>
                    <a:pt x="425319" y="0"/>
                  </a:lnTo>
                  <a:cubicBezTo>
                    <a:pt x="445326" y="0"/>
                    <a:pt x="464514" y="7948"/>
                    <a:pt x="478661" y="22095"/>
                  </a:cubicBezTo>
                  <a:cubicBezTo>
                    <a:pt x="492807" y="36242"/>
                    <a:pt x="500755" y="55429"/>
                    <a:pt x="500755" y="75436"/>
                  </a:cubicBezTo>
                  <a:lnTo>
                    <a:pt x="500755" y="75436"/>
                  </a:lnTo>
                  <a:cubicBezTo>
                    <a:pt x="500755" y="95442"/>
                    <a:pt x="492807" y="114630"/>
                    <a:pt x="478661" y="128777"/>
                  </a:cubicBezTo>
                  <a:cubicBezTo>
                    <a:pt x="464514" y="142924"/>
                    <a:pt x="445326" y="150871"/>
                    <a:pt x="425319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CD333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0" y="9525"/>
              <a:ext cx="500755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6013971" y="8795578"/>
            <a:ext cx="1901304" cy="572839"/>
            <a:chOff x="0" y="0"/>
            <a:chExt cx="500755" cy="150871"/>
          </a:xfrm>
        </p:grpSpPr>
        <p:sp>
          <p:nvSpPr>
            <p:cNvPr id="84" name="Freeform 84"/>
            <p:cNvSpPr/>
            <p:nvPr/>
          </p:nvSpPr>
          <p:spPr>
            <a:xfrm>
              <a:off x="0" y="0"/>
              <a:ext cx="500755" cy="150871"/>
            </a:xfrm>
            <a:custGeom>
              <a:avLst/>
              <a:gdLst/>
              <a:ahLst/>
              <a:cxnLst/>
              <a:rect l="l" t="t" r="r" b="b"/>
              <a:pathLst>
                <a:path w="500755" h="150871">
                  <a:moveTo>
                    <a:pt x="75436" y="0"/>
                  </a:moveTo>
                  <a:lnTo>
                    <a:pt x="425319" y="0"/>
                  </a:lnTo>
                  <a:cubicBezTo>
                    <a:pt x="445326" y="0"/>
                    <a:pt x="464514" y="7948"/>
                    <a:pt x="478661" y="22095"/>
                  </a:cubicBezTo>
                  <a:cubicBezTo>
                    <a:pt x="492807" y="36242"/>
                    <a:pt x="500755" y="55429"/>
                    <a:pt x="500755" y="75436"/>
                  </a:cubicBezTo>
                  <a:lnTo>
                    <a:pt x="500755" y="75436"/>
                  </a:lnTo>
                  <a:cubicBezTo>
                    <a:pt x="500755" y="95442"/>
                    <a:pt x="492807" y="114630"/>
                    <a:pt x="478661" y="128777"/>
                  </a:cubicBezTo>
                  <a:cubicBezTo>
                    <a:pt x="464514" y="142924"/>
                    <a:pt x="445326" y="150871"/>
                    <a:pt x="425319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CD333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0" y="9525"/>
              <a:ext cx="500755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86" name="Group 86"/>
          <p:cNvGrpSpPr/>
          <p:nvPr/>
        </p:nvGrpSpPr>
        <p:grpSpPr>
          <a:xfrm>
            <a:off x="6013971" y="7516182"/>
            <a:ext cx="1901304" cy="572839"/>
            <a:chOff x="0" y="0"/>
            <a:chExt cx="500755" cy="150871"/>
          </a:xfrm>
        </p:grpSpPr>
        <p:sp>
          <p:nvSpPr>
            <p:cNvPr id="87" name="Freeform 87"/>
            <p:cNvSpPr/>
            <p:nvPr/>
          </p:nvSpPr>
          <p:spPr>
            <a:xfrm>
              <a:off x="0" y="0"/>
              <a:ext cx="500755" cy="150871"/>
            </a:xfrm>
            <a:custGeom>
              <a:avLst/>
              <a:gdLst/>
              <a:ahLst/>
              <a:cxnLst/>
              <a:rect l="l" t="t" r="r" b="b"/>
              <a:pathLst>
                <a:path w="500755" h="150871">
                  <a:moveTo>
                    <a:pt x="75436" y="0"/>
                  </a:moveTo>
                  <a:lnTo>
                    <a:pt x="425319" y="0"/>
                  </a:lnTo>
                  <a:cubicBezTo>
                    <a:pt x="445326" y="0"/>
                    <a:pt x="464514" y="7948"/>
                    <a:pt x="478661" y="22095"/>
                  </a:cubicBezTo>
                  <a:cubicBezTo>
                    <a:pt x="492807" y="36242"/>
                    <a:pt x="500755" y="55429"/>
                    <a:pt x="500755" y="75436"/>
                  </a:cubicBezTo>
                  <a:lnTo>
                    <a:pt x="500755" y="75436"/>
                  </a:lnTo>
                  <a:cubicBezTo>
                    <a:pt x="500755" y="95442"/>
                    <a:pt x="492807" y="114630"/>
                    <a:pt x="478661" y="128777"/>
                  </a:cubicBezTo>
                  <a:cubicBezTo>
                    <a:pt x="464514" y="142924"/>
                    <a:pt x="445326" y="150871"/>
                    <a:pt x="425319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CD333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TextBox 88"/>
            <p:cNvSpPr txBox="1"/>
            <p:nvPr/>
          </p:nvSpPr>
          <p:spPr>
            <a:xfrm>
              <a:off x="0" y="9525"/>
              <a:ext cx="500755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89" name="Group 89"/>
          <p:cNvGrpSpPr/>
          <p:nvPr/>
        </p:nvGrpSpPr>
        <p:grpSpPr>
          <a:xfrm>
            <a:off x="78048" y="3457891"/>
            <a:ext cx="1866919" cy="572839"/>
            <a:chOff x="0" y="0"/>
            <a:chExt cx="491699" cy="150871"/>
          </a:xfrm>
        </p:grpSpPr>
        <p:sp>
          <p:nvSpPr>
            <p:cNvPr id="90" name="Freeform 90"/>
            <p:cNvSpPr/>
            <p:nvPr/>
          </p:nvSpPr>
          <p:spPr>
            <a:xfrm>
              <a:off x="0" y="0"/>
              <a:ext cx="491699" cy="150871"/>
            </a:xfrm>
            <a:custGeom>
              <a:avLst/>
              <a:gdLst/>
              <a:ahLst/>
              <a:cxnLst/>
              <a:rect l="l" t="t" r="r" b="b"/>
              <a:pathLst>
                <a:path w="491699" h="150871">
                  <a:moveTo>
                    <a:pt x="75436" y="0"/>
                  </a:moveTo>
                  <a:lnTo>
                    <a:pt x="416263" y="0"/>
                  </a:lnTo>
                  <a:cubicBezTo>
                    <a:pt x="436270" y="0"/>
                    <a:pt x="455457" y="7948"/>
                    <a:pt x="469604" y="22095"/>
                  </a:cubicBezTo>
                  <a:cubicBezTo>
                    <a:pt x="483751" y="36242"/>
                    <a:pt x="491699" y="55429"/>
                    <a:pt x="491699" y="75436"/>
                  </a:cubicBezTo>
                  <a:lnTo>
                    <a:pt x="491699" y="75436"/>
                  </a:lnTo>
                  <a:cubicBezTo>
                    <a:pt x="491699" y="95442"/>
                    <a:pt x="483751" y="114630"/>
                    <a:pt x="469604" y="128777"/>
                  </a:cubicBezTo>
                  <a:cubicBezTo>
                    <a:pt x="455457" y="142924"/>
                    <a:pt x="436270" y="150871"/>
                    <a:pt x="416263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EEBA4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TextBox 91"/>
            <p:cNvSpPr txBox="1"/>
            <p:nvPr/>
          </p:nvSpPr>
          <p:spPr>
            <a:xfrm>
              <a:off x="0" y="9525"/>
              <a:ext cx="491699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92" name="Group 92"/>
          <p:cNvGrpSpPr/>
          <p:nvPr/>
        </p:nvGrpSpPr>
        <p:grpSpPr>
          <a:xfrm>
            <a:off x="132043" y="4830970"/>
            <a:ext cx="1901304" cy="572839"/>
            <a:chOff x="0" y="0"/>
            <a:chExt cx="500755" cy="150871"/>
          </a:xfrm>
        </p:grpSpPr>
        <p:sp>
          <p:nvSpPr>
            <p:cNvPr id="93" name="Freeform 93"/>
            <p:cNvSpPr/>
            <p:nvPr/>
          </p:nvSpPr>
          <p:spPr>
            <a:xfrm>
              <a:off x="0" y="0"/>
              <a:ext cx="500755" cy="150871"/>
            </a:xfrm>
            <a:custGeom>
              <a:avLst/>
              <a:gdLst/>
              <a:ahLst/>
              <a:cxnLst/>
              <a:rect l="l" t="t" r="r" b="b"/>
              <a:pathLst>
                <a:path w="500755" h="150871">
                  <a:moveTo>
                    <a:pt x="75436" y="0"/>
                  </a:moveTo>
                  <a:lnTo>
                    <a:pt x="425319" y="0"/>
                  </a:lnTo>
                  <a:cubicBezTo>
                    <a:pt x="445326" y="0"/>
                    <a:pt x="464514" y="7948"/>
                    <a:pt x="478661" y="22095"/>
                  </a:cubicBezTo>
                  <a:cubicBezTo>
                    <a:pt x="492807" y="36242"/>
                    <a:pt x="500755" y="55429"/>
                    <a:pt x="500755" y="75436"/>
                  </a:cubicBezTo>
                  <a:lnTo>
                    <a:pt x="500755" y="75436"/>
                  </a:lnTo>
                  <a:cubicBezTo>
                    <a:pt x="500755" y="95442"/>
                    <a:pt x="492807" y="114630"/>
                    <a:pt x="478661" y="128777"/>
                  </a:cubicBezTo>
                  <a:cubicBezTo>
                    <a:pt x="464514" y="142924"/>
                    <a:pt x="445326" y="150871"/>
                    <a:pt x="425319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EEBA4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4" name="TextBox 94"/>
            <p:cNvSpPr txBox="1"/>
            <p:nvPr/>
          </p:nvSpPr>
          <p:spPr>
            <a:xfrm>
              <a:off x="0" y="9525"/>
              <a:ext cx="500755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132043" y="6487333"/>
            <a:ext cx="1901304" cy="572839"/>
            <a:chOff x="0" y="0"/>
            <a:chExt cx="500755" cy="150871"/>
          </a:xfrm>
        </p:grpSpPr>
        <p:sp>
          <p:nvSpPr>
            <p:cNvPr id="96" name="Freeform 96"/>
            <p:cNvSpPr/>
            <p:nvPr/>
          </p:nvSpPr>
          <p:spPr>
            <a:xfrm>
              <a:off x="0" y="0"/>
              <a:ext cx="500755" cy="150871"/>
            </a:xfrm>
            <a:custGeom>
              <a:avLst/>
              <a:gdLst/>
              <a:ahLst/>
              <a:cxnLst/>
              <a:rect l="l" t="t" r="r" b="b"/>
              <a:pathLst>
                <a:path w="500755" h="150871">
                  <a:moveTo>
                    <a:pt x="75436" y="0"/>
                  </a:moveTo>
                  <a:lnTo>
                    <a:pt x="425319" y="0"/>
                  </a:lnTo>
                  <a:cubicBezTo>
                    <a:pt x="445326" y="0"/>
                    <a:pt x="464514" y="7948"/>
                    <a:pt x="478661" y="22095"/>
                  </a:cubicBezTo>
                  <a:cubicBezTo>
                    <a:pt x="492807" y="36242"/>
                    <a:pt x="500755" y="55429"/>
                    <a:pt x="500755" y="75436"/>
                  </a:cubicBezTo>
                  <a:lnTo>
                    <a:pt x="500755" y="75436"/>
                  </a:lnTo>
                  <a:cubicBezTo>
                    <a:pt x="500755" y="95442"/>
                    <a:pt x="492807" y="114630"/>
                    <a:pt x="478661" y="128777"/>
                  </a:cubicBezTo>
                  <a:cubicBezTo>
                    <a:pt x="464514" y="142924"/>
                    <a:pt x="445326" y="150871"/>
                    <a:pt x="425319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EEBA4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TextBox 97"/>
            <p:cNvSpPr txBox="1"/>
            <p:nvPr/>
          </p:nvSpPr>
          <p:spPr>
            <a:xfrm>
              <a:off x="0" y="9525"/>
              <a:ext cx="500755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132043" y="7684822"/>
            <a:ext cx="1901304" cy="572839"/>
            <a:chOff x="0" y="0"/>
            <a:chExt cx="500755" cy="150871"/>
          </a:xfrm>
        </p:grpSpPr>
        <p:sp>
          <p:nvSpPr>
            <p:cNvPr id="99" name="Freeform 99"/>
            <p:cNvSpPr/>
            <p:nvPr/>
          </p:nvSpPr>
          <p:spPr>
            <a:xfrm>
              <a:off x="0" y="0"/>
              <a:ext cx="500755" cy="150871"/>
            </a:xfrm>
            <a:custGeom>
              <a:avLst/>
              <a:gdLst/>
              <a:ahLst/>
              <a:cxnLst/>
              <a:rect l="l" t="t" r="r" b="b"/>
              <a:pathLst>
                <a:path w="500755" h="150871">
                  <a:moveTo>
                    <a:pt x="75436" y="0"/>
                  </a:moveTo>
                  <a:lnTo>
                    <a:pt x="425319" y="0"/>
                  </a:lnTo>
                  <a:cubicBezTo>
                    <a:pt x="445326" y="0"/>
                    <a:pt x="464514" y="7948"/>
                    <a:pt x="478661" y="22095"/>
                  </a:cubicBezTo>
                  <a:cubicBezTo>
                    <a:pt x="492807" y="36242"/>
                    <a:pt x="500755" y="55429"/>
                    <a:pt x="500755" y="75436"/>
                  </a:cubicBezTo>
                  <a:lnTo>
                    <a:pt x="500755" y="75436"/>
                  </a:lnTo>
                  <a:cubicBezTo>
                    <a:pt x="500755" y="95442"/>
                    <a:pt x="492807" y="114630"/>
                    <a:pt x="478661" y="128777"/>
                  </a:cubicBezTo>
                  <a:cubicBezTo>
                    <a:pt x="464514" y="142924"/>
                    <a:pt x="445326" y="150871"/>
                    <a:pt x="425319" y="150871"/>
                  </a:cubicBezTo>
                  <a:lnTo>
                    <a:pt x="75436" y="150871"/>
                  </a:lnTo>
                  <a:cubicBezTo>
                    <a:pt x="55429" y="150871"/>
                    <a:pt x="36242" y="142924"/>
                    <a:pt x="22095" y="128777"/>
                  </a:cubicBezTo>
                  <a:cubicBezTo>
                    <a:pt x="7948" y="114630"/>
                    <a:pt x="0" y="95442"/>
                    <a:pt x="0" y="75436"/>
                  </a:cubicBezTo>
                  <a:lnTo>
                    <a:pt x="0" y="75436"/>
                  </a:lnTo>
                  <a:cubicBezTo>
                    <a:pt x="0" y="55429"/>
                    <a:pt x="7948" y="36242"/>
                    <a:pt x="22095" y="22095"/>
                  </a:cubicBezTo>
                  <a:cubicBezTo>
                    <a:pt x="36242" y="7948"/>
                    <a:pt x="55429" y="0"/>
                    <a:pt x="75436" y="0"/>
                  </a:cubicBezTo>
                  <a:close/>
                </a:path>
              </a:pathLst>
            </a:custGeom>
            <a:solidFill>
              <a:srgbClr val="EEBA4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TextBox 100"/>
            <p:cNvSpPr txBox="1"/>
            <p:nvPr/>
          </p:nvSpPr>
          <p:spPr>
            <a:xfrm>
              <a:off x="0" y="9525"/>
              <a:ext cx="500755" cy="1413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101" name="TextBox 101"/>
          <p:cNvSpPr txBox="1"/>
          <p:nvPr/>
        </p:nvSpPr>
        <p:spPr>
          <a:xfrm>
            <a:off x="2304801" y="6514709"/>
            <a:ext cx="944669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  <a:spcBef>
                <a:spcPct val="0"/>
              </a:spcBef>
            </a:pPr>
            <a:r>
              <a:rPr lang="en-US" sz="1599" spc="-63">
                <a:solidFill>
                  <a:srgbClr val="C02026"/>
                </a:solidFill>
                <a:latin typeface="Arimo Bold"/>
              </a:rPr>
              <a:t>Produtos e Serviços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6482900" y="6140686"/>
            <a:ext cx="944669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  <a:spcBef>
                <a:spcPct val="0"/>
              </a:spcBef>
            </a:pPr>
            <a:r>
              <a:rPr lang="en-US" sz="1599" spc="-63">
                <a:solidFill>
                  <a:srgbClr val="C02026"/>
                </a:solidFill>
                <a:latin typeface="Arimo Bold"/>
              </a:rPr>
              <a:t>Aliviam as Dores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6482900" y="2838715"/>
            <a:ext cx="944669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  <a:spcBef>
                <a:spcPct val="0"/>
              </a:spcBef>
            </a:pPr>
            <a:r>
              <a:rPr lang="en-US" sz="1599" spc="-63">
                <a:solidFill>
                  <a:srgbClr val="C02026"/>
                </a:solidFill>
                <a:latin typeface="Arimo Bold"/>
              </a:rPr>
              <a:t>Criadores de Ganho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2178953" y="2080363"/>
            <a:ext cx="1217692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spc="-95">
                <a:solidFill>
                  <a:srgbClr val="FFFFFF"/>
                </a:solidFill>
                <a:latin typeface="Arimo"/>
              </a:rPr>
              <a:t>Criador</a:t>
            </a:r>
            <a:r>
              <a:rPr lang="en-US" sz="2400" u="none" strike="noStrike" spc="-95">
                <a:solidFill>
                  <a:srgbClr val="FFFFFF"/>
                </a:solidFill>
                <a:latin typeface="Arimo"/>
              </a:rPr>
              <a:t> 1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3814575" y="2944292"/>
            <a:ext cx="131046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spc="-95">
                <a:solidFill>
                  <a:srgbClr val="FFFFFF"/>
                </a:solidFill>
                <a:latin typeface="Arimo"/>
              </a:rPr>
              <a:t>Criador</a:t>
            </a:r>
            <a:r>
              <a:rPr lang="en-US" sz="2400" u="none" strike="noStrike" spc="-95">
                <a:solidFill>
                  <a:srgbClr val="FFFFFF"/>
                </a:solidFill>
                <a:latin typeface="Arimo"/>
              </a:rPr>
              <a:t> 2</a:t>
            </a:r>
          </a:p>
        </p:txBody>
      </p:sp>
      <p:sp>
        <p:nvSpPr>
          <p:cNvPr id="106" name="TextBox 106"/>
          <p:cNvSpPr txBox="1"/>
          <p:nvPr/>
        </p:nvSpPr>
        <p:spPr>
          <a:xfrm>
            <a:off x="5533649" y="3941921"/>
            <a:ext cx="1241685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spc="-95">
                <a:solidFill>
                  <a:srgbClr val="FFFFFF"/>
                </a:solidFill>
                <a:latin typeface="Arimo"/>
              </a:rPr>
              <a:t>Criador</a:t>
            </a:r>
            <a:r>
              <a:rPr lang="en-US" sz="2400" u="none" strike="noStrike" spc="-95">
                <a:solidFill>
                  <a:srgbClr val="FFFFFF"/>
                </a:solidFill>
                <a:latin typeface="Arimo"/>
              </a:rPr>
              <a:t> 3</a:t>
            </a:r>
          </a:p>
        </p:txBody>
      </p:sp>
      <p:sp>
        <p:nvSpPr>
          <p:cNvPr id="107" name="TextBox 107"/>
          <p:cNvSpPr txBox="1"/>
          <p:nvPr/>
        </p:nvSpPr>
        <p:spPr>
          <a:xfrm>
            <a:off x="294842" y="3560921"/>
            <a:ext cx="1531641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spc="-95">
                <a:solidFill>
                  <a:srgbClr val="FFFFFF"/>
                </a:solidFill>
                <a:latin typeface="Arimo"/>
              </a:rPr>
              <a:t>Produto 1</a:t>
            </a:r>
          </a:p>
        </p:txBody>
      </p:sp>
      <p:sp>
        <p:nvSpPr>
          <p:cNvPr id="108" name="TextBox 108"/>
          <p:cNvSpPr txBox="1"/>
          <p:nvPr/>
        </p:nvSpPr>
        <p:spPr>
          <a:xfrm>
            <a:off x="6635845" y="4876171"/>
            <a:ext cx="127943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spc="-95">
                <a:solidFill>
                  <a:srgbClr val="FFFFFF"/>
                </a:solidFill>
                <a:latin typeface="Arimo"/>
              </a:rPr>
              <a:t>Criador</a:t>
            </a:r>
            <a:r>
              <a:rPr lang="en-US" sz="2400" u="none" strike="noStrike" spc="-95">
                <a:solidFill>
                  <a:srgbClr val="FFFFFF"/>
                </a:solidFill>
                <a:latin typeface="Arimo"/>
              </a:rPr>
              <a:t> 4</a:t>
            </a:r>
          </a:p>
        </p:txBody>
      </p:sp>
      <p:sp>
        <p:nvSpPr>
          <p:cNvPr id="109" name="TextBox 109"/>
          <p:cNvSpPr txBox="1"/>
          <p:nvPr/>
        </p:nvSpPr>
        <p:spPr>
          <a:xfrm>
            <a:off x="285317" y="4934392"/>
            <a:ext cx="1531641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spc="-95">
                <a:solidFill>
                  <a:srgbClr val="FFFFFF"/>
                </a:solidFill>
                <a:latin typeface="Arimo"/>
              </a:rPr>
              <a:t>Produto 2</a:t>
            </a:r>
          </a:p>
        </p:txBody>
      </p:sp>
      <p:sp>
        <p:nvSpPr>
          <p:cNvPr id="110" name="TextBox 110"/>
          <p:cNvSpPr txBox="1"/>
          <p:nvPr/>
        </p:nvSpPr>
        <p:spPr>
          <a:xfrm>
            <a:off x="3576210" y="7612102"/>
            <a:ext cx="1196363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spc="-95">
                <a:solidFill>
                  <a:srgbClr val="FFFFFF"/>
                </a:solidFill>
                <a:latin typeface="Arimo"/>
              </a:rPr>
              <a:t>Alívio 1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294842" y="6583253"/>
            <a:ext cx="1531641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spc="-95">
                <a:solidFill>
                  <a:srgbClr val="FFFFFF"/>
                </a:solidFill>
                <a:latin typeface="Arimo"/>
              </a:rPr>
              <a:t>Produto 3</a:t>
            </a:r>
          </a:p>
        </p:txBody>
      </p:sp>
      <p:sp>
        <p:nvSpPr>
          <p:cNvPr id="112" name="TextBox 112"/>
          <p:cNvSpPr txBox="1"/>
          <p:nvPr/>
        </p:nvSpPr>
        <p:spPr>
          <a:xfrm>
            <a:off x="6366441" y="7599767"/>
            <a:ext cx="1196363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spc="-95">
                <a:solidFill>
                  <a:srgbClr val="FFFFFF"/>
                </a:solidFill>
                <a:latin typeface="Arimo"/>
              </a:rPr>
              <a:t>Alívio 2</a:t>
            </a:r>
          </a:p>
        </p:txBody>
      </p:sp>
      <p:sp>
        <p:nvSpPr>
          <p:cNvPr id="113" name="TextBox 113"/>
          <p:cNvSpPr txBox="1"/>
          <p:nvPr/>
        </p:nvSpPr>
        <p:spPr>
          <a:xfrm>
            <a:off x="3537077" y="8891498"/>
            <a:ext cx="1196363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spc="-95">
                <a:solidFill>
                  <a:srgbClr val="FFFFFF"/>
                </a:solidFill>
                <a:latin typeface="Arimo"/>
              </a:rPr>
              <a:t>Alívio 3</a:t>
            </a:r>
          </a:p>
        </p:txBody>
      </p:sp>
      <p:sp>
        <p:nvSpPr>
          <p:cNvPr id="114" name="TextBox 114"/>
          <p:cNvSpPr txBox="1"/>
          <p:nvPr/>
        </p:nvSpPr>
        <p:spPr>
          <a:xfrm>
            <a:off x="6366441" y="8891498"/>
            <a:ext cx="1196363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spc="-95">
                <a:solidFill>
                  <a:srgbClr val="FFFFFF"/>
                </a:solidFill>
                <a:latin typeface="Arimo"/>
              </a:rPr>
              <a:t>Alívio 4</a:t>
            </a:r>
          </a:p>
        </p:txBody>
      </p:sp>
      <p:sp>
        <p:nvSpPr>
          <p:cNvPr id="115" name="TextBox 115"/>
          <p:cNvSpPr txBox="1"/>
          <p:nvPr/>
        </p:nvSpPr>
        <p:spPr>
          <a:xfrm>
            <a:off x="12222469" y="1612968"/>
            <a:ext cx="1196363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u="none" strike="noStrike" spc="-95">
                <a:solidFill>
                  <a:srgbClr val="FFFFFF"/>
                </a:solidFill>
                <a:latin typeface="Arimo"/>
              </a:rPr>
              <a:t>Ganho 1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294842" y="7799606"/>
            <a:ext cx="1531641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spc="-95">
                <a:solidFill>
                  <a:srgbClr val="FFFFFF"/>
                </a:solidFill>
                <a:latin typeface="Arimo"/>
              </a:rPr>
              <a:t>Produto 4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10439861" y="2360685"/>
            <a:ext cx="1196363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u="none" strike="noStrike" spc="-95">
                <a:solidFill>
                  <a:srgbClr val="FFFFFF"/>
                </a:solidFill>
                <a:latin typeface="Arimo"/>
              </a:rPr>
              <a:t>Ganho 2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9344071" y="3249052"/>
            <a:ext cx="1196363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u="none" strike="noStrike" spc="-95">
                <a:solidFill>
                  <a:srgbClr val="FFFFFF"/>
                </a:solidFill>
                <a:latin typeface="Arimo"/>
              </a:rPr>
              <a:t>Ganho 3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8891027" y="4640470"/>
            <a:ext cx="1196363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u="none" strike="noStrike" spc="-95">
                <a:solidFill>
                  <a:srgbClr val="FFFFFF"/>
                </a:solidFill>
                <a:latin typeface="Arimo"/>
              </a:rPr>
              <a:t>Ganho 4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9814599" y="8529548"/>
            <a:ext cx="1196363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spc="-95">
                <a:solidFill>
                  <a:srgbClr val="FFFFFF"/>
                </a:solidFill>
                <a:latin typeface="Arimo"/>
              </a:rPr>
              <a:t>Dor 2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9097382" y="6924211"/>
            <a:ext cx="1196363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spc="-95">
                <a:solidFill>
                  <a:srgbClr val="FFFFFF"/>
                </a:solidFill>
                <a:latin typeface="Arimo"/>
              </a:rPr>
              <a:t>Dor 1</a:t>
            </a:r>
          </a:p>
        </p:txBody>
      </p:sp>
      <p:sp>
        <p:nvSpPr>
          <p:cNvPr id="122" name="TextBox 122"/>
          <p:cNvSpPr txBox="1"/>
          <p:nvPr/>
        </p:nvSpPr>
        <p:spPr>
          <a:xfrm>
            <a:off x="11531155" y="9429342"/>
            <a:ext cx="1196363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spc="-95">
                <a:solidFill>
                  <a:srgbClr val="FFFFFF"/>
                </a:solidFill>
                <a:latin typeface="Arimo"/>
              </a:rPr>
              <a:t>Dor 3</a:t>
            </a:r>
          </a:p>
        </p:txBody>
      </p:sp>
      <p:sp>
        <p:nvSpPr>
          <p:cNvPr id="123" name="TextBox 123"/>
          <p:cNvSpPr txBox="1"/>
          <p:nvPr/>
        </p:nvSpPr>
        <p:spPr>
          <a:xfrm>
            <a:off x="14225554" y="9419817"/>
            <a:ext cx="1196363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spc="-95">
                <a:solidFill>
                  <a:srgbClr val="FFFFFF"/>
                </a:solidFill>
                <a:latin typeface="Arimo"/>
              </a:rPr>
              <a:t>Dor 4</a:t>
            </a:r>
          </a:p>
        </p:txBody>
      </p:sp>
      <p:sp>
        <p:nvSpPr>
          <p:cNvPr id="124" name="TextBox 124"/>
          <p:cNvSpPr txBox="1"/>
          <p:nvPr/>
        </p:nvSpPr>
        <p:spPr>
          <a:xfrm>
            <a:off x="16326489" y="3444574"/>
            <a:ext cx="1531641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spc="-95">
                <a:solidFill>
                  <a:srgbClr val="FFFFFF"/>
                </a:solidFill>
                <a:latin typeface="Arimo"/>
              </a:rPr>
              <a:t>Tarefa 1</a:t>
            </a:r>
          </a:p>
        </p:txBody>
      </p:sp>
      <p:sp>
        <p:nvSpPr>
          <p:cNvPr id="125" name="TextBox 125"/>
          <p:cNvSpPr txBox="1"/>
          <p:nvPr/>
        </p:nvSpPr>
        <p:spPr>
          <a:xfrm>
            <a:off x="16428377" y="7332211"/>
            <a:ext cx="1410703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spc="-95">
                <a:solidFill>
                  <a:srgbClr val="FFFFFF"/>
                </a:solidFill>
                <a:latin typeface="Arimo"/>
              </a:rPr>
              <a:t>Tarefa 4</a:t>
            </a:r>
          </a:p>
        </p:txBody>
      </p:sp>
      <p:sp>
        <p:nvSpPr>
          <p:cNvPr id="126" name="TextBox 126"/>
          <p:cNvSpPr txBox="1"/>
          <p:nvPr/>
        </p:nvSpPr>
        <p:spPr>
          <a:xfrm>
            <a:off x="16386958" y="6149724"/>
            <a:ext cx="1410703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spc="-95">
                <a:solidFill>
                  <a:srgbClr val="FFFFFF"/>
                </a:solidFill>
                <a:latin typeface="Arimo"/>
              </a:rPr>
              <a:t>Tarefa 3</a:t>
            </a:r>
          </a:p>
        </p:txBody>
      </p:sp>
      <p:sp>
        <p:nvSpPr>
          <p:cNvPr id="127" name="TextBox 127"/>
          <p:cNvSpPr txBox="1"/>
          <p:nvPr/>
        </p:nvSpPr>
        <p:spPr>
          <a:xfrm>
            <a:off x="16386958" y="4864493"/>
            <a:ext cx="1531641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  <a:spcBef>
                <a:spcPct val="0"/>
              </a:spcBef>
            </a:pPr>
            <a:r>
              <a:rPr lang="en-US" sz="2400" spc="-95">
                <a:solidFill>
                  <a:srgbClr val="FFFFFF"/>
                </a:solidFill>
                <a:latin typeface="Arimo"/>
              </a:rPr>
              <a:t>Tarefa 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00125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Proposta de Valor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72550"/>
            <a:ext cx="16230600" cy="6097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 spc="28">
                <a:solidFill>
                  <a:srgbClr val="000000"/>
                </a:solidFill>
                <a:latin typeface="Arimo"/>
              </a:rPr>
              <a:t>Apresente aqui a proposta de valor da sua empresa. A proposta de valor de uma empresa é uma declaração concisa que descreve os benefícios únicos que a empresa oferece aos seus clientes. Ela não depende apenas de preço e qualidades tangíveis; trata-se mais dos benefícios emocionais por trás de seu produto ou serviço.</a:t>
            </a:r>
          </a:p>
          <a:p>
            <a:pPr algn="just">
              <a:lnSpc>
                <a:spcPts val="4800"/>
              </a:lnSpc>
            </a:pPr>
            <a:endParaRPr lang="en-US" sz="3200" spc="28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4800"/>
              </a:lnSpc>
            </a:pPr>
            <a:r>
              <a:rPr lang="en-US" sz="3200" spc="29">
                <a:solidFill>
                  <a:srgbClr val="000000"/>
                </a:solidFill>
                <a:latin typeface="Arimo Bold"/>
              </a:rPr>
              <a:t>Por exemplo</a:t>
            </a:r>
            <a:r>
              <a:rPr lang="en-US" sz="3200" spc="29">
                <a:solidFill>
                  <a:srgbClr val="000000"/>
                </a:solidFill>
                <a:latin typeface="Arimo"/>
              </a:rPr>
              <a:t>, a proposta de valor da Amazon é: "Oferecemos a maior seleção do mundo em produtos e serviços, proporcionando aos clientes a conveniência de encontrar, descobrir e comprar praticamente qualquer coisa que desejem. Com entrega rápida e confiável, preços competitivos e uma experiência de compra online intuitiva, a Amazon compromete-se a tornar a vida dos clientes mais fácil e agradável."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00125"/>
            <a:ext cx="16230600" cy="942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Validação da Solução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72550"/>
            <a:ext cx="16230600" cy="6707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 spc="28">
                <a:solidFill>
                  <a:srgbClr val="000000"/>
                </a:solidFill>
                <a:latin typeface="Arimo"/>
              </a:rPr>
              <a:t>A validação da solução é uma etapa crucial no processo de desenvolvimento de qualquer projeto, assegurando que a solução proposta atenda aos requisitos e expectativas estabelecidas. Semelhante à Validação do Problema, é necessário realizar uma entrevista com os primeiros adotantes da solução desenvolvida.</a:t>
            </a:r>
          </a:p>
          <a:p>
            <a:pPr algn="just">
              <a:lnSpc>
                <a:spcPts val="4800"/>
              </a:lnSpc>
            </a:pPr>
            <a:endParaRPr lang="en-US" sz="3200" spc="28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4800"/>
              </a:lnSpc>
            </a:pPr>
            <a:r>
              <a:rPr lang="en-US" sz="3200" spc="28">
                <a:solidFill>
                  <a:srgbClr val="000000"/>
                </a:solidFill>
                <a:latin typeface="Arimo Bold"/>
              </a:rPr>
              <a:t>Exemplos</a:t>
            </a:r>
            <a:r>
              <a:rPr lang="en-US" sz="3200" spc="28">
                <a:solidFill>
                  <a:srgbClr val="000000"/>
                </a:solidFill>
                <a:latin typeface="Arimo"/>
              </a:rPr>
              <a:t> do que apresentar neste momento:</a:t>
            </a: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 spc="28">
                <a:solidFill>
                  <a:srgbClr val="000000"/>
                </a:solidFill>
                <a:latin typeface="Arimo"/>
              </a:rPr>
              <a:t>Quantos clientes você entrevistou?</a:t>
            </a: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 spc="28">
                <a:solidFill>
                  <a:srgbClr val="000000"/>
                </a:solidFill>
                <a:latin typeface="Arimo"/>
              </a:rPr>
              <a:t>Quantos concordam que sua solução resolve o problema identificado?</a:t>
            </a: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 spc="28">
                <a:solidFill>
                  <a:srgbClr val="000000"/>
                </a:solidFill>
                <a:latin typeface="Arimo"/>
              </a:rPr>
              <a:t>Depoimentos e/ou pontuações que seus primeiros adotantes tiveram sobre sua solução.</a:t>
            </a:r>
          </a:p>
          <a:p>
            <a:pPr algn="just">
              <a:lnSpc>
                <a:spcPts val="4800"/>
              </a:lnSpc>
            </a:pPr>
            <a:endParaRPr lang="en-US" sz="3200" spc="28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8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000" y="0"/>
            <a:ext cx="6565952" cy="10287000"/>
            <a:chOff x="0" y="0"/>
            <a:chExt cx="875460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54618" cy="13716000"/>
            </a:xfrm>
            <a:custGeom>
              <a:avLst/>
              <a:gdLst/>
              <a:ahLst/>
              <a:cxnLst/>
              <a:rect l="l" t="t" r="r" b="b"/>
              <a:pathLst>
                <a:path w="8754618" h="13716000">
                  <a:moveTo>
                    <a:pt x="0" y="3145790"/>
                  </a:moveTo>
                  <a:lnTo>
                    <a:pt x="0" y="13716000"/>
                  </a:lnTo>
                  <a:lnTo>
                    <a:pt x="8754618" y="0"/>
                  </a:lnTo>
                  <a:lnTo>
                    <a:pt x="2934081" y="2779649"/>
                  </a:lnTo>
                  <a:lnTo>
                    <a:pt x="1932178" y="6853301"/>
                  </a:lnTo>
                  <a:lnTo>
                    <a:pt x="0" y="3145790"/>
                  </a:lnTo>
                  <a:close/>
                </a:path>
              </a:pathLst>
            </a:custGeom>
            <a:solidFill>
              <a:srgbClr val="BF2026">
                <a:alpha val="89804"/>
              </a:srgbClr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9144000" y="3906090"/>
            <a:ext cx="8115300" cy="2375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20"/>
              </a:lnSpc>
            </a:pPr>
            <a:r>
              <a:rPr lang="en-US" sz="18000">
                <a:solidFill>
                  <a:srgbClr val="FFFFFF"/>
                </a:solidFill>
                <a:latin typeface="TS Damas Sans Bold"/>
              </a:rPr>
              <a:t>MARCO 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00125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Entrega Marco 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76489"/>
            <a:ext cx="16230600" cy="6725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Arimo"/>
              </a:rPr>
              <a:t>A empresa identificou sua concorrência (direta e indireta) e apresentou uma tabela comparando com seu próprio negócio.</a:t>
            </a:r>
          </a:p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Arimo"/>
              </a:rPr>
              <a:t>O empreendimento identificou pelo menos um diferenciador único de sua oferta que converterá clientes de sua concorrência em seu próprio cliente. Esse diferenciador foi validado por alguns clientes/adotantes iniciais.</a:t>
            </a:r>
          </a:p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Arimo"/>
              </a:rPr>
              <a:t>A empresa identificou seu segmento de mercado e seu nicho</a:t>
            </a:r>
          </a:p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Arimo"/>
              </a:rPr>
              <a:t>O empreendimento possui uma estimativa do tamanho do mercado: TAM, SAM e SOM</a:t>
            </a:r>
          </a:p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Arimo"/>
              </a:rPr>
              <a:t>A empresa possui os principais canais bem definidos de marketing e vendas (2 ou 3)</a:t>
            </a:r>
          </a:p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Arimo"/>
              </a:rPr>
              <a:t>A empresa tem um posicionamento de marca diferente do da concorrência</a:t>
            </a:r>
          </a:p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Arimo"/>
              </a:rPr>
              <a:t>O empreendimento apresentou uma estratégia de marketing digital inicial.</a:t>
            </a:r>
          </a:p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spc="26">
                <a:solidFill>
                  <a:srgbClr val="000000"/>
                </a:solidFill>
                <a:latin typeface="Arimo"/>
              </a:rPr>
              <a:t>O plano de vendas e a estratégia de atração de clientes estão alinhados para atingir o plano de crescimento</a:t>
            </a: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92A6367-84BA-4258-0476-9F210C03C66D}"/>
              </a:ext>
            </a:extLst>
          </p:cNvPr>
          <p:cNvSpPr/>
          <p:nvPr/>
        </p:nvSpPr>
        <p:spPr>
          <a:xfrm>
            <a:off x="16605017" y="771181"/>
            <a:ext cx="749533" cy="658652"/>
          </a:xfrm>
          <a:custGeom>
            <a:avLst/>
            <a:gdLst/>
            <a:ahLst/>
            <a:cxnLst/>
            <a:rect l="l" t="t" r="r" b="b"/>
            <a:pathLst>
              <a:path w="749533" h="658652">
                <a:moveTo>
                  <a:pt x="0" y="0"/>
                </a:moveTo>
                <a:lnTo>
                  <a:pt x="749533" y="0"/>
                </a:lnTo>
                <a:lnTo>
                  <a:pt x="749533" y="658652"/>
                </a:lnTo>
                <a:lnTo>
                  <a:pt x="0" y="65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161775B9-8080-C275-B069-3E80ACD52E70}"/>
              </a:ext>
            </a:extLst>
          </p:cNvPr>
          <p:cNvSpPr/>
          <p:nvPr/>
        </p:nvSpPr>
        <p:spPr>
          <a:xfrm>
            <a:off x="7741934" y="771180"/>
            <a:ext cx="8767833" cy="641359"/>
          </a:xfrm>
          <a:custGeom>
            <a:avLst/>
            <a:gdLst/>
            <a:ahLst/>
            <a:cxnLst/>
            <a:rect l="l" t="t" r="r" b="b"/>
            <a:pathLst>
              <a:path w="2309224" h="168918">
                <a:moveTo>
                  <a:pt x="0" y="0"/>
                </a:moveTo>
                <a:lnTo>
                  <a:pt x="2309224" y="0"/>
                </a:lnTo>
                <a:lnTo>
                  <a:pt x="2309224" y="168918"/>
                </a:lnTo>
                <a:lnTo>
                  <a:pt x="0" y="168918"/>
                </a:lnTo>
                <a:close/>
              </a:path>
            </a:pathLst>
          </a:custGeom>
          <a:solidFill>
            <a:srgbClr val="FDCB58"/>
          </a:solidFill>
        </p:spPr>
        <p:txBody>
          <a:bodyPr anchor="ctr"/>
          <a:lstStyle/>
          <a:p>
            <a:pPr algn="ctr"/>
            <a:r>
              <a:rPr lang="en-US" sz="2400" spc="26" dirty="0" err="1">
                <a:solidFill>
                  <a:srgbClr val="000000"/>
                </a:solidFill>
                <a:latin typeface="Arimo Bold"/>
              </a:rPr>
              <a:t>Exclua</a:t>
            </a:r>
            <a:r>
              <a:rPr lang="en-US" sz="2400" spc="26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2400" spc="26" dirty="0" err="1">
                <a:solidFill>
                  <a:srgbClr val="000000"/>
                </a:solidFill>
                <a:latin typeface="Arimo Bold"/>
              </a:rPr>
              <a:t>este</a:t>
            </a:r>
            <a:r>
              <a:rPr lang="en-US" sz="2400" spc="26" dirty="0">
                <a:solidFill>
                  <a:srgbClr val="000000"/>
                </a:solidFill>
                <a:latin typeface="Arimo Bold"/>
              </a:rPr>
              <a:t> slide de </a:t>
            </a:r>
            <a:r>
              <a:rPr lang="en-US" sz="2400" spc="26" dirty="0" err="1">
                <a:solidFill>
                  <a:srgbClr val="000000"/>
                </a:solidFill>
                <a:latin typeface="Arimo Bold"/>
              </a:rPr>
              <a:t>instrução</a:t>
            </a:r>
            <a:r>
              <a:rPr lang="en-US" sz="2400" spc="26" dirty="0">
                <a:solidFill>
                  <a:srgbClr val="000000"/>
                </a:solidFill>
                <a:latin typeface="Arimo Bold"/>
              </a:rPr>
              <a:t> de </a:t>
            </a:r>
            <a:r>
              <a:rPr lang="en-US" sz="2400" spc="26" dirty="0" err="1">
                <a:solidFill>
                  <a:srgbClr val="000000"/>
                </a:solidFill>
                <a:latin typeface="Arimo Bold"/>
              </a:rPr>
              <a:t>sua</a:t>
            </a:r>
            <a:r>
              <a:rPr lang="en-US" sz="2400" spc="26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2400" spc="26" dirty="0" err="1">
                <a:solidFill>
                  <a:srgbClr val="000000"/>
                </a:solidFill>
                <a:latin typeface="Arimo Bold"/>
              </a:rPr>
              <a:t>entrega</a:t>
            </a:r>
            <a:r>
              <a:rPr lang="en-US" sz="2400" spc="26" dirty="0">
                <a:solidFill>
                  <a:srgbClr val="000000"/>
                </a:solidFill>
                <a:latin typeface="Arimo Bold"/>
              </a:rPr>
              <a:t> final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3925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C00000"/>
                </a:solidFill>
                <a:latin typeface="Arimo Bold"/>
              </a:rPr>
              <a:t>Análise de Concorrência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4030628" y="2343164"/>
          <a:ext cx="12576163" cy="7119901"/>
        </p:xfrm>
        <a:graphic>
          <a:graphicData uri="http://schemas.openxmlformats.org/drawingml/2006/table">
            <a:tbl>
              <a:tblPr/>
              <a:tblGrid>
                <a:gridCol w="3148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5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2362"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000000"/>
                          </a:solidFill>
                          <a:latin typeface="Arimo Bold"/>
                        </a:rPr>
                        <a:t>Concorrente 1 </a:t>
                      </a:r>
                      <a:endParaRPr lang="en-US" sz="1100"/>
                    </a:p>
                    <a:p>
                      <a:pPr algn="l">
                        <a:lnSpc>
                          <a:spcPts val="1919"/>
                        </a:lnSpc>
                      </a:pPr>
                      <a:r>
                        <a:rPr lang="en-US" sz="1599" spc="14">
                          <a:solidFill>
                            <a:srgbClr val="000000"/>
                          </a:solidFill>
                          <a:latin typeface="Arimo Bold"/>
                        </a:rPr>
                        <a:t>Direto ou indireto</a:t>
                      </a:r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202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000000"/>
                          </a:solidFill>
                          <a:latin typeface="Arimo Bold"/>
                        </a:rPr>
                        <a:t>Concorrete 2 </a:t>
                      </a:r>
                      <a:endParaRPr lang="en-US" sz="1100"/>
                    </a:p>
                    <a:p>
                      <a:pPr algn="l">
                        <a:lnSpc>
                          <a:spcPts val="1919"/>
                        </a:lnSpc>
                      </a:pPr>
                      <a:r>
                        <a:rPr lang="en-US" sz="1599" spc="14">
                          <a:solidFill>
                            <a:srgbClr val="000000"/>
                          </a:solidFill>
                          <a:latin typeface="Arimo Bold"/>
                        </a:rPr>
                        <a:t>Direto ou indireto</a:t>
                      </a:r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202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000000"/>
                          </a:solidFill>
                          <a:latin typeface="Arimo Bold"/>
                        </a:rPr>
                        <a:t>Concorrete 3 </a:t>
                      </a:r>
                      <a:endParaRPr lang="en-US" sz="1100"/>
                    </a:p>
                    <a:p>
                      <a:pPr algn="l">
                        <a:lnSpc>
                          <a:spcPts val="1919"/>
                        </a:lnSpc>
                      </a:pPr>
                      <a:r>
                        <a:rPr lang="en-US" sz="1599" spc="14">
                          <a:solidFill>
                            <a:srgbClr val="000000"/>
                          </a:solidFill>
                          <a:latin typeface="Arimo Bold"/>
                        </a:rPr>
                        <a:t>Direto ou indireto</a:t>
                      </a:r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202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000000"/>
                          </a:solidFill>
                          <a:latin typeface="Arimo Bold"/>
                        </a:rPr>
                        <a:t>Seu Negócio</a:t>
                      </a:r>
                      <a:endParaRPr lang="en-US" sz="1100"/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20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616"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Caracterize os benefícios que este concorrente oferece ao cliente</a:t>
                      </a:r>
                      <a:endParaRPr lang="en-US" sz="1100"/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Caracterize os benefícios que este concorrente oferece ao cliente</a:t>
                      </a:r>
                      <a:endParaRPr lang="en-US" sz="1100"/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Caracterize os benefícios que este concorrente oferece ao cliente</a:t>
                      </a:r>
                      <a:endParaRPr lang="en-US" sz="1100"/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Caracterize os benefícios que o seu negócio oferece ao cliente</a:t>
                      </a:r>
                      <a:endParaRPr lang="en-US" sz="1100"/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1297"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Qual o produto/serviço oferecido por esse concorrente?</a:t>
                      </a:r>
                      <a:endParaRPr lang="en-US" sz="1100"/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Qual o produto/serviço oferecido por esse concorrente?</a:t>
                      </a:r>
                      <a:endParaRPr lang="en-US" sz="1100"/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Qual o produto/serviço oferecido por esse concorrente?</a:t>
                      </a:r>
                      <a:endParaRPr lang="en-US" sz="1100"/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Qual o produto/serviço oferecido pelo seu negócio?</a:t>
                      </a:r>
                      <a:endParaRPr lang="en-US" sz="1100"/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9923"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Qual o diferencial do produto/serviço oferecido?</a:t>
                      </a:r>
                      <a:endParaRPr lang="en-US" sz="1100"/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Qual o diferencial do produto/serviço oferecido?</a:t>
                      </a:r>
                      <a:endParaRPr lang="en-US" sz="1100"/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Qual o diferencial do produto/serviço oferecido?</a:t>
                      </a:r>
                      <a:endParaRPr lang="en-US" sz="1100"/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Qual o diferencial do produto/serviço oferecido?</a:t>
                      </a:r>
                      <a:endParaRPr lang="en-US" sz="1100"/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3900"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Qual é a principal estratégia que seus concorrentes estão adotando atualmente?</a:t>
                      </a:r>
                      <a:endParaRPr lang="en-US" sz="1100"/>
                    </a:p>
                    <a:p>
                      <a:pPr algn="l">
                        <a:lnSpc>
                          <a:spcPts val="1919"/>
                        </a:lnSpc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(Ex: Concentrando-se em preços mais baixos.)</a:t>
                      </a:r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Qual é a principal estratégia que seus concorrentes estão adotando atualmente?</a:t>
                      </a:r>
                      <a:endParaRPr lang="en-US" sz="1100"/>
                    </a:p>
                    <a:p>
                      <a:pPr algn="l">
                        <a:lnSpc>
                          <a:spcPts val="1919"/>
                        </a:lnSpc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(Ex: Concentrando-se em preços mais baixos.)</a:t>
                      </a:r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Qual é a principal estratégia que seus concorrentes estão adotando atualmente?</a:t>
                      </a:r>
                      <a:endParaRPr lang="en-US" sz="1100"/>
                    </a:p>
                    <a:p>
                      <a:pPr algn="l">
                        <a:lnSpc>
                          <a:spcPts val="1919"/>
                        </a:lnSpc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(Ex: Concentrando-se em preços mais baixos.)</a:t>
                      </a:r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Qual é a principal estratégia que seus concorrentes estão adotando atualmente?</a:t>
                      </a:r>
                      <a:endParaRPr lang="en-US" sz="1100"/>
                    </a:p>
                    <a:p>
                      <a:pPr algn="l">
                        <a:lnSpc>
                          <a:spcPts val="1919"/>
                        </a:lnSpc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(Ex: Concentrando-se em preços mais baixos.)</a:t>
                      </a:r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8803"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O que os potenciais clientes acham?</a:t>
                      </a:r>
                      <a:endParaRPr lang="en-US" sz="1100"/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O que os potenciais clientes acham?</a:t>
                      </a:r>
                      <a:endParaRPr lang="en-US" sz="1100"/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O que os potenciais clientes acham?</a:t>
                      </a:r>
                      <a:endParaRPr lang="en-US" sz="1100"/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19"/>
                        </a:lnSpc>
                        <a:defRPr/>
                      </a:pPr>
                      <a:r>
                        <a:rPr lang="en-US" sz="1599" spc="14">
                          <a:solidFill>
                            <a:srgbClr val="C02026"/>
                          </a:solidFill>
                          <a:latin typeface="Arimo Bold"/>
                        </a:rPr>
                        <a:t>O que os potenciais clientes acham?</a:t>
                      </a:r>
                      <a:endParaRPr lang="en-US" sz="1100"/>
                    </a:p>
                  </a:txBody>
                  <a:tcPr marL="38734" marR="38734" marT="38734" marB="3873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028700" y="3501495"/>
            <a:ext cx="3001928" cy="737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100" spc="19">
                <a:solidFill>
                  <a:srgbClr val="202020"/>
                </a:solidFill>
                <a:latin typeface="Arimo Bold"/>
              </a:rPr>
              <a:t>Benefícios</a:t>
            </a:r>
          </a:p>
          <a:p>
            <a:pPr algn="ctr">
              <a:lnSpc>
                <a:spcPts val="2939"/>
              </a:lnSpc>
            </a:pPr>
            <a:r>
              <a:rPr lang="en-US" sz="2100" spc="19">
                <a:solidFill>
                  <a:srgbClr val="202020"/>
                </a:solidFill>
                <a:latin typeface="Arimo Bold"/>
              </a:rPr>
              <a:t>do produto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760594"/>
            <a:ext cx="3001928" cy="737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100" spc="19">
                <a:solidFill>
                  <a:srgbClr val="202020"/>
                </a:solidFill>
                <a:latin typeface="Arimo Bold"/>
              </a:rPr>
              <a:t>Solução do </a:t>
            </a:r>
          </a:p>
          <a:p>
            <a:pPr algn="ctr">
              <a:lnSpc>
                <a:spcPts val="2939"/>
              </a:lnSpc>
            </a:pPr>
            <a:r>
              <a:rPr lang="en-US" sz="2100" spc="19">
                <a:solidFill>
                  <a:srgbClr val="202020"/>
                </a:solidFill>
                <a:latin typeface="Arimo Bold"/>
              </a:rPr>
              <a:t>serviço/produto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021706"/>
            <a:ext cx="3001928" cy="737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100" spc="19">
                <a:solidFill>
                  <a:srgbClr val="202020"/>
                </a:solidFill>
                <a:latin typeface="Arimo Bold"/>
              </a:rPr>
              <a:t>Proposta</a:t>
            </a:r>
          </a:p>
          <a:p>
            <a:pPr algn="ctr">
              <a:lnSpc>
                <a:spcPts val="2939"/>
              </a:lnSpc>
            </a:pPr>
            <a:r>
              <a:rPr lang="en-US" sz="2100" spc="19">
                <a:solidFill>
                  <a:srgbClr val="202020"/>
                </a:solidFill>
                <a:latin typeface="Arimo Bold"/>
              </a:rPr>
              <a:t>Única de Valor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282818"/>
            <a:ext cx="3001928" cy="737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100" spc="19">
                <a:solidFill>
                  <a:srgbClr val="202020"/>
                </a:solidFill>
                <a:latin typeface="Arimo Bold"/>
              </a:rPr>
              <a:t>Rivalidade entre </a:t>
            </a:r>
          </a:p>
          <a:p>
            <a:pPr algn="ctr">
              <a:lnSpc>
                <a:spcPts val="2939"/>
              </a:lnSpc>
            </a:pPr>
            <a:r>
              <a:rPr lang="en-US" sz="2100" spc="19">
                <a:solidFill>
                  <a:srgbClr val="202020"/>
                </a:solidFill>
                <a:latin typeface="Arimo Bold"/>
              </a:rPr>
              <a:t>concorrentes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543768"/>
            <a:ext cx="3001928" cy="737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100" spc="19">
                <a:solidFill>
                  <a:srgbClr val="202020"/>
                </a:solidFill>
                <a:latin typeface="Arimo Bold"/>
              </a:rPr>
              <a:t>Pesquisa de </a:t>
            </a:r>
          </a:p>
          <a:p>
            <a:pPr algn="ctr">
              <a:lnSpc>
                <a:spcPts val="2939"/>
              </a:lnSpc>
            </a:pPr>
            <a:r>
              <a:rPr lang="en-US" sz="2100" spc="19">
                <a:solidFill>
                  <a:srgbClr val="202020"/>
                </a:solidFill>
                <a:latin typeface="Arimo Bold"/>
              </a:rPr>
              <a:t>mercado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8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000" y="0"/>
            <a:ext cx="6565952" cy="10287000"/>
            <a:chOff x="0" y="0"/>
            <a:chExt cx="875460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54618" cy="13716000"/>
            </a:xfrm>
            <a:custGeom>
              <a:avLst/>
              <a:gdLst/>
              <a:ahLst/>
              <a:cxnLst/>
              <a:rect l="l" t="t" r="r" b="b"/>
              <a:pathLst>
                <a:path w="8754618" h="13716000">
                  <a:moveTo>
                    <a:pt x="0" y="3145790"/>
                  </a:moveTo>
                  <a:lnTo>
                    <a:pt x="0" y="13716000"/>
                  </a:lnTo>
                  <a:lnTo>
                    <a:pt x="8754618" y="0"/>
                  </a:lnTo>
                  <a:lnTo>
                    <a:pt x="2934081" y="2779649"/>
                  </a:lnTo>
                  <a:lnTo>
                    <a:pt x="1932178" y="6853301"/>
                  </a:lnTo>
                  <a:lnTo>
                    <a:pt x="0" y="3145790"/>
                  </a:lnTo>
                  <a:close/>
                </a:path>
              </a:pathLst>
            </a:custGeom>
            <a:solidFill>
              <a:srgbClr val="BF2026">
                <a:alpha val="89804"/>
              </a:srgbClr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9144000" y="3906090"/>
            <a:ext cx="8115300" cy="2375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20"/>
              </a:lnSpc>
            </a:pPr>
            <a:r>
              <a:rPr lang="en-US" sz="18000">
                <a:solidFill>
                  <a:srgbClr val="FFFFFF"/>
                </a:solidFill>
                <a:latin typeface="TS Damas Sans Bold"/>
              </a:rPr>
              <a:t>MARCO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3925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Mercado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95539"/>
            <a:ext cx="16230600" cy="4100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9"/>
              </a:lnSpc>
            </a:pPr>
            <a:r>
              <a:rPr lang="en-US" sz="3200" spc="29">
                <a:solidFill>
                  <a:srgbClr val="000000"/>
                </a:solidFill>
                <a:latin typeface="Arimo"/>
              </a:rPr>
              <a:t>Apresente de forma breve qual o </a:t>
            </a:r>
            <a:r>
              <a:rPr lang="en-US" sz="3200" spc="29">
                <a:solidFill>
                  <a:srgbClr val="000000"/>
                </a:solidFill>
                <a:latin typeface="Arimo Bold"/>
              </a:rPr>
              <a:t>segmento de mercado</a:t>
            </a:r>
            <a:r>
              <a:rPr lang="en-US" sz="3200" spc="29">
                <a:solidFill>
                  <a:srgbClr val="000000"/>
                </a:solidFill>
                <a:latin typeface="Arimo"/>
              </a:rPr>
              <a:t> que você irá atuar</a:t>
            </a:r>
          </a:p>
          <a:p>
            <a:pPr algn="just">
              <a:lnSpc>
                <a:spcPts val="4069"/>
              </a:lnSpc>
            </a:pPr>
            <a:endParaRPr lang="en-US" sz="3200" spc="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4067"/>
              </a:lnSpc>
            </a:pPr>
            <a:r>
              <a:rPr lang="en-US" sz="3200" spc="28">
                <a:solidFill>
                  <a:srgbClr val="000000"/>
                </a:solidFill>
                <a:latin typeface="Arimo"/>
              </a:rPr>
              <a:t>A validação do problema por meio de entrevistas com os clientes vai te ajudar a entender melhor qual o </a:t>
            </a:r>
            <a:r>
              <a:rPr lang="en-US" sz="3200" spc="28">
                <a:solidFill>
                  <a:srgbClr val="000000"/>
                </a:solidFill>
                <a:latin typeface="Arimo Bold"/>
              </a:rPr>
              <a:t>nicho de clientes que você irá atender</a:t>
            </a:r>
            <a:r>
              <a:rPr lang="en-US" sz="3200" spc="28">
                <a:solidFill>
                  <a:srgbClr val="000000"/>
                </a:solidFill>
                <a:latin typeface="Arimo"/>
              </a:rPr>
              <a:t>. </a:t>
            </a:r>
          </a:p>
          <a:p>
            <a:pPr algn="just">
              <a:lnSpc>
                <a:spcPts val="4067"/>
              </a:lnSpc>
            </a:pPr>
            <a:endParaRPr lang="en-US" sz="3200" spc="28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4069"/>
              </a:lnSpc>
            </a:pPr>
            <a:r>
              <a:rPr lang="en-US" sz="3200" spc="29">
                <a:solidFill>
                  <a:srgbClr val="000000"/>
                </a:solidFill>
                <a:latin typeface="Arimo"/>
              </a:rPr>
              <a:t>Descreva de forma breve sobre isso aqui, você pode detalhar esse tema com as informações de sua persona.</a:t>
            </a:r>
          </a:p>
          <a:p>
            <a:pPr algn="l">
              <a:lnSpc>
                <a:spcPts val="3532"/>
              </a:lnSpc>
            </a:pPr>
            <a:endParaRPr lang="en-US" sz="3200" spc="29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3925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Mercado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66939"/>
            <a:ext cx="16230600" cy="239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473"/>
              </a:lnSpc>
            </a:pPr>
            <a:r>
              <a:rPr lang="en-US" sz="3200" spc="29">
                <a:solidFill>
                  <a:srgbClr val="000000"/>
                </a:solidFill>
                <a:latin typeface="Arimo Bold"/>
              </a:rPr>
              <a:t>Apresente o mercado que irá atuar</a:t>
            </a:r>
            <a:r>
              <a:rPr lang="en-US" sz="3200" spc="29">
                <a:solidFill>
                  <a:srgbClr val="000000"/>
                </a:solidFill>
                <a:latin typeface="Arimo"/>
              </a:rPr>
              <a:t>, trazendo dados do mercado e da fatia que a sua solução irá atender. </a:t>
            </a:r>
          </a:p>
          <a:p>
            <a:pPr algn="just">
              <a:lnSpc>
                <a:spcPts val="6473"/>
              </a:lnSpc>
            </a:pPr>
            <a:r>
              <a:rPr lang="en-US" sz="3200" spc="29">
                <a:solidFill>
                  <a:srgbClr val="000000"/>
                </a:solidFill>
                <a:latin typeface="Arimo Bold"/>
              </a:rPr>
              <a:t>Utilize a metodologia TAM, SAM, SOM </a:t>
            </a:r>
            <a:r>
              <a:rPr lang="en-US" sz="3200" spc="29">
                <a:solidFill>
                  <a:srgbClr val="000000"/>
                </a:solidFill>
                <a:latin typeface="Arimo"/>
              </a:rPr>
              <a:t>para apresentar as informações do mercado.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913789"/>
            <a:ext cx="16230600" cy="342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>
                <a:solidFill>
                  <a:srgbClr val="C00000"/>
                </a:solidFill>
                <a:latin typeface="Arimo Bold"/>
              </a:rPr>
              <a:t>ATENÇÃO: O TAM e SAM devem focar nas pessoas/empresas que realmente precisam do seu produto/serviço e que você pode e consegue alcançar. Evite pensar no mercado inteiro, concentre-se no público específico que sua empresa pode atingir.</a:t>
            </a:r>
          </a:p>
          <a:p>
            <a:pPr>
              <a:lnSpc>
                <a:spcPts val="3840"/>
              </a:lnSpc>
            </a:pPr>
            <a:endParaRPr lang="en-US" sz="3200">
              <a:solidFill>
                <a:srgbClr val="C00000"/>
              </a:solidFill>
              <a:latin typeface="Arimo Bold"/>
            </a:endParaRPr>
          </a:p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C00000"/>
                </a:solidFill>
                <a:latin typeface="Arimo Bold"/>
              </a:rPr>
              <a:t>O que evitar: Não coloque que seu TAM representa o Mundo ou o País inteiro, tente nichar cada vez mais onde você consegue alcançar e onde está o seu público-alvo.</a:t>
            </a: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E4002FA9-650F-C65E-3F76-AF35C8A746D4}"/>
              </a:ext>
            </a:extLst>
          </p:cNvPr>
          <p:cNvSpPr/>
          <p:nvPr/>
        </p:nvSpPr>
        <p:spPr>
          <a:xfrm>
            <a:off x="2071726" y="8636897"/>
            <a:ext cx="12091395" cy="726178"/>
          </a:xfrm>
          <a:custGeom>
            <a:avLst/>
            <a:gdLst/>
            <a:ahLst/>
            <a:cxnLst/>
            <a:rect l="l" t="t" r="r" b="b"/>
            <a:pathLst>
              <a:path w="3184565" h="191257">
                <a:moveTo>
                  <a:pt x="0" y="0"/>
                </a:moveTo>
                <a:lnTo>
                  <a:pt x="3184565" y="0"/>
                </a:lnTo>
                <a:lnTo>
                  <a:pt x="3184565" y="191257"/>
                </a:lnTo>
                <a:lnTo>
                  <a:pt x="0" y="191257"/>
                </a:lnTo>
                <a:close/>
              </a:path>
            </a:pathLst>
          </a:custGeom>
          <a:solidFill>
            <a:srgbClr val="FDCB58"/>
          </a:solidFill>
        </p:spPr>
        <p:txBody>
          <a:bodyPr anchor="ctr"/>
          <a:lstStyle/>
          <a:p>
            <a:pPr algn="ctr"/>
            <a:r>
              <a:rPr lang="en-US" sz="2800" spc="26" dirty="0" err="1">
                <a:solidFill>
                  <a:srgbClr val="000000"/>
                </a:solidFill>
                <a:latin typeface="Arimo Bold"/>
              </a:rPr>
              <a:t>Exclua</a:t>
            </a:r>
            <a:r>
              <a:rPr lang="en-US" sz="2800" spc="26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2800" spc="26" dirty="0" err="1">
                <a:solidFill>
                  <a:srgbClr val="000000"/>
                </a:solidFill>
                <a:latin typeface="Arimo Bold"/>
              </a:rPr>
              <a:t>este</a:t>
            </a:r>
            <a:r>
              <a:rPr lang="en-US" sz="2800" spc="26" dirty="0">
                <a:solidFill>
                  <a:srgbClr val="000000"/>
                </a:solidFill>
                <a:latin typeface="Arimo Bold"/>
              </a:rPr>
              <a:t> slide de </a:t>
            </a:r>
            <a:r>
              <a:rPr lang="en-US" sz="2800" spc="26" dirty="0" err="1">
                <a:solidFill>
                  <a:srgbClr val="000000"/>
                </a:solidFill>
                <a:latin typeface="Arimo Bold"/>
              </a:rPr>
              <a:t>instrução</a:t>
            </a:r>
            <a:r>
              <a:rPr lang="en-US" sz="2800" spc="26" dirty="0">
                <a:solidFill>
                  <a:srgbClr val="000000"/>
                </a:solidFill>
                <a:latin typeface="Arimo Bold"/>
              </a:rPr>
              <a:t> e utilize </a:t>
            </a:r>
            <a:r>
              <a:rPr lang="en-US" sz="2800" spc="26" dirty="0" err="1">
                <a:solidFill>
                  <a:srgbClr val="000000"/>
                </a:solidFill>
                <a:latin typeface="Arimo Bold"/>
              </a:rPr>
              <a:t>apenas</a:t>
            </a:r>
            <a:r>
              <a:rPr lang="en-US" sz="2800" spc="26" dirty="0">
                <a:solidFill>
                  <a:srgbClr val="000000"/>
                </a:solidFill>
                <a:latin typeface="Arimo Bold"/>
              </a:rPr>
              <a:t> o de </a:t>
            </a:r>
            <a:r>
              <a:rPr lang="en-US" sz="2800" spc="26" dirty="0" err="1">
                <a:solidFill>
                  <a:srgbClr val="000000"/>
                </a:solidFill>
                <a:latin typeface="Arimo Bold"/>
              </a:rPr>
              <a:t>exemplo</a:t>
            </a:r>
            <a:r>
              <a:rPr lang="en-US" sz="2800" spc="26" dirty="0">
                <a:solidFill>
                  <a:srgbClr val="000000"/>
                </a:solidFill>
                <a:latin typeface="Arimo Bold"/>
              </a:rPr>
              <a:t>.</a:t>
            </a: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D7223AF5-8565-12A8-5C13-EDCF1ADE7038}"/>
              </a:ext>
            </a:extLst>
          </p:cNvPr>
          <p:cNvSpPr/>
          <p:nvPr/>
        </p:nvSpPr>
        <p:spPr>
          <a:xfrm>
            <a:off x="1056578" y="8636897"/>
            <a:ext cx="826376" cy="726178"/>
          </a:xfrm>
          <a:custGeom>
            <a:avLst/>
            <a:gdLst/>
            <a:ahLst/>
            <a:cxnLst/>
            <a:rect l="l" t="t" r="r" b="b"/>
            <a:pathLst>
              <a:path w="826376" h="726178">
                <a:moveTo>
                  <a:pt x="0" y="0"/>
                </a:moveTo>
                <a:lnTo>
                  <a:pt x="826376" y="0"/>
                </a:lnTo>
                <a:lnTo>
                  <a:pt x="826376" y="726178"/>
                </a:lnTo>
                <a:lnTo>
                  <a:pt x="0" y="726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00125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Mercado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2381264"/>
            <a:ext cx="6758405" cy="6876555"/>
            <a:chOff x="0" y="0"/>
            <a:chExt cx="7230248" cy="7356647"/>
          </a:xfrm>
        </p:grpSpPr>
        <p:sp>
          <p:nvSpPr>
            <p:cNvPr id="4" name="Freeform 4"/>
            <p:cNvSpPr/>
            <p:nvPr/>
          </p:nvSpPr>
          <p:spPr>
            <a:xfrm>
              <a:off x="12700" y="12700"/>
              <a:ext cx="7203694" cy="7329551"/>
            </a:xfrm>
            <a:custGeom>
              <a:avLst/>
              <a:gdLst/>
              <a:ahLst/>
              <a:cxnLst/>
              <a:rect l="l" t="t" r="r" b="b"/>
              <a:pathLst>
                <a:path w="7203694" h="7329551">
                  <a:moveTo>
                    <a:pt x="0" y="3664839"/>
                  </a:moveTo>
                  <a:cubicBezTo>
                    <a:pt x="0" y="1640840"/>
                    <a:pt x="1612646" y="0"/>
                    <a:pt x="3601847" y="0"/>
                  </a:cubicBezTo>
                  <a:cubicBezTo>
                    <a:pt x="5591047" y="0"/>
                    <a:pt x="7203694" y="1640840"/>
                    <a:pt x="7203694" y="3664839"/>
                  </a:cubicBezTo>
                  <a:cubicBezTo>
                    <a:pt x="7203694" y="5688838"/>
                    <a:pt x="5591048" y="7329551"/>
                    <a:pt x="3601847" y="7329551"/>
                  </a:cubicBezTo>
                  <a:cubicBezTo>
                    <a:pt x="1612646" y="7329551"/>
                    <a:pt x="0" y="5688838"/>
                    <a:pt x="0" y="3664839"/>
                  </a:cubicBezTo>
                  <a:close/>
                </a:path>
              </a:pathLst>
            </a:custGeom>
            <a:solidFill>
              <a:srgbClr val="FFD699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7229094" cy="7355078"/>
            </a:xfrm>
            <a:custGeom>
              <a:avLst/>
              <a:gdLst/>
              <a:ahLst/>
              <a:cxnLst/>
              <a:rect l="l" t="t" r="r" b="b"/>
              <a:pathLst>
                <a:path w="7229094" h="7355078">
                  <a:moveTo>
                    <a:pt x="0" y="3677539"/>
                  </a:moveTo>
                  <a:cubicBezTo>
                    <a:pt x="0" y="1646682"/>
                    <a:pt x="1618107" y="0"/>
                    <a:pt x="3614547" y="0"/>
                  </a:cubicBezTo>
                  <a:lnTo>
                    <a:pt x="3614547" y="12700"/>
                  </a:lnTo>
                  <a:lnTo>
                    <a:pt x="3614547" y="0"/>
                  </a:lnTo>
                  <a:cubicBezTo>
                    <a:pt x="5610987" y="0"/>
                    <a:pt x="7229094" y="1646682"/>
                    <a:pt x="7229094" y="3677539"/>
                  </a:cubicBezTo>
                  <a:lnTo>
                    <a:pt x="7216394" y="3677539"/>
                  </a:lnTo>
                  <a:lnTo>
                    <a:pt x="7229094" y="3677539"/>
                  </a:lnTo>
                  <a:cubicBezTo>
                    <a:pt x="7229094" y="5708396"/>
                    <a:pt x="5610987" y="7355078"/>
                    <a:pt x="3614547" y="7355078"/>
                  </a:cubicBezTo>
                  <a:lnTo>
                    <a:pt x="3614547" y="7342378"/>
                  </a:lnTo>
                  <a:lnTo>
                    <a:pt x="3614547" y="7355078"/>
                  </a:lnTo>
                  <a:cubicBezTo>
                    <a:pt x="1618107" y="7354951"/>
                    <a:pt x="0" y="5708269"/>
                    <a:pt x="0" y="3677539"/>
                  </a:cubicBezTo>
                  <a:lnTo>
                    <a:pt x="12700" y="3677539"/>
                  </a:lnTo>
                  <a:lnTo>
                    <a:pt x="23368" y="3684397"/>
                  </a:lnTo>
                  <a:cubicBezTo>
                    <a:pt x="20320" y="3689096"/>
                    <a:pt x="14478" y="3691255"/>
                    <a:pt x="9144" y="3689731"/>
                  </a:cubicBezTo>
                  <a:cubicBezTo>
                    <a:pt x="3810" y="3688207"/>
                    <a:pt x="0" y="3683127"/>
                    <a:pt x="0" y="3677539"/>
                  </a:cubicBezTo>
                  <a:moveTo>
                    <a:pt x="25400" y="3677539"/>
                  </a:moveTo>
                  <a:lnTo>
                    <a:pt x="12700" y="3677539"/>
                  </a:lnTo>
                  <a:lnTo>
                    <a:pt x="2032" y="3670681"/>
                  </a:lnTo>
                  <a:cubicBezTo>
                    <a:pt x="5080" y="3665982"/>
                    <a:pt x="10922" y="3663823"/>
                    <a:pt x="16256" y="3665347"/>
                  </a:cubicBezTo>
                  <a:cubicBezTo>
                    <a:pt x="21590" y="3666871"/>
                    <a:pt x="25400" y="3671951"/>
                    <a:pt x="25400" y="3677539"/>
                  </a:cubicBezTo>
                  <a:cubicBezTo>
                    <a:pt x="25400" y="5694680"/>
                    <a:pt x="1632458" y="7329551"/>
                    <a:pt x="3614547" y="7329551"/>
                  </a:cubicBezTo>
                  <a:cubicBezTo>
                    <a:pt x="5596636" y="7329551"/>
                    <a:pt x="7203694" y="5694680"/>
                    <a:pt x="7203694" y="3677539"/>
                  </a:cubicBezTo>
                  <a:cubicBezTo>
                    <a:pt x="7203694" y="1660398"/>
                    <a:pt x="5596509" y="25400"/>
                    <a:pt x="3614547" y="25400"/>
                  </a:cubicBezTo>
                  <a:lnTo>
                    <a:pt x="3614547" y="12700"/>
                  </a:lnTo>
                  <a:lnTo>
                    <a:pt x="3614547" y="25400"/>
                  </a:lnTo>
                  <a:cubicBezTo>
                    <a:pt x="1632458" y="25400"/>
                    <a:pt x="25400" y="1660271"/>
                    <a:pt x="25400" y="3677539"/>
                  </a:cubicBezTo>
                  <a:close/>
                </a:path>
              </a:pathLst>
            </a:custGeom>
            <a:solidFill>
              <a:srgbClr val="FFD699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416270" y="2753155"/>
            <a:ext cx="6843030" cy="1117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3200">
                <a:solidFill>
                  <a:srgbClr val="000000"/>
                </a:solidFill>
                <a:latin typeface="Arimo Bold"/>
              </a:rPr>
              <a:t>TAM: </a:t>
            </a:r>
            <a:r>
              <a:rPr lang="en-US" sz="3200">
                <a:solidFill>
                  <a:srgbClr val="000000"/>
                </a:solidFill>
                <a:latin typeface="Arimo"/>
              </a:rPr>
              <a:t>Tamanho do mercado disponível</a:t>
            </a:r>
          </a:p>
        </p:txBody>
      </p:sp>
      <p:sp>
        <p:nvSpPr>
          <p:cNvPr id="7" name="AutoShape 7"/>
          <p:cNvSpPr/>
          <p:nvPr/>
        </p:nvSpPr>
        <p:spPr>
          <a:xfrm>
            <a:off x="4748483" y="3407859"/>
            <a:ext cx="5592749" cy="26023"/>
          </a:xfrm>
          <a:prstGeom prst="line">
            <a:avLst/>
          </a:prstGeom>
          <a:ln w="9525" cap="rnd">
            <a:solidFill>
              <a:srgbClr val="59595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8" name="Group 8"/>
          <p:cNvGrpSpPr/>
          <p:nvPr/>
        </p:nvGrpSpPr>
        <p:grpSpPr>
          <a:xfrm>
            <a:off x="1703764" y="3755475"/>
            <a:ext cx="5408278" cy="5502825"/>
            <a:chOff x="0" y="0"/>
            <a:chExt cx="5622363" cy="5720653"/>
          </a:xfrm>
        </p:grpSpPr>
        <p:sp>
          <p:nvSpPr>
            <p:cNvPr id="9" name="Freeform 9"/>
            <p:cNvSpPr/>
            <p:nvPr/>
          </p:nvSpPr>
          <p:spPr>
            <a:xfrm>
              <a:off x="12700" y="12700"/>
              <a:ext cx="5595747" cy="5693537"/>
            </a:xfrm>
            <a:custGeom>
              <a:avLst/>
              <a:gdLst/>
              <a:ahLst/>
              <a:cxnLst/>
              <a:rect l="l" t="t" r="r" b="b"/>
              <a:pathLst>
                <a:path w="5595747" h="5693537">
                  <a:moveTo>
                    <a:pt x="0" y="2846832"/>
                  </a:moveTo>
                  <a:cubicBezTo>
                    <a:pt x="0" y="1274572"/>
                    <a:pt x="1252601" y="0"/>
                    <a:pt x="2797937" y="0"/>
                  </a:cubicBezTo>
                  <a:cubicBezTo>
                    <a:pt x="4343273" y="0"/>
                    <a:pt x="5595747" y="1274572"/>
                    <a:pt x="5595747" y="2846832"/>
                  </a:cubicBezTo>
                  <a:cubicBezTo>
                    <a:pt x="5595747" y="4419092"/>
                    <a:pt x="4343146" y="5693537"/>
                    <a:pt x="2797937" y="5693537"/>
                  </a:cubicBezTo>
                  <a:cubicBezTo>
                    <a:pt x="1252728" y="5693537"/>
                    <a:pt x="0" y="4419092"/>
                    <a:pt x="0" y="2846832"/>
                  </a:cubicBezTo>
                  <a:close/>
                </a:path>
              </a:pathLst>
            </a:custGeom>
            <a:solidFill>
              <a:srgbClr val="FE6D4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5621147" cy="5719064"/>
            </a:xfrm>
            <a:custGeom>
              <a:avLst/>
              <a:gdLst/>
              <a:ahLst/>
              <a:cxnLst/>
              <a:rect l="l" t="t" r="r" b="b"/>
              <a:pathLst>
                <a:path w="5621147" h="5719064">
                  <a:moveTo>
                    <a:pt x="0" y="2859532"/>
                  </a:moveTo>
                  <a:cubicBezTo>
                    <a:pt x="0" y="1280414"/>
                    <a:pt x="1258189" y="0"/>
                    <a:pt x="2810637" y="0"/>
                  </a:cubicBezTo>
                  <a:lnTo>
                    <a:pt x="2810637" y="12700"/>
                  </a:lnTo>
                  <a:lnTo>
                    <a:pt x="2810637" y="0"/>
                  </a:lnTo>
                  <a:cubicBezTo>
                    <a:pt x="4363085" y="0"/>
                    <a:pt x="5621147" y="1280414"/>
                    <a:pt x="5621147" y="2859532"/>
                  </a:cubicBezTo>
                  <a:lnTo>
                    <a:pt x="5608447" y="2859532"/>
                  </a:lnTo>
                  <a:lnTo>
                    <a:pt x="5621147" y="2859532"/>
                  </a:lnTo>
                  <a:cubicBezTo>
                    <a:pt x="5621147" y="4438523"/>
                    <a:pt x="4362958" y="5719064"/>
                    <a:pt x="2810510" y="5719064"/>
                  </a:cubicBezTo>
                  <a:lnTo>
                    <a:pt x="2810510" y="5706364"/>
                  </a:lnTo>
                  <a:lnTo>
                    <a:pt x="2810510" y="5719064"/>
                  </a:lnTo>
                  <a:cubicBezTo>
                    <a:pt x="1258189" y="5718937"/>
                    <a:pt x="0" y="4438523"/>
                    <a:pt x="0" y="2859532"/>
                  </a:cubicBezTo>
                  <a:lnTo>
                    <a:pt x="12700" y="2859532"/>
                  </a:lnTo>
                  <a:lnTo>
                    <a:pt x="25400" y="2859532"/>
                  </a:lnTo>
                  <a:lnTo>
                    <a:pt x="12700" y="2859532"/>
                  </a:lnTo>
                  <a:lnTo>
                    <a:pt x="0" y="2859532"/>
                  </a:lnTo>
                  <a:moveTo>
                    <a:pt x="25400" y="2859532"/>
                  </a:moveTo>
                  <a:cubicBezTo>
                    <a:pt x="25400" y="2866517"/>
                    <a:pt x="19685" y="2872232"/>
                    <a:pt x="12700" y="2872232"/>
                  </a:cubicBezTo>
                  <a:cubicBezTo>
                    <a:pt x="5715" y="2872232"/>
                    <a:pt x="0" y="2866517"/>
                    <a:pt x="0" y="2859532"/>
                  </a:cubicBezTo>
                  <a:cubicBezTo>
                    <a:pt x="0" y="2852547"/>
                    <a:pt x="5715" y="2846832"/>
                    <a:pt x="12700" y="2846832"/>
                  </a:cubicBezTo>
                  <a:cubicBezTo>
                    <a:pt x="19685" y="2846832"/>
                    <a:pt x="25400" y="2852547"/>
                    <a:pt x="25400" y="2859532"/>
                  </a:cubicBezTo>
                  <a:cubicBezTo>
                    <a:pt x="25400" y="4424934"/>
                    <a:pt x="1272540" y="5693664"/>
                    <a:pt x="2810637" y="5693664"/>
                  </a:cubicBezTo>
                  <a:cubicBezTo>
                    <a:pt x="4348734" y="5693664"/>
                    <a:pt x="5595874" y="4425061"/>
                    <a:pt x="5595874" y="2859532"/>
                  </a:cubicBezTo>
                  <a:cubicBezTo>
                    <a:pt x="5595874" y="1294003"/>
                    <a:pt x="4348607" y="25400"/>
                    <a:pt x="2810637" y="25400"/>
                  </a:cubicBezTo>
                  <a:lnTo>
                    <a:pt x="2810637" y="12700"/>
                  </a:lnTo>
                  <a:lnTo>
                    <a:pt x="2810637" y="25400"/>
                  </a:lnTo>
                  <a:cubicBezTo>
                    <a:pt x="1272540" y="25400"/>
                    <a:pt x="25400" y="1294003"/>
                    <a:pt x="25400" y="2859532"/>
                  </a:cubicBezTo>
                  <a:close/>
                </a:path>
              </a:pathLst>
            </a:custGeom>
            <a:solidFill>
              <a:srgbClr val="FE6D4B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416270" y="4904171"/>
            <a:ext cx="6725996" cy="564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3200">
                <a:solidFill>
                  <a:srgbClr val="000000"/>
                </a:solidFill>
                <a:latin typeface="Arimo Bold"/>
              </a:rPr>
              <a:t>SAM: </a:t>
            </a:r>
            <a:r>
              <a:rPr lang="en-US" sz="3200">
                <a:solidFill>
                  <a:srgbClr val="000000"/>
                </a:solidFill>
                <a:latin typeface="Arimo"/>
              </a:rPr>
              <a:t>Tamanho de mercado útil</a:t>
            </a:r>
          </a:p>
        </p:txBody>
      </p:sp>
      <p:sp>
        <p:nvSpPr>
          <p:cNvPr id="12" name="AutoShape 12"/>
          <p:cNvSpPr/>
          <p:nvPr/>
        </p:nvSpPr>
        <p:spPr>
          <a:xfrm>
            <a:off x="4570260" y="5247356"/>
            <a:ext cx="5592749" cy="26023"/>
          </a:xfrm>
          <a:prstGeom prst="line">
            <a:avLst/>
          </a:prstGeom>
          <a:ln w="9525" cap="rnd">
            <a:solidFill>
              <a:srgbClr val="59595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13" name="Group 13"/>
          <p:cNvGrpSpPr/>
          <p:nvPr/>
        </p:nvGrpSpPr>
        <p:grpSpPr>
          <a:xfrm>
            <a:off x="2525024" y="5426186"/>
            <a:ext cx="3765756" cy="3831589"/>
            <a:chOff x="0" y="0"/>
            <a:chExt cx="3914823" cy="3983262"/>
          </a:xfrm>
        </p:grpSpPr>
        <p:sp>
          <p:nvSpPr>
            <p:cNvPr id="14" name="Freeform 14"/>
            <p:cNvSpPr/>
            <p:nvPr/>
          </p:nvSpPr>
          <p:spPr>
            <a:xfrm>
              <a:off x="12700" y="12700"/>
              <a:ext cx="3888232" cy="3956177"/>
            </a:xfrm>
            <a:custGeom>
              <a:avLst/>
              <a:gdLst/>
              <a:ahLst/>
              <a:cxnLst/>
              <a:rect l="l" t="t" r="r" b="b"/>
              <a:pathLst>
                <a:path w="3888232" h="3956177">
                  <a:moveTo>
                    <a:pt x="0" y="1978152"/>
                  </a:moveTo>
                  <a:cubicBezTo>
                    <a:pt x="0" y="885571"/>
                    <a:pt x="870458" y="0"/>
                    <a:pt x="1944116" y="0"/>
                  </a:cubicBezTo>
                  <a:cubicBezTo>
                    <a:pt x="3017774" y="0"/>
                    <a:pt x="3888232" y="885571"/>
                    <a:pt x="3888232" y="1978152"/>
                  </a:cubicBezTo>
                  <a:cubicBezTo>
                    <a:pt x="3888232" y="3070733"/>
                    <a:pt x="3017774" y="3956177"/>
                    <a:pt x="1944116" y="3956177"/>
                  </a:cubicBezTo>
                  <a:cubicBezTo>
                    <a:pt x="870458" y="3956177"/>
                    <a:pt x="0" y="3070606"/>
                    <a:pt x="0" y="1978152"/>
                  </a:cubicBezTo>
                  <a:close/>
                </a:path>
              </a:pathLst>
            </a:custGeom>
            <a:solidFill>
              <a:srgbClr val="FFAB4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0"/>
              <a:ext cx="3913632" cy="3981704"/>
            </a:xfrm>
            <a:custGeom>
              <a:avLst/>
              <a:gdLst/>
              <a:ahLst/>
              <a:cxnLst/>
              <a:rect l="l" t="t" r="r" b="b"/>
              <a:pathLst>
                <a:path w="3913632" h="3981704">
                  <a:moveTo>
                    <a:pt x="0" y="1990852"/>
                  </a:moveTo>
                  <a:cubicBezTo>
                    <a:pt x="0" y="891540"/>
                    <a:pt x="875919" y="0"/>
                    <a:pt x="1956816" y="0"/>
                  </a:cubicBezTo>
                  <a:lnTo>
                    <a:pt x="1956816" y="12700"/>
                  </a:lnTo>
                  <a:lnTo>
                    <a:pt x="1956816" y="0"/>
                  </a:lnTo>
                  <a:cubicBezTo>
                    <a:pt x="3037713" y="0"/>
                    <a:pt x="3913632" y="891540"/>
                    <a:pt x="3913632" y="1990852"/>
                  </a:cubicBezTo>
                  <a:lnTo>
                    <a:pt x="3900932" y="1990852"/>
                  </a:lnTo>
                  <a:lnTo>
                    <a:pt x="3913632" y="1990852"/>
                  </a:lnTo>
                  <a:cubicBezTo>
                    <a:pt x="3913632" y="3090164"/>
                    <a:pt x="3037713" y="3981704"/>
                    <a:pt x="1956816" y="3981704"/>
                  </a:cubicBezTo>
                  <a:lnTo>
                    <a:pt x="1956816" y="3969004"/>
                  </a:lnTo>
                  <a:lnTo>
                    <a:pt x="1956816" y="3981704"/>
                  </a:lnTo>
                  <a:cubicBezTo>
                    <a:pt x="875919" y="3981577"/>
                    <a:pt x="0" y="3090037"/>
                    <a:pt x="0" y="1990852"/>
                  </a:cubicBezTo>
                  <a:lnTo>
                    <a:pt x="12700" y="1990852"/>
                  </a:lnTo>
                  <a:lnTo>
                    <a:pt x="25400" y="1990852"/>
                  </a:lnTo>
                  <a:lnTo>
                    <a:pt x="12700" y="1990852"/>
                  </a:lnTo>
                  <a:lnTo>
                    <a:pt x="0" y="1990852"/>
                  </a:lnTo>
                  <a:moveTo>
                    <a:pt x="25400" y="1990852"/>
                  </a:moveTo>
                  <a:cubicBezTo>
                    <a:pt x="25400" y="1997837"/>
                    <a:pt x="19685" y="2003552"/>
                    <a:pt x="12700" y="2003552"/>
                  </a:cubicBezTo>
                  <a:cubicBezTo>
                    <a:pt x="5715" y="2003552"/>
                    <a:pt x="0" y="1997837"/>
                    <a:pt x="0" y="1990852"/>
                  </a:cubicBezTo>
                  <a:cubicBezTo>
                    <a:pt x="0" y="1983867"/>
                    <a:pt x="5715" y="1978152"/>
                    <a:pt x="12700" y="1978152"/>
                  </a:cubicBezTo>
                  <a:cubicBezTo>
                    <a:pt x="19685" y="1978152"/>
                    <a:pt x="25400" y="1983867"/>
                    <a:pt x="25400" y="1990852"/>
                  </a:cubicBezTo>
                  <a:cubicBezTo>
                    <a:pt x="25400" y="3076575"/>
                    <a:pt x="890270" y="3956304"/>
                    <a:pt x="1956816" y="3956304"/>
                  </a:cubicBezTo>
                  <a:cubicBezTo>
                    <a:pt x="3023362" y="3956304"/>
                    <a:pt x="3888232" y="3076575"/>
                    <a:pt x="3888232" y="1990852"/>
                  </a:cubicBezTo>
                  <a:cubicBezTo>
                    <a:pt x="3888232" y="905129"/>
                    <a:pt x="3023362" y="25400"/>
                    <a:pt x="1956816" y="25400"/>
                  </a:cubicBezTo>
                  <a:lnTo>
                    <a:pt x="1956816" y="12700"/>
                  </a:lnTo>
                  <a:lnTo>
                    <a:pt x="1956816" y="25400"/>
                  </a:lnTo>
                  <a:cubicBezTo>
                    <a:pt x="890270" y="25400"/>
                    <a:pt x="25400" y="905129"/>
                    <a:pt x="25400" y="1990852"/>
                  </a:cubicBezTo>
                  <a:close/>
                </a:path>
              </a:pathLst>
            </a:custGeom>
            <a:solidFill>
              <a:srgbClr val="FFAB40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416270" y="6997958"/>
            <a:ext cx="6843030" cy="111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3200">
                <a:solidFill>
                  <a:srgbClr val="000000"/>
                </a:solidFill>
                <a:latin typeface="Arimo Bold"/>
              </a:rPr>
              <a:t>SOM:</a:t>
            </a:r>
            <a:r>
              <a:rPr lang="en-US" sz="3200">
                <a:solidFill>
                  <a:srgbClr val="000000"/>
                </a:solidFill>
                <a:latin typeface="Arimo"/>
              </a:rPr>
              <a:t> Tamanho de mercado alcançável</a:t>
            </a:r>
          </a:p>
        </p:txBody>
      </p:sp>
      <p:sp>
        <p:nvSpPr>
          <p:cNvPr id="17" name="AutoShape 17"/>
          <p:cNvSpPr/>
          <p:nvPr/>
        </p:nvSpPr>
        <p:spPr>
          <a:xfrm>
            <a:off x="4469416" y="7652661"/>
            <a:ext cx="5592749" cy="26023"/>
          </a:xfrm>
          <a:prstGeom prst="line">
            <a:avLst/>
          </a:prstGeom>
          <a:ln w="9525" cap="rnd">
            <a:solidFill>
              <a:srgbClr val="59595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00125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Marketing e Vendas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53500"/>
            <a:ext cx="16230600" cy="4290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7"/>
              </a:lnSpc>
            </a:pPr>
            <a:r>
              <a:rPr lang="en-US" sz="3200" spc="29">
                <a:solidFill>
                  <a:srgbClr val="000000"/>
                </a:solidFill>
                <a:latin typeface="Arimo Bold"/>
              </a:rPr>
              <a:t>Apresente 2 ou 3 canais</a:t>
            </a:r>
            <a:r>
              <a:rPr lang="en-US" sz="3200" spc="29">
                <a:solidFill>
                  <a:srgbClr val="000000"/>
                </a:solidFill>
                <a:latin typeface="Arimo"/>
              </a:rPr>
              <a:t> de marketing e vendas que serão utilizados.</a:t>
            </a:r>
          </a:p>
          <a:p>
            <a:pPr algn="just">
              <a:lnSpc>
                <a:spcPts val="5127"/>
              </a:lnSpc>
            </a:pPr>
            <a:r>
              <a:rPr lang="en-US" sz="3200" spc="29">
                <a:solidFill>
                  <a:srgbClr val="000000"/>
                </a:solidFill>
                <a:latin typeface="Arimo"/>
              </a:rPr>
              <a:t> </a:t>
            </a:r>
          </a:p>
          <a:p>
            <a:pPr algn="just">
              <a:lnSpc>
                <a:spcPts val="5126"/>
              </a:lnSpc>
            </a:pPr>
            <a:r>
              <a:rPr lang="en-US" sz="3200" spc="28">
                <a:solidFill>
                  <a:srgbClr val="000000"/>
                </a:solidFill>
                <a:latin typeface="Arimo"/>
              </a:rPr>
              <a:t>Apresente o seu </a:t>
            </a:r>
            <a:r>
              <a:rPr lang="en-US" sz="3200" spc="28">
                <a:solidFill>
                  <a:srgbClr val="000000"/>
                </a:solidFill>
                <a:latin typeface="Arimo Bold"/>
              </a:rPr>
              <a:t>posicionamento de marca </a:t>
            </a:r>
            <a:r>
              <a:rPr lang="en-US" sz="3200" spc="28">
                <a:solidFill>
                  <a:srgbClr val="000000"/>
                </a:solidFill>
                <a:latin typeface="Arimo"/>
              </a:rPr>
              <a:t>e lembre-se que ele deve ser diferente dos concorrentes. </a:t>
            </a:r>
          </a:p>
          <a:p>
            <a:pPr algn="just">
              <a:lnSpc>
                <a:spcPts val="5126"/>
              </a:lnSpc>
            </a:pPr>
            <a:endParaRPr lang="en-US" sz="3200" spc="28">
              <a:solidFill>
                <a:srgbClr val="000000"/>
              </a:solidFill>
              <a:latin typeface="Arimo"/>
            </a:endParaRPr>
          </a:p>
          <a:p>
            <a:pPr algn="l">
              <a:lnSpc>
                <a:spcPts val="3974"/>
              </a:lnSpc>
            </a:pPr>
            <a:r>
              <a:rPr lang="en-US" sz="3200" spc="29">
                <a:solidFill>
                  <a:srgbClr val="000000"/>
                </a:solidFill>
                <a:latin typeface="Arimo"/>
              </a:rPr>
              <a:t>Fale brevemente sobre a sua estratégia de marketing digital para atrair os clientes. Além disso, cite em quais mídias sociais a sua empresa estará presente.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00125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Estratégia de vendas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396375"/>
            <a:ext cx="16230600" cy="3172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200">
                <a:solidFill>
                  <a:srgbClr val="000000"/>
                </a:solidFill>
                <a:latin typeface="Arimo"/>
              </a:rPr>
              <a:t>Apresente seu plano de venda e a estratégia de atração dos clientes.</a:t>
            </a:r>
          </a:p>
          <a:p>
            <a:pPr algn="l">
              <a:lnSpc>
                <a:spcPts val="3532"/>
              </a:lnSpc>
            </a:pPr>
            <a:endParaRPr lang="en-US" sz="3200">
              <a:solidFill>
                <a:srgbClr val="000000"/>
              </a:solidFill>
              <a:latin typeface="Arimo"/>
            </a:endParaRPr>
          </a:p>
          <a:p>
            <a:pPr algn="l">
              <a:lnSpc>
                <a:spcPts val="3532"/>
              </a:lnSpc>
            </a:pPr>
            <a:r>
              <a:rPr lang="en-US" sz="3200">
                <a:solidFill>
                  <a:srgbClr val="000000"/>
                </a:solidFill>
                <a:latin typeface="Arimo"/>
              </a:rPr>
              <a:t>O plano de vendas pode ser uma estimativa, ou seja, uma projeção de quanto você espera vender por mês</a:t>
            </a:r>
          </a:p>
          <a:p>
            <a:pPr algn="l">
              <a:lnSpc>
                <a:spcPts val="3532"/>
              </a:lnSpc>
            </a:pPr>
            <a:r>
              <a:rPr lang="en-US" sz="3200">
                <a:solidFill>
                  <a:srgbClr val="000000"/>
                </a:solidFill>
                <a:latin typeface="Arimo"/>
              </a:rPr>
              <a:t> </a:t>
            </a:r>
          </a:p>
          <a:p>
            <a:pPr algn="l">
              <a:lnSpc>
                <a:spcPts val="3532"/>
              </a:lnSpc>
            </a:pPr>
            <a:r>
              <a:rPr lang="en-US" sz="3200">
                <a:solidFill>
                  <a:srgbClr val="000000"/>
                </a:solidFill>
                <a:latin typeface="Arimo"/>
              </a:rPr>
              <a:t>O funil de vendas, apresentado no próximo slide, pode ajudar a organizar a sua estratégia de vendas.</a:t>
            </a:r>
          </a:p>
        </p:txBody>
      </p:sp>
      <p:sp>
        <p:nvSpPr>
          <p:cNvPr id="4" name="Freeform 4"/>
          <p:cNvSpPr/>
          <p:nvPr/>
        </p:nvSpPr>
        <p:spPr>
          <a:xfrm>
            <a:off x="14908563" y="7213665"/>
            <a:ext cx="3531837" cy="5036373"/>
          </a:xfrm>
          <a:custGeom>
            <a:avLst/>
            <a:gdLst/>
            <a:ahLst/>
            <a:cxnLst/>
            <a:rect l="l" t="t" r="r" b="b"/>
            <a:pathLst>
              <a:path w="3531837" h="5036373">
                <a:moveTo>
                  <a:pt x="0" y="0"/>
                </a:moveTo>
                <a:lnTo>
                  <a:pt x="3531837" y="0"/>
                </a:lnTo>
                <a:lnTo>
                  <a:pt x="3531837" y="5036373"/>
                </a:lnTo>
                <a:lnTo>
                  <a:pt x="0" y="50363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" r="-39"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716080" y="6308405"/>
            <a:ext cx="14535457" cy="0"/>
          </a:xfrm>
          <a:prstGeom prst="line">
            <a:avLst/>
          </a:prstGeom>
          <a:ln w="104775" cap="flat">
            <a:solidFill>
              <a:srgbClr val="F6882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2654945" y="5935262"/>
            <a:ext cx="746285" cy="74628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202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561707" y="5935262"/>
            <a:ext cx="746285" cy="74628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202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468468" y="5935262"/>
            <a:ext cx="746285" cy="74628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202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375229" y="5935262"/>
            <a:ext cx="746285" cy="74628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202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1000125"/>
            <a:ext cx="16230600" cy="94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C00000"/>
                </a:solidFill>
                <a:latin typeface="Arimo Bold"/>
              </a:rPr>
              <a:t>Cronograma do Plano de Vendas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2396375"/>
            <a:ext cx="16230600" cy="2277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32"/>
              </a:lnSpc>
            </a:pPr>
            <a:r>
              <a:rPr lang="en-US" sz="3200">
                <a:solidFill>
                  <a:srgbClr val="000000"/>
                </a:solidFill>
                <a:latin typeface="Arimo Bold"/>
              </a:rPr>
              <a:t>(SUGESTÃO) </a:t>
            </a:r>
          </a:p>
          <a:p>
            <a:pPr>
              <a:lnSpc>
                <a:spcPts val="3532"/>
              </a:lnSpc>
            </a:pPr>
            <a:endParaRPr lang="en-US" sz="3200">
              <a:solidFill>
                <a:srgbClr val="000000"/>
              </a:solidFill>
              <a:latin typeface="Arimo Bold"/>
            </a:endParaRPr>
          </a:p>
          <a:p>
            <a:pPr>
              <a:lnSpc>
                <a:spcPts val="3532"/>
              </a:lnSpc>
            </a:pPr>
            <a:r>
              <a:rPr lang="en-US" sz="3200">
                <a:solidFill>
                  <a:srgbClr val="000000"/>
                </a:solidFill>
                <a:latin typeface="Arimo"/>
              </a:rPr>
              <a:t>Neste slide, crie seu plano de vendas: início, desenvolvimento e futuro desejado. Defina metas, ações e acompanhe resultados. Busque crescimento sustentável e inovação.</a:t>
            </a:r>
          </a:p>
          <a:p>
            <a:pPr algn="l">
              <a:lnSpc>
                <a:spcPts val="3532"/>
              </a:lnSpc>
            </a:pPr>
            <a:endParaRPr lang="en-US" sz="3200">
              <a:solidFill>
                <a:srgbClr val="000000"/>
              </a:solidFill>
              <a:latin typeface="Arimo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716080" y="7188269"/>
            <a:ext cx="2804905" cy="730435"/>
            <a:chOff x="0" y="0"/>
            <a:chExt cx="3739873" cy="973913"/>
          </a:xfrm>
        </p:grpSpPr>
        <p:sp>
          <p:nvSpPr>
            <p:cNvPr id="18" name="TextBox 18"/>
            <p:cNvSpPr txBox="1"/>
            <p:nvPr/>
          </p:nvSpPr>
          <p:spPr>
            <a:xfrm>
              <a:off x="283184" y="-47625"/>
              <a:ext cx="3173505" cy="4487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2000" spc="18">
                  <a:solidFill>
                    <a:srgbClr val="000000"/>
                  </a:solidFill>
                  <a:latin typeface="Arimo Bold"/>
                </a:rPr>
                <a:t>PERÍODO 01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525145"/>
              <a:ext cx="3739873" cy="4487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2000" spc="18">
                  <a:solidFill>
                    <a:srgbClr val="000000"/>
                  </a:solidFill>
                  <a:latin typeface="Arimo"/>
                </a:rPr>
                <a:t>Texto do Planejamento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631808" y="7188269"/>
            <a:ext cx="2804905" cy="730435"/>
            <a:chOff x="0" y="0"/>
            <a:chExt cx="3739873" cy="973913"/>
          </a:xfrm>
        </p:grpSpPr>
        <p:sp>
          <p:nvSpPr>
            <p:cNvPr id="21" name="TextBox 21"/>
            <p:cNvSpPr txBox="1"/>
            <p:nvPr/>
          </p:nvSpPr>
          <p:spPr>
            <a:xfrm>
              <a:off x="283184" y="-47625"/>
              <a:ext cx="3173505" cy="4487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2000" spc="18">
                  <a:solidFill>
                    <a:srgbClr val="000000"/>
                  </a:solidFill>
                  <a:latin typeface="Arimo Bold"/>
                </a:rPr>
                <a:t>PERÍODO 02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525145"/>
              <a:ext cx="3739873" cy="4487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2000" spc="18">
                  <a:solidFill>
                    <a:srgbClr val="000000"/>
                  </a:solidFill>
                  <a:latin typeface="Arimo"/>
                </a:rPr>
                <a:t>Texto do Planejamento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547536" y="7188269"/>
            <a:ext cx="2804905" cy="730435"/>
            <a:chOff x="0" y="0"/>
            <a:chExt cx="3739873" cy="973913"/>
          </a:xfrm>
        </p:grpSpPr>
        <p:sp>
          <p:nvSpPr>
            <p:cNvPr id="24" name="TextBox 24"/>
            <p:cNvSpPr txBox="1"/>
            <p:nvPr/>
          </p:nvSpPr>
          <p:spPr>
            <a:xfrm>
              <a:off x="283184" y="-47625"/>
              <a:ext cx="3173505" cy="4487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2000" spc="18">
                  <a:solidFill>
                    <a:srgbClr val="000000"/>
                  </a:solidFill>
                  <a:latin typeface="Arimo Bold"/>
                </a:rPr>
                <a:t>PERÍODO 03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525145"/>
              <a:ext cx="3739873" cy="4487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2000" spc="18">
                  <a:solidFill>
                    <a:srgbClr val="000000"/>
                  </a:solidFill>
                  <a:latin typeface="Arimo"/>
                </a:rPr>
                <a:t>Texto do Planejamento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463263" y="7188269"/>
            <a:ext cx="2804905" cy="730435"/>
            <a:chOff x="0" y="0"/>
            <a:chExt cx="3739873" cy="973913"/>
          </a:xfrm>
        </p:grpSpPr>
        <p:sp>
          <p:nvSpPr>
            <p:cNvPr id="27" name="TextBox 27"/>
            <p:cNvSpPr txBox="1"/>
            <p:nvPr/>
          </p:nvSpPr>
          <p:spPr>
            <a:xfrm>
              <a:off x="283184" y="-47625"/>
              <a:ext cx="3173505" cy="4487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2000" spc="18">
                  <a:solidFill>
                    <a:srgbClr val="000000"/>
                  </a:solidFill>
                  <a:latin typeface="Arimo Bold"/>
                </a:rPr>
                <a:t>PERÍODO 04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525145"/>
              <a:ext cx="3739873" cy="4487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2000" spc="18">
                  <a:solidFill>
                    <a:srgbClr val="000000"/>
                  </a:solidFill>
                  <a:latin typeface="Arimo"/>
                </a:rPr>
                <a:t>Texto do Planejamento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5884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Funil de vendas</a:t>
            </a:r>
          </a:p>
        </p:txBody>
      </p:sp>
      <p:sp>
        <p:nvSpPr>
          <p:cNvPr id="3" name="Freeform 3"/>
          <p:cNvSpPr/>
          <p:nvPr/>
        </p:nvSpPr>
        <p:spPr>
          <a:xfrm>
            <a:off x="3400812" y="3807591"/>
            <a:ext cx="4573573" cy="1467370"/>
          </a:xfrm>
          <a:custGeom>
            <a:avLst/>
            <a:gdLst/>
            <a:ahLst/>
            <a:cxnLst/>
            <a:rect l="l" t="t" r="r" b="b"/>
            <a:pathLst>
              <a:path w="4573573" h="1467370">
                <a:moveTo>
                  <a:pt x="0" y="0"/>
                </a:moveTo>
                <a:lnTo>
                  <a:pt x="4573573" y="0"/>
                </a:lnTo>
                <a:lnTo>
                  <a:pt x="4573573" y="1467370"/>
                </a:lnTo>
                <a:lnTo>
                  <a:pt x="0" y="14673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002772" y="5274961"/>
            <a:ext cx="3369530" cy="1467492"/>
          </a:xfrm>
          <a:custGeom>
            <a:avLst/>
            <a:gdLst/>
            <a:ahLst/>
            <a:cxnLst/>
            <a:rect l="l" t="t" r="r" b="b"/>
            <a:pathLst>
              <a:path w="3369530" h="1467492">
                <a:moveTo>
                  <a:pt x="0" y="0"/>
                </a:moveTo>
                <a:lnTo>
                  <a:pt x="3369530" y="0"/>
                </a:lnTo>
                <a:lnTo>
                  <a:pt x="3369530" y="1467492"/>
                </a:lnTo>
                <a:lnTo>
                  <a:pt x="0" y="1467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4604855" y="6742455"/>
            <a:ext cx="2165364" cy="1467492"/>
          </a:xfrm>
          <a:custGeom>
            <a:avLst/>
            <a:gdLst/>
            <a:ahLst/>
            <a:cxnLst/>
            <a:rect l="l" t="t" r="r" b="b"/>
            <a:pathLst>
              <a:path w="2165364" h="1467492">
                <a:moveTo>
                  <a:pt x="0" y="0"/>
                </a:moveTo>
                <a:lnTo>
                  <a:pt x="2165365" y="0"/>
                </a:lnTo>
                <a:lnTo>
                  <a:pt x="2165365" y="1467492"/>
                </a:lnTo>
                <a:lnTo>
                  <a:pt x="0" y="14674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215702" y="2343164"/>
            <a:ext cx="7359415" cy="1464426"/>
          </a:xfrm>
          <a:custGeom>
            <a:avLst/>
            <a:gdLst/>
            <a:ahLst/>
            <a:cxnLst/>
            <a:rect l="l" t="t" r="r" b="b"/>
            <a:pathLst>
              <a:path w="7359415" h="1464426">
                <a:moveTo>
                  <a:pt x="0" y="0"/>
                </a:moveTo>
                <a:lnTo>
                  <a:pt x="7359416" y="0"/>
                </a:lnTo>
                <a:lnTo>
                  <a:pt x="7359416" y="1464426"/>
                </a:lnTo>
                <a:lnTo>
                  <a:pt x="0" y="14644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5206939" y="8209947"/>
            <a:ext cx="2389810" cy="1171541"/>
          </a:xfrm>
          <a:custGeom>
            <a:avLst/>
            <a:gdLst/>
            <a:ahLst/>
            <a:cxnLst/>
            <a:rect l="l" t="t" r="r" b="b"/>
            <a:pathLst>
              <a:path w="2389810" h="1171541">
                <a:moveTo>
                  <a:pt x="0" y="0"/>
                </a:moveTo>
                <a:lnTo>
                  <a:pt x="2389811" y="0"/>
                </a:lnTo>
                <a:lnTo>
                  <a:pt x="2389811" y="1171541"/>
                </a:lnTo>
                <a:lnTo>
                  <a:pt x="0" y="11715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>
            <a:off x="10003868" y="2384345"/>
            <a:ext cx="782498" cy="782498"/>
          </a:xfrm>
          <a:custGeom>
            <a:avLst/>
            <a:gdLst/>
            <a:ahLst/>
            <a:cxnLst/>
            <a:rect l="l" t="t" r="r" b="b"/>
            <a:pathLst>
              <a:path w="782498" h="782498">
                <a:moveTo>
                  <a:pt x="0" y="0"/>
                </a:moveTo>
                <a:lnTo>
                  <a:pt x="782498" y="0"/>
                </a:lnTo>
                <a:lnTo>
                  <a:pt x="782498" y="782498"/>
                </a:lnTo>
                <a:lnTo>
                  <a:pt x="0" y="7824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9"/>
          <p:cNvSpPr/>
          <p:nvPr/>
        </p:nvSpPr>
        <p:spPr>
          <a:xfrm>
            <a:off x="10003868" y="8181338"/>
            <a:ext cx="782498" cy="782498"/>
          </a:xfrm>
          <a:custGeom>
            <a:avLst/>
            <a:gdLst/>
            <a:ahLst/>
            <a:cxnLst/>
            <a:rect l="l" t="t" r="r" b="b"/>
            <a:pathLst>
              <a:path w="782498" h="782498">
                <a:moveTo>
                  <a:pt x="0" y="0"/>
                </a:moveTo>
                <a:lnTo>
                  <a:pt x="782498" y="0"/>
                </a:lnTo>
                <a:lnTo>
                  <a:pt x="782498" y="782498"/>
                </a:lnTo>
                <a:lnTo>
                  <a:pt x="0" y="78249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10"/>
          <p:cNvSpPr/>
          <p:nvPr/>
        </p:nvSpPr>
        <p:spPr>
          <a:xfrm>
            <a:off x="10003868" y="3833593"/>
            <a:ext cx="782498" cy="782498"/>
          </a:xfrm>
          <a:custGeom>
            <a:avLst/>
            <a:gdLst/>
            <a:ahLst/>
            <a:cxnLst/>
            <a:rect l="l" t="t" r="r" b="b"/>
            <a:pathLst>
              <a:path w="782498" h="782498">
                <a:moveTo>
                  <a:pt x="0" y="0"/>
                </a:moveTo>
                <a:lnTo>
                  <a:pt x="782498" y="0"/>
                </a:lnTo>
                <a:lnTo>
                  <a:pt x="782498" y="782498"/>
                </a:lnTo>
                <a:lnTo>
                  <a:pt x="0" y="7824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0003868" y="6732089"/>
            <a:ext cx="782498" cy="782498"/>
          </a:xfrm>
          <a:custGeom>
            <a:avLst/>
            <a:gdLst/>
            <a:ahLst/>
            <a:cxnLst/>
            <a:rect l="l" t="t" r="r" b="b"/>
            <a:pathLst>
              <a:path w="782498" h="782498">
                <a:moveTo>
                  <a:pt x="0" y="0"/>
                </a:moveTo>
                <a:lnTo>
                  <a:pt x="782498" y="0"/>
                </a:lnTo>
                <a:lnTo>
                  <a:pt x="782498" y="782499"/>
                </a:lnTo>
                <a:lnTo>
                  <a:pt x="0" y="7824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12"/>
          <p:cNvSpPr/>
          <p:nvPr/>
        </p:nvSpPr>
        <p:spPr>
          <a:xfrm>
            <a:off x="10003868" y="5282841"/>
            <a:ext cx="782498" cy="782498"/>
          </a:xfrm>
          <a:custGeom>
            <a:avLst/>
            <a:gdLst/>
            <a:ahLst/>
            <a:cxnLst/>
            <a:rect l="l" t="t" r="r" b="b"/>
            <a:pathLst>
              <a:path w="782498" h="782498">
                <a:moveTo>
                  <a:pt x="0" y="0"/>
                </a:moveTo>
                <a:lnTo>
                  <a:pt x="782498" y="0"/>
                </a:lnTo>
                <a:lnTo>
                  <a:pt x="782498" y="782498"/>
                </a:lnTo>
                <a:lnTo>
                  <a:pt x="0" y="78249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TextBox 13"/>
          <p:cNvSpPr txBox="1"/>
          <p:nvPr/>
        </p:nvSpPr>
        <p:spPr>
          <a:xfrm>
            <a:off x="1841608" y="2467714"/>
            <a:ext cx="716165" cy="733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7"/>
              </a:lnSpc>
            </a:pPr>
            <a:r>
              <a:rPr lang="en-US" sz="4639" spc="43">
                <a:solidFill>
                  <a:srgbClr val="FFFFFF"/>
                </a:solidFill>
                <a:latin typeface="Arimo"/>
              </a:rPr>
              <a:t>05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41608" y="3930362"/>
            <a:ext cx="716165" cy="733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7"/>
              </a:lnSpc>
            </a:pPr>
            <a:r>
              <a:rPr lang="en-US" sz="4639" spc="43">
                <a:solidFill>
                  <a:srgbClr val="FE6D4B"/>
                </a:solidFill>
                <a:latin typeface="Arimo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41608" y="5393011"/>
            <a:ext cx="716165" cy="733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7"/>
              </a:lnSpc>
            </a:pPr>
            <a:r>
              <a:rPr lang="en-US" sz="4639" spc="43">
                <a:solidFill>
                  <a:srgbClr val="EEBA4A"/>
                </a:solidFill>
                <a:latin typeface="Arimo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41608" y="6855658"/>
            <a:ext cx="716165" cy="733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7"/>
              </a:lnSpc>
            </a:pPr>
            <a:r>
              <a:rPr lang="en-US" sz="4639" spc="43">
                <a:solidFill>
                  <a:srgbClr val="90C149"/>
                </a:solidFill>
                <a:latin typeface="Arimo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41608" y="8318294"/>
            <a:ext cx="716165" cy="733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7"/>
              </a:lnSpc>
            </a:pPr>
            <a:r>
              <a:rPr lang="en-US" sz="4639" spc="43">
                <a:solidFill>
                  <a:srgbClr val="C00000"/>
                </a:solidFill>
                <a:latin typeface="Arimo"/>
              </a:rPr>
              <a:t>01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967310" y="4614269"/>
            <a:ext cx="1445748" cy="36760"/>
            <a:chOff x="0" y="0"/>
            <a:chExt cx="2077548" cy="5282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89277" cy="46990"/>
            </a:xfrm>
            <a:custGeom>
              <a:avLst/>
              <a:gdLst/>
              <a:ahLst/>
              <a:cxnLst/>
              <a:rect l="l" t="t" r="r" b="b"/>
              <a:pathLst>
                <a:path w="2089277" h="46990">
                  <a:moveTo>
                    <a:pt x="23495" y="0"/>
                  </a:moveTo>
                  <a:lnTo>
                    <a:pt x="2065782" y="0"/>
                  </a:lnTo>
                  <a:cubicBezTo>
                    <a:pt x="2078736" y="0"/>
                    <a:pt x="2089277" y="10541"/>
                    <a:pt x="2089277" y="23495"/>
                  </a:cubicBezTo>
                  <a:cubicBezTo>
                    <a:pt x="2089277" y="36449"/>
                    <a:pt x="2078736" y="46990"/>
                    <a:pt x="2065782" y="46990"/>
                  </a:cubicBezTo>
                  <a:lnTo>
                    <a:pt x="23495" y="46990"/>
                  </a:lnTo>
                  <a:cubicBezTo>
                    <a:pt x="10541" y="46990"/>
                    <a:pt x="0" y="36449"/>
                    <a:pt x="0" y="23495"/>
                  </a:cubicBezTo>
                  <a:cubicBezTo>
                    <a:pt x="0" y="10541"/>
                    <a:pt x="10541" y="0"/>
                    <a:pt x="23495" y="0"/>
                  </a:cubicBezTo>
                  <a:close/>
                </a:path>
              </a:pathLst>
            </a:custGeom>
            <a:solidFill>
              <a:srgbClr val="FE6D4B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967310" y="6071337"/>
            <a:ext cx="2037407" cy="36760"/>
            <a:chOff x="0" y="0"/>
            <a:chExt cx="2927764" cy="5282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939542" cy="46990"/>
            </a:xfrm>
            <a:custGeom>
              <a:avLst/>
              <a:gdLst/>
              <a:ahLst/>
              <a:cxnLst/>
              <a:rect l="l" t="t" r="r" b="b"/>
              <a:pathLst>
                <a:path w="2939542" h="46990">
                  <a:moveTo>
                    <a:pt x="23495" y="0"/>
                  </a:moveTo>
                  <a:lnTo>
                    <a:pt x="2916047" y="0"/>
                  </a:lnTo>
                  <a:cubicBezTo>
                    <a:pt x="2929001" y="0"/>
                    <a:pt x="2939542" y="10541"/>
                    <a:pt x="2939542" y="23495"/>
                  </a:cubicBezTo>
                  <a:cubicBezTo>
                    <a:pt x="2939542" y="36449"/>
                    <a:pt x="2929001" y="46990"/>
                    <a:pt x="2916047" y="46990"/>
                  </a:cubicBezTo>
                  <a:lnTo>
                    <a:pt x="23495" y="46990"/>
                  </a:lnTo>
                  <a:cubicBezTo>
                    <a:pt x="10541" y="46990"/>
                    <a:pt x="0" y="36449"/>
                    <a:pt x="0" y="23495"/>
                  </a:cubicBezTo>
                  <a:cubicBezTo>
                    <a:pt x="0" y="10541"/>
                    <a:pt x="10541" y="0"/>
                    <a:pt x="23495" y="0"/>
                  </a:cubicBezTo>
                  <a:close/>
                </a:path>
              </a:pathLst>
            </a:custGeom>
            <a:solidFill>
              <a:srgbClr val="FE6D4B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967310" y="7533801"/>
            <a:ext cx="2637405" cy="36760"/>
            <a:chOff x="0" y="0"/>
            <a:chExt cx="3789964" cy="5282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801745" cy="46990"/>
            </a:xfrm>
            <a:custGeom>
              <a:avLst/>
              <a:gdLst/>
              <a:ahLst/>
              <a:cxnLst/>
              <a:rect l="l" t="t" r="r" b="b"/>
              <a:pathLst>
                <a:path w="3801745" h="46990">
                  <a:moveTo>
                    <a:pt x="23495" y="0"/>
                  </a:moveTo>
                  <a:lnTo>
                    <a:pt x="3778250" y="0"/>
                  </a:lnTo>
                  <a:cubicBezTo>
                    <a:pt x="3791204" y="0"/>
                    <a:pt x="3801745" y="10541"/>
                    <a:pt x="3801745" y="23495"/>
                  </a:cubicBezTo>
                  <a:cubicBezTo>
                    <a:pt x="3801745" y="36449"/>
                    <a:pt x="3791204" y="46990"/>
                    <a:pt x="3778250" y="46990"/>
                  </a:cubicBezTo>
                  <a:lnTo>
                    <a:pt x="23495" y="46990"/>
                  </a:lnTo>
                  <a:cubicBezTo>
                    <a:pt x="10541" y="46990"/>
                    <a:pt x="0" y="36449"/>
                    <a:pt x="0" y="23495"/>
                  </a:cubicBezTo>
                  <a:cubicBezTo>
                    <a:pt x="0" y="10541"/>
                    <a:pt x="10541" y="0"/>
                    <a:pt x="23495" y="0"/>
                  </a:cubicBezTo>
                  <a:close/>
                </a:path>
              </a:pathLst>
            </a:custGeom>
            <a:solidFill>
              <a:srgbClr val="FE6D4B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967310" y="9003134"/>
            <a:ext cx="3240223" cy="36760"/>
            <a:chOff x="0" y="0"/>
            <a:chExt cx="4656218" cy="5282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668012" cy="46990"/>
            </a:xfrm>
            <a:custGeom>
              <a:avLst/>
              <a:gdLst/>
              <a:ahLst/>
              <a:cxnLst/>
              <a:rect l="l" t="t" r="r" b="b"/>
              <a:pathLst>
                <a:path w="4668012" h="46990">
                  <a:moveTo>
                    <a:pt x="23495" y="0"/>
                  </a:moveTo>
                  <a:lnTo>
                    <a:pt x="4644517" y="0"/>
                  </a:lnTo>
                  <a:cubicBezTo>
                    <a:pt x="4657471" y="0"/>
                    <a:pt x="4668012" y="10541"/>
                    <a:pt x="4668012" y="23495"/>
                  </a:cubicBezTo>
                  <a:cubicBezTo>
                    <a:pt x="4668012" y="36449"/>
                    <a:pt x="4657471" y="46990"/>
                    <a:pt x="4644517" y="46990"/>
                  </a:cubicBezTo>
                  <a:lnTo>
                    <a:pt x="23495" y="46990"/>
                  </a:lnTo>
                  <a:cubicBezTo>
                    <a:pt x="10541" y="46990"/>
                    <a:pt x="0" y="36449"/>
                    <a:pt x="0" y="23495"/>
                  </a:cubicBezTo>
                  <a:cubicBezTo>
                    <a:pt x="0" y="10541"/>
                    <a:pt x="10541" y="0"/>
                    <a:pt x="23495" y="0"/>
                  </a:cubicBezTo>
                  <a:close/>
                </a:path>
              </a:pathLst>
            </a:custGeom>
            <a:solidFill>
              <a:srgbClr val="FE6D4B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1261288" y="8171813"/>
            <a:ext cx="506354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22">
                <a:solidFill>
                  <a:srgbClr val="000000"/>
                </a:solidFill>
                <a:latin typeface="Arimo Bold"/>
              </a:rPr>
              <a:t>Fechamento: </a:t>
            </a:r>
            <a:r>
              <a:rPr lang="en-US" sz="2400" spc="22">
                <a:solidFill>
                  <a:srgbClr val="000000"/>
                </a:solidFill>
                <a:latin typeface="Arimo"/>
              </a:rPr>
              <a:t>você deve apresentar a estratégia de fechamento da venda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261288" y="6728020"/>
            <a:ext cx="506354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22">
                <a:solidFill>
                  <a:srgbClr val="000000"/>
                </a:solidFill>
                <a:latin typeface="Arimo Bold"/>
              </a:rPr>
              <a:t>Negociação: </a:t>
            </a:r>
            <a:r>
              <a:rPr lang="en-US" sz="2400" spc="22">
                <a:solidFill>
                  <a:srgbClr val="000000"/>
                </a:solidFill>
                <a:latin typeface="Arimo"/>
              </a:rPr>
              <a:t>você deve apresentar a estratégia de negociação com o potencial cliente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261288" y="5273316"/>
            <a:ext cx="506354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22">
                <a:solidFill>
                  <a:srgbClr val="000000"/>
                </a:solidFill>
                <a:latin typeface="Arimo Bold"/>
              </a:rPr>
              <a:t>Apresentação: </a:t>
            </a:r>
            <a:r>
              <a:rPr lang="en-US" sz="2400" spc="22">
                <a:solidFill>
                  <a:srgbClr val="000000"/>
                </a:solidFill>
                <a:latin typeface="Arimo"/>
              </a:rPr>
              <a:t>você deve discorrer a estratégia para apresentar a solução para o potencial cliente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261288" y="3802724"/>
            <a:ext cx="506354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22">
                <a:solidFill>
                  <a:srgbClr val="000000"/>
                </a:solidFill>
                <a:latin typeface="Arimo Bold"/>
              </a:rPr>
              <a:t>Qualificação: </a:t>
            </a:r>
            <a:r>
              <a:rPr lang="en-US" sz="2400" spc="22">
                <a:solidFill>
                  <a:srgbClr val="000000"/>
                </a:solidFill>
                <a:latin typeface="Arimo"/>
              </a:rPr>
              <a:t>você deve apresentar a estratégia para qualificar o seu lead como um potencial cliente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261288" y="2340077"/>
            <a:ext cx="5063540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22">
                <a:solidFill>
                  <a:srgbClr val="000000"/>
                </a:solidFill>
                <a:latin typeface="Arimo Bold"/>
              </a:rPr>
              <a:t>Prospecção: </a:t>
            </a:r>
            <a:r>
              <a:rPr lang="en-US" sz="2400" spc="22">
                <a:solidFill>
                  <a:srgbClr val="000000"/>
                </a:solidFill>
                <a:latin typeface="Arimo"/>
              </a:rPr>
              <a:t>você deve apresentar a sua estratégia de atração do lead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3925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Captação de Investimentos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47914"/>
            <a:ext cx="16230600" cy="3250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7"/>
              </a:lnSpc>
            </a:pPr>
            <a:r>
              <a:rPr lang="en-US" sz="3200" spc="29">
                <a:solidFill>
                  <a:srgbClr val="000000"/>
                </a:solidFill>
                <a:latin typeface="Arimo"/>
              </a:rPr>
              <a:t>Apresente o seu </a:t>
            </a:r>
            <a:r>
              <a:rPr lang="en-US" sz="3200" spc="29">
                <a:solidFill>
                  <a:srgbClr val="000000"/>
                </a:solidFill>
                <a:latin typeface="Arimo Bold"/>
              </a:rPr>
              <a:t>plano de captação de investimento</a:t>
            </a:r>
            <a:r>
              <a:rPr lang="en-US" sz="3200" spc="29">
                <a:solidFill>
                  <a:srgbClr val="000000"/>
                </a:solidFill>
                <a:latin typeface="Arimo"/>
              </a:rPr>
              <a:t>, como a equipe pretende custear a criação da empresa </a:t>
            </a:r>
          </a:p>
          <a:p>
            <a:pPr algn="just">
              <a:lnSpc>
                <a:spcPts val="4557"/>
              </a:lnSpc>
            </a:pPr>
            <a:endParaRPr lang="en-US" sz="3200" spc="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4557"/>
              </a:lnSpc>
            </a:pPr>
            <a:endParaRPr lang="en-US" sz="3200" spc="29">
              <a:solidFill>
                <a:srgbClr val="000000"/>
              </a:solidFill>
              <a:latin typeface="Arimo"/>
            </a:endParaRPr>
          </a:p>
          <a:p>
            <a:pPr algn="l">
              <a:lnSpc>
                <a:spcPts val="3532"/>
              </a:lnSpc>
            </a:pPr>
            <a:r>
              <a:rPr lang="en-US" sz="3200" spc="29">
                <a:solidFill>
                  <a:srgbClr val="000000"/>
                </a:solidFill>
                <a:latin typeface="Arimo"/>
              </a:rPr>
              <a:t>Nesse slide é </a:t>
            </a:r>
            <a:r>
              <a:rPr lang="en-US" sz="3200" spc="29">
                <a:solidFill>
                  <a:srgbClr val="000000"/>
                </a:solidFill>
                <a:latin typeface="Arimo Bold"/>
              </a:rPr>
              <a:t>importante evidenciar qual o valor que vocês precisam do investidor </a:t>
            </a:r>
            <a:r>
              <a:rPr lang="en-US" sz="3200" spc="29">
                <a:solidFill>
                  <a:srgbClr val="000000"/>
                </a:solidFill>
                <a:latin typeface="Arimo"/>
              </a:rPr>
              <a:t>para tirar a sua ideia do papel.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8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000" y="0"/>
            <a:ext cx="6565952" cy="10287000"/>
            <a:chOff x="0" y="0"/>
            <a:chExt cx="875460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54618" cy="13716000"/>
            </a:xfrm>
            <a:custGeom>
              <a:avLst/>
              <a:gdLst/>
              <a:ahLst/>
              <a:cxnLst/>
              <a:rect l="l" t="t" r="r" b="b"/>
              <a:pathLst>
                <a:path w="8754618" h="13716000">
                  <a:moveTo>
                    <a:pt x="0" y="3145790"/>
                  </a:moveTo>
                  <a:lnTo>
                    <a:pt x="0" y="13716000"/>
                  </a:lnTo>
                  <a:lnTo>
                    <a:pt x="8754618" y="0"/>
                  </a:lnTo>
                  <a:lnTo>
                    <a:pt x="2934081" y="2779649"/>
                  </a:lnTo>
                  <a:lnTo>
                    <a:pt x="1932178" y="6853301"/>
                  </a:lnTo>
                  <a:lnTo>
                    <a:pt x="0" y="3145790"/>
                  </a:lnTo>
                  <a:close/>
                </a:path>
              </a:pathLst>
            </a:custGeom>
            <a:solidFill>
              <a:srgbClr val="BF2026">
                <a:alpha val="89804"/>
              </a:srgbClr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9144000" y="3906090"/>
            <a:ext cx="8115300" cy="2375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20"/>
              </a:lnSpc>
            </a:pPr>
            <a:r>
              <a:rPr lang="en-US" sz="18000">
                <a:solidFill>
                  <a:srgbClr val="FFFFFF"/>
                </a:solidFill>
                <a:latin typeface="TS Damas Sans Bold"/>
              </a:rPr>
              <a:t>MARCO 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3925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Entrega Marco 4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162189"/>
            <a:ext cx="16230600" cy="6987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503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Arimo"/>
              </a:rPr>
              <a:t>A empresa utilizou o formato correto do Lean Canvas, ou Business Model Canvas - todos os blocos no Canvas são completos e consistentes </a:t>
            </a:r>
          </a:p>
          <a:p>
            <a:pPr marL="604519" lvl="1" indent="-302260" algn="just">
              <a:lnSpc>
                <a:spcPts val="503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Arimo"/>
              </a:rPr>
              <a:t>O empreendimento pode explicar de forma clara e persuasiva como atraem, atendem e retêm clientes, e isso é viável como negócio (elas ganham dinheiro)</a:t>
            </a:r>
          </a:p>
          <a:p>
            <a:pPr marL="604519" lvl="1" indent="-302260" algn="just">
              <a:lnSpc>
                <a:spcPts val="503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Arimo"/>
              </a:rPr>
              <a:t>O pitch deck apresenta todos os pontos relacionados aos Marcos 1, 2 e 3</a:t>
            </a:r>
          </a:p>
          <a:p>
            <a:pPr marL="604519" lvl="1" indent="-302260" algn="just">
              <a:lnSpc>
                <a:spcPts val="503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Arimo"/>
              </a:rPr>
              <a:t>O pitch deck tem um bom design e não há erros ortográficos</a:t>
            </a:r>
          </a:p>
          <a:p>
            <a:pPr marL="604519" lvl="1" indent="-302260" algn="just">
              <a:lnSpc>
                <a:spcPts val="503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Arimo"/>
              </a:rPr>
              <a:t>A apresentação de pitch é atraente, com imagens que direcionam para os pontos principais</a:t>
            </a:r>
          </a:p>
          <a:p>
            <a:pPr marL="604519" lvl="1" indent="-302260" algn="just">
              <a:lnSpc>
                <a:spcPts val="5039"/>
              </a:lnSpc>
              <a:buFont typeface="Arial"/>
              <a:buChar char="•"/>
            </a:pPr>
            <a:r>
              <a:rPr lang="en-US" sz="2799" spc="25">
                <a:solidFill>
                  <a:srgbClr val="000000"/>
                </a:solidFill>
                <a:latin typeface="Arimo"/>
              </a:rPr>
              <a:t>Os materiais apresentados fornecem uma história convincente sobre o potencial do empreendimento</a:t>
            </a:r>
          </a:p>
          <a:p>
            <a:pPr marL="604519" lvl="1" indent="-302260" algn="just">
              <a:lnSpc>
                <a:spcPts val="5039"/>
              </a:lnSpc>
              <a:buFont typeface="Arial"/>
              <a:buChar char="•"/>
            </a:pPr>
            <a:r>
              <a:rPr lang="en-US" sz="2799" spc="26">
                <a:solidFill>
                  <a:srgbClr val="000000"/>
                </a:solidFill>
                <a:latin typeface="Arimo"/>
              </a:rPr>
              <a:t>Foram apresentadas indicações de que o time está comprometido a levar o empreendimento adiante</a:t>
            </a: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A5438D5C-5F3C-D8DE-AFF0-CBF252D98928}"/>
              </a:ext>
            </a:extLst>
          </p:cNvPr>
          <p:cNvSpPr/>
          <p:nvPr/>
        </p:nvSpPr>
        <p:spPr>
          <a:xfrm>
            <a:off x="16605017" y="771181"/>
            <a:ext cx="749533" cy="658652"/>
          </a:xfrm>
          <a:custGeom>
            <a:avLst/>
            <a:gdLst/>
            <a:ahLst/>
            <a:cxnLst/>
            <a:rect l="l" t="t" r="r" b="b"/>
            <a:pathLst>
              <a:path w="749533" h="658652">
                <a:moveTo>
                  <a:pt x="0" y="0"/>
                </a:moveTo>
                <a:lnTo>
                  <a:pt x="749533" y="0"/>
                </a:lnTo>
                <a:lnTo>
                  <a:pt x="749533" y="658652"/>
                </a:lnTo>
                <a:lnTo>
                  <a:pt x="0" y="65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2F1ABDE7-0897-1D83-335A-94A4F645CEB5}"/>
              </a:ext>
            </a:extLst>
          </p:cNvPr>
          <p:cNvSpPr/>
          <p:nvPr/>
        </p:nvSpPr>
        <p:spPr>
          <a:xfrm>
            <a:off x="7741934" y="771180"/>
            <a:ext cx="8767833" cy="641359"/>
          </a:xfrm>
          <a:custGeom>
            <a:avLst/>
            <a:gdLst/>
            <a:ahLst/>
            <a:cxnLst/>
            <a:rect l="l" t="t" r="r" b="b"/>
            <a:pathLst>
              <a:path w="2309224" h="168918">
                <a:moveTo>
                  <a:pt x="0" y="0"/>
                </a:moveTo>
                <a:lnTo>
                  <a:pt x="2309224" y="0"/>
                </a:lnTo>
                <a:lnTo>
                  <a:pt x="2309224" y="168918"/>
                </a:lnTo>
                <a:lnTo>
                  <a:pt x="0" y="168918"/>
                </a:lnTo>
                <a:close/>
              </a:path>
            </a:pathLst>
          </a:custGeom>
          <a:solidFill>
            <a:srgbClr val="FDCB58"/>
          </a:solidFill>
        </p:spPr>
        <p:txBody>
          <a:bodyPr anchor="ctr"/>
          <a:lstStyle/>
          <a:p>
            <a:pPr algn="ctr"/>
            <a:r>
              <a:rPr lang="en-US" sz="2400" spc="26" dirty="0" err="1">
                <a:solidFill>
                  <a:srgbClr val="000000"/>
                </a:solidFill>
                <a:latin typeface="Arimo Bold"/>
              </a:rPr>
              <a:t>Exclua</a:t>
            </a:r>
            <a:r>
              <a:rPr lang="en-US" sz="2400" spc="26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2400" spc="26" dirty="0" err="1">
                <a:solidFill>
                  <a:srgbClr val="000000"/>
                </a:solidFill>
                <a:latin typeface="Arimo Bold"/>
              </a:rPr>
              <a:t>este</a:t>
            </a:r>
            <a:r>
              <a:rPr lang="en-US" sz="2400" spc="26" dirty="0">
                <a:solidFill>
                  <a:srgbClr val="000000"/>
                </a:solidFill>
                <a:latin typeface="Arimo Bold"/>
              </a:rPr>
              <a:t> slide de </a:t>
            </a:r>
            <a:r>
              <a:rPr lang="en-US" sz="2400" spc="26" dirty="0" err="1">
                <a:solidFill>
                  <a:srgbClr val="000000"/>
                </a:solidFill>
                <a:latin typeface="Arimo Bold"/>
              </a:rPr>
              <a:t>instrução</a:t>
            </a:r>
            <a:r>
              <a:rPr lang="en-US" sz="2400" spc="26" dirty="0">
                <a:solidFill>
                  <a:srgbClr val="000000"/>
                </a:solidFill>
                <a:latin typeface="Arimo Bold"/>
              </a:rPr>
              <a:t> de </a:t>
            </a:r>
            <a:r>
              <a:rPr lang="en-US" sz="2400" spc="26" dirty="0" err="1">
                <a:solidFill>
                  <a:srgbClr val="000000"/>
                </a:solidFill>
                <a:latin typeface="Arimo Bold"/>
              </a:rPr>
              <a:t>sua</a:t>
            </a:r>
            <a:r>
              <a:rPr lang="en-US" sz="2400" spc="26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2400" spc="26" dirty="0" err="1">
                <a:solidFill>
                  <a:srgbClr val="000000"/>
                </a:solidFill>
                <a:latin typeface="Arimo Bold"/>
              </a:rPr>
              <a:t>entrega</a:t>
            </a:r>
            <a:r>
              <a:rPr lang="en-US" sz="2400" spc="26" dirty="0">
                <a:solidFill>
                  <a:srgbClr val="000000"/>
                </a:solidFill>
                <a:latin typeface="Arimo Bold"/>
              </a:rPr>
              <a:t> final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307904"/>
            <a:ext cx="16230600" cy="717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558"/>
              </a:lnSpc>
              <a:buFont typeface="Arial"/>
              <a:buChar char="•"/>
            </a:pPr>
            <a:r>
              <a:rPr lang="en-US" sz="2799" spc="25" dirty="0">
                <a:solidFill>
                  <a:srgbClr val="000000"/>
                </a:solidFill>
                <a:latin typeface="Arimo"/>
              </a:rPr>
              <a:t>A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declaração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do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problema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está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bem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definida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: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clara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e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concisa</a:t>
            </a:r>
            <a:endParaRPr lang="en-US" sz="2799" spc="25" dirty="0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558"/>
              </a:lnSpc>
            </a:pPr>
            <a:endParaRPr lang="en-US" sz="2799" spc="25" dirty="0">
              <a:solidFill>
                <a:srgbClr val="000000"/>
              </a:solidFill>
              <a:latin typeface="Arimo"/>
            </a:endParaRPr>
          </a:p>
          <a:p>
            <a:pPr marL="604519" lvl="1" indent="-302260" algn="just">
              <a:lnSpc>
                <a:spcPts val="3558"/>
              </a:lnSpc>
              <a:buFont typeface="Arial"/>
              <a:buChar char="•"/>
            </a:pPr>
            <a:r>
              <a:rPr lang="en-US" sz="2799" spc="25" dirty="0">
                <a:solidFill>
                  <a:srgbClr val="000000"/>
                </a:solidFill>
                <a:latin typeface="Arimo"/>
              </a:rPr>
              <a:t>O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empreendimento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,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por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meio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de dados (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pesquisa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primária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ou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secundária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), é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capaz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de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explicar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por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que vale a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pena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resolver o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problema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ou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aproveitar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a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oportunidade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(é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uma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dor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de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grande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intensidade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para o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cliente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)</a:t>
            </a:r>
          </a:p>
          <a:p>
            <a:pPr algn="just">
              <a:lnSpc>
                <a:spcPts val="3558"/>
              </a:lnSpc>
            </a:pPr>
            <a:endParaRPr lang="en-US" sz="2799" spc="25" dirty="0">
              <a:solidFill>
                <a:srgbClr val="000000"/>
              </a:solidFill>
              <a:latin typeface="Arimo"/>
            </a:endParaRPr>
          </a:p>
          <a:p>
            <a:pPr marL="604519" lvl="1" indent="-302260" algn="just">
              <a:lnSpc>
                <a:spcPts val="3558"/>
              </a:lnSpc>
              <a:buFont typeface="Arial"/>
              <a:buChar char="•"/>
            </a:pPr>
            <a:r>
              <a:rPr lang="en-US" sz="2799" spc="25" dirty="0">
                <a:solidFill>
                  <a:srgbClr val="000000"/>
                </a:solidFill>
                <a:latin typeface="Arimo"/>
              </a:rPr>
              <a:t>A equipe se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apresentou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e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definiu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seus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respectivos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papéis</a:t>
            </a:r>
            <a:endParaRPr lang="en-US" sz="2799" spc="25" dirty="0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558"/>
              </a:lnSpc>
            </a:pPr>
            <a:endParaRPr lang="en-US" sz="2799" spc="25" dirty="0">
              <a:solidFill>
                <a:srgbClr val="000000"/>
              </a:solidFill>
              <a:latin typeface="Arimo"/>
            </a:endParaRPr>
          </a:p>
          <a:p>
            <a:pPr marL="604519" lvl="1" indent="-302260" algn="just">
              <a:lnSpc>
                <a:spcPts val="3558"/>
              </a:lnSpc>
              <a:buFont typeface="Arial"/>
              <a:buChar char="•"/>
            </a:pPr>
            <a:r>
              <a:rPr lang="en-US" sz="2799" spc="25" dirty="0">
                <a:solidFill>
                  <a:srgbClr val="000000"/>
                </a:solidFill>
                <a:latin typeface="Arimo"/>
              </a:rPr>
              <a:t>A equipe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explicou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ou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mostrou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todas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as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evidências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necessárias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sobre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por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que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eles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são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a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melhor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equipe para resolver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esse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problema</a:t>
            </a:r>
            <a:endParaRPr lang="en-US" sz="2799" spc="25" dirty="0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3558"/>
              </a:lnSpc>
            </a:pPr>
            <a:endParaRPr lang="en-US" sz="2799" spc="25" dirty="0">
              <a:solidFill>
                <a:srgbClr val="000000"/>
              </a:solidFill>
              <a:latin typeface="Arimo"/>
            </a:endParaRPr>
          </a:p>
          <a:p>
            <a:pPr marL="604519" lvl="1" indent="-302260" algn="just">
              <a:lnSpc>
                <a:spcPts val="3558"/>
              </a:lnSpc>
              <a:buFont typeface="Arial"/>
              <a:buChar char="•"/>
            </a:pPr>
            <a:r>
              <a:rPr lang="en-US" sz="2799" spc="25" dirty="0">
                <a:solidFill>
                  <a:srgbClr val="000000"/>
                </a:solidFill>
                <a:latin typeface="Arimo"/>
              </a:rPr>
              <a:t>O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empreendimento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tem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uma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equipe de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cofundadores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bem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equilibrada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e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compartilha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conjuntos de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habilidades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5" dirty="0" err="1">
                <a:solidFill>
                  <a:srgbClr val="000000"/>
                </a:solidFill>
                <a:latin typeface="Arimo"/>
              </a:rPr>
              <a:t>complementares</a:t>
            </a:r>
            <a:r>
              <a:rPr lang="en-US" sz="2799" spc="25" dirty="0">
                <a:solidFill>
                  <a:srgbClr val="000000"/>
                </a:solidFill>
                <a:latin typeface="Arimo"/>
              </a:rPr>
              <a:t>.</a:t>
            </a:r>
          </a:p>
          <a:p>
            <a:pPr algn="just">
              <a:lnSpc>
                <a:spcPts val="3558"/>
              </a:lnSpc>
            </a:pPr>
            <a:endParaRPr lang="en-US" sz="2799" spc="25" dirty="0">
              <a:solidFill>
                <a:srgbClr val="000000"/>
              </a:solidFill>
              <a:latin typeface="Arimo"/>
            </a:endParaRPr>
          </a:p>
          <a:p>
            <a:pPr marL="604519" lvl="1" indent="-302260" algn="just">
              <a:lnSpc>
                <a:spcPts val="3558"/>
              </a:lnSpc>
              <a:buFont typeface="Arial"/>
              <a:buChar char="•"/>
            </a:pPr>
            <a:r>
              <a:rPr lang="en-US" sz="2799" spc="26" dirty="0">
                <a:solidFill>
                  <a:srgbClr val="000000"/>
                </a:solidFill>
                <a:latin typeface="Arimo"/>
              </a:rPr>
              <a:t>A persona </a:t>
            </a:r>
            <a:r>
              <a:rPr lang="en-US" sz="2799" spc="26" dirty="0" err="1">
                <a:solidFill>
                  <a:srgbClr val="000000"/>
                </a:solidFill>
                <a:latin typeface="Arimo"/>
              </a:rPr>
              <a:t>criada</a:t>
            </a:r>
            <a:r>
              <a:rPr lang="en-US" sz="2799" spc="26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6" dirty="0" err="1">
                <a:solidFill>
                  <a:srgbClr val="000000"/>
                </a:solidFill>
                <a:latin typeface="Arimo"/>
              </a:rPr>
              <a:t>evidencia</a:t>
            </a:r>
            <a:r>
              <a:rPr lang="en-US" sz="2799" spc="26" dirty="0">
                <a:solidFill>
                  <a:srgbClr val="000000"/>
                </a:solidFill>
                <a:latin typeface="Arimo"/>
              </a:rPr>
              <a:t> o </a:t>
            </a:r>
            <a:r>
              <a:rPr lang="en-US" sz="2799" spc="26" dirty="0" err="1">
                <a:solidFill>
                  <a:srgbClr val="000000"/>
                </a:solidFill>
                <a:latin typeface="Arimo"/>
              </a:rPr>
              <a:t>perfil</a:t>
            </a:r>
            <a:r>
              <a:rPr lang="en-US" sz="2799" spc="26" dirty="0">
                <a:solidFill>
                  <a:srgbClr val="000000"/>
                </a:solidFill>
                <a:latin typeface="Arimo"/>
              </a:rPr>
              <a:t> e </a:t>
            </a:r>
            <a:r>
              <a:rPr lang="en-US" sz="2799" spc="26" dirty="0" err="1">
                <a:solidFill>
                  <a:srgbClr val="000000"/>
                </a:solidFill>
                <a:latin typeface="Arimo"/>
              </a:rPr>
              <a:t>os</a:t>
            </a:r>
            <a:r>
              <a:rPr lang="en-US" sz="2799" spc="26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799" spc="26" dirty="0" err="1">
                <a:solidFill>
                  <a:srgbClr val="000000"/>
                </a:solidFill>
                <a:latin typeface="Arimo"/>
              </a:rPr>
              <a:t>comportamentos</a:t>
            </a:r>
            <a:r>
              <a:rPr lang="en-US" sz="2799" spc="26" dirty="0">
                <a:solidFill>
                  <a:srgbClr val="000000"/>
                </a:solidFill>
                <a:latin typeface="Arimo"/>
              </a:rPr>
              <a:t> do </a:t>
            </a:r>
            <a:r>
              <a:rPr lang="en-US" sz="2799" spc="26" dirty="0" err="1">
                <a:solidFill>
                  <a:srgbClr val="000000"/>
                </a:solidFill>
                <a:latin typeface="Arimo"/>
              </a:rPr>
              <a:t>cliente</a:t>
            </a:r>
            <a:r>
              <a:rPr lang="en-US" sz="2799" spc="26" dirty="0">
                <a:solidFill>
                  <a:srgbClr val="000000"/>
                </a:solidFill>
                <a:latin typeface="Arimo"/>
              </a:rPr>
              <a:t>: </a:t>
            </a:r>
            <a:r>
              <a:rPr lang="en-US" sz="2799" spc="26" dirty="0" err="1">
                <a:solidFill>
                  <a:srgbClr val="000000"/>
                </a:solidFill>
                <a:latin typeface="Arimo"/>
              </a:rPr>
              <a:t>demografia</a:t>
            </a:r>
            <a:r>
              <a:rPr lang="en-US" sz="2799" spc="26" dirty="0">
                <a:solidFill>
                  <a:srgbClr val="000000"/>
                </a:solidFill>
                <a:latin typeface="Arimo"/>
              </a:rPr>
              <a:t>, </a:t>
            </a:r>
            <a:r>
              <a:rPr lang="en-US" sz="2799" spc="26" dirty="0" err="1">
                <a:solidFill>
                  <a:srgbClr val="000000"/>
                </a:solidFill>
                <a:latin typeface="Arimo"/>
              </a:rPr>
              <a:t>geografia</a:t>
            </a:r>
            <a:r>
              <a:rPr lang="en-US" sz="2799" spc="26" dirty="0">
                <a:solidFill>
                  <a:srgbClr val="000000"/>
                </a:solidFill>
                <a:latin typeface="Arimo"/>
              </a:rPr>
              <a:t>, </a:t>
            </a:r>
            <a:r>
              <a:rPr lang="en-US" sz="2799" spc="26" dirty="0" err="1">
                <a:solidFill>
                  <a:srgbClr val="000000"/>
                </a:solidFill>
                <a:latin typeface="Arimo"/>
              </a:rPr>
              <a:t>psicografia</a:t>
            </a:r>
            <a:r>
              <a:rPr lang="en-US" sz="2799" spc="26" dirty="0">
                <a:solidFill>
                  <a:srgbClr val="000000"/>
                </a:solidFill>
                <a:latin typeface="Arimo"/>
              </a:rPr>
              <a:t>, </a:t>
            </a:r>
            <a:r>
              <a:rPr lang="en-US" sz="2799" spc="26" dirty="0" err="1">
                <a:solidFill>
                  <a:srgbClr val="000000"/>
                </a:solidFill>
                <a:latin typeface="Arimo"/>
              </a:rPr>
              <a:t>comportamentos</a:t>
            </a:r>
            <a:r>
              <a:rPr lang="en-US" sz="2799" spc="26" dirty="0">
                <a:solidFill>
                  <a:srgbClr val="000000"/>
                </a:solidFill>
                <a:latin typeface="Arimo"/>
              </a:rPr>
              <a:t> de </a:t>
            </a:r>
            <a:r>
              <a:rPr lang="en-US" sz="2799" spc="26" dirty="0" err="1">
                <a:solidFill>
                  <a:srgbClr val="000000"/>
                </a:solidFill>
                <a:latin typeface="Arimo"/>
              </a:rPr>
              <a:t>compra</a:t>
            </a:r>
            <a:r>
              <a:rPr lang="en-US" sz="2799" spc="26" dirty="0">
                <a:solidFill>
                  <a:srgbClr val="000000"/>
                </a:solidFill>
                <a:latin typeface="Arimo"/>
              </a:rPr>
              <a:t>, </a:t>
            </a:r>
            <a:r>
              <a:rPr lang="en-US" sz="2799" spc="26" dirty="0" err="1">
                <a:solidFill>
                  <a:srgbClr val="000000"/>
                </a:solidFill>
                <a:latin typeface="Arimo"/>
              </a:rPr>
              <a:t>etc</a:t>
            </a:r>
            <a:endParaRPr lang="en-US" sz="2799" spc="26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6605017" y="771181"/>
            <a:ext cx="749533" cy="658652"/>
          </a:xfrm>
          <a:custGeom>
            <a:avLst/>
            <a:gdLst/>
            <a:ahLst/>
            <a:cxnLst/>
            <a:rect l="l" t="t" r="r" b="b"/>
            <a:pathLst>
              <a:path w="749533" h="658652">
                <a:moveTo>
                  <a:pt x="0" y="0"/>
                </a:moveTo>
                <a:lnTo>
                  <a:pt x="749533" y="0"/>
                </a:lnTo>
                <a:lnTo>
                  <a:pt x="749533" y="658652"/>
                </a:lnTo>
                <a:lnTo>
                  <a:pt x="0" y="65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1028700" y="926765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Entrega Marco 1</a:t>
            </a:r>
          </a:p>
        </p:txBody>
      </p:sp>
      <p:sp>
        <p:nvSpPr>
          <p:cNvPr id="6" name="Freeform 6"/>
          <p:cNvSpPr/>
          <p:nvPr/>
        </p:nvSpPr>
        <p:spPr>
          <a:xfrm>
            <a:off x="7741934" y="771180"/>
            <a:ext cx="8767833" cy="641359"/>
          </a:xfrm>
          <a:custGeom>
            <a:avLst/>
            <a:gdLst/>
            <a:ahLst/>
            <a:cxnLst/>
            <a:rect l="l" t="t" r="r" b="b"/>
            <a:pathLst>
              <a:path w="2309224" h="168918">
                <a:moveTo>
                  <a:pt x="0" y="0"/>
                </a:moveTo>
                <a:lnTo>
                  <a:pt x="2309224" y="0"/>
                </a:lnTo>
                <a:lnTo>
                  <a:pt x="2309224" y="168918"/>
                </a:lnTo>
                <a:lnTo>
                  <a:pt x="0" y="168918"/>
                </a:lnTo>
                <a:close/>
              </a:path>
            </a:pathLst>
          </a:custGeom>
          <a:solidFill>
            <a:srgbClr val="FDCB58"/>
          </a:solidFill>
        </p:spPr>
        <p:txBody>
          <a:bodyPr anchor="ctr"/>
          <a:lstStyle/>
          <a:p>
            <a:pPr algn="ctr"/>
            <a:r>
              <a:rPr lang="en-US" sz="2400" spc="26" dirty="0" err="1">
                <a:solidFill>
                  <a:srgbClr val="000000"/>
                </a:solidFill>
                <a:latin typeface="Arimo Bold"/>
              </a:rPr>
              <a:t>Exclua</a:t>
            </a:r>
            <a:r>
              <a:rPr lang="en-US" sz="2400" spc="26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2400" spc="26" dirty="0" err="1">
                <a:solidFill>
                  <a:srgbClr val="000000"/>
                </a:solidFill>
                <a:latin typeface="Arimo Bold"/>
              </a:rPr>
              <a:t>este</a:t>
            </a:r>
            <a:r>
              <a:rPr lang="en-US" sz="2400" spc="26" dirty="0">
                <a:solidFill>
                  <a:srgbClr val="000000"/>
                </a:solidFill>
                <a:latin typeface="Arimo Bold"/>
              </a:rPr>
              <a:t> slide de </a:t>
            </a:r>
            <a:r>
              <a:rPr lang="en-US" sz="2400" spc="26" dirty="0" err="1">
                <a:solidFill>
                  <a:srgbClr val="000000"/>
                </a:solidFill>
                <a:latin typeface="Arimo Bold"/>
              </a:rPr>
              <a:t>instrução</a:t>
            </a:r>
            <a:r>
              <a:rPr lang="en-US" sz="2400" spc="26" dirty="0">
                <a:solidFill>
                  <a:srgbClr val="000000"/>
                </a:solidFill>
                <a:latin typeface="Arimo Bold"/>
              </a:rPr>
              <a:t> de </a:t>
            </a:r>
            <a:r>
              <a:rPr lang="en-US" sz="2400" spc="26" dirty="0" err="1">
                <a:solidFill>
                  <a:srgbClr val="000000"/>
                </a:solidFill>
                <a:latin typeface="Arimo Bold"/>
              </a:rPr>
              <a:t>sua</a:t>
            </a:r>
            <a:r>
              <a:rPr lang="en-US" sz="2400" spc="26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2400" spc="26" dirty="0" err="1">
                <a:solidFill>
                  <a:srgbClr val="000000"/>
                </a:solidFill>
                <a:latin typeface="Arimo Bold"/>
              </a:rPr>
              <a:t>entrega</a:t>
            </a:r>
            <a:r>
              <a:rPr lang="en-US" sz="2400" spc="26" dirty="0">
                <a:solidFill>
                  <a:srgbClr val="000000"/>
                </a:solidFill>
                <a:latin typeface="Arimo Bold"/>
              </a:rPr>
              <a:t> final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3925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Finanças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95539"/>
            <a:ext cx="16230600" cy="516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7"/>
              </a:lnSpc>
            </a:pPr>
            <a:r>
              <a:rPr lang="en-US" sz="3200" spc="28">
                <a:solidFill>
                  <a:srgbClr val="000000"/>
                </a:solidFill>
                <a:latin typeface="Arimo"/>
              </a:rPr>
              <a:t>Apresente o seu plano financeiro com as principais variáveis possíveis.</a:t>
            </a:r>
          </a:p>
          <a:p>
            <a:pPr algn="just">
              <a:lnSpc>
                <a:spcPts val="4067"/>
              </a:lnSpc>
            </a:pPr>
            <a:endParaRPr lang="en-US" sz="3200" spc="28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4067"/>
              </a:lnSpc>
            </a:pPr>
            <a:r>
              <a:rPr lang="en-US" sz="3200" spc="28">
                <a:solidFill>
                  <a:srgbClr val="000000"/>
                </a:solidFill>
                <a:latin typeface="Arimo"/>
              </a:rPr>
              <a:t>Apresente uma projeção dos resultados para os próximos meses e uma projeção do balanço patrimonial</a:t>
            </a:r>
          </a:p>
          <a:p>
            <a:pPr algn="just">
              <a:lnSpc>
                <a:spcPts val="4067"/>
              </a:lnSpc>
            </a:pPr>
            <a:endParaRPr lang="en-US" sz="3200" spc="28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4067"/>
              </a:lnSpc>
            </a:pPr>
            <a:r>
              <a:rPr lang="en-US" sz="3200" spc="28">
                <a:solidFill>
                  <a:srgbClr val="000000"/>
                </a:solidFill>
                <a:latin typeface="Arimo"/>
              </a:rPr>
              <a:t>Utilize o layout do plano financeiro do próximo slide para organizar as suas ideias. </a:t>
            </a:r>
          </a:p>
          <a:p>
            <a:pPr algn="just">
              <a:lnSpc>
                <a:spcPts val="4067"/>
              </a:lnSpc>
            </a:pPr>
            <a:endParaRPr lang="en-US" sz="3200" spc="28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4067"/>
              </a:lnSpc>
            </a:pPr>
            <a:r>
              <a:rPr lang="en-US" sz="3200" spc="28">
                <a:solidFill>
                  <a:srgbClr val="000000"/>
                </a:solidFill>
                <a:latin typeface="Arimo"/>
              </a:rPr>
              <a:t>Caso preferir, utilize nossa planilha de Plano Financeiro e a inclua nos próximos slides: </a:t>
            </a:r>
            <a:r>
              <a:rPr lang="en-US" sz="3200" u="sng" spc="28">
                <a:solidFill>
                  <a:srgbClr val="5E17EB"/>
                </a:solidFill>
                <a:latin typeface="Arimo Bold"/>
                <a:hlinkClick r:id="rId2" tooltip="https://wadhwanifoundation-my.sharepoint.com/:x:/g/personal/tauan_moreira_wfglobal_org/ES4KUiEzXsdJlPySCII78r0BvL5tlUhJCiQg91KqpbTuNQ?e=1B3j71"/>
              </a:rPr>
              <a:t>"Link Planilha Plano Financeiro"</a:t>
            </a:r>
          </a:p>
          <a:p>
            <a:pPr algn="just">
              <a:lnSpc>
                <a:spcPts val="4067"/>
              </a:lnSpc>
            </a:pPr>
            <a:endParaRPr lang="en-US" sz="3200" u="sng" spc="28">
              <a:solidFill>
                <a:srgbClr val="5E17EB"/>
              </a:solidFill>
              <a:latin typeface="Arimo Bold"/>
              <a:hlinkClick r:id="rId2" tooltip="https://wadhwanifoundation-my.sharepoint.com/:x:/g/personal/tauan_moreira_wfglobal_org/ES4KUiEzXsdJlPySCII78r0BvL5tlUhJCiQg91KqpbTuNQ?e=1B3j71"/>
            </a:endParaRP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45A27B0D-CFD2-E946-CAEA-E4440B68FE14}"/>
              </a:ext>
            </a:extLst>
          </p:cNvPr>
          <p:cNvSpPr/>
          <p:nvPr/>
        </p:nvSpPr>
        <p:spPr>
          <a:xfrm>
            <a:off x="2071726" y="8636897"/>
            <a:ext cx="12091395" cy="726178"/>
          </a:xfrm>
          <a:custGeom>
            <a:avLst/>
            <a:gdLst/>
            <a:ahLst/>
            <a:cxnLst/>
            <a:rect l="l" t="t" r="r" b="b"/>
            <a:pathLst>
              <a:path w="3184565" h="191257">
                <a:moveTo>
                  <a:pt x="0" y="0"/>
                </a:moveTo>
                <a:lnTo>
                  <a:pt x="3184565" y="0"/>
                </a:lnTo>
                <a:lnTo>
                  <a:pt x="3184565" y="191257"/>
                </a:lnTo>
                <a:lnTo>
                  <a:pt x="0" y="191257"/>
                </a:lnTo>
                <a:close/>
              </a:path>
            </a:pathLst>
          </a:custGeom>
          <a:solidFill>
            <a:srgbClr val="FDCB58"/>
          </a:solidFill>
        </p:spPr>
        <p:txBody>
          <a:bodyPr anchor="ctr"/>
          <a:lstStyle/>
          <a:p>
            <a:pPr algn="ctr"/>
            <a:r>
              <a:rPr lang="en-US" sz="2800" spc="26" dirty="0" err="1">
                <a:solidFill>
                  <a:srgbClr val="000000"/>
                </a:solidFill>
                <a:latin typeface="Arimo Bold"/>
              </a:rPr>
              <a:t>Exclua</a:t>
            </a:r>
            <a:r>
              <a:rPr lang="en-US" sz="2800" spc="26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2800" spc="26" dirty="0" err="1">
                <a:solidFill>
                  <a:srgbClr val="000000"/>
                </a:solidFill>
                <a:latin typeface="Arimo Bold"/>
              </a:rPr>
              <a:t>este</a:t>
            </a:r>
            <a:r>
              <a:rPr lang="en-US" sz="2800" spc="26" dirty="0">
                <a:solidFill>
                  <a:srgbClr val="000000"/>
                </a:solidFill>
                <a:latin typeface="Arimo Bold"/>
              </a:rPr>
              <a:t> slide de </a:t>
            </a:r>
            <a:r>
              <a:rPr lang="en-US" sz="2800" spc="26" dirty="0" err="1">
                <a:solidFill>
                  <a:srgbClr val="000000"/>
                </a:solidFill>
                <a:latin typeface="Arimo Bold"/>
              </a:rPr>
              <a:t>instrução</a:t>
            </a:r>
            <a:r>
              <a:rPr lang="en-US" sz="2800" spc="26" dirty="0">
                <a:solidFill>
                  <a:srgbClr val="000000"/>
                </a:solidFill>
                <a:latin typeface="Arimo Bold"/>
              </a:rPr>
              <a:t> e utilize </a:t>
            </a:r>
            <a:r>
              <a:rPr lang="en-US" sz="2800" spc="26" dirty="0" err="1">
                <a:solidFill>
                  <a:srgbClr val="000000"/>
                </a:solidFill>
                <a:latin typeface="Arimo Bold"/>
              </a:rPr>
              <a:t>apenas</a:t>
            </a:r>
            <a:r>
              <a:rPr lang="en-US" sz="2800" spc="26" dirty="0">
                <a:solidFill>
                  <a:srgbClr val="000000"/>
                </a:solidFill>
                <a:latin typeface="Arimo Bold"/>
              </a:rPr>
              <a:t> o de </a:t>
            </a:r>
            <a:r>
              <a:rPr lang="en-US" sz="2800" spc="26" dirty="0" err="1">
                <a:solidFill>
                  <a:srgbClr val="000000"/>
                </a:solidFill>
                <a:latin typeface="Arimo Bold"/>
              </a:rPr>
              <a:t>exemplo</a:t>
            </a:r>
            <a:r>
              <a:rPr lang="en-US" sz="2800" spc="26" dirty="0">
                <a:solidFill>
                  <a:srgbClr val="000000"/>
                </a:solidFill>
                <a:latin typeface="Arimo Bold"/>
              </a:rPr>
              <a:t>.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0635202-ADD2-38B1-0FCA-B2CA6FCC2E59}"/>
              </a:ext>
            </a:extLst>
          </p:cNvPr>
          <p:cNvSpPr/>
          <p:nvPr/>
        </p:nvSpPr>
        <p:spPr>
          <a:xfrm>
            <a:off x="1056578" y="8636897"/>
            <a:ext cx="826376" cy="726178"/>
          </a:xfrm>
          <a:custGeom>
            <a:avLst/>
            <a:gdLst/>
            <a:ahLst/>
            <a:cxnLst/>
            <a:rect l="l" t="t" r="r" b="b"/>
            <a:pathLst>
              <a:path w="826376" h="726178">
                <a:moveTo>
                  <a:pt x="0" y="0"/>
                </a:moveTo>
                <a:lnTo>
                  <a:pt x="826376" y="0"/>
                </a:lnTo>
                <a:lnTo>
                  <a:pt x="826376" y="726178"/>
                </a:lnTo>
                <a:lnTo>
                  <a:pt x="0" y="7261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2462752" y="1863332"/>
          <a:ext cx="5943201" cy="3743830"/>
        </p:xfrm>
        <a:graphic>
          <a:graphicData uri="http://schemas.openxmlformats.org/drawingml/2006/table">
            <a:tbl>
              <a:tblPr/>
              <a:tblGrid>
                <a:gridCol w="409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2186">
                <a:tc gridSpan="2"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rimo Bold"/>
                        </a:rPr>
                        <a:t>Custos de Instalação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202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rimo Bold"/>
                        </a:rPr>
                        <a:t>Custos de Instalação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20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1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Custos de Instalação 1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R$1000.00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41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Custos de Instalação 2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R$1000.00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41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Custos de Instalação 3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R$1000.00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41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TOTAL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R$3000.00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9882047" y="1863332"/>
          <a:ext cx="5943201" cy="3717543"/>
        </p:xfrm>
        <a:graphic>
          <a:graphicData uri="http://schemas.openxmlformats.org/drawingml/2006/table">
            <a:tbl>
              <a:tblPr/>
              <a:tblGrid>
                <a:gridCol w="423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5727">
                <a:tc gridSpan="2"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rimo Bold"/>
                        </a:rPr>
                        <a:t>Custos Fixos (Mensal)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202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rimo Bold"/>
                        </a:rPr>
                        <a:t>Custos Fixos (Mensal)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20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5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Custos Fixos 1 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R$1000.00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45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Custos Fixos 1 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R$1000.00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45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Custos Fixos 1 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R$1000.00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45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TOTAL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R$3000.00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028700" y="444093"/>
            <a:ext cx="16230600" cy="94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C00000"/>
                </a:solidFill>
                <a:latin typeface="Arimo Bold"/>
              </a:rPr>
              <a:t>Plano financeiro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2462752" y="6083412"/>
          <a:ext cx="13362496" cy="3730920"/>
        </p:xfrm>
        <a:graphic>
          <a:graphicData uri="http://schemas.openxmlformats.org/drawingml/2006/table">
            <a:tbl>
              <a:tblPr/>
              <a:tblGrid>
                <a:gridCol w="3274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4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6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6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9192">
                <a:tc grid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defRPr/>
                      </a:pPr>
                      <a:r>
                        <a:rPr lang="en-US" sz="2400" spc="-4">
                          <a:solidFill>
                            <a:srgbClr val="FFFFFF"/>
                          </a:solidFill>
                          <a:latin typeface="Arimo Bold"/>
                        </a:rPr>
                        <a:t>Custos Variáveis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202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defRPr/>
                      </a:pPr>
                      <a:r>
                        <a:rPr lang="en-US" sz="2400" spc="-4">
                          <a:solidFill>
                            <a:srgbClr val="FFFFFF"/>
                          </a:solidFill>
                          <a:latin typeface="Arimo Bold"/>
                        </a:rPr>
                        <a:t>Custos Variáveis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202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defRPr/>
                      </a:pPr>
                      <a:r>
                        <a:rPr lang="en-US" sz="2400" spc="-4">
                          <a:solidFill>
                            <a:srgbClr val="FFFFFF"/>
                          </a:solidFill>
                          <a:latin typeface="Arimo Bold"/>
                        </a:rPr>
                        <a:t>Custos Variáveis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202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defRPr/>
                      </a:pPr>
                      <a:r>
                        <a:rPr lang="en-US" sz="2400" spc="-4">
                          <a:solidFill>
                            <a:srgbClr val="FFFFFF"/>
                          </a:solidFill>
                          <a:latin typeface="Arimo Bold"/>
                        </a:rPr>
                        <a:t>Custos Variáveis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20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432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Custos Variáveis 1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R$1000.00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Custos Variáveis 5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R$1000.00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432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Custos Variáveis 2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R$1000.00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Custos Variáveis 6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R$1000.00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432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Custos Variáveis 3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R$1000.00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Custos Variáveis 7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R$1000.00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432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Custos Variáveis 4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R$1000.00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Custos Variáveis 8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 Bold"/>
                        </a:rPr>
                        <a:t>R$1000.00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2564498" y="1865059"/>
          <a:ext cx="5943201" cy="5172582"/>
        </p:xfrm>
        <a:graphic>
          <a:graphicData uri="http://schemas.openxmlformats.org/drawingml/2006/table">
            <a:tbl>
              <a:tblPr/>
              <a:tblGrid>
                <a:gridCol w="409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0178">
                <a:tc gridSpan="2"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rimo Bold"/>
                        </a:rPr>
                        <a:t>Receita (por 30 dias)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202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rimo Bold"/>
                        </a:rPr>
                        <a:t>Receita (por 30 dias)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20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73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Número de Clientes 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10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73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Unidade por Conta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10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73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Preço por Unidade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R$1000.00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73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Frequência por Compra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10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73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Total de Unidades Vendidas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10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73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Receita Total de Vendas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R$1000.00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6012208" y="7516463"/>
          <a:ext cx="5943201" cy="2315079"/>
        </p:xfrm>
        <a:graphic>
          <a:graphicData uri="http://schemas.openxmlformats.org/drawingml/2006/table">
            <a:tbl>
              <a:tblPr/>
              <a:tblGrid>
                <a:gridCol w="409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6705">
                <a:tc gridSpan="2"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rimo Bold"/>
                        </a:rPr>
                        <a:t>Clientes (Mensal)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202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rimo Bold"/>
                        </a:rPr>
                        <a:t>Clientes (Mensal)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20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187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Número de Clientes 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10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187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Número de Meses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10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9459918" y="1865260"/>
          <a:ext cx="5943201" cy="5146293"/>
        </p:xfrm>
        <a:graphic>
          <a:graphicData uri="http://schemas.openxmlformats.org/drawingml/2006/table">
            <a:tbl>
              <a:tblPr/>
              <a:tblGrid>
                <a:gridCol w="423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757">
                <a:tc gridSpan="2"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rimo Bold"/>
                        </a:rPr>
                        <a:t>Resumo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202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rimo Bold"/>
                        </a:rPr>
                        <a:t>Resumo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20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756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Lucro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R$1000.00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756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Ponto de Equilíbrio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R$1000.00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756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Período de Recuperação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10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756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Contribuição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R$1000.00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756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Número de Clientes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1000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756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TOTAL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</a:rPr>
                        <a:t>R$1000.00</a:t>
                      </a:r>
                      <a:endParaRPr lang="en-US" sz="1100"/>
                    </a:p>
                  </a:txBody>
                  <a:tcPr marL="156837" marR="156837" marT="156837" marB="156837" anchor="ctr">
                    <a:lnL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3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1028700" y="445933"/>
            <a:ext cx="16230600" cy="94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C00000"/>
                </a:solidFill>
                <a:latin typeface="Arimo Bold"/>
              </a:rPr>
              <a:t>Plano financeiro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3925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Modelo de Negócios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188637"/>
            <a:ext cx="16230600" cy="5738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7"/>
              </a:lnSpc>
            </a:pPr>
            <a:r>
              <a:rPr lang="en-US" sz="3200" spc="29">
                <a:solidFill>
                  <a:srgbClr val="000000"/>
                </a:solidFill>
                <a:latin typeface="Arimo"/>
              </a:rPr>
              <a:t>Apresente o seu modelo de negócio</a:t>
            </a:r>
          </a:p>
          <a:p>
            <a:pPr algn="just">
              <a:lnSpc>
                <a:spcPts val="5127"/>
              </a:lnSpc>
            </a:pPr>
            <a:r>
              <a:rPr lang="en-US" sz="3200" spc="29">
                <a:solidFill>
                  <a:srgbClr val="000000"/>
                </a:solidFill>
                <a:latin typeface="Arimo"/>
              </a:rPr>
              <a:t> </a:t>
            </a:r>
          </a:p>
          <a:p>
            <a:pPr algn="just">
              <a:lnSpc>
                <a:spcPts val="5127"/>
              </a:lnSpc>
            </a:pPr>
            <a:r>
              <a:rPr lang="en-US" sz="3200" spc="29">
                <a:solidFill>
                  <a:srgbClr val="000000"/>
                </a:solidFill>
                <a:latin typeface="Arimo"/>
              </a:rPr>
              <a:t>Os pontos mais importantes para serem mostrados é como o seu negócio irá </a:t>
            </a:r>
            <a:r>
              <a:rPr lang="en-US" sz="3200" spc="29">
                <a:solidFill>
                  <a:srgbClr val="000000"/>
                </a:solidFill>
                <a:latin typeface="Arimo Bold"/>
              </a:rPr>
              <a:t>atrair, atender e fidelizar os clientes.</a:t>
            </a:r>
          </a:p>
          <a:p>
            <a:pPr algn="just">
              <a:lnSpc>
                <a:spcPts val="5127"/>
              </a:lnSpc>
            </a:pPr>
            <a:endParaRPr lang="en-US" sz="3200" spc="29">
              <a:solidFill>
                <a:srgbClr val="000000"/>
              </a:solidFill>
              <a:latin typeface="Arimo Bold"/>
            </a:endParaRPr>
          </a:p>
          <a:p>
            <a:pPr algn="just">
              <a:lnSpc>
                <a:spcPts val="5127"/>
              </a:lnSpc>
            </a:pPr>
            <a:r>
              <a:rPr lang="en-US" sz="3200" spc="29">
                <a:solidFill>
                  <a:srgbClr val="000000"/>
                </a:solidFill>
                <a:latin typeface="Arimo Bold"/>
              </a:rPr>
              <a:t>Preencha o canvas de modelo de negócio </a:t>
            </a:r>
            <a:r>
              <a:rPr lang="en-US" sz="3200" spc="29">
                <a:solidFill>
                  <a:srgbClr val="000000"/>
                </a:solidFill>
                <a:latin typeface="Arimo"/>
              </a:rPr>
              <a:t>do</a:t>
            </a:r>
            <a:r>
              <a:rPr lang="en-US" sz="3200" spc="29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3200" spc="29">
                <a:solidFill>
                  <a:srgbClr val="000000"/>
                </a:solidFill>
                <a:latin typeface="Arimo"/>
              </a:rPr>
              <a:t>próximo slide pode organizar melhor as suas ideias. Faça o preenchimento dele e resuma os principais pontos do modelo de negócio nesse slide aqui.</a:t>
            </a:r>
          </a:p>
          <a:p>
            <a:pPr algn="l">
              <a:lnSpc>
                <a:spcPts val="3974"/>
              </a:lnSpc>
            </a:pPr>
            <a:endParaRPr lang="en-US" sz="3200" spc="29">
              <a:solidFill>
                <a:srgbClr val="000000"/>
              </a:solidFill>
              <a:latin typeface="Arimo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4908563" y="7213665"/>
            <a:ext cx="3531837" cy="5036373"/>
          </a:xfrm>
          <a:custGeom>
            <a:avLst/>
            <a:gdLst/>
            <a:ahLst/>
            <a:cxnLst/>
            <a:rect l="l" t="t" r="r" b="b"/>
            <a:pathLst>
              <a:path w="3531837" h="5036373">
                <a:moveTo>
                  <a:pt x="0" y="0"/>
                </a:moveTo>
                <a:lnTo>
                  <a:pt x="3531837" y="0"/>
                </a:lnTo>
                <a:lnTo>
                  <a:pt x="3531837" y="5036373"/>
                </a:lnTo>
                <a:lnTo>
                  <a:pt x="0" y="50363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" r="-39"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52500"/>
            <a:ext cx="16268700" cy="8775549"/>
            <a:chOff x="0" y="0"/>
            <a:chExt cx="21691600" cy="11700733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1773387"/>
              <a:ext cx="4642671" cy="7456057"/>
              <a:chOff x="0" y="0"/>
              <a:chExt cx="917071" cy="147280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917071" cy="1472801"/>
              </a:xfrm>
              <a:custGeom>
                <a:avLst/>
                <a:gdLst/>
                <a:ahLst/>
                <a:cxnLst/>
                <a:rect l="l" t="t" r="r" b="b"/>
                <a:pathLst>
                  <a:path w="917071" h="1472801">
                    <a:moveTo>
                      <a:pt x="0" y="0"/>
                    </a:moveTo>
                    <a:lnTo>
                      <a:pt x="917071" y="0"/>
                    </a:lnTo>
                    <a:lnTo>
                      <a:pt x="917071" y="1472801"/>
                    </a:lnTo>
                    <a:lnTo>
                      <a:pt x="0" y="147280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57150"/>
                <a:ext cx="917071" cy="152995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2700" y="9292944"/>
              <a:ext cx="10568712" cy="2407788"/>
              <a:chOff x="0" y="0"/>
              <a:chExt cx="2087647" cy="47561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087647" cy="475612"/>
              </a:xfrm>
              <a:custGeom>
                <a:avLst/>
                <a:gdLst/>
                <a:ahLst/>
                <a:cxnLst/>
                <a:rect l="l" t="t" r="r" b="b"/>
                <a:pathLst>
                  <a:path w="2087647" h="475612">
                    <a:moveTo>
                      <a:pt x="0" y="0"/>
                    </a:moveTo>
                    <a:lnTo>
                      <a:pt x="2087647" y="0"/>
                    </a:lnTo>
                    <a:lnTo>
                      <a:pt x="2087647" y="475612"/>
                    </a:lnTo>
                    <a:lnTo>
                      <a:pt x="0" y="47561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2087647" cy="5327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4698879" y="5544074"/>
              <a:ext cx="4119058" cy="3709576"/>
              <a:chOff x="0" y="0"/>
              <a:chExt cx="813641" cy="732756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3641" cy="732756"/>
              </a:xfrm>
              <a:custGeom>
                <a:avLst/>
                <a:gdLst/>
                <a:ahLst/>
                <a:cxnLst/>
                <a:rect l="l" t="t" r="r" b="b"/>
                <a:pathLst>
                  <a:path w="813641" h="732756">
                    <a:moveTo>
                      <a:pt x="0" y="0"/>
                    </a:moveTo>
                    <a:lnTo>
                      <a:pt x="813641" y="0"/>
                    </a:lnTo>
                    <a:lnTo>
                      <a:pt x="813641" y="732756"/>
                    </a:lnTo>
                    <a:lnTo>
                      <a:pt x="0" y="73275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813641" cy="7899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4698879" y="1773387"/>
              <a:ext cx="4119058" cy="3709576"/>
              <a:chOff x="0" y="0"/>
              <a:chExt cx="813641" cy="73275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3641" cy="732756"/>
              </a:xfrm>
              <a:custGeom>
                <a:avLst/>
                <a:gdLst/>
                <a:ahLst/>
                <a:cxnLst/>
                <a:rect l="l" t="t" r="r" b="b"/>
                <a:pathLst>
                  <a:path w="813641" h="732756">
                    <a:moveTo>
                      <a:pt x="0" y="0"/>
                    </a:moveTo>
                    <a:lnTo>
                      <a:pt x="813641" y="0"/>
                    </a:lnTo>
                    <a:lnTo>
                      <a:pt x="813641" y="732756"/>
                    </a:lnTo>
                    <a:lnTo>
                      <a:pt x="0" y="73275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57150"/>
                <a:ext cx="813641" cy="7899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8874145" y="1773387"/>
              <a:ext cx="3892509" cy="7456057"/>
              <a:chOff x="0" y="0"/>
              <a:chExt cx="768891" cy="1472801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768891" cy="1472801"/>
              </a:xfrm>
              <a:custGeom>
                <a:avLst/>
                <a:gdLst/>
                <a:ahLst/>
                <a:cxnLst/>
                <a:rect l="l" t="t" r="r" b="b"/>
                <a:pathLst>
                  <a:path w="768891" h="1472801">
                    <a:moveTo>
                      <a:pt x="0" y="0"/>
                    </a:moveTo>
                    <a:lnTo>
                      <a:pt x="768891" y="0"/>
                    </a:lnTo>
                    <a:lnTo>
                      <a:pt x="768891" y="1472801"/>
                    </a:lnTo>
                    <a:lnTo>
                      <a:pt x="0" y="147280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57150"/>
                <a:ext cx="768891" cy="152995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10657612" y="9292944"/>
              <a:ext cx="11033988" cy="2407788"/>
              <a:chOff x="0" y="0"/>
              <a:chExt cx="2179553" cy="475612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179553" cy="475612"/>
              </a:xfrm>
              <a:custGeom>
                <a:avLst/>
                <a:gdLst/>
                <a:ahLst/>
                <a:cxnLst/>
                <a:rect l="l" t="t" r="r" b="b"/>
                <a:pathLst>
                  <a:path w="2179553" h="475612">
                    <a:moveTo>
                      <a:pt x="0" y="0"/>
                    </a:moveTo>
                    <a:lnTo>
                      <a:pt x="2179553" y="0"/>
                    </a:lnTo>
                    <a:lnTo>
                      <a:pt x="2179553" y="475612"/>
                    </a:lnTo>
                    <a:lnTo>
                      <a:pt x="0" y="47561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57150"/>
                <a:ext cx="2179553" cy="5327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16998129" y="1773387"/>
              <a:ext cx="4642671" cy="7456057"/>
              <a:chOff x="0" y="0"/>
              <a:chExt cx="917071" cy="1472801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917071" cy="1472801"/>
              </a:xfrm>
              <a:custGeom>
                <a:avLst/>
                <a:gdLst/>
                <a:ahLst/>
                <a:cxnLst/>
                <a:rect l="l" t="t" r="r" b="b"/>
                <a:pathLst>
                  <a:path w="917071" h="1472801">
                    <a:moveTo>
                      <a:pt x="0" y="0"/>
                    </a:moveTo>
                    <a:lnTo>
                      <a:pt x="917071" y="0"/>
                    </a:lnTo>
                    <a:lnTo>
                      <a:pt x="917071" y="1472801"/>
                    </a:lnTo>
                    <a:lnTo>
                      <a:pt x="0" y="147280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57150"/>
                <a:ext cx="917071" cy="152995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59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12822863" y="5556177"/>
              <a:ext cx="4119058" cy="3685371"/>
              <a:chOff x="0" y="0"/>
              <a:chExt cx="813641" cy="727974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3641" cy="727974"/>
              </a:xfrm>
              <a:custGeom>
                <a:avLst/>
                <a:gdLst/>
                <a:ahLst/>
                <a:cxnLst/>
                <a:rect l="l" t="t" r="r" b="b"/>
                <a:pathLst>
                  <a:path w="813641" h="727974">
                    <a:moveTo>
                      <a:pt x="0" y="0"/>
                    </a:moveTo>
                    <a:lnTo>
                      <a:pt x="813641" y="0"/>
                    </a:lnTo>
                    <a:lnTo>
                      <a:pt x="813641" y="727974"/>
                    </a:lnTo>
                    <a:lnTo>
                      <a:pt x="0" y="72797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57150"/>
                <a:ext cx="813641" cy="7851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59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12822863" y="1773387"/>
              <a:ext cx="4119058" cy="3709576"/>
              <a:chOff x="0" y="0"/>
              <a:chExt cx="813641" cy="732756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3641" cy="732756"/>
              </a:xfrm>
              <a:custGeom>
                <a:avLst/>
                <a:gdLst/>
                <a:ahLst/>
                <a:cxnLst/>
                <a:rect l="l" t="t" r="r" b="b"/>
                <a:pathLst>
                  <a:path w="813641" h="732756">
                    <a:moveTo>
                      <a:pt x="0" y="0"/>
                    </a:moveTo>
                    <a:lnTo>
                      <a:pt x="813641" y="0"/>
                    </a:lnTo>
                    <a:lnTo>
                      <a:pt x="813641" y="732756"/>
                    </a:lnTo>
                    <a:lnTo>
                      <a:pt x="0" y="73275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-57150"/>
                <a:ext cx="813641" cy="7899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359"/>
                  </a:lnSpc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0" y="-28575"/>
              <a:ext cx="21640800" cy="1247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200"/>
                </a:lnSpc>
                <a:spcBef>
                  <a:spcPct val="0"/>
                </a:spcBef>
              </a:pPr>
              <a:r>
                <a:rPr lang="en-US" sz="6000" u="none" strike="noStrike">
                  <a:solidFill>
                    <a:srgbClr val="C00000"/>
                  </a:solidFill>
                  <a:latin typeface="Arimo Bold"/>
                </a:rPr>
                <a:t>Lean Canvas - Modelo de Negócio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123950" y="2414111"/>
            <a:ext cx="3327688" cy="34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BF2026"/>
                </a:solidFill>
                <a:latin typeface="Arimo Bold"/>
              </a:rPr>
              <a:t>PROBLEMA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23950" y="8000851"/>
            <a:ext cx="3327688" cy="34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BF2026"/>
                </a:solidFill>
                <a:latin typeface="Arimo Bold"/>
              </a:rPr>
              <a:t>ESTRTURA DE CUSTOS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163050" y="8000851"/>
            <a:ext cx="3327688" cy="34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BF2026"/>
                </a:solidFill>
                <a:latin typeface="Arimo Bold"/>
              </a:rPr>
              <a:t>FONTES DE RECEITA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3906336" y="2414111"/>
            <a:ext cx="3327688" cy="34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BF2026"/>
                </a:solidFill>
                <a:latin typeface="Arimo Bold"/>
              </a:rPr>
              <a:t>SEGMENTO DE CLIENTES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661623" y="2414111"/>
            <a:ext cx="2666890" cy="34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 dirty="0">
                <a:solidFill>
                  <a:srgbClr val="BF2026"/>
                </a:solidFill>
                <a:latin typeface="Arimo Bold"/>
              </a:rPr>
              <a:t>SOLUÇÃO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4661623" y="5292650"/>
            <a:ext cx="2666890" cy="34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BF2026"/>
                </a:solidFill>
                <a:latin typeface="Arimo Bold"/>
              </a:rPr>
              <a:t>MÉTRICAS CHAVE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753670" y="5246073"/>
            <a:ext cx="2666890" cy="34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BF2026"/>
                </a:solidFill>
                <a:latin typeface="Arimo Bold"/>
              </a:rPr>
              <a:t>CANAIS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810555" y="2414111"/>
            <a:ext cx="2666890" cy="710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BF2026"/>
                </a:solidFill>
                <a:latin typeface="Arimo Bold"/>
              </a:rPr>
              <a:t>PROPOSTA ÚNICA DE VALOR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753670" y="2414111"/>
            <a:ext cx="2666890" cy="710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BF2026"/>
                </a:solidFill>
                <a:latin typeface="Arimo Bold"/>
              </a:rPr>
              <a:t>VANTAGEM COMPETITIVA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23950" y="2834164"/>
            <a:ext cx="3327688" cy="2008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  <a:spcBef>
                <a:spcPct val="0"/>
              </a:spcBef>
            </a:pP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Identifica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o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problema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específico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que o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produto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ou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serviço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se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propõe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a resolver. É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essencial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entender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claramente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o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problema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que o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cliente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enfrenta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para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criar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uma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solução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relevante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e com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demanda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de mercado.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123950" y="8420904"/>
            <a:ext cx="7332588" cy="865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  <a:spcBef>
                <a:spcPct val="0"/>
              </a:spcBef>
            </a:pP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Aqui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você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deve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enumerar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todos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os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custos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relevantes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associados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ao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funcionamento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do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negócio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.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Isso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inclui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custos de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produção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, marketing,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infraestrutura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,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recursos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humanos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, entre outros. 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9163050" y="8420904"/>
            <a:ext cx="7612931" cy="865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  <a:spcBef>
                <a:spcPct val="0"/>
              </a:spcBef>
            </a:pP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Descreve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as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fontes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de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receita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da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sua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empresa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.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Isso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pode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incluir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receitas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provenientes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das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vendas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de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produtos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,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serviços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,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assinaturas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,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publicidade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, entre outros. 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906336" y="2834164"/>
            <a:ext cx="3327688" cy="315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Identifica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os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grupos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de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clientes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que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sua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empresa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pretende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atender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. É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importante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segmentar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o mercado e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entender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claramente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os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tipos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de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clientes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que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você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deseja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alcançar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para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atender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suas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necessidades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e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características</a:t>
            </a:r>
            <a:endParaRPr lang="en-US" sz="1600" spc="14" dirty="0">
              <a:solidFill>
                <a:srgbClr val="000000"/>
              </a:solidFill>
              <a:latin typeface="Arimo Italics"/>
            </a:endParaRPr>
          </a:p>
          <a:p>
            <a:pPr>
              <a:lnSpc>
                <a:spcPts val="2304"/>
              </a:lnSpc>
            </a:pPr>
            <a:endParaRPr lang="en-US" sz="1600" spc="14" dirty="0">
              <a:solidFill>
                <a:srgbClr val="000000"/>
              </a:solidFill>
              <a:latin typeface="Arimo Italics"/>
            </a:endParaRPr>
          </a:p>
          <a:p>
            <a:pPr>
              <a:lnSpc>
                <a:spcPts val="2304"/>
              </a:lnSpc>
              <a:spcBef>
                <a:spcPct val="0"/>
              </a:spcBef>
            </a:pP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Tente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utilizar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sua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persona e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analise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de mercado para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apresentar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seu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segmento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661623" y="2834164"/>
            <a:ext cx="2666890" cy="1437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  <a:spcBef>
                <a:spcPct val="0"/>
              </a:spcBef>
            </a:pP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Descreva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de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maneira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direta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como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o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seu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produto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/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serviço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resolve o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problema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/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oportunidade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identificada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.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4661623" y="5722227"/>
            <a:ext cx="2872706" cy="1379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72"/>
              </a:lnSpc>
            </a:pP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Nesta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seção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,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você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define as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métricas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que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serão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usadas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para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medir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o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desempenho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do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seu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negócio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.</a:t>
            </a:r>
          </a:p>
          <a:p>
            <a:pPr>
              <a:lnSpc>
                <a:spcPts val="1872"/>
              </a:lnSpc>
            </a:pPr>
            <a:endParaRPr lang="en-US" sz="1300" spc="11" dirty="0">
              <a:solidFill>
                <a:srgbClr val="000000"/>
              </a:solidFill>
              <a:latin typeface="Arimo Italics"/>
            </a:endParaRPr>
          </a:p>
          <a:p>
            <a:pPr>
              <a:lnSpc>
                <a:spcPts val="1872"/>
              </a:lnSpc>
              <a:spcBef>
                <a:spcPct val="0"/>
              </a:spcBef>
            </a:pPr>
            <a:r>
              <a:rPr lang="en-US" sz="1300" spc="12" dirty="0" err="1">
                <a:solidFill>
                  <a:srgbClr val="000000"/>
                </a:solidFill>
                <a:latin typeface="Arimo Italics"/>
              </a:rPr>
              <a:t>Exemplos</a:t>
            </a:r>
            <a:r>
              <a:rPr lang="en-US" sz="1300" spc="12" dirty="0">
                <a:solidFill>
                  <a:srgbClr val="000000"/>
                </a:solidFill>
                <a:latin typeface="Arimo Italics"/>
              </a:rPr>
              <a:t> de </a:t>
            </a:r>
            <a:r>
              <a:rPr lang="en-US" sz="1300" spc="12" dirty="0" err="1">
                <a:solidFill>
                  <a:srgbClr val="000000"/>
                </a:solidFill>
                <a:latin typeface="Arimo Italics"/>
              </a:rPr>
              <a:t>métricas</a:t>
            </a:r>
            <a:r>
              <a:rPr lang="en-US" sz="1300" spc="12" dirty="0">
                <a:solidFill>
                  <a:srgbClr val="000000"/>
                </a:solidFill>
                <a:latin typeface="Arimo Italics"/>
              </a:rPr>
              <a:t>: </a:t>
            </a:r>
            <a:r>
              <a:rPr lang="en-US" sz="1300" spc="12" dirty="0" err="1">
                <a:solidFill>
                  <a:srgbClr val="000000"/>
                </a:solidFill>
                <a:latin typeface="Arimo Italics"/>
              </a:rPr>
              <a:t>Número</a:t>
            </a:r>
            <a:r>
              <a:rPr lang="en-US" sz="1300" spc="12" dirty="0">
                <a:solidFill>
                  <a:srgbClr val="000000"/>
                </a:solidFill>
                <a:latin typeface="Arimo Italics"/>
              </a:rPr>
              <a:t> de </a:t>
            </a:r>
            <a:r>
              <a:rPr lang="en-US" sz="1300" spc="12" dirty="0" err="1">
                <a:solidFill>
                  <a:srgbClr val="000000"/>
                </a:solidFill>
                <a:latin typeface="Arimo Italics"/>
              </a:rPr>
              <a:t>vendas</a:t>
            </a:r>
            <a:r>
              <a:rPr lang="en-US" sz="1300" spc="12" dirty="0">
                <a:solidFill>
                  <a:srgbClr val="000000"/>
                </a:solidFill>
                <a:latin typeface="Arimo Italics"/>
              </a:rPr>
              <a:t>, </a:t>
            </a:r>
            <a:r>
              <a:rPr lang="en-US" sz="1300" spc="12" dirty="0" err="1">
                <a:solidFill>
                  <a:srgbClr val="000000"/>
                </a:solidFill>
                <a:latin typeface="Arimo Italics"/>
              </a:rPr>
              <a:t>quantidade</a:t>
            </a:r>
            <a:r>
              <a:rPr lang="en-US" sz="1300" spc="12" dirty="0">
                <a:solidFill>
                  <a:srgbClr val="000000"/>
                </a:solidFill>
                <a:latin typeface="Arimo Italics"/>
              </a:rPr>
              <a:t> de </a:t>
            </a:r>
            <a:r>
              <a:rPr lang="en-US" sz="1300" spc="12" dirty="0" err="1">
                <a:solidFill>
                  <a:srgbClr val="000000"/>
                </a:solidFill>
                <a:latin typeface="Arimo Italics"/>
              </a:rPr>
              <a:t>clientes</a:t>
            </a:r>
            <a:r>
              <a:rPr lang="en-US" sz="1300" spc="12" dirty="0">
                <a:solidFill>
                  <a:srgbClr val="000000"/>
                </a:solidFill>
                <a:latin typeface="Arimo Italics"/>
              </a:rPr>
              <a:t>.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0753670" y="5675650"/>
            <a:ext cx="2916932" cy="1836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72"/>
              </a:lnSpc>
            </a:pP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Aqui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você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deve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definir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os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canais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pelos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quais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sua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empresa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alcançará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e se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envolverá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com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os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clientes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.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Isso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pode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incluir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canais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de marketing,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distribuição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 e </a:t>
            </a:r>
            <a:r>
              <a:rPr lang="en-US" sz="1300" spc="11" dirty="0" err="1">
                <a:solidFill>
                  <a:srgbClr val="000000"/>
                </a:solidFill>
                <a:latin typeface="Arimo Italics"/>
              </a:rPr>
              <a:t>vendas</a:t>
            </a:r>
            <a:r>
              <a:rPr lang="en-US" sz="1300" spc="11" dirty="0">
                <a:solidFill>
                  <a:srgbClr val="000000"/>
                </a:solidFill>
                <a:latin typeface="Arimo Italics"/>
              </a:rPr>
              <a:t>, entre outros.</a:t>
            </a:r>
          </a:p>
          <a:p>
            <a:pPr>
              <a:lnSpc>
                <a:spcPts val="1872"/>
              </a:lnSpc>
            </a:pPr>
            <a:endParaRPr lang="en-US" sz="1300" spc="11" dirty="0">
              <a:solidFill>
                <a:srgbClr val="000000"/>
              </a:solidFill>
              <a:latin typeface="Arimo Italics"/>
            </a:endParaRPr>
          </a:p>
          <a:p>
            <a:pPr>
              <a:lnSpc>
                <a:spcPts val="1872"/>
              </a:lnSpc>
              <a:spcBef>
                <a:spcPct val="0"/>
              </a:spcBef>
            </a:pPr>
            <a:r>
              <a:rPr lang="en-US" sz="1300" spc="12" dirty="0" err="1">
                <a:solidFill>
                  <a:srgbClr val="000000"/>
                </a:solidFill>
                <a:latin typeface="Arimo Italics"/>
              </a:rPr>
              <a:t>Exemplos</a:t>
            </a:r>
            <a:r>
              <a:rPr lang="en-US" sz="1300" spc="12" dirty="0">
                <a:solidFill>
                  <a:srgbClr val="000000"/>
                </a:solidFill>
                <a:latin typeface="Arimo Italics"/>
              </a:rPr>
              <a:t> de </a:t>
            </a:r>
            <a:r>
              <a:rPr lang="en-US" sz="1300" spc="12" dirty="0" err="1">
                <a:solidFill>
                  <a:srgbClr val="000000"/>
                </a:solidFill>
                <a:latin typeface="Arimo Italics"/>
              </a:rPr>
              <a:t>canais</a:t>
            </a:r>
            <a:r>
              <a:rPr lang="en-US" sz="1300" spc="12" dirty="0">
                <a:solidFill>
                  <a:srgbClr val="000000"/>
                </a:solidFill>
                <a:latin typeface="Arimo Italics"/>
              </a:rPr>
              <a:t>: Instagram e Plataforma do </a:t>
            </a:r>
            <a:r>
              <a:rPr lang="en-US" sz="1300" spc="12" dirty="0" err="1">
                <a:solidFill>
                  <a:srgbClr val="000000"/>
                </a:solidFill>
                <a:latin typeface="Arimo Italics"/>
              </a:rPr>
              <a:t>própria</a:t>
            </a:r>
            <a:r>
              <a:rPr lang="en-US" sz="1300" spc="12" dirty="0">
                <a:solidFill>
                  <a:srgbClr val="000000"/>
                </a:solidFill>
                <a:latin typeface="Arimo Italics"/>
              </a:rPr>
              <a:t> do </a:t>
            </a:r>
            <a:r>
              <a:rPr lang="en-US" sz="1300" spc="12" dirty="0" err="1">
                <a:solidFill>
                  <a:srgbClr val="000000"/>
                </a:solidFill>
                <a:latin typeface="Arimo Italics"/>
              </a:rPr>
              <a:t>negócio</a:t>
            </a:r>
            <a:r>
              <a:rPr lang="en-US" sz="1300" spc="12" dirty="0">
                <a:solidFill>
                  <a:srgbClr val="000000"/>
                </a:solidFill>
                <a:latin typeface="Arimo Italics"/>
              </a:rPr>
              <a:t>.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7810555" y="3234647"/>
            <a:ext cx="2666890" cy="2865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  <a:spcBef>
                <a:spcPct val="0"/>
              </a:spcBef>
            </a:pP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É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uma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reafirmação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da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sua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proposta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de valor,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enfatizando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o que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torna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sua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solução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única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e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valiosa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para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os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clientes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. Essa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seção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deve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ser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convincente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e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clara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,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destacando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os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principais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benefícios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que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os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clientes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receberão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ao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utilizar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seu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produto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ou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serviço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.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0753670" y="3234647"/>
            <a:ext cx="2666890" cy="1437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  <a:spcBef>
                <a:spcPct val="0"/>
              </a:spcBef>
            </a:pP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Esse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componente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aborda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os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recursos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,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ativos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ou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habilidades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exclusivas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que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sua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empresa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possui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e que a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diferenciam</a:t>
            </a:r>
            <a:r>
              <a:rPr lang="en-US" sz="1600" spc="14" dirty="0">
                <a:solidFill>
                  <a:srgbClr val="000000"/>
                </a:solidFill>
                <a:latin typeface="Arimo Italics"/>
              </a:rPr>
              <a:t> da </a:t>
            </a:r>
            <a:r>
              <a:rPr lang="en-US" sz="1600" spc="14" dirty="0" err="1">
                <a:solidFill>
                  <a:srgbClr val="000000"/>
                </a:solidFill>
                <a:latin typeface="Arimo Italics"/>
              </a:rPr>
              <a:t>concorrência</a:t>
            </a:r>
            <a:endParaRPr lang="en-US" sz="1600" spc="14" dirty="0">
              <a:solidFill>
                <a:srgbClr val="000000"/>
              </a:solidFill>
              <a:latin typeface="Arimo Itali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908563" y="7213665"/>
            <a:ext cx="3531837" cy="5036373"/>
          </a:xfrm>
          <a:custGeom>
            <a:avLst/>
            <a:gdLst/>
            <a:ahLst/>
            <a:cxnLst/>
            <a:rect l="l" t="t" r="r" b="b"/>
            <a:pathLst>
              <a:path w="3531837" h="5036373">
                <a:moveTo>
                  <a:pt x="0" y="0"/>
                </a:moveTo>
                <a:lnTo>
                  <a:pt x="3531837" y="0"/>
                </a:lnTo>
                <a:lnTo>
                  <a:pt x="3531837" y="5036373"/>
                </a:lnTo>
                <a:lnTo>
                  <a:pt x="0" y="50363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" r="-39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2049424" y="7886700"/>
            <a:ext cx="12091395" cy="726178"/>
          </a:xfrm>
          <a:custGeom>
            <a:avLst/>
            <a:gdLst/>
            <a:ahLst/>
            <a:cxnLst/>
            <a:rect l="l" t="t" r="r" b="b"/>
            <a:pathLst>
              <a:path w="3184565" h="191257">
                <a:moveTo>
                  <a:pt x="0" y="0"/>
                </a:moveTo>
                <a:lnTo>
                  <a:pt x="3184565" y="0"/>
                </a:lnTo>
                <a:lnTo>
                  <a:pt x="3184565" y="191257"/>
                </a:lnTo>
                <a:lnTo>
                  <a:pt x="0" y="191257"/>
                </a:lnTo>
                <a:close/>
              </a:path>
            </a:pathLst>
          </a:custGeom>
          <a:solidFill>
            <a:srgbClr val="FDCB58"/>
          </a:solidFill>
        </p:spPr>
        <p:txBody>
          <a:bodyPr anchor="ctr"/>
          <a:lstStyle/>
          <a:p>
            <a:pPr algn="ctr"/>
            <a:r>
              <a:rPr lang="en-US" sz="2800" spc="26" dirty="0" err="1">
                <a:solidFill>
                  <a:srgbClr val="000000"/>
                </a:solidFill>
                <a:latin typeface="Arimo Bold"/>
              </a:rPr>
              <a:t>Exclua</a:t>
            </a:r>
            <a:r>
              <a:rPr lang="en-US" sz="2800" spc="26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2800" spc="26" dirty="0" err="1">
                <a:solidFill>
                  <a:srgbClr val="000000"/>
                </a:solidFill>
                <a:latin typeface="Arimo Bold"/>
              </a:rPr>
              <a:t>este</a:t>
            </a:r>
            <a:r>
              <a:rPr lang="en-US" sz="2800" spc="26" dirty="0">
                <a:solidFill>
                  <a:srgbClr val="000000"/>
                </a:solidFill>
                <a:latin typeface="Arimo Bold"/>
              </a:rPr>
              <a:t> slide de </a:t>
            </a:r>
            <a:r>
              <a:rPr lang="en-US" sz="2800" spc="26" dirty="0" err="1">
                <a:solidFill>
                  <a:srgbClr val="000000"/>
                </a:solidFill>
                <a:latin typeface="Arimo Bold"/>
              </a:rPr>
              <a:t>instrução</a:t>
            </a:r>
            <a:r>
              <a:rPr lang="en-US" sz="2800" spc="26" dirty="0">
                <a:solidFill>
                  <a:srgbClr val="000000"/>
                </a:solidFill>
                <a:latin typeface="Arimo Bold"/>
              </a:rPr>
              <a:t> e utilize </a:t>
            </a:r>
            <a:r>
              <a:rPr lang="en-US" sz="2800" spc="26" dirty="0" err="1">
                <a:solidFill>
                  <a:srgbClr val="000000"/>
                </a:solidFill>
                <a:latin typeface="Arimo Bold"/>
              </a:rPr>
              <a:t>apenas</a:t>
            </a:r>
            <a:r>
              <a:rPr lang="en-US" sz="2800" spc="26" dirty="0">
                <a:solidFill>
                  <a:srgbClr val="000000"/>
                </a:solidFill>
                <a:latin typeface="Arimo Bold"/>
              </a:rPr>
              <a:t> o de </a:t>
            </a:r>
            <a:r>
              <a:rPr lang="en-US" sz="2800" spc="26" dirty="0" err="1">
                <a:solidFill>
                  <a:srgbClr val="000000"/>
                </a:solidFill>
                <a:latin typeface="Arimo Bold"/>
              </a:rPr>
              <a:t>exemplo</a:t>
            </a:r>
            <a:r>
              <a:rPr lang="en-US" sz="2800" spc="26" dirty="0">
                <a:solidFill>
                  <a:srgbClr val="000000"/>
                </a:solidFill>
                <a:latin typeface="Arimo Bold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23925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C00000"/>
                </a:solidFill>
                <a:latin typeface="Arimo Bold"/>
              </a:rPr>
              <a:t>Time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234450"/>
            <a:ext cx="16230600" cy="4655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08"/>
              </a:lnSpc>
              <a:spcBef>
                <a:spcPct val="0"/>
              </a:spcBef>
            </a:pPr>
            <a:r>
              <a:rPr lang="en-US" sz="3200" spc="29">
                <a:solidFill>
                  <a:srgbClr val="000000"/>
                </a:solidFill>
                <a:latin typeface="Arimo"/>
              </a:rPr>
              <a:t>Coloque na apresentação os </a:t>
            </a:r>
            <a:r>
              <a:rPr lang="en-US" sz="3200" spc="29">
                <a:solidFill>
                  <a:srgbClr val="000000"/>
                </a:solidFill>
                <a:latin typeface="Arimo Bold"/>
              </a:rPr>
              <a:t>nomes dos membros do grupo, suas habilidades e as suas funções</a:t>
            </a:r>
            <a:r>
              <a:rPr lang="en-US" sz="3200" spc="29">
                <a:solidFill>
                  <a:srgbClr val="000000"/>
                </a:solidFill>
                <a:latin typeface="Arimo"/>
              </a:rPr>
              <a:t> dentro da empresa</a:t>
            </a:r>
          </a:p>
          <a:p>
            <a:pPr algn="just">
              <a:lnSpc>
                <a:spcPts val="4608"/>
              </a:lnSpc>
              <a:spcBef>
                <a:spcPct val="0"/>
              </a:spcBef>
            </a:pPr>
            <a:endParaRPr lang="en-US" sz="3200" spc="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4608"/>
              </a:lnSpc>
              <a:spcBef>
                <a:spcPct val="0"/>
              </a:spcBef>
            </a:pPr>
            <a:r>
              <a:rPr lang="en-US" sz="3200" spc="29">
                <a:solidFill>
                  <a:srgbClr val="000000"/>
                </a:solidFill>
                <a:latin typeface="Arimo"/>
              </a:rPr>
              <a:t>Se possível use </a:t>
            </a:r>
            <a:r>
              <a:rPr lang="en-US" sz="3200" spc="29">
                <a:solidFill>
                  <a:srgbClr val="000000"/>
                </a:solidFill>
                <a:latin typeface="Arimo Bold"/>
              </a:rPr>
              <a:t>fotos dos membros da equipe</a:t>
            </a:r>
            <a:r>
              <a:rPr lang="en-US" sz="3200" spc="29">
                <a:solidFill>
                  <a:srgbClr val="000000"/>
                </a:solidFill>
                <a:latin typeface="Arimo"/>
              </a:rPr>
              <a:t> para ajudar na humanização da empresa</a:t>
            </a:r>
          </a:p>
          <a:p>
            <a:pPr algn="just">
              <a:lnSpc>
                <a:spcPts val="4608"/>
              </a:lnSpc>
              <a:spcBef>
                <a:spcPct val="0"/>
              </a:spcBef>
            </a:pPr>
            <a:endParaRPr lang="en-US" sz="3200" spc="29">
              <a:solidFill>
                <a:srgbClr val="000000"/>
              </a:solidFill>
              <a:latin typeface="Arimo"/>
            </a:endParaRPr>
          </a:p>
          <a:p>
            <a:pPr algn="just">
              <a:lnSpc>
                <a:spcPts val="4608"/>
              </a:lnSpc>
              <a:spcBef>
                <a:spcPct val="0"/>
              </a:spcBef>
            </a:pPr>
            <a:r>
              <a:rPr lang="en-US" sz="3200" spc="29">
                <a:solidFill>
                  <a:srgbClr val="000000"/>
                </a:solidFill>
                <a:latin typeface="Arimo"/>
              </a:rPr>
              <a:t>Explique de forma breve </a:t>
            </a:r>
            <a:r>
              <a:rPr lang="en-US" sz="3200" spc="29">
                <a:solidFill>
                  <a:srgbClr val="000000"/>
                </a:solidFill>
                <a:latin typeface="Arimo Bold"/>
              </a:rPr>
              <a:t>por que a sua equipe é a mais adequada para resolver o problema identificado.</a:t>
            </a:r>
          </a:p>
        </p:txBody>
      </p:sp>
      <p:sp>
        <p:nvSpPr>
          <p:cNvPr id="8" name="Freeform 8"/>
          <p:cNvSpPr/>
          <p:nvPr/>
        </p:nvSpPr>
        <p:spPr>
          <a:xfrm>
            <a:off x="1034276" y="7886700"/>
            <a:ext cx="826376" cy="726178"/>
          </a:xfrm>
          <a:custGeom>
            <a:avLst/>
            <a:gdLst/>
            <a:ahLst/>
            <a:cxnLst/>
            <a:rect l="l" t="t" r="r" b="b"/>
            <a:pathLst>
              <a:path w="826376" h="726178">
                <a:moveTo>
                  <a:pt x="0" y="0"/>
                </a:moveTo>
                <a:lnTo>
                  <a:pt x="826376" y="0"/>
                </a:lnTo>
                <a:lnTo>
                  <a:pt x="826376" y="726178"/>
                </a:lnTo>
                <a:lnTo>
                  <a:pt x="0" y="7261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65253" y="2924157"/>
            <a:ext cx="2473645" cy="2489706"/>
            <a:chOff x="0" y="0"/>
            <a:chExt cx="3298194" cy="331960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3298194" cy="3298194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5B4D6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7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63110" y="367536"/>
              <a:ext cx="2952084" cy="2952072"/>
              <a:chOff x="0" y="0"/>
              <a:chExt cx="6350000" cy="6349975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49975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5">
                    <a:moveTo>
                      <a:pt x="6350000" y="3175025"/>
                    </a:moveTo>
                    <a:cubicBezTo>
                      <a:pt x="6350000" y="4928451"/>
                      <a:pt x="4928476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8" name="Freeform 8"/>
          <p:cNvSpPr/>
          <p:nvPr/>
        </p:nvSpPr>
        <p:spPr>
          <a:xfrm>
            <a:off x="13234483" y="2803408"/>
            <a:ext cx="4777009" cy="2731203"/>
          </a:xfrm>
          <a:custGeom>
            <a:avLst/>
            <a:gdLst/>
            <a:ahLst/>
            <a:cxnLst/>
            <a:rect l="l" t="t" r="r" b="b"/>
            <a:pathLst>
              <a:path w="4777009" h="2731203">
                <a:moveTo>
                  <a:pt x="0" y="0"/>
                </a:moveTo>
                <a:lnTo>
                  <a:pt x="4777009" y="0"/>
                </a:lnTo>
                <a:lnTo>
                  <a:pt x="4777009" y="2731203"/>
                </a:lnTo>
                <a:lnTo>
                  <a:pt x="0" y="27312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9"/>
          <p:cNvSpPr/>
          <p:nvPr/>
        </p:nvSpPr>
        <p:spPr>
          <a:xfrm>
            <a:off x="100784" y="2343751"/>
            <a:ext cx="5128456" cy="3421918"/>
          </a:xfrm>
          <a:custGeom>
            <a:avLst/>
            <a:gdLst/>
            <a:ahLst/>
            <a:cxnLst/>
            <a:rect l="l" t="t" r="r" b="b"/>
            <a:pathLst>
              <a:path w="5128456" h="3421918">
                <a:moveTo>
                  <a:pt x="0" y="0"/>
                </a:moveTo>
                <a:lnTo>
                  <a:pt x="5128457" y="0"/>
                </a:lnTo>
                <a:lnTo>
                  <a:pt x="5128457" y="3421918"/>
                </a:lnTo>
                <a:lnTo>
                  <a:pt x="0" y="34219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1028700" y="927473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Slide de Exemplo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478988" y="5565734"/>
            <a:ext cx="5330025" cy="2569193"/>
            <a:chOff x="0" y="-57149"/>
            <a:chExt cx="7106700" cy="3425591"/>
          </a:xfrm>
        </p:grpSpPr>
        <p:sp>
          <p:nvSpPr>
            <p:cNvPr id="12" name="TextBox 12"/>
            <p:cNvSpPr txBox="1"/>
            <p:nvPr/>
          </p:nvSpPr>
          <p:spPr>
            <a:xfrm>
              <a:off x="1418956" y="-57149"/>
              <a:ext cx="4439912" cy="5346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Arimo Bold"/>
                </a:rPr>
                <a:t>Nome: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Insira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seu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nome</a:t>
              </a:r>
              <a:endParaRPr lang="en-US" sz="2400" dirty="0">
                <a:solidFill>
                  <a:srgbClr val="000000"/>
                </a:solidFill>
                <a:latin typeface="Arimo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418956" y="550111"/>
              <a:ext cx="4439912" cy="5346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Arimo Bold"/>
                </a:rPr>
                <a:t>Cargo: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Insira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seu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Cargo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57372"/>
              <a:ext cx="7106700" cy="2211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Arimo Bold"/>
                </a:rPr>
                <a:t>Responsabilidades: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Arimo"/>
                </a:rPr>
                <a:t>Explique de forma breve por que a suas responsabilidades e como elas somam para sua equipe e projeto.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957975" y="5565734"/>
            <a:ext cx="5330025" cy="2569193"/>
            <a:chOff x="0" y="-57149"/>
            <a:chExt cx="7106700" cy="3425591"/>
          </a:xfrm>
        </p:grpSpPr>
        <p:sp>
          <p:nvSpPr>
            <p:cNvPr id="16" name="TextBox 16"/>
            <p:cNvSpPr txBox="1"/>
            <p:nvPr/>
          </p:nvSpPr>
          <p:spPr>
            <a:xfrm>
              <a:off x="1418956" y="-57149"/>
              <a:ext cx="4439912" cy="5346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Arimo Bold"/>
                </a:rPr>
                <a:t>Nome: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Insira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seu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nome</a:t>
              </a:r>
              <a:endParaRPr lang="en-US" sz="2400" dirty="0">
                <a:solidFill>
                  <a:srgbClr val="000000"/>
                </a:solidFill>
                <a:latin typeface="Arimo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351289" y="550111"/>
              <a:ext cx="4439912" cy="5346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Arimo Bold"/>
                </a:rPr>
                <a:t>Cargo: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Insira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seu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Cargo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57372"/>
              <a:ext cx="7106700" cy="2211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Arimo Bold"/>
                </a:rPr>
                <a:t>Responsabilidades: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Arimo"/>
                </a:rPr>
                <a:t>Explique de forma breve por que a suas responsabilidades e como elas somam para sua equipe e projeto.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421" y="5565734"/>
            <a:ext cx="5330025" cy="2565264"/>
            <a:chOff x="17895" y="-57150"/>
            <a:chExt cx="7106700" cy="3420353"/>
          </a:xfrm>
        </p:grpSpPr>
        <p:sp>
          <p:nvSpPr>
            <p:cNvPr id="20" name="TextBox 20"/>
            <p:cNvSpPr txBox="1"/>
            <p:nvPr/>
          </p:nvSpPr>
          <p:spPr>
            <a:xfrm>
              <a:off x="1418956" y="-57150"/>
              <a:ext cx="4439912" cy="5346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Arimo Bold"/>
                </a:rPr>
                <a:t>Nome: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Insira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seu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nome</a:t>
              </a:r>
              <a:endParaRPr lang="en-US" sz="2400" dirty="0">
                <a:solidFill>
                  <a:srgbClr val="000000"/>
                </a:solidFill>
                <a:latin typeface="Arimo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351290" y="547492"/>
              <a:ext cx="4439912" cy="5346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Arimo Bold"/>
                </a:rPr>
                <a:t>Cargo: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Insira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seu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Cargo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7895" y="1152133"/>
              <a:ext cx="7106700" cy="2211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dirty="0" err="1">
                  <a:solidFill>
                    <a:srgbClr val="000000"/>
                  </a:solidFill>
                  <a:latin typeface="Arimo Bold"/>
                </a:rPr>
                <a:t>Responsabilidades</a:t>
              </a:r>
              <a:r>
                <a:rPr lang="en-US" sz="2400" dirty="0">
                  <a:solidFill>
                    <a:srgbClr val="000000"/>
                  </a:solidFill>
                  <a:latin typeface="Arimo Bold"/>
                </a:rPr>
                <a:t>: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Explique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de forma breve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por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que a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suas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responsabilidades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e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como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elas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somam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para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sua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 equipe e </a:t>
              </a:r>
              <a:r>
                <a:rPr lang="en-US" sz="2400" dirty="0" err="1">
                  <a:solidFill>
                    <a:srgbClr val="000000"/>
                  </a:solidFill>
                  <a:latin typeface="Arimo"/>
                </a:rPr>
                <a:t>projeto</a:t>
              </a:r>
              <a:r>
                <a:rPr lang="en-US" sz="2400" dirty="0">
                  <a:solidFill>
                    <a:srgbClr val="000000"/>
                  </a:solidFill>
                  <a:latin typeface="Arimo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3925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Problema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343164"/>
            <a:ext cx="16230600" cy="4963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32"/>
              </a:lnSpc>
              <a:spcBef>
                <a:spcPct val="0"/>
              </a:spcBef>
            </a:pPr>
            <a:r>
              <a:rPr lang="en-US" sz="3200" u="none" strike="noStrike" spc="29">
                <a:solidFill>
                  <a:srgbClr val="000000"/>
                </a:solidFill>
                <a:latin typeface="Arimo"/>
              </a:rPr>
              <a:t>Apresente nesse slide o contexto do problema identificado por vocês, ou seja, conte a história de como você chegaram ao problema escolhido.</a:t>
            </a:r>
          </a:p>
          <a:p>
            <a:pPr marL="0" lvl="0" indent="0" algn="l">
              <a:lnSpc>
                <a:spcPts val="3532"/>
              </a:lnSpc>
              <a:spcBef>
                <a:spcPct val="0"/>
              </a:spcBef>
            </a:pPr>
            <a:endParaRPr lang="en-US" sz="3200" u="none" strike="noStrike" spc="29">
              <a:solidFill>
                <a:srgbClr val="000000"/>
              </a:solidFill>
              <a:latin typeface="Arimo"/>
            </a:endParaRPr>
          </a:p>
          <a:p>
            <a:pPr marL="0" lvl="0" indent="0" algn="l">
              <a:lnSpc>
                <a:spcPts val="3532"/>
              </a:lnSpc>
              <a:spcBef>
                <a:spcPct val="0"/>
              </a:spcBef>
            </a:pPr>
            <a:r>
              <a:rPr lang="en-US" sz="3200" u="none" strike="noStrike" spc="28">
                <a:solidFill>
                  <a:srgbClr val="000000"/>
                </a:solidFill>
                <a:latin typeface="Arimo"/>
              </a:rPr>
              <a:t>Escreva a sua declaração de problema, que é uma frase simples explicando qual o problema identificado. </a:t>
            </a:r>
          </a:p>
          <a:p>
            <a:pPr marL="0" lvl="0" indent="0" algn="l">
              <a:lnSpc>
                <a:spcPts val="3532"/>
              </a:lnSpc>
              <a:spcBef>
                <a:spcPct val="0"/>
              </a:spcBef>
            </a:pPr>
            <a:endParaRPr lang="en-US" sz="3200" u="none" strike="noStrike" spc="28">
              <a:solidFill>
                <a:srgbClr val="000000"/>
              </a:solidFill>
              <a:latin typeface="Arimo"/>
            </a:endParaRPr>
          </a:p>
          <a:p>
            <a:pPr marL="0" lvl="0" indent="0" algn="l">
              <a:lnSpc>
                <a:spcPts val="3532"/>
              </a:lnSpc>
              <a:spcBef>
                <a:spcPct val="0"/>
              </a:spcBef>
            </a:pPr>
            <a:r>
              <a:rPr lang="en-US" sz="3200" u="none" strike="noStrike" spc="29">
                <a:solidFill>
                  <a:srgbClr val="000000"/>
                </a:solidFill>
                <a:latin typeface="Arimo Bold"/>
              </a:rPr>
              <a:t>Por exemplo:</a:t>
            </a:r>
            <a:r>
              <a:rPr lang="en-US" sz="3200" u="none" strike="noStrike" spc="29">
                <a:solidFill>
                  <a:srgbClr val="000000"/>
                </a:solidFill>
                <a:latin typeface="Arimo"/>
              </a:rPr>
              <a:t> "A falta de açougues na região leste da minha cidade faz com que os residentes tenham que andar grandes percursos para comprar carne"</a:t>
            </a:r>
          </a:p>
          <a:p>
            <a:pPr marL="0" lvl="0" indent="0" algn="l">
              <a:lnSpc>
                <a:spcPts val="3532"/>
              </a:lnSpc>
              <a:spcBef>
                <a:spcPct val="0"/>
              </a:spcBef>
            </a:pPr>
            <a:endParaRPr lang="en-US" sz="3200" u="none" strike="noStrike" spc="29">
              <a:solidFill>
                <a:srgbClr val="000000"/>
              </a:solidFill>
              <a:latin typeface="Arimo"/>
            </a:endParaRPr>
          </a:p>
          <a:p>
            <a:pPr marL="0" lvl="0" indent="0" algn="l">
              <a:lnSpc>
                <a:spcPts val="3532"/>
              </a:lnSpc>
              <a:spcBef>
                <a:spcPct val="0"/>
              </a:spcBef>
            </a:pPr>
            <a:r>
              <a:rPr lang="en-US" sz="3200" u="none" strike="noStrike" spc="29">
                <a:solidFill>
                  <a:srgbClr val="000000"/>
                </a:solidFill>
                <a:latin typeface="Arimo"/>
              </a:rPr>
              <a:t>O canvas do problema apresentado no próximo slide pode te ajudar a organizar melhor as suas ideias</a:t>
            </a:r>
          </a:p>
        </p:txBody>
      </p:sp>
      <p:sp>
        <p:nvSpPr>
          <p:cNvPr id="4" name="Freeform 4"/>
          <p:cNvSpPr/>
          <p:nvPr/>
        </p:nvSpPr>
        <p:spPr>
          <a:xfrm>
            <a:off x="14908563" y="7213665"/>
            <a:ext cx="3531837" cy="5036373"/>
          </a:xfrm>
          <a:custGeom>
            <a:avLst/>
            <a:gdLst/>
            <a:ahLst/>
            <a:cxnLst/>
            <a:rect l="l" t="t" r="r" b="b"/>
            <a:pathLst>
              <a:path w="3531837" h="5036373">
                <a:moveTo>
                  <a:pt x="0" y="0"/>
                </a:moveTo>
                <a:lnTo>
                  <a:pt x="3531837" y="0"/>
                </a:lnTo>
                <a:lnTo>
                  <a:pt x="3531837" y="5036373"/>
                </a:lnTo>
                <a:lnTo>
                  <a:pt x="0" y="50363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" r="-39"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3939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Canvas do problema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2343164"/>
            <a:ext cx="5410200" cy="6834919"/>
            <a:chOff x="0" y="0"/>
            <a:chExt cx="1433689" cy="18112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33689" cy="1811236"/>
            </a:xfrm>
            <a:custGeom>
              <a:avLst/>
              <a:gdLst/>
              <a:ahLst/>
              <a:cxnLst/>
              <a:rect l="l" t="t" r="r" b="b"/>
              <a:pathLst>
                <a:path w="1433689" h="1811236">
                  <a:moveTo>
                    <a:pt x="0" y="0"/>
                  </a:moveTo>
                  <a:lnTo>
                    <a:pt x="1433689" y="0"/>
                  </a:lnTo>
                  <a:lnTo>
                    <a:pt x="1433689" y="1811236"/>
                  </a:lnTo>
                  <a:lnTo>
                    <a:pt x="0" y="18112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BF2026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433689" cy="1849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408864" y="2343164"/>
            <a:ext cx="5440236" cy="6834919"/>
            <a:chOff x="0" y="0"/>
            <a:chExt cx="1441648" cy="18112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1648" cy="1811236"/>
            </a:xfrm>
            <a:custGeom>
              <a:avLst/>
              <a:gdLst/>
              <a:ahLst/>
              <a:cxnLst/>
              <a:rect l="l" t="t" r="r" b="b"/>
              <a:pathLst>
                <a:path w="1441648" h="1811236">
                  <a:moveTo>
                    <a:pt x="0" y="0"/>
                  </a:moveTo>
                  <a:lnTo>
                    <a:pt x="1441648" y="0"/>
                  </a:lnTo>
                  <a:lnTo>
                    <a:pt x="1441648" y="1811236"/>
                  </a:lnTo>
                  <a:lnTo>
                    <a:pt x="0" y="18112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BF2026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441648" cy="1849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849100" y="2343164"/>
            <a:ext cx="5410200" cy="6834919"/>
            <a:chOff x="0" y="0"/>
            <a:chExt cx="1433689" cy="181123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33689" cy="1811236"/>
            </a:xfrm>
            <a:custGeom>
              <a:avLst/>
              <a:gdLst/>
              <a:ahLst/>
              <a:cxnLst/>
              <a:rect l="l" t="t" r="r" b="b"/>
              <a:pathLst>
                <a:path w="1433689" h="1811236">
                  <a:moveTo>
                    <a:pt x="0" y="0"/>
                  </a:moveTo>
                  <a:lnTo>
                    <a:pt x="1433689" y="0"/>
                  </a:lnTo>
                  <a:lnTo>
                    <a:pt x="1433689" y="1811236"/>
                  </a:lnTo>
                  <a:lnTo>
                    <a:pt x="0" y="18112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BF2026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433689" cy="1849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59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 flipV="1">
            <a:off x="1028700" y="2872264"/>
            <a:ext cx="16230600" cy="0"/>
          </a:xfrm>
          <a:prstGeom prst="line">
            <a:avLst/>
          </a:prstGeom>
          <a:ln w="19050" cap="flat">
            <a:solidFill>
              <a:srgbClr val="BF202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" name="AutoShape 13"/>
          <p:cNvSpPr/>
          <p:nvPr/>
        </p:nvSpPr>
        <p:spPr>
          <a:xfrm>
            <a:off x="1028700" y="6455203"/>
            <a:ext cx="16230600" cy="0"/>
          </a:xfrm>
          <a:prstGeom prst="line">
            <a:avLst/>
          </a:prstGeom>
          <a:ln w="19050" cap="flat">
            <a:solidFill>
              <a:srgbClr val="BF202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4" name="AutoShape 14"/>
          <p:cNvSpPr/>
          <p:nvPr/>
        </p:nvSpPr>
        <p:spPr>
          <a:xfrm>
            <a:off x="1028700" y="6002765"/>
            <a:ext cx="16230600" cy="0"/>
          </a:xfrm>
          <a:prstGeom prst="line">
            <a:avLst/>
          </a:prstGeom>
          <a:ln w="19050" cap="flat">
            <a:solidFill>
              <a:srgbClr val="BF202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5" name="TextBox 15"/>
          <p:cNvSpPr txBox="1"/>
          <p:nvPr/>
        </p:nvSpPr>
        <p:spPr>
          <a:xfrm>
            <a:off x="6467475" y="2452211"/>
            <a:ext cx="5410200" cy="34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000000"/>
                </a:solidFill>
                <a:latin typeface="Arimo Bold"/>
              </a:rPr>
              <a:t>PROBLEMA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7275" y="2452211"/>
            <a:ext cx="5410200" cy="34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000000"/>
                </a:solidFill>
                <a:latin typeface="Arimo Bold"/>
              </a:rPr>
              <a:t>CONTEXTO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57275" y="6042294"/>
            <a:ext cx="5410200" cy="34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000000"/>
                </a:solidFill>
                <a:latin typeface="Arimo Bold"/>
              </a:rPr>
              <a:t>CLIENTES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467475" y="6042294"/>
            <a:ext cx="5410200" cy="34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000000"/>
                </a:solidFill>
                <a:latin typeface="Arimo Bold"/>
              </a:rPr>
              <a:t>IMPACTO EMOCIONAL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467475" y="7363279"/>
            <a:ext cx="5410200" cy="348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000000"/>
                </a:solidFill>
                <a:latin typeface="Arimo Bold"/>
              </a:rPr>
              <a:t>IMPACTO QUANTIFICÁVEL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868150" y="6042294"/>
            <a:ext cx="5410200" cy="34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000000"/>
                </a:solidFill>
                <a:latin typeface="Arimo Bold"/>
              </a:rPr>
              <a:t>DESVANTAGENS DAS ALTERNATIVAS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887200" y="2452211"/>
            <a:ext cx="5410200" cy="34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000000"/>
                </a:solidFill>
                <a:latin typeface="Arimo Bold"/>
              </a:rPr>
              <a:t>ALTERNATIVAS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467475" y="2881789"/>
            <a:ext cx="5410200" cy="34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000000"/>
                </a:solidFill>
                <a:latin typeface="Arimo Italics"/>
              </a:rPr>
              <a:t>Qual a raiz desse problema?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57275" y="2881789"/>
            <a:ext cx="5410200" cy="34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000000"/>
                </a:solidFill>
                <a:latin typeface="Arimo Italics"/>
              </a:rPr>
              <a:t>Em que momento esse problema ocorre?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57275" y="6471872"/>
            <a:ext cx="5410200" cy="34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000000"/>
                </a:solidFill>
                <a:latin typeface="Arimo Italics"/>
              </a:rPr>
              <a:t>Quem tem problema com mais frequencia?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467475" y="6471872"/>
            <a:ext cx="5410200" cy="34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000000"/>
                </a:solidFill>
                <a:latin typeface="Arimo Italics"/>
              </a:rPr>
              <a:t>Como o cliente se sente?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467475" y="7792857"/>
            <a:ext cx="5410200" cy="34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000000"/>
                </a:solidFill>
                <a:latin typeface="Arimo Italics"/>
              </a:rPr>
              <a:t>Qual o impacto mensurável?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868150" y="6471872"/>
            <a:ext cx="5410200" cy="71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000000"/>
                </a:solidFill>
                <a:latin typeface="Arimo Italics"/>
              </a:rPr>
              <a:t>Quais são os problemas das soluções alternativas?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877675" y="2881789"/>
            <a:ext cx="5410200" cy="71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  <a:spcBef>
                <a:spcPct val="0"/>
              </a:spcBef>
            </a:pPr>
            <a:r>
              <a:rPr lang="en-US" sz="2000" spc="18">
                <a:solidFill>
                  <a:srgbClr val="000000"/>
                </a:solidFill>
                <a:latin typeface="Arimo Italics"/>
              </a:rPr>
              <a:t>O que os clientes fazem para resolver o problema hoje?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3925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Validação do Problema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343164"/>
            <a:ext cx="16230600" cy="6138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32"/>
              </a:lnSpc>
              <a:spcBef>
                <a:spcPct val="0"/>
              </a:spcBef>
            </a:pPr>
            <a:r>
              <a:rPr lang="en-US" sz="3200" u="none" strike="noStrike" spc="28">
                <a:solidFill>
                  <a:srgbClr val="000000"/>
                </a:solidFill>
                <a:latin typeface="Arimo"/>
              </a:rPr>
              <a:t>Apresente se o problema foi validado. </a:t>
            </a:r>
          </a:p>
          <a:p>
            <a:pPr marL="0" lvl="0" indent="0" algn="l">
              <a:lnSpc>
                <a:spcPts val="3532"/>
              </a:lnSpc>
              <a:spcBef>
                <a:spcPct val="0"/>
              </a:spcBef>
            </a:pPr>
            <a:endParaRPr lang="en-US" sz="3200" u="none" strike="noStrike" spc="28">
              <a:solidFill>
                <a:srgbClr val="000000"/>
              </a:solidFill>
              <a:latin typeface="Arimo"/>
            </a:endParaRPr>
          </a:p>
          <a:p>
            <a:pPr marL="0" lvl="0" indent="0" algn="l">
              <a:lnSpc>
                <a:spcPts val="3532"/>
              </a:lnSpc>
              <a:spcBef>
                <a:spcPct val="0"/>
              </a:spcBef>
            </a:pPr>
            <a:r>
              <a:rPr lang="en-US" sz="3200" u="none" strike="noStrike" spc="28">
                <a:solidFill>
                  <a:srgbClr val="000000"/>
                </a:solidFill>
                <a:latin typeface="Arimo"/>
              </a:rPr>
              <a:t>O ideal é que o grupo converse com pelo menos 10 consumidores para validar o problema. </a:t>
            </a:r>
          </a:p>
          <a:p>
            <a:pPr marL="0" lvl="0" indent="0" algn="l">
              <a:lnSpc>
                <a:spcPts val="3532"/>
              </a:lnSpc>
              <a:spcBef>
                <a:spcPct val="0"/>
              </a:spcBef>
            </a:pPr>
            <a:endParaRPr lang="en-US" sz="3200" u="none" strike="noStrike" spc="28">
              <a:solidFill>
                <a:srgbClr val="000000"/>
              </a:solidFill>
              <a:latin typeface="Arimo"/>
            </a:endParaRPr>
          </a:p>
          <a:p>
            <a:pPr marL="0" lvl="0" indent="0" algn="l">
              <a:lnSpc>
                <a:spcPts val="3532"/>
              </a:lnSpc>
              <a:spcBef>
                <a:spcPct val="0"/>
              </a:spcBef>
            </a:pPr>
            <a:r>
              <a:rPr lang="en-US" sz="3200" u="none" strike="noStrike" spc="28">
                <a:solidFill>
                  <a:srgbClr val="000000"/>
                </a:solidFill>
                <a:latin typeface="Arimo"/>
              </a:rPr>
              <a:t>Exemplos do que apresentar neste momento:</a:t>
            </a:r>
          </a:p>
          <a:p>
            <a:pPr marL="0" lvl="0" indent="0" algn="l">
              <a:lnSpc>
                <a:spcPts val="3532"/>
              </a:lnSpc>
              <a:spcBef>
                <a:spcPct val="0"/>
              </a:spcBef>
            </a:pPr>
            <a:endParaRPr lang="en-US" sz="3200" u="none" strike="noStrike" spc="28">
              <a:solidFill>
                <a:srgbClr val="000000"/>
              </a:solidFill>
              <a:latin typeface="Arimo"/>
            </a:endParaRPr>
          </a:p>
          <a:p>
            <a:pPr marL="690881" lvl="1" indent="-345440" algn="l">
              <a:lnSpc>
                <a:spcPts val="4832"/>
              </a:lnSpc>
              <a:buFont typeface="Arial"/>
              <a:buChar char="•"/>
            </a:pPr>
            <a:r>
              <a:rPr lang="en-US" sz="3200" u="none" strike="noStrike" spc="28">
                <a:solidFill>
                  <a:srgbClr val="000000"/>
                </a:solidFill>
                <a:latin typeface="Arimo"/>
              </a:rPr>
              <a:t>Quantos clientes você entrevistou?</a:t>
            </a:r>
          </a:p>
          <a:p>
            <a:pPr marL="690881" lvl="1" indent="-345440" algn="l">
              <a:lnSpc>
                <a:spcPts val="4832"/>
              </a:lnSpc>
              <a:buFont typeface="Arial"/>
              <a:buChar char="•"/>
            </a:pPr>
            <a:r>
              <a:rPr lang="en-US" sz="3200" u="none" strike="noStrike" spc="28">
                <a:solidFill>
                  <a:srgbClr val="000000"/>
                </a:solidFill>
                <a:latin typeface="Arimo"/>
              </a:rPr>
              <a:t>Quantos concordam que esse problema precisa ser resolvido?</a:t>
            </a:r>
          </a:p>
          <a:p>
            <a:pPr marL="690881" lvl="1" indent="-345440" algn="l">
              <a:lnSpc>
                <a:spcPts val="4832"/>
              </a:lnSpc>
              <a:buFont typeface="Arial"/>
              <a:buChar char="•"/>
            </a:pPr>
            <a:r>
              <a:rPr lang="en-US" sz="3200" u="none" strike="noStrike" spc="28">
                <a:solidFill>
                  <a:srgbClr val="000000"/>
                </a:solidFill>
                <a:latin typeface="Arimo"/>
              </a:rPr>
              <a:t>Em linhas gerais, qual o perfil demográfico (faixa etária, região, renda, etc) dos clientes que precisam de uma nova solução para o problema?</a:t>
            </a:r>
          </a:p>
          <a:p>
            <a:pPr marL="690881" lvl="1" indent="-345440" algn="l">
              <a:lnSpc>
                <a:spcPts val="4832"/>
              </a:lnSpc>
              <a:spcBef>
                <a:spcPct val="0"/>
              </a:spcBef>
              <a:buFont typeface="Arial"/>
              <a:buChar char="•"/>
            </a:pPr>
            <a:r>
              <a:rPr lang="en-US" sz="3200" u="none" strike="noStrike" spc="29">
                <a:solidFill>
                  <a:srgbClr val="000000"/>
                </a:solidFill>
                <a:latin typeface="Arimo"/>
              </a:rPr>
              <a:t>Apresente fontes confiáveis sobre o problema/oportunidade identificada.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3925"/>
            <a:ext cx="162306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u="none" strike="noStrike">
                <a:solidFill>
                  <a:srgbClr val="C00000"/>
                </a:solidFill>
                <a:latin typeface="Arimo Bold"/>
              </a:rPr>
              <a:t>Perfil de Cliente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162189"/>
            <a:ext cx="16230600" cy="6149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40"/>
              </a:lnSpc>
            </a:pPr>
            <a:r>
              <a:rPr lang="en-US" sz="3200" spc="29">
                <a:solidFill>
                  <a:srgbClr val="000000"/>
                </a:solidFill>
                <a:latin typeface="Arimo"/>
              </a:rPr>
              <a:t>Apresente a sua persona, ou seja, </a:t>
            </a:r>
            <a:r>
              <a:rPr lang="en-US" sz="3200" spc="29">
                <a:solidFill>
                  <a:srgbClr val="000000"/>
                </a:solidFill>
                <a:latin typeface="Arimo Bold"/>
              </a:rPr>
              <a:t>o segmento de clientes </a:t>
            </a:r>
            <a:r>
              <a:rPr lang="en-US" sz="3200" spc="29">
                <a:solidFill>
                  <a:srgbClr val="000000"/>
                </a:solidFill>
                <a:latin typeface="Arimo"/>
              </a:rPr>
              <a:t>que irá utilizar a sua solução</a:t>
            </a:r>
          </a:p>
          <a:p>
            <a:pPr algn="just">
              <a:lnSpc>
                <a:spcPts val="5440"/>
              </a:lnSpc>
            </a:pPr>
            <a:r>
              <a:rPr lang="en-US" sz="3200" spc="29">
                <a:solidFill>
                  <a:srgbClr val="000000"/>
                </a:solidFill>
                <a:latin typeface="Arimo"/>
              </a:rPr>
              <a:t>Construa a persona </a:t>
            </a:r>
            <a:r>
              <a:rPr lang="en-US" sz="3200" spc="29">
                <a:solidFill>
                  <a:srgbClr val="000000"/>
                </a:solidFill>
                <a:latin typeface="Arimo Bold"/>
              </a:rPr>
              <a:t>apresentando características demográficas e comportamentais do seu potencial cliente</a:t>
            </a:r>
            <a:r>
              <a:rPr lang="en-US" sz="3200" spc="29">
                <a:solidFill>
                  <a:srgbClr val="000000"/>
                </a:solidFill>
                <a:latin typeface="Arimo"/>
              </a:rPr>
              <a:t>. </a:t>
            </a:r>
          </a:p>
          <a:p>
            <a:pPr algn="just">
              <a:lnSpc>
                <a:spcPts val="5440"/>
              </a:lnSpc>
            </a:pPr>
            <a:r>
              <a:rPr lang="en-US" sz="3200" spc="29">
                <a:solidFill>
                  <a:srgbClr val="000000"/>
                </a:solidFill>
                <a:latin typeface="Arimo"/>
              </a:rPr>
              <a:t>Exemplo: gênero, idade, onde mora, grau de instrução, gostos pessoais, valores pessoais, hobbies, etc</a:t>
            </a:r>
          </a:p>
          <a:p>
            <a:pPr algn="just">
              <a:lnSpc>
                <a:spcPts val="5440"/>
              </a:lnSpc>
            </a:pPr>
            <a:r>
              <a:rPr lang="en-US" sz="3200" spc="29">
                <a:solidFill>
                  <a:srgbClr val="000000"/>
                </a:solidFill>
                <a:latin typeface="Arimo"/>
              </a:rPr>
              <a:t>Utilize algumas informações da </a:t>
            </a:r>
            <a:r>
              <a:rPr lang="en-US" sz="3200" spc="29">
                <a:solidFill>
                  <a:srgbClr val="000000"/>
                </a:solidFill>
                <a:latin typeface="Arimo Bold"/>
              </a:rPr>
              <a:t>validação do mercado para definir a sua persona</a:t>
            </a:r>
            <a:r>
              <a:rPr lang="en-US" sz="3200" spc="29">
                <a:solidFill>
                  <a:srgbClr val="000000"/>
                </a:solidFill>
                <a:latin typeface="Arimo"/>
              </a:rPr>
              <a:t>. A ferramenta de criação de persona do próximo slide também pode te ajudar a organizar o seu segmento de clientes.</a:t>
            </a: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146DF2A-83B1-6909-4A67-2011361A3DEA}"/>
              </a:ext>
            </a:extLst>
          </p:cNvPr>
          <p:cNvSpPr/>
          <p:nvPr/>
        </p:nvSpPr>
        <p:spPr>
          <a:xfrm>
            <a:off x="2071726" y="8636897"/>
            <a:ext cx="12091395" cy="726178"/>
          </a:xfrm>
          <a:custGeom>
            <a:avLst/>
            <a:gdLst/>
            <a:ahLst/>
            <a:cxnLst/>
            <a:rect l="l" t="t" r="r" b="b"/>
            <a:pathLst>
              <a:path w="3184565" h="191257">
                <a:moveTo>
                  <a:pt x="0" y="0"/>
                </a:moveTo>
                <a:lnTo>
                  <a:pt x="3184565" y="0"/>
                </a:lnTo>
                <a:lnTo>
                  <a:pt x="3184565" y="191257"/>
                </a:lnTo>
                <a:lnTo>
                  <a:pt x="0" y="191257"/>
                </a:lnTo>
                <a:close/>
              </a:path>
            </a:pathLst>
          </a:custGeom>
          <a:solidFill>
            <a:srgbClr val="FDCB58"/>
          </a:solidFill>
        </p:spPr>
        <p:txBody>
          <a:bodyPr anchor="ctr"/>
          <a:lstStyle/>
          <a:p>
            <a:pPr algn="ctr"/>
            <a:r>
              <a:rPr lang="en-US" sz="2800" spc="26" dirty="0" err="1">
                <a:solidFill>
                  <a:srgbClr val="000000"/>
                </a:solidFill>
                <a:latin typeface="Arimo Bold"/>
              </a:rPr>
              <a:t>Exclua</a:t>
            </a:r>
            <a:r>
              <a:rPr lang="en-US" sz="2800" spc="26" dirty="0">
                <a:solidFill>
                  <a:srgbClr val="000000"/>
                </a:solidFill>
                <a:latin typeface="Arimo Bold"/>
              </a:rPr>
              <a:t> </a:t>
            </a:r>
            <a:r>
              <a:rPr lang="en-US" sz="2800" spc="26" dirty="0" err="1">
                <a:solidFill>
                  <a:srgbClr val="000000"/>
                </a:solidFill>
                <a:latin typeface="Arimo Bold"/>
              </a:rPr>
              <a:t>este</a:t>
            </a:r>
            <a:r>
              <a:rPr lang="en-US" sz="2800" spc="26" dirty="0">
                <a:solidFill>
                  <a:srgbClr val="000000"/>
                </a:solidFill>
                <a:latin typeface="Arimo Bold"/>
              </a:rPr>
              <a:t> slide de </a:t>
            </a:r>
            <a:r>
              <a:rPr lang="en-US" sz="2800" spc="26" dirty="0" err="1">
                <a:solidFill>
                  <a:srgbClr val="000000"/>
                </a:solidFill>
                <a:latin typeface="Arimo Bold"/>
              </a:rPr>
              <a:t>instrução</a:t>
            </a:r>
            <a:r>
              <a:rPr lang="en-US" sz="2800" spc="26" dirty="0">
                <a:solidFill>
                  <a:srgbClr val="000000"/>
                </a:solidFill>
                <a:latin typeface="Arimo Bold"/>
              </a:rPr>
              <a:t> e utilize </a:t>
            </a:r>
            <a:r>
              <a:rPr lang="en-US" sz="2800" spc="26" dirty="0" err="1">
                <a:solidFill>
                  <a:srgbClr val="000000"/>
                </a:solidFill>
                <a:latin typeface="Arimo Bold"/>
              </a:rPr>
              <a:t>apenas</a:t>
            </a:r>
            <a:r>
              <a:rPr lang="en-US" sz="2800" spc="26" dirty="0">
                <a:solidFill>
                  <a:srgbClr val="000000"/>
                </a:solidFill>
                <a:latin typeface="Arimo Bold"/>
              </a:rPr>
              <a:t> o de </a:t>
            </a:r>
            <a:r>
              <a:rPr lang="en-US" sz="2800" spc="26" dirty="0" err="1">
                <a:solidFill>
                  <a:srgbClr val="000000"/>
                </a:solidFill>
                <a:latin typeface="Arimo Bold"/>
              </a:rPr>
              <a:t>exemplo</a:t>
            </a:r>
            <a:r>
              <a:rPr lang="en-US" sz="2800" spc="26" dirty="0">
                <a:solidFill>
                  <a:srgbClr val="000000"/>
                </a:solidFill>
                <a:latin typeface="Arimo Bold"/>
              </a:rPr>
              <a:t>.</a:t>
            </a: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8DEB8D22-CF12-01EE-E295-C52DBFDEA05E}"/>
              </a:ext>
            </a:extLst>
          </p:cNvPr>
          <p:cNvSpPr/>
          <p:nvPr/>
        </p:nvSpPr>
        <p:spPr>
          <a:xfrm>
            <a:off x="1056578" y="8636897"/>
            <a:ext cx="826376" cy="726178"/>
          </a:xfrm>
          <a:custGeom>
            <a:avLst/>
            <a:gdLst/>
            <a:ahLst/>
            <a:cxnLst/>
            <a:rect l="l" t="t" r="r" b="b"/>
            <a:pathLst>
              <a:path w="826376" h="726178">
                <a:moveTo>
                  <a:pt x="0" y="0"/>
                </a:moveTo>
                <a:lnTo>
                  <a:pt x="826376" y="0"/>
                </a:lnTo>
                <a:lnTo>
                  <a:pt x="826376" y="726178"/>
                </a:lnTo>
                <a:lnTo>
                  <a:pt x="0" y="726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2876</Words>
  <Application>Microsoft Office PowerPoint</Application>
  <PresentationFormat>Personalizar</PresentationFormat>
  <Paragraphs>393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Arimo</vt:lpstr>
      <vt:lpstr>Arimo Italics</vt:lpstr>
      <vt:lpstr>Arimo Bold</vt:lpstr>
      <vt:lpstr>Calibri</vt:lpstr>
      <vt:lpstr>TS Damas Sans Bold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Pitch Deck - D2F</dc:title>
  <cp:lastModifiedBy>Mateus Henrique  Souza Bavaro</cp:lastModifiedBy>
  <cp:revision>3</cp:revision>
  <dcterms:created xsi:type="dcterms:W3CDTF">2006-08-16T00:00:00Z</dcterms:created>
  <dcterms:modified xsi:type="dcterms:W3CDTF">2024-02-06T19:38:52Z</dcterms:modified>
  <dc:identifier>DAF8Brhz4FA</dc:identifier>
</cp:coreProperties>
</file>