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76" r:id="rId5"/>
    <p:sldId id="263" r:id="rId6"/>
    <p:sldId id="265" r:id="rId7"/>
    <p:sldId id="267" r:id="rId8"/>
    <p:sldId id="268" r:id="rId9"/>
    <p:sldId id="264" r:id="rId10"/>
    <p:sldId id="269" r:id="rId11"/>
    <p:sldId id="270" r:id="rId12"/>
    <p:sldId id="273" r:id="rId13"/>
    <p:sldId id="274" r:id="rId14"/>
    <p:sldId id="272" r:id="rId15"/>
    <p:sldId id="278" r:id="rId16"/>
    <p:sldId id="279" r:id="rId17"/>
    <p:sldId id="277" r:id="rId18"/>
    <p:sldId id="258" r:id="rId19"/>
    <p:sldId id="260" r:id="rId20"/>
    <p:sldId id="261" r:id="rId21"/>
    <p:sldId id="281" r:id="rId22"/>
    <p:sldId id="283" r:id="rId23"/>
    <p:sldId id="280" r:id="rId24"/>
    <p:sldId id="290" r:id="rId25"/>
    <p:sldId id="291" r:id="rId26"/>
    <p:sldId id="292" r:id="rId27"/>
    <p:sldId id="293" r:id="rId28"/>
    <p:sldId id="285" r:id="rId29"/>
    <p:sldId id="286"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1" d="100"/>
          <a:sy n="121" d="100"/>
        </p:scale>
        <p:origin x="38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2B824F-10C7-4F59-B55B-0BFF61EAB94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D1A81FA-2D1B-480A-9752-0FC366719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9F77215-3250-4AF6-8BE3-9756CC4A97E4}"/>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0CB85D18-013B-478D-81F0-DAB09A0DA1E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80263B-4C9D-45DA-9275-85D0C742AFEB}"/>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331011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6D2C41-F078-4435-80C3-5BF1C2FF644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061A64E-0FCE-45A2-9168-2A0F82226DD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9C28C1-54A5-40FD-9BBD-AB2592432FE5}"/>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75449605-BDF4-4FA2-B507-37CECC3311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376067-8FB5-4749-9059-28DD0E88A85F}"/>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275140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1A7177F-2118-4AD9-92BD-F644D0208E3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9079C03-5638-4356-B4EC-3C7F93BAA87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A9630BE-500F-45F1-8D25-BC5F3390B92E}"/>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908A712E-0D92-466E-BF93-B6273060917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6EAB50-1363-48AE-A120-BD6AC4ACD382}"/>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182744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C84B8C-6953-4187-9B90-0A746FFD0AF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FAA58A3-FF50-4160-99FC-569B91552EB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1125911-1917-4B61-9C7A-6D5396EE5D04}"/>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65890A47-0E1D-402A-8B14-686393BCA7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9E324B-D25B-4B83-B41E-A7C706E4CB95}"/>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423881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765FEB-8181-4B65-B2AE-BD5EE1ECC4D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1186054-98C5-4A26-8EDA-3FFB8F666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EB3AADB-45FE-468D-807B-A573BC840D94}"/>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54433B04-6E38-488E-835C-655146A69B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CA7602-36F0-4EAE-8BC1-EB5437DD33AB}"/>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77103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A27999-1D38-4453-9D0A-F89477394FD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9241910-FFF2-4AC1-BB88-4780DDA8015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8DD13C-E1C8-44A4-B8C5-805E99FF39A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9A8951F-452B-485D-BBB6-A0359CDE2EA8}"/>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6" name="頁尾版面配置區 5">
            <a:extLst>
              <a:ext uri="{FF2B5EF4-FFF2-40B4-BE49-F238E27FC236}">
                <a16:creationId xmlns:a16="http://schemas.microsoft.com/office/drawing/2014/main" id="{BB2637FA-B91B-4239-B16B-206642F899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72DD805-3A44-4BCA-B74E-5F9C4EC506D5}"/>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52542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ABAFF7-F328-4101-A6BA-C7F72FF6D94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51EC6D5-940D-484F-A0D2-59CF0F9A00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7E02648-36EA-4CB6-B19E-7B3B6DA05EB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6E5475E-4383-4D44-A803-26F941B8AF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A1107A5-47C8-4FF2-ACB0-C0A697C8E2D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5A210A6-A280-4242-B6CE-935AD1E4A114}"/>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8" name="頁尾版面配置區 7">
            <a:extLst>
              <a:ext uri="{FF2B5EF4-FFF2-40B4-BE49-F238E27FC236}">
                <a16:creationId xmlns:a16="http://schemas.microsoft.com/office/drawing/2014/main" id="{36335986-EDD8-44DE-B7B2-A0C0229F705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754271E-32DC-40BF-B7AC-644DCEC2881E}"/>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101990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729239-9C71-48A1-BCDA-F861429820D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9C59EC2-17D4-4236-B95A-756AEEA3C8B8}"/>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4" name="頁尾版面配置區 3">
            <a:extLst>
              <a:ext uri="{FF2B5EF4-FFF2-40B4-BE49-F238E27FC236}">
                <a16:creationId xmlns:a16="http://schemas.microsoft.com/office/drawing/2014/main" id="{D65566A3-1792-4A14-A24E-01780625A23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8C9F506-5906-482C-943B-1B692F00EF92}"/>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59748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3CD8D0A-4EBC-4DC3-96FC-D19C3F2767B0}"/>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3" name="頁尾版面配置區 2">
            <a:extLst>
              <a:ext uri="{FF2B5EF4-FFF2-40B4-BE49-F238E27FC236}">
                <a16:creationId xmlns:a16="http://schemas.microsoft.com/office/drawing/2014/main" id="{369D11A4-32BB-4B1E-90D0-D141B76B91D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ED28700-3E60-4268-A1F1-9D5DBBF87E3D}"/>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390084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0B0A26-8333-4D89-B129-11375B1AFAB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068F7CB-4CCE-4C4B-B114-97DB59C04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49274DE-90F2-43FD-ADAF-1BC69C195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E805471-CDF0-43A6-AB53-C745F4520DE7}"/>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6" name="頁尾版面配置區 5">
            <a:extLst>
              <a:ext uri="{FF2B5EF4-FFF2-40B4-BE49-F238E27FC236}">
                <a16:creationId xmlns:a16="http://schemas.microsoft.com/office/drawing/2014/main" id="{6961C646-EBE1-49B4-B8CD-F4D4788D8B3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8248AE2-5787-41F7-B82E-85342FADD457}"/>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178007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8AE6F4-FB0F-4520-B645-97EF2AC31C8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592C32B-B644-48EF-9973-AD743546B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960C7E5-2E21-4ACE-AFA1-56F5D36D9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1397C64-9325-4801-BEEC-D237F7305E56}"/>
              </a:ext>
            </a:extLst>
          </p:cNvPr>
          <p:cNvSpPr>
            <a:spLocks noGrp="1"/>
          </p:cNvSpPr>
          <p:nvPr>
            <p:ph type="dt" sz="half" idx="10"/>
          </p:nvPr>
        </p:nvSpPr>
        <p:spPr/>
        <p:txBody>
          <a:bodyPr/>
          <a:lstStyle/>
          <a:p>
            <a:fld id="{131E76E6-F5F3-47BE-8FC1-C37550D88D41}" type="datetimeFigureOut">
              <a:rPr lang="zh-TW" altLang="en-US" smtClean="0"/>
              <a:t>2024/8/13</a:t>
            </a:fld>
            <a:endParaRPr lang="zh-TW" altLang="en-US"/>
          </a:p>
        </p:txBody>
      </p:sp>
      <p:sp>
        <p:nvSpPr>
          <p:cNvPr id="6" name="頁尾版面配置區 5">
            <a:extLst>
              <a:ext uri="{FF2B5EF4-FFF2-40B4-BE49-F238E27FC236}">
                <a16:creationId xmlns:a16="http://schemas.microsoft.com/office/drawing/2014/main" id="{E6086689-0F68-4B6F-B0BA-1208D51A727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9FEEAD2-DA39-4A3C-879A-0F6E09A53938}"/>
              </a:ext>
            </a:extLst>
          </p:cNvPr>
          <p:cNvSpPr>
            <a:spLocks noGrp="1"/>
          </p:cNvSpPr>
          <p:nvPr>
            <p:ph type="sldNum" sz="quarter" idx="12"/>
          </p:nvPr>
        </p:nvSpPr>
        <p:spPr/>
        <p:txBody>
          <a:body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219803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DB58351-DCC0-4BFC-B000-9B993246A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ADDE66E-8EF4-47AA-B4BA-B5F87AF79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F974596-A56E-4590-8B52-85C8836FB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E76E6-F5F3-47BE-8FC1-C37550D88D41}" type="datetimeFigureOut">
              <a:rPr lang="zh-TW" altLang="en-US" smtClean="0"/>
              <a:t>2024/8/13</a:t>
            </a:fld>
            <a:endParaRPr lang="zh-TW" altLang="en-US"/>
          </a:p>
        </p:txBody>
      </p:sp>
      <p:sp>
        <p:nvSpPr>
          <p:cNvPr id="5" name="頁尾版面配置區 4">
            <a:extLst>
              <a:ext uri="{FF2B5EF4-FFF2-40B4-BE49-F238E27FC236}">
                <a16:creationId xmlns:a16="http://schemas.microsoft.com/office/drawing/2014/main" id="{604ED2EE-B391-42E3-B3C8-DAD4CB714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AA3F4A6-E4D3-42C1-BA6A-03CFFBEA4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6900C-EC8A-4FDC-B0CB-4CD1B51FE061}" type="slidenum">
              <a:rPr lang="zh-TW" altLang="en-US" smtClean="0"/>
              <a:t>‹#›</a:t>
            </a:fld>
            <a:endParaRPr lang="zh-TW" altLang="en-US"/>
          </a:p>
        </p:txBody>
      </p:sp>
    </p:spTree>
    <p:extLst>
      <p:ext uri="{BB962C8B-B14F-4D97-AF65-F5344CB8AC3E}">
        <p14:creationId xmlns:p14="http://schemas.microsoft.com/office/powerpoint/2010/main" val="880728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5.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51760-8549-4A9A-B8B6-74DE7DE9248A}"/>
              </a:ext>
            </a:extLst>
          </p:cNvPr>
          <p:cNvSpPr>
            <a:spLocks noGrp="1"/>
          </p:cNvSpPr>
          <p:nvPr>
            <p:ph type="ctrTitle"/>
          </p:nvPr>
        </p:nvSpPr>
        <p:spPr/>
        <p:txBody>
          <a:bodyPr/>
          <a:lstStyle/>
          <a:p>
            <a:r>
              <a:rPr lang="zh-TW" altLang="en-US" dirty="0"/>
              <a:t>論文交接</a:t>
            </a:r>
          </a:p>
        </p:txBody>
      </p:sp>
      <p:sp>
        <p:nvSpPr>
          <p:cNvPr id="3" name="副標題 2">
            <a:extLst>
              <a:ext uri="{FF2B5EF4-FFF2-40B4-BE49-F238E27FC236}">
                <a16:creationId xmlns:a16="http://schemas.microsoft.com/office/drawing/2014/main" id="{769FD1BD-6567-4CFB-BBA4-226728FD00A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86721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DC43AA-ECD0-4F3A-8948-BBB88F2D6D2D}"/>
              </a:ext>
            </a:extLst>
          </p:cNvPr>
          <p:cNvSpPr>
            <a:spLocks noGrp="1"/>
          </p:cNvSpPr>
          <p:nvPr>
            <p:ph type="title"/>
          </p:nvPr>
        </p:nvSpPr>
        <p:spPr/>
        <p:txBody>
          <a:bodyPr/>
          <a:lstStyle/>
          <a:p>
            <a:r>
              <a:rPr lang="zh-TW" altLang="en-US" dirty="0"/>
              <a:t>臉部資料集</a:t>
            </a:r>
            <a:r>
              <a:rPr lang="en-US" altLang="zh-TW" dirty="0"/>
              <a:t>—</a:t>
            </a:r>
            <a:r>
              <a:rPr lang="zh-TW" altLang="en-US" dirty="0"/>
              <a:t> 模型架構</a:t>
            </a:r>
          </a:p>
        </p:txBody>
      </p:sp>
      <p:sp>
        <p:nvSpPr>
          <p:cNvPr id="4" name="投影片編號版面配置區 3">
            <a:extLst>
              <a:ext uri="{FF2B5EF4-FFF2-40B4-BE49-F238E27FC236}">
                <a16:creationId xmlns:a16="http://schemas.microsoft.com/office/drawing/2014/main" id="{70FA573C-262F-4E31-B768-8EF110BB273A}"/>
              </a:ext>
            </a:extLst>
          </p:cNvPr>
          <p:cNvSpPr>
            <a:spLocks noGrp="1"/>
          </p:cNvSpPr>
          <p:nvPr>
            <p:ph type="sldNum" sz="quarter" idx="12"/>
          </p:nvPr>
        </p:nvSpPr>
        <p:spPr/>
        <p:txBody>
          <a:bodyPr/>
          <a:lstStyle/>
          <a:p>
            <a:fld id="{D60ECA09-1BC6-435C-886F-70D201C1A253}" type="slidenum">
              <a:rPr lang="zh-TW" altLang="en-US" smtClean="0"/>
              <a:pPr/>
              <a:t>10</a:t>
            </a:fld>
            <a:endParaRPr lang="zh-TW" altLang="en-US"/>
          </a:p>
        </p:txBody>
      </p:sp>
      <p:pic>
        <p:nvPicPr>
          <p:cNvPr id="3074" name="Picture 2">
            <a:extLst>
              <a:ext uri="{FF2B5EF4-FFF2-40B4-BE49-F238E27FC236}">
                <a16:creationId xmlns:a16="http://schemas.microsoft.com/office/drawing/2014/main" id="{AEDB72A9-FA4B-421B-9172-841E21354A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41247"/>
            <a:ext cx="10515600" cy="224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33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DC43AA-ECD0-4F3A-8948-BBB88F2D6D2D}"/>
              </a:ext>
            </a:extLst>
          </p:cNvPr>
          <p:cNvSpPr>
            <a:spLocks noGrp="1"/>
          </p:cNvSpPr>
          <p:nvPr>
            <p:ph type="title"/>
          </p:nvPr>
        </p:nvSpPr>
        <p:spPr/>
        <p:txBody>
          <a:bodyPr/>
          <a:lstStyle/>
          <a:p>
            <a:r>
              <a:rPr lang="zh-TW" altLang="en-US" dirty="0"/>
              <a:t>臉部資料集</a:t>
            </a:r>
            <a:r>
              <a:rPr lang="en-US" altLang="zh-TW" dirty="0"/>
              <a:t>—</a:t>
            </a:r>
            <a:r>
              <a:rPr lang="zh-TW" altLang="en-US" dirty="0"/>
              <a:t> 實驗</a:t>
            </a:r>
          </a:p>
        </p:txBody>
      </p:sp>
      <p:sp>
        <p:nvSpPr>
          <p:cNvPr id="4" name="投影片編號版面配置區 3">
            <a:extLst>
              <a:ext uri="{FF2B5EF4-FFF2-40B4-BE49-F238E27FC236}">
                <a16:creationId xmlns:a16="http://schemas.microsoft.com/office/drawing/2014/main" id="{70FA573C-262F-4E31-B768-8EF110BB273A}"/>
              </a:ext>
            </a:extLst>
          </p:cNvPr>
          <p:cNvSpPr>
            <a:spLocks noGrp="1"/>
          </p:cNvSpPr>
          <p:nvPr>
            <p:ph type="sldNum" sz="quarter" idx="12"/>
          </p:nvPr>
        </p:nvSpPr>
        <p:spPr/>
        <p:txBody>
          <a:bodyPr/>
          <a:lstStyle/>
          <a:p>
            <a:fld id="{D60ECA09-1BC6-435C-886F-70D201C1A253}" type="slidenum">
              <a:rPr lang="zh-TW" altLang="en-US" smtClean="0"/>
              <a:pPr/>
              <a:t>11</a:t>
            </a:fld>
            <a:endParaRPr lang="zh-TW" altLang="en-US"/>
          </a:p>
        </p:txBody>
      </p:sp>
      <p:sp>
        <p:nvSpPr>
          <p:cNvPr id="3" name="內容版面配置區 2">
            <a:extLst>
              <a:ext uri="{FF2B5EF4-FFF2-40B4-BE49-F238E27FC236}">
                <a16:creationId xmlns:a16="http://schemas.microsoft.com/office/drawing/2014/main" id="{E028E6D9-BF1A-4BF2-834C-443F3CD17ADA}"/>
              </a:ext>
            </a:extLst>
          </p:cNvPr>
          <p:cNvSpPr>
            <a:spLocks noGrp="1"/>
          </p:cNvSpPr>
          <p:nvPr>
            <p:ph idx="1"/>
          </p:nvPr>
        </p:nvSpPr>
        <p:spPr>
          <a:xfrm>
            <a:off x="838200" y="3718560"/>
            <a:ext cx="10515600" cy="2458402"/>
          </a:xfrm>
        </p:spPr>
        <p:txBody>
          <a:bodyPr>
            <a:normAutofit/>
          </a:bodyPr>
          <a:lstStyle/>
          <a:p>
            <a:pPr>
              <a:lnSpc>
                <a:spcPct val="150000"/>
              </a:lnSpc>
            </a:pPr>
            <a:r>
              <a:rPr lang="zh-TW" altLang="en-US" sz="1800" dirty="0"/>
              <a:t>以</a:t>
            </a:r>
            <a:r>
              <a:rPr lang="en-US" altLang="zh-TW" sz="1800" dirty="0"/>
              <a:t>6000</a:t>
            </a:r>
            <a:r>
              <a:rPr lang="zh-TW" altLang="en-US" sz="1800" dirty="0"/>
              <a:t>張五官扭曲圖進行測試</a:t>
            </a:r>
            <a:r>
              <a:rPr lang="en-US" altLang="zh-TW" sz="1800" dirty="0"/>
              <a:t>:</a:t>
            </a:r>
          </a:p>
          <a:p>
            <a:pPr marL="0" indent="0">
              <a:lnSpc>
                <a:spcPct val="150000"/>
              </a:lnSpc>
              <a:buNone/>
            </a:pPr>
            <a:endParaRPr lang="en-US" altLang="zh-TW" sz="1800" dirty="0"/>
          </a:p>
        </p:txBody>
      </p:sp>
      <p:graphicFrame>
        <p:nvGraphicFramePr>
          <p:cNvPr id="5" name="表格 5">
            <a:extLst>
              <a:ext uri="{FF2B5EF4-FFF2-40B4-BE49-F238E27FC236}">
                <a16:creationId xmlns:a16="http://schemas.microsoft.com/office/drawing/2014/main" id="{CB04288E-E33B-45B0-A228-220025C93617}"/>
              </a:ext>
            </a:extLst>
          </p:cNvPr>
          <p:cNvGraphicFramePr>
            <a:graphicFrameLocks noGrp="1"/>
          </p:cNvGraphicFramePr>
          <p:nvPr/>
        </p:nvGraphicFramePr>
        <p:xfrm>
          <a:off x="1764792" y="2188908"/>
          <a:ext cx="5636768" cy="1112520"/>
        </p:xfrm>
        <a:graphic>
          <a:graphicData uri="http://schemas.openxmlformats.org/drawingml/2006/table">
            <a:tbl>
              <a:tblPr firstRow="1" bandRow="1">
                <a:tableStyleId>{5C22544A-7EE6-4342-B048-85BDC9FD1C3A}</a:tableStyleId>
              </a:tblPr>
              <a:tblGrid>
                <a:gridCol w="1279546">
                  <a:extLst>
                    <a:ext uri="{9D8B030D-6E8A-4147-A177-3AD203B41FA5}">
                      <a16:colId xmlns:a16="http://schemas.microsoft.com/office/drawing/2014/main" val="1575798211"/>
                    </a:ext>
                  </a:extLst>
                </a:gridCol>
                <a:gridCol w="2178611">
                  <a:extLst>
                    <a:ext uri="{9D8B030D-6E8A-4147-A177-3AD203B41FA5}">
                      <a16:colId xmlns:a16="http://schemas.microsoft.com/office/drawing/2014/main" val="1425093261"/>
                    </a:ext>
                  </a:extLst>
                </a:gridCol>
                <a:gridCol w="2178611">
                  <a:extLst>
                    <a:ext uri="{9D8B030D-6E8A-4147-A177-3AD203B41FA5}">
                      <a16:colId xmlns:a16="http://schemas.microsoft.com/office/drawing/2014/main" val="1187135551"/>
                    </a:ext>
                  </a:extLst>
                </a:gridCol>
              </a:tblGrid>
              <a:tr h="370840">
                <a:tc>
                  <a:txBody>
                    <a:bodyPr/>
                    <a:lstStyle/>
                    <a:p>
                      <a:pPr algn="ct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SFMCNN</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CNN</a:t>
                      </a:r>
                      <a:endParaRPr lang="zh-TW" altLang="en-US" dirty="0"/>
                    </a:p>
                  </a:txBody>
                  <a:tcPr/>
                </a:tc>
                <a:extLst>
                  <a:ext uri="{0D108BD9-81ED-4DB2-BD59-A6C34878D82A}">
                    <a16:rowId xmlns:a16="http://schemas.microsoft.com/office/drawing/2014/main" val="627057114"/>
                  </a:ext>
                </a:extLst>
              </a:tr>
              <a:tr h="370840">
                <a:tc>
                  <a:txBody>
                    <a:bodyPr/>
                    <a:lstStyle/>
                    <a:p>
                      <a:pPr algn="ctr"/>
                      <a:r>
                        <a:rPr lang="en-US" altLang="zh-TW" sz="1800" dirty="0" err="1"/>
                        <a:t>train_acc</a:t>
                      </a:r>
                      <a:r>
                        <a:rPr lang="en-US" altLang="zh-TW" sz="1800" dirty="0"/>
                        <a:t> </a:t>
                      </a:r>
                      <a:endParaRPr lang="zh-TW" altLang="en-US" dirty="0"/>
                    </a:p>
                  </a:txBody>
                  <a:tcPr/>
                </a:tc>
                <a:tc>
                  <a:txBody>
                    <a:bodyPr/>
                    <a:lstStyle/>
                    <a:p>
                      <a:pPr algn="ctr"/>
                      <a:r>
                        <a:rPr lang="en-US" altLang="zh-TW" sz="1800" dirty="0"/>
                        <a:t>0.993</a:t>
                      </a:r>
                      <a:endParaRPr lang="zh-TW" altLang="en-US" dirty="0"/>
                    </a:p>
                  </a:txBody>
                  <a:tcPr/>
                </a:tc>
                <a:tc>
                  <a:txBody>
                    <a:bodyPr/>
                    <a:lstStyle/>
                    <a:p>
                      <a:pPr algn="ctr"/>
                      <a:r>
                        <a:rPr lang="en-US" altLang="zh-TW" dirty="0"/>
                        <a:t>1.0</a:t>
                      </a:r>
                      <a:endParaRPr lang="zh-TW" altLang="en-US" dirty="0"/>
                    </a:p>
                  </a:txBody>
                  <a:tcPr/>
                </a:tc>
                <a:extLst>
                  <a:ext uri="{0D108BD9-81ED-4DB2-BD59-A6C34878D82A}">
                    <a16:rowId xmlns:a16="http://schemas.microsoft.com/office/drawing/2014/main" val="2222915165"/>
                  </a:ext>
                </a:extLst>
              </a:tr>
              <a:tr h="370840">
                <a:tc>
                  <a:txBody>
                    <a:bodyPr/>
                    <a:lstStyle/>
                    <a:p>
                      <a:pPr algn="ctr"/>
                      <a:r>
                        <a:rPr lang="en-US" altLang="zh-TW" sz="1800" dirty="0" err="1"/>
                        <a:t>test_acc</a:t>
                      </a:r>
                      <a:r>
                        <a:rPr lang="en-US" altLang="zh-TW" sz="1800" dirty="0"/>
                        <a:t> </a:t>
                      </a:r>
                      <a:endParaRPr lang="zh-TW" altLang="en-US" dirty="0"/>
                    </a:p>
                  </a:txBody>
                  <a:tcPr/>
                </a:tc>
                <a:tc>
                  <a:txBody>
                    <a:bodyPr/>
                    <a:lstStyle/>
                    <a:p>
                      <a:pPr algn="ctr"/>
                      <a:r>
                        <a:rPr lang="en-US" altLang="zh-TW" sz="1800" dirty="0"/>
                        <a:t>0.998</a:t>
                      </a:r>
                      <a:endParaRPr lang="zh-TW" altLang="en-US" dirty="0"/>
                    </a:p>
                  </a:txBody>
                  <a:tcPr/>
                </a:tc>
                <a:tc>
                  <a:txBody>
                    <a:bodyPr/>
                    <a:lstStyle/>
                    <a:p>
                      <a:pPr algn="ctr"/>
                      <a:r>
                        <a:rPr lang="en-US" altLang="zh-TW" dirty="0"/>
                        <a:t>1.0</a:t>
                      </a:r>
                      <a:endParaRPr lang="zh-TW" altLang="en-US" dirty="0"/>
                    </a:p>
                  </a:txBody>
                  <a:tcPr/>
                </a:tc>
                <a:extLst>
                  <a:ext uri="{0D108BD9-81ED-4DB2-BD59-A6C34878D82A}">
                    <a16:rowId xmlns:a16="http://schemas.microsoft.com/office/drawing/2014/main" val="3402240952"/>
                  </a:ext>
                </a:extLst>
              </a:tr>
            </a:tbl>
          </a:graphicData>
        </a:graphic>
      </p:graphicFrame>
      <p:graphicFrame>
        <p:nvGraphicFramePr>
          <p:cNvPr id="7" name="表格 5">
            <a:extLst>
              <a:ext uri="{FF2B5EF4-FFF2-40B4-BE49-F238E27FC236}">
                <a16:creationId xmlns:a16="http://schemas.microsoft.com/office/drawing/2014/main" id="{20A69104-5FDB-45FB-8DB6-ECFD97ED1B14}"/>
              </a:ext>
            </a:extLst>
          </p:cNvPr>
          <p:cNvGraphicFramePr>
            <a:graphicFrameLocks noGrp="1"/>
          </p:cNvGraphicFramePr>
          <p:nvPr/>
        </p:nvGraphicFramePr>
        <p:xfrm>
          <a:off x="1755648" y="4391501"/>
          <a:ext cx="5636768" cy="1112520"/>
        </p:xfrm>
        <a:graphic>
          <a:graphicData uri="http://schemas.openxmlformats.org/drawingml/2006/table">
            <a:tbl>
              <a:tblPr firstRow="1" bandRow="1">
                <a:tableStyleId>{5C22544A-7EE6-4342-B048-85BDC9FD1C3A}</a:tableStyleId>
              </a:tblPr>
              <a:tblGrid>
                <a:gridCol w="1279546">
                  <a:extLst>
                    <a:ext uri="{9D8B030D-6E8A-4147-A177-3AD203B41FA5}">
                      <a16:colId xmlns:a16="http://schemas.microsoft.com/office/drawing/2014/main" val="1575798211"/>
                    </a:ext>
                  </a:extLst>
                </a:gridCol>
                <a:gridCol w="2178611">
                  <a:extLst>
                    <a:ext uri="{9D8B030D-6E8A-4147-A177-3AD203B41FA5}">
                      <a16:colId xmlns:a16="http://schemas.microsoft.com/office/drawing/2014/main" val="1425093261"/>
                    </a:ext>
                  </a:extLst>
                </a:gridCol>
                <a:gridCol w="2178611">
                  <a:extLst>
                    <a:ext uri="{9D8B030D-6E8A-4147-A177-3AD203B41FA5}">
                      <a16:colId xmlns:a16="http://schemas.microsoft.com/office/drawing/2014/main" val="1187135551"/>
                    </a:ext>
                  </a:extLst>
                </a:gridCol>
              </a:tblGrid>
              <a:tr h="370840">
                <a:tc>
                  <a:txBody>
                    <a:bodyPr/>
                    <a:lstStyle/>
                    <a:p>
                      <a:pPr algn="ct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SFMCNN</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CNN</a:t>
                      </a:r>
                      <a:endParaRPr lang="zh-TW" altLang="en-US" dirty="0"/>
                    </a:p>
                  </a:txBody>
                  <a:tcPr/>
                </a:tc>
                <a:extLst>
                  <a:ext uri="{0D108BD9-81ED-4DB2-BD59-A6C34878D82A}">
                    <a16:rowId xmlns:a16="http://schemas.microsoft.com/office/drawing/2014/main" val="627057114"/>
                  </a:ext>
                </a:extLst>
              </a:tr>
              <a:tr h="370840">
                <a:tc>
                  <a:txBody>
                    <a:bodyPr/>
                    <a:lstStyle/>
                    <a:p>
                      <a:pPr algn="ctr"/>
                      <a:r>
                        <a:rPr lang="en-US" altLang="zh-TW" dirty="0"/>
                        <a:t>face</a:t>
                      </a:r>
                      <a:endParaRPr lang="zh-TW" altLang="en-US" dirty="0"/>
                    </a:p>
                  </a:txBody>
                  <a:tcPr/>
                </a:tc>
                <a:tc>
                  <a:txBody>
                    <a:bodyPr/>
                    <a:lstStyle/>
                    <a:p>
                      <a:pPr algn="ctr"/>
                      <a:r>
                        <a:rPr lang="en-US" altLang="zh-TW" sz="1800" dirty="0"/>
                        <a:t>0.05 (302)</a:t>
                      </a:r>
                      <a:endParaRPr lang="zh-TW" altLang="en-US" dirty="0"/>
                    </a:p>
                  </a:txBody>
                  <a:tcPr/>
                </a:tc>
                <a:tc>
                  <a:txBody>
                    <a:bodyPr/>
                    <a:lstStyle/>
                    <a:p>
                      <a:pPr algn="ctr"/>
                      <a:r>
                        <a:rPr lang="en-US" altLang="zh-TW" dirty="0"/>
                        <a:t>0.17 (1021)</a:t>
                      </a:r>
                      <a:endParaRPr lang="zh-TW" altLang="en-US" dirty="0"/>
                    </a:p>
                  </a:txBody>
                  <a:tcPr/>
                </a:tc>
                <a:extLst>
                  <a:ext uri="{0D108BD9-81ED-4DB2-BD59-A6C34878D82A}">
                    <a16:rowId xmlns:a16="http://schemas.microsoft.com/office/drawing/2014/main" val="2222915165"/>
                  </a:ext>
                </a:extLst>
              </a:tr>
              <a:tr h="370840">
                <a:tc>
                  <a:txBody>
                    <a:bodyPr/>
                    <a:lstStyle/>
                    <a:p>
                      <a:pPr algn="ctr"/>
                      <a:r>
                        <a:rPr lang="en-US" altLang="zh-TW" sz="1800" dirty="0"/>
                        <a:t>other</a:t>
                      </a:r>
                      <a:endParaRPr lang="zh-TW" altLang="en-US" dirty="0"/>
                    </a:p>
                  </a:txBody>
                  <a:tcPr/>
                </a:tc>
                <a:tc>
                  <a:txBody>
                    <a:bodyPr/>
                    <a:lstStyle/>
                    <a:p>
                      <a:pPr algn="ctr"/>
                      <a:r>
                        <a:rPr lang="en-US" altLang="zh-TW" sz="1800" dirty="0"/>
                        <a:t>0.95 (5698)</a:t>
                      </a:r>
                      <a:endParaRPr lang="zh-TW" altLang="en-US" dirty="0"/>
                    </a:p>
                  </a:txBody>
                  <a:tcPr/>
                </a:tc>
                <a:tc>
                  <a:txBody>
                    <a:bodyPr/>
                    <a:lstStyle/>
                    <a:p>
                      <a:pPr algn="ctr"/>
                      <a:r>
                        <a:rPr lang="en-US" altLang="zh-TW" dirty="0"/>
                        <a:t>0.83(4979)</a:t>
                      </a:r>
                      <a:endParaRPr lang="zh-TW" altLang="en-US" dirty="0"/>
                    </a:p>
                  </a:txBody>
                  <a:tcPr/>
                </a:tc>
                <a:extLst>
                  <a:ext uri="{0D108BD9-81ED-4DB2-BD59-A6C34878D82A}">
                    <a16:rowId xmlns:a16="http://schemas.microsoft.com/office/drawing/2014/main" val="3402240952"/>
                  </a:ext>
                </a:extLst>
              </a:tr>
            </a:tbl>
          </a:graphicData>
        </a:graphic>
      </p:graphicFrame>
      <p:sp>
        <p:nvSpPr>
          <p:cNvPr id="8" name="內容版面配置區 2">
            <a:extLst>
              <a:ext uri="{FF2B5EF4-FFF2-40B4-BE49-F238E27FC236}">
                <a16:creationId xmlns:a16="http://schemas.microsoft.com/office/drawing/2014/main" id="{0A8EFA2A-B1C8-4E6B-9C9F-580C295253BD}"/>
              </a:ext>
            </a:extLst>
          </p:cNvPr>
          <p:cNvSpPr txBox="1">
            <a:spLocks/>
          </p:cNvSpPr>
          <p:nvPr/>
        </p:nvSpPr>
        <p:spPr>
          <a:xfrm>
            <a:off x="838200" y="1365631"/>
            <a:ext cx="10515600" cy="2279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sz="1800" dirty="0"/>
              <a:t>準確度</a:t>
            </a:r>
            <a:r>
              <a:rPr lang="en-US" altLang="zh-TW" sz="1800" dirty="0"/>
              <a:t>:</a:t>
            </a:r>
          </a:p>
          <a:p>
            <a:pPr marL="0" indent="0">
              <a:lnSpc>
                <a:spcPct val="150000"/>
              </a:lnSpc>
              <a:buFont typeface="Arial" panose="020B0604020202020204" pitchFamily="34" charset="0"/>
              <a:buNone/>
            </a:pPr>
            <a:endParaRPr lang="en-US" altLang="zh-TW" sz="1800" dirty="0"/>
          </a:p>
        </p:txBody>
      </p:sp>
    </p:spTree>
    <p:extLst>
      <p:ext uri="{BB962C8B-B14F-4D97-AF65-F5344CB8AC3E}">
        <p14:creationId xmlns:p14="http://schemas.microsoft.com/office/powerpoint/2010/main" val="27737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24AD7F-B0BA-48D9-A75F-7F351D7BF7A4}"/>
              </a:ext>
            </a:extLst>
          </p:cNvPr>
          <p:cNvSpPr>
            <a:spLocks noGrp="1"/>
          </p:cNvSpPr>
          <p:nvPr>
            <p:ph type="title"/>
          </p:nvPr>
        </p:nvSpPr>
        <p:spPr/>
        <p:txBody>
          <a:bodyPr/>
          <a:lstStyle/>
          <a:p>
            <a:r>
              <a:rPr lang="zh-TW" altLang="en-US" dirty="0"/>
              <a:t>臉部資料集</a:t>
            </a:r>
            <a:r>
              <a:rPr lang="en-US" altLang="zh-TW" dirty="0"/>
              <a:t>—</a:t>
            </a:r>
            <a:r>
              <a:rPr lang="zh-TW" altLang="en-US" dirty="0"/>
              <a:t> 可解釋性圖形</a:t>
            </a:r>
          </a:p>
        </p:txBody>
      </p:sp>
      <p:sp>
        <p:nvSpPr>
          <p:cNvPr id="4" name="投影片編號版面配置區 3">
            <a:extLst>
              <a:ext uri="{FF2B5EF4-FFF2-40B4-BE49-F238E27FC236}">
                <a16:creationId xmlns:a16="http://schemas.microsoft.com/office/drawing/2014/main" id="{70466B3F-A0CA-4CD9-B2E0-17F0A9D1D9EE}"/>
              </a:ext>
            </a:extLst>
          </p:cNvPr>
          <p:cNvSpPr>
            <a:spLocks noGrp="1"/>
          </p:cNvSpPr>
          <p:nvPr>
            <p:ph type="sldNum" sz="quarter" idx="12"/>
          </p:nvPr>
        </p:nvSpPr>
        <p:spPr/>
        <p:txBody>
          <a:bodyPr/>
          <a:lstStyle/>
          <a:p>
            <a:fld id="{D60ECA09-1BC6-435C-886F-70D201C1A253}" type="slidenum">
              <a:rPr lang="zh-TW" altLang="en-US" smtClean="0"/>
              <a:pPr/>
              <a:t>12</a:t>
            </a:fld>
            <a:endParaRPr lang="zh-TW" altLang="en-US"/>
          </a:p>
        </p:txBody>
      </p:sp>
      <p:pic>
        <p:nvPicPr>
          <p:cNvPr id="8" name="圖片 7">
            <a:extLst>
              <a:ext uri="{FF2B5EF4-FFF2-40B4-BE49-F238E27FC236}">
                <a16:creationId xmlns:a16="http://schemas.microsoft.com/office/drawing/2014/main" id="{3AC66C22-180D-4131-B180-99612446B594}"/>
              </a:ext>
            </a:extLst>
          </p:cNvPr>
          <p:cNvPicPr>
            <a:picLocks noChangeAspect="1"/>
          </p:cNvPicPr>
          <p:nvPr/>
        </p:nvPicPr>
        <p:blipFill>
          <a:blip r:embed="rId2"/>
          <a:stretch>
            <a:fillRect/>
          </a:stretch>
        </p:blipFill>
        <p:spPr>
          <a:xfrm>
            <a:off x="378226" y="2505272"/>
            <a:ext cx="2522836" cy="2507895"/>
          </a:xfrm>
          <a:prstGeom prst="rect">
            <a:avLst/>
          </a:prstGeom>
        </p:spPr>
      </p:pic>
      <p:sp>
        <p:nvSpPr>
          <p:cNvPr id="10" name="文字方塊 9">
            <a:extLst>
              <a:ext uri="{FF2B5EF4-FFF2-40B4-BE49-F238E27FC236}">
                <a16:creationId xmlns:a16="http://schemas.microsoft.com/office/drawing/2014/main" id="{D51CACDE-070E-4A8D-A091-4792BE633360}"/>
              </a:ext>
            </a:extLst>
          </p:cNvPr>
          <p:cNvSpPr txBox="1"/>
          <p:nvPr/>
        </p:nvSpPr>
        <p:spPr>
          <a:xfrm>
            <a:off x="1359228" y="1993702"/>
            <a:ext cx="560832" cy="369332"/>
          </a:xfrm>
          <a:prstGeom prst="rect">
            <a:avLst/>
          </a:prstGeom>
          <a:noFill/>
        </p:spPr>
        <p:txBody>
          <a:bodyPr wrap="square">
            <a:spAutoFit/>
          </a:bodyPr>
          <a:lstStyle/>
          <a:p>
            <a:r>
              <a:rPr lang="zh-TW" altLang="en-US" dirty="0"/>
              <a:t>CI0</a:t>
            </a:r>
          </a:p>
        </p:txBody>
      </p:sp>
      <p:pic>
        <p:nvPicPr>
          <p:cNvPr id="12" name="圖片 11">
            <a:extLst>
              <a:ext uri="{FF2B5EF4-FFF2-40B4-BE49-F238E27FC236}">
                <a16:creationId xmlns:a16="http://schemas.microsoft.com/office/drawing/2014/main" id="{07065291-A510-46A6-B376-CDA51210962D}"/>
              </a:ext>
            </a:extLst>
          </p:cNvPr>
          <p:cNvPicPr>
            <a:picLocks noChangeAspect="1"/>
          </p:cNvPicPr>
          <p:nvPr/>
        </p:nvPicPr>
        <p:blipFill>
          <a:blip r:embed="rId3"/>
          <a:stretch>
            <a:fillRect/>
          </a:stretch>
        </p:blipFill>
        <p:spPr>
          <a:xfrm>
            <a:off x="3501518" y="2505272"/>
            <a:ext cx="4508626" cy="2259541"/>
          </a:xfrm>
          <a:prstGeom prst="rect">
            <a:avLst/>
          </a:prstGeom>
        </p:spPr>
      </p:pic>
      <p:sp>
        <p:nvSpPr>
          <p:cNvPr id="13" name="文字方塊 12">
            <a:extLst>
              <a:ext uri="{FF2B5EF4-FFF2-40B4-BE49-F238E27FC236}">
                <a16:creationId xmlns:a16="http://schemas.microsoft.com/office/drawing/2014/main" id="{E7856E7E-3F87-46F1-B51A-B761EBC3A167}"/>
              </a:ext>
            </a:extLst>
          </p:cNvPr>
          <p:cNvSpPr txBox="1"/>
          <p:nvPr/>
        </p:nvSpPr>
        <p:spPr>
          <a:xfrm>
            <a:off x="5390298" y="1993702"/>
            <a:ext cx="560832" cy="369332"/>
          </a:xfrm>
          <a:prstGeom prst="rect">
            <a:avLst/>
          </a:prstGeom>
          <a:noFill/>
        </p:spPr>
        <p:txBody>
          <a:bodyPr wrap="square">
            <a:spAutoFit/>
          </a:bodyPr>
          <a:lstStyle/>
          <a:p>
            <a:r>
              <a:rPr lang="zh-TW" altLang="en-US" dirty="0"/>
              <a:t>CI</a:t>
            </a:r>
            <a:r>
              <a:rPr lang="en-US" altLang="zh-TW" dirty="0"/>
              <a:t>1</a:t>
            </a:r>
            <a:endParaRPr lang="zh-TW" altLang="en-US" dirty="0"/>
          </a:p>
        </p:txBody>
      </p:sp>
      <p:pic>
        <p:nvPicPr>
          <p:cNvPr id="15" name="圖片 14">
            <a:extLst>
              <a:ext uri="{FF2B5EF4-FFF2-40B4-BE49-F238E27FC236}">
                <a16:creationId xmlns:a16="http://schemas.microsoft.com/office/drawing/2014/main" id="{0D73EDAF-A7D0-4394-8B0A-7032C9DC1DFB}"/>
              </a:ext>
            </a:extLst>
          </p:cNvPr>
          <p:cNvPicPr>
            <a:picLocks noChangeAspect="1"/>
          </p:cNvPicPr>
          <p:nvPr/>
        </p:nvPicPr>
        <p:blipFill>
          <a:blip r:embed="rId4"/>
          <a:stretch>
            <a:fillRect/>
          </a:stretch>
        </p:blipFill>
        <p:spPr>
          <a:xfrm>
            <a:off x="8610600" y="2505272"/>
            <a:ext cx="3413645" cy="3391154"/>
          </a:xfrm>
          <a:prstGeom prst="rect">
            <a:avLst/>
          </a:prstGeom>
        </p:spPr>
      </p:pic>
      <p:sp>
        <p:nvSpPr>
          <p:cNvPr id="16" name="文字方塊 15">
            <a:extLst>
              <a:ext uri="{FF2B5EF4-FFF2-40B4-BE49-F238E27FC236}">
                <a16:creationId xmlns:a16="http://schemas.microsoft.com/office/drawing/2014/main" id="{E3BCA9F9-6B90-40A4-B477-0C8D0B3FA47D}"/>
              </a:ext>
            </a:extLst>
          </p:cNvPr>
          <p:cNvSpPr txBox="1"/>
          <p:nvPr/>
        </p:nvSpPr>
        <p:spPr>
          <a:xfrm>
            <a:off x="9982200" y="1913314"/>
            <a:ext cx="560832" cy="369332"/>
          </a:xfrm>
          <a:prstGeom prst="rect">
            <a:avLst/>
          </a:prstGeom>
          <a:noFill/>
        </p:spPr>
        <p:txBody>
          <a:bodyPr wrap="square">
            <a:spAutoFit/>
          </a:bodyPr>
          <a:lstStyle/>
          <a:p>
            <a:r>
              <a:rPr lang="zh-TW" altLang="en-US" dirty="0"/>
              <a:t>CI</a:t>
            </a:r>
            <a:r>
              <a:rPr lang="en-US" altLang="zh-TW" dirty="0"/>
              <a:t>2</a:t>
            </a:r>
            <a:endParaRPr lang="zh-TW" altLang="en-US" dirty="0"/>
          </a:p>
        </p:txBody>
      </p:sp>
    </p:spTree>
    <p:extLst>
      <p:ext uri="{BB962C8B-B14F-4D97-AF65-F5344CB8AC3E}">
        <p14:creationId xmlns:p14="http://schemas.microsoft.com/office/powerpoint/2010/main" val="402312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0B2664-0904-4F65-B3D1-7F44D28ED7A4}"/>
              </a:ext>
            </a:extLst>
          </p:cNvPr>
          <p:cNvSpPr>
            <a:spLocks noGrp="1"/>
          </p:cNvSpPr>
          <p:nvPr>
            <p:ph type="title"/>
          </p:nvPr>
        </p:nvSpPr>
        <p:spPr/>
        <p:txBody>
          <a:bodyPr/>
          <a:lstStyle/>
          <a:p>
            <a:r>
              <a:rPr lang="zh-TW" altLang="en-US" dirty="0"/>
              <a:t>臉部資料集</a:t>
            </a:r>
            <a:r>
              <a:rPr lang="en-US" altLang="zh-TW" dirty="0"/>
              <a:t>—</a:t>
            </a:r>
            <a:r>
              <a:rPr lang="zh-TW" altLang="en-US" dirty="0"/>
              <a:t> 可解釋性圖形</a:t>
            </a:r>
          </a:p>
        </p:txBody>
      </p:sp>
      <p:sp>
        <p:nvSpPr>
          <p:cNvPr id="4" name="投影片編號版面配置區 3">
            <a:extLst>
              <a:ext uri="{FF2B5EF4-FFF2-40B4-BE49-F238E27FC236}">
                <a16:creationId xmlns:a16="http://schemas.microsoft.com/office/drawing/2014/main" id="{0276DB9A-B293-432E-9D8E-4D43E55408CD}"/>
              </a:ext>
            </a:extLst>
          </p:cNvPr>
          <p:cNvSpPr>
            <a:spLocks noGrp="1"/>
          </p:cNvSpPr>
          <p:nvPr>
            <p:ph type="sldNum" sz="quarter" idx="12"/>
          </p:nvPr>
        </p:nvSpPr>
        <p:spPr/>
        <p:txBody>
          <a:bodyPr/>
          <a:lstStyle/>
          <a:p>
            <a:fld id="{D60ECA09-1BC6-435C-886F-70D201C1A253}" type="slidenum">
              <a:rPr lang="zh-TW" altLang="en-US" smtClean="0"/>
              <a:pPr/>
              <a:t>13</a:t>
            </a:fld>
            <a:endParaRPr lang="zh-TW" altLang="en-US"/>
          </a:p>
        </p:txBody>
      </p:sp>
      <p:graphicFrame>
        <p:nvGraphicFramePr>
          <p:cNvPr id="5" name="表格 5">
            <a:extLst>
              <a:ext uri="{FF2B5EF4-FFF2-40B4-BE49-F238E27FC236}">
                <a16:creationId xmlns:a16="http://schemas.microsoft.com/office/drawing/2014/main" id="{D4B1F342-3774-4E5F-8195-CDD45414AB5F}"/>
              </a:ext>
            </a:extLst>
          </p:cNvPr>
          <p:cNvGraphicFramePr>
            <a:graphicFrameLocks noGrp="1"/>
          </p:cNvGraphicFramePr>
          <p:nvPr/>
        </p:nvGraphicFramePr>
        <p:xfrm>
          <a:off x="1635760" y="1368044"/>
          <a:ext cx="8128000" cy="5404614"/>
        </p:xfrm>
        <a:graphic>
          <a:graphicData uri="http://schemas.openxmlformats.org/drawingml/2006/table">
            <a:tbl>
              <a:tblPr firstRow="1" bandRow="1">
                <a:tableStyleId>{5C22544A-7EE6-4342-B048-85BDC9FD1C3A}</a:tableStyleId>
              </a:tblPr>
              <a:tblGrid>
                <a:gridCol w="662432">
                  <a:extLst>
                    <a:ext uri="{9D8B030D-6E8A-4147-A177-3AD203B41FA5}">
                      <a16:colId xmlns:a16="http://schemas.microsoft.com/office/drawing/2014/main" val="3549345882"/>
                    </a:ext>
                  </a:extLst>
                </a:gridCol>
                <a:gridCol w="3827272">
                  <a:extLst>
                    <a:ext uri="{9D8B030D-6E8A-4147-A177-3AD203B41FA5}">
                      <a16:colId xmlns:a16="http://schemas.microsoft.com/office/drawing/2014/main" val="1921280316"/>
                    </a:ext>
                  </a:extLst>
                </a:gridCol>
                <a:gridCol w="3638296">
                  <a:extLst>
                    <a:ext uri="{9D8B030D-6E8A-4147-A177-3AD203B41FA5}">
                      <a16:colId xmlns:a16="http://schemas.microsoft.com/office/drawing/2014/main" val="375936239"/>
                    </a:ext>
                  </a:extLst>
                </a:gridCol>
              </a:tblGrid>
              <a:tr h="459938">
                <a:tc>
                  <a:txBody>
                    <a:bodyPr/>
                    <a:lstStyle/>
                    <a:p>
                      <a:pPr algn="ctr"/>
                      <a:endParaRPr lang="zh-TW" altLang="en-US" dirty="0"/>
                    </a:p>
                  </a:txBody>
                  <a:tcPr/>
                </a:tc>
                <a:tc>
                  <a:txBody>
                    <a:bodyPr/>
                    <a:lstStyle/>
                    <a:p>
                      <a:pPr algn="ctr"/>
                      <a:r>
                        <a:rPr lang="en-US" altLang="zh-TW" dirty="0"/>
                        <a:t>RM</a:t>
                      </a:r>
                      <a:endParaRPr lang="zh-TW" altLang="en-US" dirty="0"/>
                    </a:p>
                  </a:txBody>
                  <a:tcPr/>
                </a:tc>
                <a:tc>
                  <a:txBody>
                    <a:bodyPr/>
                    <a:lstStyle/>
                    <a:p>
                      <a:pPr algn="ctr"/>
                      <a:r>
                        <a:rPr lang="en-US" altLang="zh-TW" dirty="0"/>
                        <a:t>RM-CI</a:t>
                      </a:r>
                      <a:endParaRPr lang="zh-TW" altLang="en-US" dirty="0"/>
                    </a:p>
                  </a:txBody>
                  <a:tcPr/>
                </a:tc>
                <a:extLst>
                  <a:ext uri="{0D108BD9-81ED-4DB2-BD59-A6C34878D82A}">
                    <a16:rowId xmlns:a16="http://schemas.microsoft.com/office/drawing/2014/main" val="681759760"/>
                  </a:ext>
                </a:extLst>
              </a:tr>
              <a:tr h="1236169">
                <a:tc>
                  <a:txBody>
                    <a:bodyPr/>
                    <a:lstStyle/>
                    <a:p>
                      <a:pPr algn="ctr"/>
                      <a:r>
                        <a:rPr lang="en-US" altLang="zh-TW" dirty="0"/>
                        <a:t>RM0</a:t>
                      </a:r>
                      <a:endParaRPr lang="zh-TW" altLang="en-US" dirty="0"/>
                    </a:p>
                  </a:txBody>
                  <a:tcPr/>
                </a:tc>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2959800277"/>
                  </a:ext>
                </a:extLst>
              </a:tr>
              <a:tr h="1236169">
                <a:tc>
                  <a:txBody>
                    <a:bodyPr/>
                    <a:lstStyle/>
                    <a:p>
                      <a:pPr algn="ctr"/>
                      <a:r>
                        <a:rPr lang="en-US" altLang="zh-TW" dirty="0"/>
                        <a:t>RM1</a:t>
                      </a:r>
                      <a:endParaRPr lang="zh-TW" altLang="en-US" dirty="0"/>
                    </a:p>
                  </a:txBody>
                  <a:tcPr/>
                </a:tc>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2880311986"/>
                  </a:ext>
                </a:extLst>
              </a:tr>
              <a:tr h="1236169">
                <a:tc>
                  <a:txBody>
                    <a:bodyPr/>
                    <a:lstStyle/>
                    <a:p>
                      <a:pPr algn="ctr"/>
                      <a:r>
                        <a:rPr lang="en-US" altLang="zh-TW" dirty="0"/>
                        <a:t>RM2</a:t>
                      </a:r>
                      <a:endParaRPr lang="zh-TW" altLang="en-US" dirty="0"/>
                    </a:p>
                  </a:txBody>
                  <a:tcPr/>
                </a:tc>
                <a:tc>
                  <a:txBody>
                    <a:bodyPr/>
                    <a:lstStyle/>
                    <a:p>
                      <a:pPr algn="ctr"/>
                      <a:endParaRPr lang="zh-TW" altLang="en-US"/>
                    </a:p>
                  </a:txBody>
                  <a:tcPr/>
                </a:tc>
                <a:tc>
                  <a:txBody>
                    <a:bodyPr/>
                    <a:lstStyle/>
                    <a:p>
                      <a:pPr algn="ctr"/>
                      <a:endParaRPr lang="zh-TW" altLang="en-US" dirty="0"/>
                    </a:p>
                  </a:txBody>
                  <a:tcPr/>
                </a:tc>
                <a:extLst>
                  <a:ext uri="{0D108BD9-81ED-4DB2-BD59-A6C34878D82A}">
                    <a16:rowId xmlns:a16="http://schemas.microsoft.com/office/drawing/2014/main" val="4125309908"/>
                  </a:ext>
                </a:extLst>
              </a:tr>
              <a:tr h="1236169">
                <a:tc>
                  <a:txBody>
                    <a:bodyPr/>
                    <a:lstStyle/>
                    <a:p>
                      <a:pPr algn="ctr"/>
                      <a:r>
                        <a:rPr lang="en-US" altLang="zh-TW" dirty="0"/>
                        <a:t>RM3</a:t>
                      </a:r>
                      <a:endParaRPr lang="zh-TW" altLang="en-US" dirty="0"/>
                    </a:p>
                  </a:txBody>
                  <a:tcPr/>
                </a:tc>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1950921839"/>
                  </a:ext>
                </a:extLst>
              </a:tr>
            </a:tbl>
          </a:graphicData>
        </a:graphic>
      </p:graphicFrame>
      <p:pic>
        <p:nvPicPr>
          <p:cNvPr id="7" name="圖片 6">
            <a:extLst>
              <a:ext uri="{FF2B5EF4-FFF2-40B4-BE49-F238E27FC236}">
                <a16:creationId xmlns:a16="http://schemas.microsoft.com/office/drawing/2014/main" id="{653EEC2D-C1E7-4B19-8D99-CE7DED944AAF}"/>
              </a:ext>
            </a:extLst>
          </p:cNvPr>
          <p:cNvPicPr>
            <a:picLocks noChangeAspect="1"/>
          </p:cNvPicPr>
          <p:nvPr/>
        </p:nvPicPr>
        <p:blipFill>
          <a:blip r:embed="rId2"/>
          <a:stretch>
            <a:fillRect/>
          </a:stretch>
        </p:blipFill>
        <p:spPr>
          <a:xfrm>
            <a:off x="3663505" y="1904937"/>
            <a:ext cx="1066991" cy="1063748"/>
          </a:xfrm>
          <a:prstGeom prst="rect">
            <a:avLst/>
          </a:prstGeom>
        </p:spPr>
      </p:pic>
      <p:pic>
        <p:nvPicPr>
          <p:cNvPr id="9" name="圖片 8">
            <a:extLst>
              <a:ext uri="{FF2B5EF4-FFF2-40B4-BE49-F238E27FC236}">
                <a16:creationId xmlns:a16="http://schemas.microsoft.com/office/drawing/2014/main" id="{6436F1A6-65B4-45A5-BD72-CA4084EC2D21}"/>
              </a:ext>
            </a:extLst>
          </p:cNvPr>
          <p:cNvPicPr>
            <a:picLocks noChangeAspect="1"/>
          </p:cNvPicPr>
          <p:nvPr/>
        </p:nvPicPr>
        <p:blipFill>
          <a:blip r:embed="rId3"/>
          <a:stretch>
            <a:fillRect/>
          </a:stretch>
        </p:blipFill>
        <p:spPr>
          <a:xfrm>
            <a:off x="7394257" y="1904937"/>
            <a:ext cx="1066991" cy="1063748"/>
          </a:xfrm>
          <a:prstGeom prst="rect">
            <a:avLst/>
          </a:prstGeom>
        </p:spPr>
      </p:pic>
      <p:pic>
        <p:nvPicPr>
          <p:cNvPr id="11" name="圖片 10">
            <a:extLst>
              <a:ext uri="{FF2B5EF4-FFF2-40B4-BE49-F238E27FC236}">
                <a16:creationId xmlns:a16="http://schemas.microsoft.com/office/drawing/2014/main" id="{69042D0F-FED5-4E89-90F2-70405515DB47}"/>
              </a:ext>
            </a:extLst>
          </p:cNvPr>
          <p:cNvPicPr>
            <a:picLocks noChangeAspect="1"/>
          </p:cNvPicPr>
          <p:nvPr/>
        </p:nvPicPr>
        <p:blipFill>
          <a:blip r:embed="rId4"/>
          <a:stretch>
            <a:fillRect/>
          </a:stretch>
        </p:blipFill>
        <p:spPr>
          <a:xfrm>
            <a:off x="3896680" y="3079569"/>
            <a:ext cx="600639" cy="1152103"/>
          </a:xfrm>
          <a:prstGeom prst="rect">
            <a:avLst/>
          </a:prstGeom>
        </p:spPr>
      </p:pic>
      <p:pic>
        <p:nvPicPr>
          <p:cNvPr id="13" name="圖片 12">
            <a:extLst>
              <a:ext uri="{FF2B5EF4-FFF2-40B4-BE49-F238E27FC236}">
                <a16:creationId xmlns:a16="http://schemas.microsoft.com/office/drawing/2014/main" id="{C4FD535E-F55A-4640-B6A5-3FC1796A6D81}"/>
              </a:ext>
            </a:extLst>
          </p:cNvPr>
          <p:cNvPicPr>
            <a:picLocks noChangeAspect="1"/>
          </p:cNvPicPr>
          <p:nvPr/>
        </p:nvPicPr>
        <p:blipFill>
          <a:blip r:embed="rId5"/>
          <a:stretch>
            <a:fillRect/>
          </a:stretch>
        </p:blipFill>
        <p:spPr>
          <a:xfrm>
            <a:off x="7394257" y="3125917"/>
            <a:ext cx="1066991" cy="1111026"/>
          </a:xfrm>
          <a:prstGeom prst="rect">
            <a:avLst/>
          </a:prstGeom>
        </p:spPr>
      </p:pic>
      <p:pic>
        <p:nvPicPr>
          <p:cNvPr id="15" name="圖片 14">
            <a:extLst>
              <a:ext uri="{FF2B5EF4-FFF2-40B4-BE49-F238E27FC236}">
                <a16:creationId xmlns:a16="http://schemas.microsoft.com/office/drawing/2014/main" id="{D9BC8984-2ECC-473D-BED5-1AC2AA52188A}"/>
              </a:ext>
            </a:extLst>
          </p:cNvPr>
          <p:cNvPicPr>
            <a:picLocks noChangeAspect="1"/>
          </p:cNvPicPr>
          <p:nvPr/>
        </p:nvPicPr>
        <p:blipFill>
          <a:blip r:embed="rId6"/>
          <a:stretch>
            <a:fillRect/>
          </a:stretch>
        </p:blipFill>
        <p:spPr>
          <a:xfrm>
            <a:off x="3660263" y="4342557"/>
            <a:ext cx="1063748" cy="1063748"/>
          </a:xfrm>
          <a:prstGeom prst="rect">
            <a:avLst/>
          </a:prstGeom>
        </p:spPr>
      </p:pic>
      <p:pic>
        <p:nvPicPr>
          <p:cNvPr id="17" name="圖片 16">
            <a:extLst>
              <a:ext uri="{FF2B5EF4-FFF2-40B4-BE49-F238E27FC236}">
                <a16:creationId xmlns:a16="http://schemas.microsoft.com/office/drawing/2014/main" id="{EC0BF7B9-2144-4F50-A796-F837FC8761AB}"/>
              </a:ext>
            </a:extLst>
          </p:cNvPr>
          <p:cNvPicPr>
            <a:picLocks noChangeAspect="1"/>
          </p:cNvPicPr>
          <p:nvPr/>
        </p:nvPicPr>
        <p:blipFill>
          <a:blip r:embed="rId7"/>
          <a:stretch>
            <a:fillRect/>
          </a:stretch>
        </p:blipFill>
        <p:spPr>
          <a:xfrm>
            <a:off x="7394257" y="4374197"/>
            <a:ext cx="1115759" cy="1115759"/>
          </a:xfrm>
          <a:prstGeom prst="rect">
            <a:avLst/>
          </a:prstGeom>
        </p:spPr>
      </p:pic>
      <p:pic>
        <p:nvPicPr>
          <p:cNvPr id="19" name="圖片 18">
            <a:extLst>
              <a:ext uri="{FF2B5EF4-FFF2-40B4-BE49-F238E27FC236}">
                <a16:creationId xmlns:a16="http://schemas.microsoft.com/office/drawing/2014/main" id="{26FDA0D3-2E90-462E-8551-63646B5C93B1}"/>
              </a:ext>
            </a:extLst>
          </p:cNvPr>
          <p:cNvPicPr>
            <a:picLocks noChangeAspect="1"/>
          </p:cNvPicPr>
          <p:nvPr/>
        </p:nvPicPr>
        <p:blipFill>
          <a:blip r:embed="rId8"/>
          <a:stretch>
            <a:fillRect/>
          </a:stretch>
        </p:blipFill>
        <p:spPr>
          <a:xfrm>
            <a:off x="3896680" y="5583488"/>
            <a:ext cx="600639" cy="1161235"/>
          </a:xfrm>
          <a:prstGeom prst="rect">
            <a:avLst/>
          </a:prstGeom>
        </p:spPr>
      </p:pic>
      <p:pic>
        <p:nvPicPr>
          <p:cNvPr id="21" name="圖片 20">
            <a:extLst>
              <a:ext uri="{FF2B5EF4-FFF2-40B4-BE49-F238E27FC236}">
                <a16:creationId xmlns:a16="http://schemas.microsoft.com/office/drawing/2014/main" id="{05FD5120-552C-4D91-B751-6EE012C4F2FE}"/>
              </a:ext>
            </a:extLst>
          </p:cNvPr>
          <p:cNvPicPr>
            <a:picLocks noChangeAspect="1"/>
          </p:cNvPicPr>
          <p:nvPr/>
        </p:nvPicPr>
        <p:blipFill>
          <a:blip r:embed="rId9"/>
          <a:stretch>
            <a:fillRect/>
          </a:stretch>
        </p:blipFill>
        <p:spPr>
          <a:xfrm>
            <a:off x="7394257" y="5584370"/>
            <a:ext cx="1066991" cy="1160353"/>
          </a:xfrm>
          <a:prstGeom prst="rect">
            <a:avLst/>
          </a:prstGeom>
        </p:spPr>
      </p:pic>
    </p:spTree>
    <p:extLst>
      <p:ext uri="{BB962C8B-B14F-4D97-AF65-F5344CB8AC3E}">
        <p14:creationId xmlns:p14="http://schemas.microsoft.com/office/powerpoint/2010/main" val="378009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60B705C-59BE-4177-BD7A-B8AC0D9A2278}"/>
              </a:ext>
            </a:extLst>
          </p:cNvPr>
          <p:cNvSpPr>
            <a:spLocks noGrp="1"/>
          </p:cNvSpPr>
          <p:nvPr>
            <p:ph type="title"/>
          </p:nvPr>
        </p:nvSpPr>
        <p:spPr/>
        <p:txBody>
          <a:bodyPr>
            <a:normAutofit/>
          </a:bodyPr>
          <a:lstStyle/>
          <a:p>
            <a:r>
              <a:rPr lang="en-US" altLang="zh-TW" sz="4400" dirty="0">
                <a:latin typeface="微軟正黑體" panose="020B0604030504040204" pitchFamily="34" charset="-120"/>
                <a:ea typeface="微軟正黑體" panose="020B0604030504040204" pitchFamily="34" charset="-120"/>
              </a:rPr>
              <a:t>RGB</a:t>
            </a:r>
            <a:r>
              <a:rPr lang="zh-TW" altLang="en-US" sz="4400" dirty="0">
                <a:latin typeface="微軟正黑體" panose="020B0604030504040204" pitchFamily="34" charset="-120"/>
                <a:ea typeface="微軟正黑體" panose="020B0604030504040204" pitchFamily="34" charset="-120"/>
              </a:rPr>
              <a:t> 圖形 </a:t>
            </a:r>
            <a:r>
              <a:rPr lang="en-US" altLang="zh-TW" sz="4400" dirty="0">
                <a:latin typeface="微軟正黑體" panose="020B0604030504040204" pitchFamily="34" charset="-120"/>
                <a:ea typeface="微軟正黑體" panose="020B0604030504040204" pitchFamily="34" charset="-120"/>
              </a:rPr>
              <a:t>—</a:t>
            </a:r>
            <a:r>
              <a:rPr lang="zh-TW" altLang="en-US" sz="4400" dirty="0">
                <a:latin typeface="微軟正黑體" panose="020B0604030504040204" pitchFamily="34" charset="-120"/>
                <a:ea typeface="微軟正黑體" panose="020B0604030504040204" pitchFamily="34" charset="-120"/>
              </a:rPr>
              <a:t> </a:t>
            </a:r>
            <a:r>
              <a:rPr lang="en-US" altLang="zh-TW" sz="4400" dirty="0">
                <a:latin typeface="微軟正黑體" panose="020B0604030504040204" pitchFamily="34" charset="-120"/>
                <a:ea typeface="微軟正黑體" panose="020B0604030504040204" pitchFamily="34" charset="-120"/>
              </a:rPr>
              <a:t>Multicolor shape Dataset</a:t>
            </a:r>
            <a:endParaRPr lang="zh-TW" altLang="en-US" sz="4400" dirty="0">
              <a:latin typeface="微軟正黑體" panose="020B0604030504040204" pitchFamily="34" charset="-120"/>
              <a:ea typeface="微軟正黑體" panose="020B0604030504040204" pitchFamily="34" charset="-120"/>
            </a:endParaRPr>
          </a:p>
        </p:txBody>
      </p:sp>
      <p:sp>
        <p:nvSpPr>
          <p:cNvPr id="7" name="文字版面配置區 6">
            <a:extLst>
              <a:ext uri="{FF2B5EF4-FFF2-40B4-BE49-F238E27FC236}">
                <a16:creationId xmlns:a16="http://schemas.microsoft.com/office/drawing/2014/main" id="{1C816F81-9E55-4B1E-B1D9-784FE04F52A0}"/>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D81A6CA-5109-4907-9580-51646046B243}"/>
              </a:ext>
            </a:extLst>
          </p:cNvPr>
          <p:cNvSpPr>
            <a:spLocks noGrp="1"/>
          </p:cNvSpPr>
          <p:nvPr>
            <p:ph type="sldNum" sz="quarter" idx="12"/>
          </p:nvPr>
        </p:nvSpPr>
        <p:spPr/>
        <p:txBody>
          <a:bodyPr/>
          <a:lstStyle/>
          <a:p>
            <a:fld id="{D60ECA09-1BC6-435C-886F-70D201C1A253}" type="slidenum">
              <a:rPr lang="zh-TW" altLang="en-US" smtClean="0"/>
              <a:pPr/>
              <a:t>14</a:t>
            </a:fld>
            <a:endParaRPr lang="zh-TW" altLang="en-US"/>
          </a:p>
        </p:txBody>
      </p:sp>
    </p:spTree>
    <p:extLst>
      <p:ext uri="{BB962C8B-B14F-4D97-AF65-F5344CB8AC3E}">
        <p14:creationId xmlns:p14="http://schemas.microsoft.com/office/powerpoint/2010/main" val="417154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4047351-AC6C-4D8C-9407-A996DA61C0A9}"/>
              </a:ext>
            </a:extLst>
          </p:cNvPr>
          <p:cNvSpPr>
            <a:spLocks noGrp="1"/>
          </p:cNvSpPr>
          <p:nvPr>
            <p:ph type="title"/>
          </p:nvPr>
        </p:nvSpPr>
        <p:spPr/>
        <p:txBody>
          <a:bodyPr/>
          <a:lstStyle/>
          <a:p>
            <a:r>
              <a:rPr lang="en-US" altLang="zh-TW" sz="4400" dirty="0">
                <a:latin typeface="微軟正黑體" panose="020B0604030504040204" pitchFamily="34" charset="-120"/>
                <a:ea typeface="微軟正黑體" panose="020B0604030504040204" pitchFamily="34" charset="-120"/>
              </a:rPr>
              <a:t>Multicolor shape Dataset</a:t>
            </a:r>
            <a:r>
              <a:rPr lang="zh-TW" altLang="en-US" sz="4400" dirty="0">
                <a:latin typeface="微軟正黑體" panose="020B0604030504040204" pitchFamily="34" charset="-120"/>
                <a:ea typeface="微軟正黑體" panose="020B0604030504040204" pitchFamily="34" charset="-120"/>
              </a:rPr>
              <a:t> </a:t>
            </a:r>
            <a:r>
              <a:rPr lang="en-US" altLang="zh-TW" sz="4400" dirty="0">
                <a:latin typeface="微軟正黑體" panose="020B0604030504040204" pitchFamily="34" charset="-120"/>
                <a:ea typeface="微軟正黑體" panose="020B0604030504040204" pitchFamily="34" charset="-120"/>
              </a:rPr>
              <a:t>—</a:t>
            </a:r>
            <a:r>
              <a:rPr lang="zh-TW" altLang="en-US" sz="4400" dirty="0">
                <a:latin typeface="微軟正黑體" panose="020B0604030504040204" pitchFamily="34" charset="-120"/>
                <a:ea typeface="微軟正黑體" panose="020B0604030504040204" pitchFamily="34" charset="-120"/>
              </a:rPr>
              <a:t> 目的</a:t>
            </a:r>
            <a:endParaRPr lang="zh-TW" altLang="en-US" dirty="0"/>
          </a:p>
        </p:txBody>
      </p:sp>
      <p:sp>
        <p:nvSpPr>
          <p:cNvPr id="6" name="內容版面配置區 5">
            <a:extLst>
              <a:ext uri="{FF2B5EF4-FFF2-40B4-BE49-F238E27FC236}">
                <a16:creationId xmlns:a16="http://schemas.microsoft.com/office/drawing/2014/main" id="{10A59909-DB95-4DD2-BADC-67ECCEB46B2E}"/>
              </a:ext>
            </a:extLst>
          </p:cNvPr>
          <p:cNvSpPr>
            <a:spLocks noGrp="1"/>
          </p:cNvSpPr>
          <p:nvPr>
            <p:ph idx="1"/>
          </p:nvPr>
        </p:nvSpPr>
        <p:spPr/>
        <p:txBody>
          <a:bodyPr/>
          <a:lstStyle/>
          <a:p>
            <a:r>
              <a:rPr lang="zh-TW" altLang="en-US" dirty="0"/>
              <a:t>希望將</a:t>
            </a:r>
            <a:r>
              <a:rPr lang="en-US" altLang="zh-TW" dirty="0"/>
              <a:t>SFMCNN</a:t>
            </a:r>
            <a:r>
              <a:rPr lang="zh-TW" altLang="en-US" dirty="0"/>
              <a:t>運用在</a:t>
            </a:r>
            <a:r>
              <a:rPr lang="en-US" altLang="zh-TW" dirty="0"/>
              <a:t>RGB</a:t>
            </a:r>
            <a:r>
              <a:rPr lang="zh-TW" altLang="en-US" dirty="0"/>
              <a:t>三通道的圖片中，使其也能對</a:t>
            </a:r>
            <a:r>
              <a:rPr lang="en-US" altLang="zh-TW" dirty="0"/>
              <a:t>RGB</a:t>
            </a:r>
            <a:r>
              <a:rPr lang="zh-TW" altLang="en-US" dirty="0"/>
              <a:t>徒形進行辨識和解釋</a:t>
            </a:r>
          </a:p>
        </p:txBody>
      </p:sp>
      <p:sp>
        <p:nvSpPr>
          <p:cNvPr id="4" name="投影片編號版面配置區 3">
            <a:extLst>
              <a:ext uri="{FF2B5EF4-FFF2-40B4-BE49-F238E27FC236}">
                <a16:creationId xmlns:a16="http://schemas.microsoft.com/office/drawing/2014/main" id="{EF1C990A-4F15-4FBB-A985-61702C45DBC4}"/>
              </a:ext>
            </a:extLst>
          </p:cNvPr>
          <p:cNvSpPr>
            <a:spLocks noGrp="1"/>
          </p:cNvSpPr>
          <p:nvPr>
            <p:ph type="sldNum" sz="quarter" idx="12"/>
          </p:nvPr>
        </p:nvSpPr>
        <p:spPr/>
        <p:txBody>
          <a:bodyPr/>
          <a:lstStyle/>
          <a:p>
            <a:fld id="{D60ECA09-1BC6-435C-886F-70D201C1A253}" type="slidenum">
              <a:rPr lang="zh-TW" altLang="en-US" smtClean="0"/>
              <a:t>15</a:t>
            </a:fld>
            <a:endParaRPr lang="zh-TW" altLang="en-US"/>
          </a:p>
        </p:txBody>
      </p:sp>
    </p:spTree>
    <p:extLst>
      <p:ext uri="{BB962C8B-B14F-4D97-AF65-F5344CB8AC3E}">
        <p14:creationId xmlns:p14="http://schemas.microsoft.com/office/powerpoint/2010/main" val="26242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6CBE19-768C-44EA-9134-DEB1000D746C}"/>
              </a:ext>
            </a:extLst>
          </p:cNvPr>
          <p:cNvSpPr>
            <a:spLocks noGrp="1"/>
          </p:cNvSpPr>
          <p:nvPr>
            <p:ph type="title"/>
          </p:nvPr>
        </p:nvSpPr>
        <p:spPr/>
        <p:txBody>
          <a:bodyPr/>
          <a:lstStyle/>
          <a:p>
            <a:r>
              <a:rPr lang="en-US" altLang="zh-TW" sz="4400" dirty="0">
                <a:latin typeface="微軟正黑體" panose="020B0604030504040204" pitchFamily="34" charset="-120"/>
                <a:ea typeface="微軟正黑體" panose="020B0604030504040204" pitchFamily="34" charset="-120"/>
              </a:rPr>
              <a:t>Multicolor shape Dataset</a:t>
            </a:r>
            <a:r>
              <a:rPr lang="zh-TW" altLang="en-US" sz="4400" dirty="0">
                <a:latin typeface="微軟正黑體" panose="020B0604030504040204" pitchFamily="34" charset="-120"/>
                <a:ea typeface="微軟正黑體" panose="020B0604030504040204" pitchFamily="34" charset="-120"/>
              </a:rPr>
              <a:t> </a:t>
            </a:r>
            <a:r>
              <a:rPr lang="en-US" altLang="zh-TW" sz="4400" dirty="0">
                <a:latin typeface="微軟正黑體" panose="020B0604030504040204" pitchFamily="34" charset="-120"/>
                <a:ea typeface="微軟正黑體" panose="020B0604030504040204" pitchFamily="34" charset="-120"/>
              </a:rPr>
              <a:t>—</a:t>
            </a:r>
            <a:r>
              <a:rPr lang="zh-TW" altLang="en-US" sz="4400" dirty="0">
                <a:latin typeface="微軟正黑體" panose="020B0604030504040204" pitchFamily="34" charset="-120"/>
                <a:ea typeface="微軟正黑體" panose="020B0604030504040204" pitchFamily="34" charset="-120"/>
              </a:rPr>
              <a:t> </a:t>
            </a:r>
            <a:r>
              <a:rPr lang="zh-TW" altLang="en-US" dirty="0"/>
              <a:t>資料集</a:t>
            </a:r>
          </a:p>
        </p:txBody>
      </p:sp>
      <p:sp>
        <p:nvSpPr>
          <p:cNvPr id="4" name="投影片編號版面配置區 3">
            <a:extLst>
              <a:ext uri="{FF2B5EF4-FFF2-40B4-BE49-F238E27FC236}">
                <a16:creationId xmlns:a16="http://schemas.microsoft.com/office/drawing/2014/main" id="{D6227997-ADCE-4AD3-920A-2FBD1071B05E}"/>
              </a:ext>
            </a:extLst>
          </p:cNvPr>
          <p:cNvSpPr>
            <a:spLocks noGrp="1"/>
          </p:cNvSpPr>
          <p:nvPr>
            <p:ph type="sldNum" sz="quarter" idx="12"/>
          </p:nvPr>
        </p:nvSpPr>
        <p:spPr/>
        <p:txBody>
          <a:bodyPr/>
          <a:lstStyle/>
          <a:p>
            <a:fld id="{D60ECA09-1BC6-435C-886F-70D201C1A253}" type="slidenum">
              <a:rPr lang="zh-TW" altLang="en-US" smtClean="0"/>
              <a:pPr/>
              <a:t>16</a:t>
            </a:fld>
            <a:endParaRPr lang="zh-TW" altLang="en-US"/>
          </a:p>
        </p:txBody>
      </p:sp>
      <p:pic>
        <p:nvPicPr>
          <p:cNvPr id="5" name="內容版面配置區 4">
            <a:extLst>
              <a:ext uri="{FF2B5EF4-FFF2-40B4-BE49-F238E27FC236}">
                <a16:creationId xmlns:a16="http://schemas.microsoft.com/office/drawing/2014/main" id="{0E146E12-164F-4098-8C51-FBA94E4FC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189" y="2121964"/>
            <a:ext cx="1343842" cy="1343842"/>
          </a:xfrm>
          <a:prstGeom prst="rect">
            <a:avLst/>
          </a:prstGeom>
          <a:ln>
            <a:solidFill>
              <a:schemeClr val="tx1"/>
            </a:solidFill>
          </a:ln>
        </p:spPr>
      </p:pic>
      <p:pic>
        <p:nvPicPr>
          <p:cNvPr id="6" name="圖片 5">
            <a:extLst>
              <a:ext uri="{FF2B5EF4-FFF2-40B4-BE49-F238E27FC236}">
                <a16:creationId xmlns:a16="http://schemas.microsoft.com/office/drawing/2014/main" id="{B3FDAD90-DF1E-42C6-81A4-D1CB3F6F0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1945" y="2121964"/>
            <a:ext cx="1343842" cy="1343842"/>
          </a:xfrm>
          <a:prstGeom prst="rect">
            <a:avLst/>
          </a:prstGeom>
          <a:ln>
            <a:solidFill>
              <a:schemeClr val="tx1"/>
            </a:solidFill>
          </a:ln>
        </p:spPr>
      </p:pic>
      <p:pic>
        <p:nvPicPr>
          <p:cNvPr id="7" name="圖片 6">
            <a:extLst>
              <a:ext uri="{FF2B5EF4-FFF2-40B4-BE49-F238E27FC236}">
                <a16:creationId xmlns:a16="http://schemas.microsoft.com/office/drawing/2014/main" id="{4335183B-9B2B-4AC7-825F-1ACC537E5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2699" y="2121964"/>
            <a:ext cx="1343841" cy="1343841"/>
          </a:xfrm>
          <a:prstGeom prst="rect">
            <a:avLst/>
          </a:prstGeom>
          <a:ln>
            <a:solidFill>
              <a:schemeClr val="tx1"/>
            </a:solidFill>
          </a:ln>
        </p:spPr>
      </p:pic>
      <p:pic>
        <p:nvPicPr>
          <p:cNvPr id="8" name="圖片 7">
            <a:extLst>
              <a:ext uri="{FF2B5EF4-FFF2-40B4-BE49-F238E27FC236}">
                <a16:creationId xmlns:a16="http://schemas.microsoft.com/office/drawing/2014/main" id="{40D666AD-52FB-4D23-8605-F34759D07C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1190" y="3654673"/>
            <a:ext cx="1343842" cy="1343842"/>
          </a:xfrm>
          <a:prstGeom prst="rect">
            <a:avLst/>
          </a:prstGeom>
          <a:ln>
            <a:solidFill>
              <a:schemeClr val="tx1"/>
            </a:solidFill>
          </a:ln>
        </p:spPr>
      </p:pic>
      <p:pic>
        <p:nvPicPr>
          <p:cNvPr id="9" name="圖片 8">
            <a:extLst>
              <a:ext uri="{FF2B5EF4-FFF2-40B4-BE49-F238E27FC236}">
                <a16:creationId xmlns:a16="http://schemas.microsoft.com/office/drawing/2014/main" id="{2BC809FB-0BC7-4BBE-971F-98953A8DAF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1945" y="3654673"/>
            <a:ext cx="1343842" cy="1343842"/>
          </a:xfrm>
          <a:prstGeom prst="rect">
            <a:avLst/>
          </a:prstGeom>
          <a:ln>
            <a:solidFill>
              <a:schemeClr val="tx1"/>
            </a:solidFill>
          </a:ln>
        </p:spPr>
      </p:pic>
      <p:pic>
        <p:nvPicPr>
          <p:cNvPr id="10" name="圖片 9">
            <a:extLst>
              <a:ext uri="{FF2B5EF4-FFF2-40B4-BE49-F238E27FC236}">
                <a16:creationId xmlns:a16="http://schemas.microsoft.com/office/drawing/2014/main" id="{AD228125-A2AD-483C-AE9D-474C84A44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2699" y="3654673"/>
            <a:ext cx="1343842" cy="1343842"/>
          </a:xfrm>
          <a:prstGeom prst="rect">
            <a:avLst/>
          </a:prstGeom>
          <a:ln>
            <a:solidFill>
              <a:schemeClr val="tx1"/>
            </a:solidFill>
          </a:ln>
        </p:spPr>
      </p:pic>
      <p:pic>
        <p:nvPicPr>
          <p:cNvPr id="11" name="圖片 10">
            <a:extLst>
              <a:ext uri="{FF2B5EF4-FFF2-40B4-BE49-F238E27FC236}">
                <a16:creationId xmlns:a16="http://schemas.microsoft.com/office/drawing/2014/main" id="{71355D58-7F3E-4CFE-BD3B-8BC7F7B045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1190" y="5187381"/>
            <a:ext cx="1343841" cy="1343841"/>
          </a:xfrm>
          <a:prstGeom prst="rect">
            <a:avLst/>
          </a:prstGeom>
          <a:ln>
            <a:solidFill>
              <a:schemeClr val="tx1"/>
            </a:solidFill>
          </a:ln>
        </p:spPr>
      </p:pic>
      <p:pic>
        <p:nvPicPr>
          <p:cNvPr id="12" name="圖片 11">
            <a:extLst>
              <a:ext uri="{FF2B5EF4-FFF2-40B4-BE49-F238E27FC236}">
                <a16:creationId xmlns:a16="http://schemas.microsoft.com/office/drawing/2014/main" id="{8112D54F-DB2E-41D1-9277-C649B0C10A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1945" y="5187381"/>
            <a:ext cx="1343842" cy="1343842"/>
          </a:xfrm>
          <a:prstGeom prst="rect">
            <a:avLst/>
          </a:prstGeom>
          <a:ln>
            <a:solidFill>
              <a:schemeClr val="tx1"/>
            </a:solidFill>
          </a:ln>
        </p:spPr>
      </p:pic>
      <p:pic>
        <p:nvPicPr>
          <p:cNvPr id="13" name="圖片 12">
            <a:extLst>
              <a:ext uri="{FF2B5EF4-FFF2-40B4-BE49-F238E27FC236}">
                <a16:creationId xmlns:a16="http://schemas.microsoft.com/office/drawing/2014/main" id="{59427B96-F163-4C42-8AE4-958C118445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42699" y="5187380"/>
            <a:ext cx="1343841" cy="1343841"/>
          </a:xfrm>
          <a:prstGeom prst="rect">
            <a:avLst/>
          </a:prstGeom>
          <a:ln>
            <a:solidFill>
              <a:schemeClr val="tx1"/>
            </a:solidFill>
          </a:ln>
        </p:spPr>
      </p:pic>
      <p:sp>
        <p:nvSpPr>
          <p:cNvPr id="14" name="文字方塊 13">
            <a:extLst>
              <a:ext uri="{FF2B5EF4-FFF2-40B4-BE49-F238E27FC236}">
                <a16:creationId xmlns:a16="http://schemas.microsoft.com/office/drawing/2014/main" id="{1A843832-401A-4D07-A865-F9EA23EBDDE6}"/>
              </a:ext>
            </a:extLst>
          </p:cNvPr>
          <p:cNvSpPr txBox="1"/>
          <p:nvPr/>
        </p:nvSpPr>
        <p:spPr>
          <a:xfrm>
            <a:off x="569213" y="2521399"/>
            <a:ext cx="696686" cy="369332"/>
          </a:xfrm>
          <a:prstGeom prst="rect">
            <a:avLst/>
          </a:prstGeom>
          <a:noFill/>
        </p:spPr>
        <p:txBody>
          <a:bodyPr wrap="square" rtlCol="0">
            <a:spAutoFit/>
          </a:bodyPr>
          <a:lstStyle/>
          <a:p>
            <a:r>
              <a:rPr lang="en-US" altLang="zh-TW" dirty="0"/>
              <a:t>circle</a:t>
            </a:r>
            <a:endParaRPr lang="zh-TW" altLang="en-US" dirty="0"/>
          </a:p>
        </p:txBody>
      </p:sp>
      <p:sp>
        <p:nvSpPr>
          <p:cNvPr id="15" name="文字方塊 14">
            <a:extLst>
              <a:ext uri="{FF2B5EF4-FFF2-40B4-BE49-F238E27FC236}">
                <a16:creationId xmlns:a16="http://schemas.microsoft.com/office/drawing/2014/main" id="{5918965F-BAB1-46B1-BEFE-AA6D5C3EAED2}"/>
              </a:ext>
            </a:extLst>
          </p:cNvPr>
          <p:cNvSpPr txBox="1"/>
          <p:nvPr/>
        </p:nvSpPr>
        <p:spPr>
          <a:xfrm>
            <a:off x="421166" y="4101064"/>
            <a:ext cx="1071154" cy="369332"/>
          </a:xfrm>
          <a:prstGeom prst="rect">
            <a:avLst/>
          </a:prstGeom>
          <a:noFill/>
        </p:spPr>
        <p:txBody>
          <a:bodyPr wrap="square" rtlCol="0">
            <a:spAutoFit/>
          </a:bodyPr>
          <a:lstStyle/>
          <a:p>
            <a:r>
              <a:rPr lang="en-US" altLang="zh-TW" dirty="0"/>
              <a:t>rectangle</a:t>
            </a:r>
            <a:endParaRPr lang="zh-TW" altLang="en-US" dirty="0"/>
          </a:p>
        </p:txBody>
      </p:sp>
      <p:sp>
        <p:nvSpPr>
          <p:cNvPr id="16" name="文字方塊 15">
            <a:extLst>
              <a:ext uri="{FF2B5EF4-FFF2-40B4-BE49-F238E27FC236}">
                <a16:creationId xmlns:a16="http://schemas.microsoft.com/office/drawing/2014/main" id="{66A44C03-B312-46CD-999E-61C1C52C053C}"/>
              </a:ext>
            </a:extLst>
          </p:cNvPr>
          <p:cNvSpPr txBox="1"/>
          <p:nvPr/>
        </p:nvSpPr>
        <p:spPr>
          <a:xfrm>
            <a:off x="421166" y="5680730"/>
            <a:ext cx="923109" cy="369332"/>
          </a:xfrm>
          <a:prstGeom prst="rect">
            <a:avLst/>
          </a:prstGeom>
          <a:noFill/>
        </p:spPr>
        <p:txBody>
          <a:bodyPr wrap="square" rtlCol="0">
            <a:spAutoFit/>
          </a:bodyPr>
          <a:lstStyle/>
          <a:p>
            <a:r>
              <a:rPr lang="en-US" altLang="zh-TW" dirty="0"/>
              <a:t>triangle</a:t>
            </a:r>
            <a:endParaRPr lang="zh-TW" altLang="en-US" dirty="0"/>
          </a:p>
        </p:txBody>
      </p:sp>
      <p:sp>
        <p:nvSpPr>
          <p:cNvPr id="17" name="文字方塊 16">
            <a:extLst>
              <a:ext uri="{FF2B5EF4-FFF2-40B4-BE49-F238E27FC236}">
                <a16:creationId xmlns:a16="http://schemas.microsoft.com/office/drawing/2014/main" id="{B4F903FA-1390-421E-A6FD-3792AF2E1182}"/>
              </a:ext>
            </a:extLst>
          </p:cNvPr>
          <p:cNvSpPr txBox="1"/>
          <p:nvPr/>
        </p:nvSpPr>
        <p:spPr>
          <a:xfrm>
            <a:off x="1926097" y="1546296"/>
            <a:ext cx="702402" cy="369332"/>
          </a:xfrm>
          <a:prstGeom prst="rect">
            <a:avLst/>
          </a:prstGeom>
          <a:noFill/>
        </p:spPr>
        <p:txBody>
          <a:bodyPr wrap="square" rtlCol="0">
            <a:spAutoFit/>
          </a:bodyPr>
          <a:lstStyle/>
          <a:p>
            <a:r>
              <a:rPr lang="en-US" altLang="zh-TW" dirty="0"/>
              <a:t>blue</a:t>
            </a:r>
            <a:endParaRPr lang="zh-TW" altLang="en-US" dirty="0"/>
          </a:p>
        </p:txBody>
      </p:sp>
      <p:sp>
        <p:nvSpPr>
          <p:cNvPr id="18" name="文字方塊 17">
            <a:extLst>
              <a:ext uri="{FF2B5EF4-FFF2-40B4-BE49-F238E27FC236}">
                <a16:creationId xmlns:a16="http://schemas.microsoft.com/office/drawing/2014/main" id="{EE813BB2-DFBC-4A50-9238-D494DFFCB652}"/>
              </a:ext>
            </a:extLst>
          </p:cNvPr>
          <p:cNvSpPr txBox="1"/>
          <p:nvPr/>
        </p:nvSpPr>
        <p:spPr>
          <a:xfrm>
            <a:off x="3606853" y="1546296"/>
            <a:ext cx="770572" cy="369332"/>
          </a:xfrm>
          <a:prstGeom prst="rect">
            <a:avLst/>
          </a:prstGeom>
          <a:noFill/>
        </p:spPr>
        <p:txBody>
          <a:bodyPr wrap="square" rtlCol="0">
            <a:spAutoFit/>
          </a:bodyPr>
          <a:lstStyle/>
          <a:p>
            <a:r>
              <a:rPr lang="en-US" altLang="zh-TW" dirty="0"/>
              <a:t>green</a:t>
            </a:r>
            <a:endParaRPr lang="zh-TW" altLang="en-US" dirty="0"/>
          </a:p>
        </p:txBody>
      </p:sp>
      <p:sp>
        <p:nvSpPr>
          <p:cNvPr id="19" name="文字方塊 18">
            <a:extLst>
              <a:ext uri="{FF2B5EF4-FFF2-40B4-BE49-F238E27FC236}">
                <a16:creationId xmlns:a16="http://schemas.microsoft.com/office/drawing/2014/main" id="{3B3E8248-3508-4E47-9A05-7D8740C45BE5}"/>
              </a:ext>
            </a:extLst>
          </p:cNvPr>
          <p:cNvSpPr txBox="1"/>
          <p:nvPr/>
        </p:nvSpPr>
        <p:spPr>
          <a:xfrm>
            <a:off x="5388877" y="1546296"/>
            <a:ext cx="499859" cy="369332"/>
          </a:xfrm>
          <a:prstGeom prst="rect">
            <a:avLst/>
          </a:prstGeom>
          <a:noFill/>
        </p:spPr>
        <p:txBody>
          <a:bodyPr wrap="square" rtlCol="0">
            <a:spAutoFit/>
          </a:bodyPr>
          <a:lstStyle/>
          <a:p>
            <a:r>
              <a:rPr lang="en-US" altLang="zh-TW" dirty="0"/>
              <a:t>red</a:t>
            </a:r>
            <a:endParaRPr lang="zh-TW" altLang="en-US" dirty="0"/>
          </a:p>
        </p:txBody>
      </p:sp>
      <p:graphicFrame>
        <p:nvGraphicFramePr>
          <p:cNvPr id="20" name="表格 20">
            <a:extLst>
              <a:ext uri="{FF2B5EF4-FFF2-40B4-BE49-F238E27FC236}">
                <a16:creationId xmlns:a16="http://schemas.microsoft.com/office/drawing/2014/main" id="{7A264FD5-B14B-4F78-8070-F68006C3EB65}"/>
              </a:ext>
            </a:extLst>
          </p:cNvPr>
          <p:cNvGraphicFramePr>
            <a:graphicFrameLocks noGrp="1"/>
          </p:cNvGraphicFramePr>
          <p:nvPr/>
        </p:nvGraphicFramePr>
        <p:xfrm>
          <a:off x="6900673" y="2793884"/>
          <a:ext cx="4943855" cy="2666920"/>
        </p:xfrm>
        <a:graphic>
          <a:graphicData uri="http://schemas.openxmlformats.org/drawingml/2006/table">
            <a:tbl>
              <a:tblPr firstRow="1" bandRow="1">
                <a:tableStyleId>{5C22544A-7EE6-4342-B048-85BDC9FD1C3A}</a:tableStyleId>
              </a:tblPr>
              <a:tblGrid>
                <a:gridCol w="1139951">
                  <a:extLst>
                    <a:ext uri="{9D8B030D-6E8A-4147-A177-3AD203B41FA5}">
                      <a16:colId xmlns:a16="http://schemas.microsoft.com/office/drawing/2014/main" val="767796096"/>
                    </a:ext>
                  </a:extLst>
                </a:gridCol>
                <a:gridCol w="950976">
                  <a:extLst>
                    <a:ext uri="{9D8B030D-6E8A-4147-A177-3AD203B41FA5}">
                      <a16:colId xmlns:a16="http://schemas.microsoft.com/office/drawing/2014/main" val="1342635082"/>
                    </a:ext>
                  </a:extLst>
                </a:gridCol>
                <a:gridCol w="950976">
                  <a:extLst>
                    <a:ext uri="{9D8B030D-6E8A-4147-A177-3AD203B41FA5}">
                      <a16:colId xmlns:a16="http://schemas.microsoft.com/office/drawing/2014/main" val="1667340644"/>
                    </a:ext>
                  </a:extLst>
                </a:gridCol>
                <a:gridCol w="950976">
                  <a:extLst>
                    <a:ext uri="{9D8B030D-6E8A-4147-A177-3AD203B41FA5}">
                      <a16:colId xmlns:a16="http://schemas.microsoft.com/office/drawing/2014/main" val="1149808021"/>
                    </a:ext>
                  </a:extLst>
                </a:gridCol>
                <a:gridCol w="950976">
                  <a:extLst>
                    <a:ext uri="{9D8B030D-6E8A-4147-A177-3AD203B41FA5}">
                      <a16:colId xmlns:a16="http://schemas.microsoft.com/office/drawing/2014/main" val="270235291"/>
                    </a:ext>
                  </a:extLst>
                </a:gridCol>
              </a:tblGrid>
              <a:tr h="363844">
                <a:tc>
                  <a:txBody>
                    <a:bodyPr/>
                    <a:lstStyle/>
                    <a:p>
                      <a:pPr marL="0" algn="ctr" defTabSz="914400" rtl="0" eaLnBrk="1" latinLnBrk="0" hangingPunct="1"/>
                      <a:endParaRPr lang="zh-TW" altLang="en-US" sz="1800" b="1" kern="1200" dirty="0">
                        <a:solidFill>
                          <a:schemeClr val="lt1"/>
                        </a:solidFill>
                        <a:latin typeface="+mn-lt"/>
                        <a:ea typeface="+mn-ea"/>
                        <a:cs typeface="+mn-cs"/>
                      </a:endParaRPr>
                    </a:p>
                  </a:txBody>
                  <a:tcPr anchor="ctr"/>
                </a:tc>
                <a:tc>
                  <a:txBody>
                    <a:bodyPr/>
                    <a:lstStyle/>
                    <a:p>
                      <a:pPr algn="ctr"/>
                      <a:r>
                        <a:rPr lang="en-US" altLang="zh-TW" dirty="0"/>
                        <a:t>blue</a:t>
                      </a:r>
                      <a:endParaRPr lang="zh-TW" altLang="en-US" dirty="0"/>
                    </a:p>
                  </a:txBody>
                  <a:tcPr anchor="ctr"/>
                </a:tc>
                <a:tc>
                  <a:txBody>
                    <a:bodyPr/>
                    <a:lstStyle/>
                    <a:p>
                      <a:pPr algn="ctr"/>
                      <a:r>
                        <a:rPr lang="en-US" altLang="zh-TW" dirty="0"/>
                        <a:t>green</a:t>
                      </a:r>
                      <a:endParaRPr lang="zh-TW" altLang="en-US" dirty="0"/>
                    </a:p>
                  </a:txBody>
                  <a:tcPr anchor="ctr"/>
                </a:tc>
                <a:tc>
                  <a:txBody>
                    <a:bodyPr/>
                    <a:lstStyle/>
                    <a:p>
                      <a:pPr algn="ctr"/>
                      <a:r>
                        <a:rPr lang="en-US" altLang="zh-TW" dirty="0"/>
                        <a:t>red</a:t>
                      </a:r>
                      <a:endParaRPr lang="zh-TW" altLang="en-US" dirty="0"/>
                    </a:p>
                  </a:txBody>
                  <a:tcPr anchor="ctr"/>
                </a:tc>
                <a:tc>
                  <a:txBody>
                    <a:bodyPr/>
                    <a:lstStyle/>
                    <a:p>
                      <a:pPr marL="0" algn="ctr" defTabSz="914400" rtl="0" eaLnBrk="1" latinLnBrk="0" hangingPunct="1"/>
                      <a:r>
                        <a:rPr lang="en-US" altLang="zh-TW" sz="1800" kern="1200" dirty="0">
                          <a:solidFill>
                            <a:schemeClr val="dk1"/>
                          </a:solidFill>
                          <a:latin typeface="+mn-lt"/>
                          <a:ea typeface="+mn-ea"/>
                          <a:cs typeface="+mn-cs"/>
                        </a:rPr>
                        <a:t>Total</a:t>
                      </a:r>
                      <a:endParaRPr lang="zh-TW" altLang="en-US" sz="1800" kern="1200" dirty="0">
                        <a:solidFill>
                          <a:schemeClr val="dk1"/>
                        </a:solidFill>
                        <a:latin typeface="+mn-lt"/>
                        <a:ea typeface="+mn-ea"/>
                        <a:cs typeface="+mn-cs"/>
                      </a:endParaRPr>
                    </a:p>
                  </a:txBody>
                  <a:tcPr anchor="ctr">
                    <a:solidFill>
                      <a:schemeClr val="accent2">
                        <a:lumMod val="40000"/>
                        <a:lumOff val="60000"/>
                      </a:schemeClr>
                    </a:solidFill>
                  </a:tcPr>
                </a:tc>
                <a:extLst>
                  <a:ext uri="{0D108BD9-81ED-4DB2-BD59-A6C34878D82A}">
                    <a16:rowId xmlns:a16="http://schemas.microsoft.com/office/drawing/2014/main" val="80830231"/>
                  </a:ext>
                </a:extLst>
              </a:tr>
              <a:tr h="575290">
                <a:tc>
                  <a:txBody>
                    <a:bodyPr/>
                    <a:lstStyle/>
                    <a:p>
                      <a:pPr marL="0" algn="ctr" defTabSz="914400" rtl="0" eaLnBrk="1" latinLnBrk="0" hangingPunct="1"/>
                      <a:r>
                        <a:rPr lang="en-US" altLang="zh-TW" sz="1800" b="1" kern="1200" dirty="0">
                          <a:solidFill>
                            <a:schemeClr val="lt1"/>
                          </a:solidFill>
                          <a:latin typeface="+mn-lt"/>
                          <a:ea typeface="+mn-ea"/>
                          <a:cs typeface="+mn-cs"/>
                        </a:rPr>
                        <a:t>circle</a:t>
                      </a:r>
                      <a:endParaRPr lang="zh-TW" altLang="en-US" sz="1800" b="1" kern="1200" dirty="0">
                        <a:solidFill>
                          <a:schemeClr val="lt1"/>
                        </a:solidFill>
                        <a:latin typeface="+mn-lt"/>
                        <a:ea typeface="+mn-ea"/>
                        <a:cs typeface="+mn-cs"/>
                      </a:endParaRPr>
                    </a:p>
                  </a:txBody>
                  <a:tcPr anchor="ctr">
                    <a:solidFill>
                      <a:srgbClr val="4472C4"/>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extLst>
                  <a:ext uri="{0D108BD9-81ED-4DB2-BD59-A6C34878D82A}">
                    <a16:rowId xmlns:a16="http://schemas.microsoft.com/office/drawing/2014/main" val="3210864804"/>
                  </a:ext>
                </a:extLst>
              </a:tr>
              <a:tr h="575290">
                <a:tc>
                  <a:txBody>
                    <a:bodyPr/>
                    <a:lstStyle/>
                    <a:p>
                      <a:pPr marL="0" algn="ctr" defTabSz="914400" rtl="0" eaLnBrk="1" latinLnBrk="0" hangingPunct="1"/>
                      <a:r>
                        <a:rPr lang="en-US" altLang="zh-TW" sz="1800" b="1" kern="1200" dirty="0">
                          <a:solidFill>
                            <a:schemeClr val="lt1"/>
                          </a:solidFill>
                          <a:latin typeface="+mn-lt"/>
                          <a:ea typeface="+mn-ea"/>
                          <a:cs typeface="+mn-cs"/>
                        </a:rPr>
                        <a:t>rectangle</a:t>
                      </a:r>
                      <a:endParaRPr lang="zh-TW" altLang="en-US" sz="1800" b="1" kern="1200" dirty="0">
                        <a:solidFill>
                          <a:schemeClr val="lt1"/>
                        </a:solidFill>
                        <a:latin typeface="+mn-lt"/>
                        <a:ea typeface="+mn-ea"/>
                        <a:cs typeface="+mn-cs"/>
                      </a:endParaRPr>
                    </a:p>
                  </a:txBody>
                  <a:tcPr anchor="ctr">
                    <a:solidFill>
                      <a:srgbClr val="4472C4"/>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extLst>
                  <a:ext uri="{0D108BD9-81ED-4DB2-BD59-A6C34878D82A}">
                    <a16:rowId xmlns:a16="http://schemas.microsoft.com/office/drawing/2014/main" val="2696204928"/>
                  </a:ext>
                </a:extLst>
              </a:tr>
              <a:tr h="575290">
                <a:tc>
                  <a:txBody>
                    <a:bodyPr/>
                    <a:lstStyle/>
                    <a:p>
                      <a:pPr marL="0" algn="ctr" defTabSz="914400" rtl="0" eaLnBrk="1" latinLnBrk="0" hangingPunct="1"/>
                      <a:r>
                        <a:rPr lang="en-US" altLang="zh-TW" sz="1800" b="1" kern="1200" dirty="0">
                          <a:solidFill>
                            <a:schemeClr val="lt1"/>
                          </a:solidFill>
                          <a:latin typeface="+mn-lt"/>
                          <a:ea typeface="+mn-ea"/>
                          <a:cs typeface="+mn-cs"/>
                        </a:rPr>
                        <a:t>triangle</a:t>
                      </a:r>
                      <a:endParaRPr lang="zh-TW" altLang="en-US" sz="1800" b="1" kern="1200" dirty="0">
                        <a:solidFill>
                          <a:schemeClr val="lt1"/>
                        </a:solidFill>
                        <a:latin typeface="+mn-lt"/>
                        <a:ea typeface="+mn-ea"/>
                        <a:cs typeface="+mn-cs"/>
                      </a:endParaRPr>
                    </a:p>
                  </a:txBody>
                  <a:tcPr anchor="ctr">
                    <a:solidFill>
                      <a:srgbClr val="4472C4"/>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500</a:t>
                      </a:r>
                    </a:p>
                  </a:txBody>
                  <a:tcPr marL="7620" marR="7620" marT="7620" marB="0" anchor="ct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extLst>
                  <a:ext uri="{0D108BD9-81ED-4DB2-BD59-A6C34878D82A}">
                    <a16:rowId xmlns:a16="http://schemas.microsoft.com/office/drawing/2014/main" val="277549010"/>
                  </a:ext>
                </a:extLst>
              </a:tr>
              <a:tr h="575290">
                <a:tc>
                  <a:txBody>
                    <a:bodyPr/>
                    <a:lstStyle/>
                    <a:p>
                      <a:pPr marL="0" algn="ctr" defTabSz="914400" rtl="0" eaLnBrk="1" latinLnBrk="0" hangingPunct="1"/>
                      <a:r>
                        <a:rPr lang="en-US" altLang="zh-TW" sz="1800" b="1" kern="1200" dirty="0">
                          <a:solidFill>
                            <a:schemeClr val="dk1"/>
                          </a:solidFill>
                          <a:latin typeface="+mn-lt"/>
                          <a:ea typeface="+mn-ea"/>
                          <a:cs typeface="+mn-cs"/>
                        </a:rPr>
                        <a:t>Total</a:t>
                      </a:r>
                      <a:endParaRPr lang="zh-TW" altLang="en-US" sz="1800" b="1" kern="1200" dirty="0">
                        <a:solidFill>
                          <a:schemeClr val="dk1"/>
                        </a:solidFill>
                        <a:latin typeface="+mn-lt"/>
                        <a:ea typeface="+mn-ea"/>
                        <a:cs typeface="+mn-cs"/>
                      </a:endParaRPr>
                    </a:p>
                  </a:txBody>
                  <a:tcPr anchor="ctr">
                    <a:solidFill>
                      <a:schemeClr val="accent2">
                        <a:lumMod val="40000"/>
                        <a:lumOff val="60000"/>
                      </a:schemeClr>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1500</a:t>
                      </a:r>
                    </a:p>
                  </a:txBody>
                  <a:tcPr marL="7620" marR="7620" marT="7620" marB="0" anchor="ctr">
                    <a:solidFill>
                      <a:schemeClr val="accent2">
                        <a:lumMod val="40000"/>
                        <a:lumOff val="60000"/>
                      </a:schemeClr>
                    </a:solidFill>
                  </a:tcPr>
                </a:tc>
                <a:tc>
                  <a:txBody>
                    <a:bodyPr/>
                    <a:lstStyle/>
                    <a:p>
                      <a:pPr algn="ctr" fontAlgn="b"/>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4500</a:t>
                      </a:r>
                    </a:p>
                  </a:txBody>
                  <a:tcPr marL="7620" marR="7620" marT="7620" marB="0" anchor="ctr">
                    <a:solidFill>
                      <a:schemeClr val="accent2">
                        <a:lumMod val="40000"/>
                        <a:lumOff val="60000"/>
                      </a:schemeClr>
                    </a:solidFill>
                  </a:tcPr>
                </a:tc>
                <a:extLst>
                  <a:ext uri="{0D108BD9-81ED-4DB2-BD59-A6C34878D82A}">
                    <a16:rowId xmlns:a16="http://schemas.microsoft.com/office/drawing/2014/main" val="4257906945"/>
                  </a:ext>
                </a:extLst>
              </a:tr>
            </a:tbl>
          </a:graphicData>
        </a:graphic>
      </p:graphicFrame>
    </p:spTree>
    <p:extLst>
      <p:ext uri="{BB962C8B-B14F-4D97-AF65-F5344CB8AC3E}">
        <p14:creationId xmlns:p14="http://schemas.microsoft.com/office/powerpoint/2010/main" val="10557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FEF6C79-029A-4063-A8DE-C7AA65E4C9AA}"/>
              </a:ext>
            </a:extLst>
          </p:cNvPr>
          <p:cNvSpPr>
            <a:spLocks noGrp="1"/>
          </p:cNvSpPr>
          <p:nvPr>
            <p:ph type="title"/>
          </p:nvPr>
        </p:nvSpPr>
        <p:spPr/>
        <p:txBody>
          <a:bodyPr/>
          <a:lstStyle/>
          <a:p>
            <a:r>
              <a:rPr lang="en-US" altLang="zh-TW" dirty="0" err="1"/>
              <a:t>AnotherColored</a:t>
            </a:r>
            <a:r>
              <a:rPr lang="en-US" altLang="zh-TW" dirty="0"/>
              <a:t> </a:t>
            </a:r>
            <a:r>
              <a:rPr lang="zh-TW" altLang="en-US" dirty="0"/>
              <a:t>資料集</a:t>
            </a:r>
          </a:p>
        </p:txBody>
      </p:sp>
      <p:sp>
        <p:nvSpPr>
          <p:cNvPr id="7" name="文字版面配置區 6">
            <a:extLst>
              <a:ext uri="{FF2B5EF4-FFF2-40B4-BE49-F238E27FC236}">
                <a16:creationId xmlns:a16="http://schemas.microsoft.com/office/drawing/2014/main" id="{92890444-73D9-48B0-952B-946138AB719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3034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6A8A57-7A28-430D-BF53-F582286556A2}"/>
              </a:ext>
            </a:extLst>
          </p:cNvPr>
          <p:cNvSpPr>
            <a:spLocks noGrp="1"/>
          </p:cNvSpPr>
          <p:nvPr>
            <p:ph type="title"/>
          </p:nvPr>
        </p:nvSpPr>
        <p:spPr>
          <a:xfrm>
            <a:off x="261273" y="94507"/>
            <a:ext cx="5054859" cy="636903"/>
          </a:xfrm>
        </p:spPr>
        <p:txBody>
          <a:bodyPr>
            <a:normAutofit fontScale="90000"/>
          </a:bodyPr>
          <a:lstStyle/>
          <a:p>
            <a:r>
              <a:rPr lang="en-US" altLang="zh-TW" dirty="0" err="1"/>
              <a:t>AnotherColored_MNIST</a:t>
            </a:r>
            <a:endParaRPr lang="zh-TW" altLang="en-US" dirty="0"/>
          </a:p>
        </p:txBody>
      </p:sp>
      <p:pic>
        <p:nvPicPr>
          <p:cNvPr id="9" name="圖片 8">
            <a:extLst>
              <a:ext uri="{FF2B5EF4-FFF2-40B4-BE49-F238E27FC236}">
                <a16:creationId xmlns:a16="http://schemas.microsoft.com/office/drawing/2014/main" id="{33A53E9D-8CA5-4D2D-904C-C4F798AC7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881" y="731410"/>
            <a:ext cx="900000" cy="900000"/>
          </a:xfrm>
          <a:prstGeom prst="rect">
            <a:avLst/>
          </a:prstGeom>
        </p:spPr>
      </p:pic>
      <p:pic>
        <p:nvPicPr>
          <p:cNvPr id="10" name="圖片 9">
            <a:extLst>
              <a:ext uri="{FF2B5EF4-FFF2-40B4-BE49-F238E27FC236}">
                <a16:creationId xmlns:a16="http://schemas.microsoft.com/office/drawing/2014/main" id="{76DC6EF2-C795-4773-AE1F-948061F3D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378" y="1297529"/>
            <a:ext cx="900000" cy="895664"/>
          </a:xfrm>
          <a:prstGeom prst="rect">
            <a:avLst/>
          </a:prstGeom>
        </p:spPr>
      </p:pic>
      <p:pic>
        <p:nvPicPr>
          <p:cNvPr id="11" name="圖片 10">
            <a:extLst>
              <a:ext uri="{FF2B5EF4-FFF2-40B4-BE49-F238E27FC236}">
                <a16:creationId xmlns:a16="http://schemas.microsoft.com/office/drawing/2014/main" id="{B84D0089-73FF-4FAB-9B20-E26CD5742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3800" y="1297147"/>
            <a:ext cx="900000" cy="896429"/>
          </a:xfrm>
          <a:prstGeom prst="rect">
            <a:avLst/>
          </a:prstGeom>
        </p:spPr>
      </p:pic>
      <p:pic>
        <p:nvPicPr>
          <p:cNvPr id="12" name="圖片 11">
            <a:extLst>
              <a:ext uri="{FF2B5EF4-FFF2-40B4-BE49-F238E27FC236}">
                <a16:creationId xmlns:a16="http://schemas.microsoft.com/office/drawing/2014/main" id="{9E168936-A92D-44F2-BE13-13C5D5EEBB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9222" y="1240369"/>
            <a:ext cx="900000" cy="1009985"/>
          </a:xfrm>
          <a:prstGeom prst="rect">
            <a:avLst/>
          </a:prstGeom>
        </p:spPr>
      </p:pic>
      <p:pic>
        <p:nvPicPr>
          <p:cNvPr id="13" name="圖片 12">
            <a:extLst>
              <a:ext uri="{FF2B5EF4-FFF2-40B4-BE49-F238E27FC236}">
                <a16:creationId xmlns:a16="http://schemas.microsoft.com/office/drawing/2014/main" id="{7796FB1E-E7B8-46F8-8B17-13A5DF2573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8378" y="309457"/>
            <a:ext cx="900000" cy="895664"/>
          </a:xfrm>
          <a:prstGeom prst="rect">
            <a:avLst/>
          </a:prstGeom>
        </p:spPr>
      </p:pic>
      <p:pic>
        <p:nvPicPr>
          <p:cNvPr id="14" name="圖片 13">
            <a:extLst>
              <a:ext uri="{FF2B5EF4-FFF2-40B4-BE49-F238E27FC236}">
                <a16:creationId xmlns:a16="http://schemas.microsoft.com/office/drawing/2014/main" id="{12497F3D-8A68-4830-86CE-55EE0F6881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3800" y="309075"/>
            <a:ext cx="900000" cy="896429"/>
          </a:xfrm>
          <a:prstGeom prst="rect">
            <a:avLst/>
          </a:prstGeom>
        </p:spPr>
      </p:pic>
      <p:pic>
        <p:nvPicPr>
          <p:cNvPr id="15" name="圖片 14">
            <a:extLst>
              <a:ext uri="{FF2B5EF4-FFF2-40B4-BE49-F238E27FC236}">
                <a16:creationId xmlns:a16="http://schemas.microsoft.com/office/drawing/2014/main" id="{5B861733-B26E-4D4E-A7D3-008E01DB4D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9222" y="252297"/>
            <a:ext cx="900000" cy="1009985"/>
          </a:xfrm>
          <a:prstGeom prst="rect">
            <a:avLst/>
          </a:prstGeom>
        </p:spPr>
      </p:pic>
      <p:pic>
        <p:nvPicPr>
          <p:cNvPr id="16" name="圖片 15">
            <a:extLst>
              <a:ext uri="{FF2B5EF4-FFF2-40B4-BE49-F238E27FC236}">
                <a16:creationId xmlns:a16="http://schemas.microsoft.com/office/drawing/2014/main" id="{928B53C9-0453-4756-8B71-7C3FE317B6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1562" y="2366314"/>
            <a:ext cx="900000" cy="1009985"/>
          </a:xfrm>
          <a:prstGeom prst="rect">
            <a:avLst/>
          </a:prstGeom>
        </p:spPr>
      </p:pic>
      <p:pic>
        <p:nvPicPr>
          <p:cNvPr id="17" name="圖片 16">
            <a:extLst>
              <a:ext uri="{FF2B5EF4-FFF2-40B4-BE49-F238E27FC236}">
                <a16:creationId xmlns:a16="http://schemas.microsoft.com/office/drawing/2014/main" id="{EEA7E12F-CAC0-4816-B968-C8D384A79C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58378" y="3411546"/>
            <a:ext cx="900000" cy="895665"/>
          </a:xfrm>
          <a:prstGeom prst="rect">
            <a:avLst/>
          </a:prstGeom>
        </p:spPr>
      </p:pic>
      <p:pic>
        <p:nvPicPr>
          <p:cNvPr id="18" name="圖片 17">
            <a:extLst>
              <a:ext uri="{FF2B5EF4-FFF2-40B4-BE49-F238E27FC236}">
                <a16:creationId xmlns:a16="http://schemas.microsoft.com/office/drawing/2014/main" id="{1DAD2FA9-FC91-4744-A339-3F1FF29C648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53800" y="3418487"/>
            <a:ext cx="900000" cy="896429"/>
          </a:xfrm>
          <a:prstGeom prst="rect">
            <a:avLst/>
          </a:prstGeom>
        </p:spPr>
      </p:pic>
      <p:pic>
        <p:nvPicPr>
          <p:cNvPr id="19" name="圖片 18">
            <a:extLst>
              <a:ext uri="{FF2B5EF4-FFF2-40B4-BE49-F238E27FC236}">
                <a16:creationId xmlns:a16="http://schemas.microsoft.com/office/drawing/2014/main" id="{B6C6AD7D-8583-447B-86F0-46F663E5C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71562" y="3354386"/>
            <a:ext cx="900000" cy="1009985"/>
          </a:xfrm>
          <a:prstGeom prst="rect">
            <a:avLst/>
          </a:prstGeom>
        </p:spPr>
      </p:pic>
      <p:pic>
        <p:nvPicPr>
          <p:cNvPr id="20" name="圖片 19">
            <a:extLst>
              <a:ext uri="{FF2B5EF4-FFF2-40B4-BE49-F238E27FC236}">
                <a16:creationId xmlns:a16="http://schemas.microsoft.com/office/drawing/2014/main" id="{D4D2EBD3-67C2-41C6-945C-EA875FE765F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58378" y="2423474"/>
            <a:ext cx="900000" cy="895664"/>
          </a:xfrm>
          <a:prstGeom prst="rect">
            <a:avLst/>
          </a:prstGeom>
        </p:spPr>
      </p:pic>
      <p:pic>
        <p:nvPicPr>
          <p:cNvPr id="21" name="圖片 20">
            <a:extLst>
              <a:ext uri="{FF2B5EF4-FFF2-40B4-BE49-F238E27FC236}">
                <a16:creationId xmlns:a16="http://schemas.microsoft.com/office/drawing/2014/main" id="{3B4B53B1-CFC5-46E4-BC01-F266B9E7ACF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453800" y="2430415"/>
            <a:ext cx="900000" cy="896429"/>
          </a:xfrm>
          <a:prstGeom prst="rect">
            <a:avLst/>
          </a:prstGeom>
        </p:spPr>
      </p:pic>
      <p:pic>
        <p:nvPicPr>
          <p:cNvPr id="22" name="圖片 21">
            <a:extLst>
              <a:ext uri="{FF2B5EF4-FFF2-40B4-BE49-F238E27FC236}">
                <a16:creationId xmlns:a16="http://schemas.microsoft.com/office/drawing/2014/main" id="{AAC387F1-BEB1-4B10-9870-7F27610D3C8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39881" y="2961164"/>
            <a:ext cx="900000" cy="900000"/>
          </a:xfrm>
          <a:prstGeom prst="rect">
            <a:avLst/>
          </a:prstGeom>
        </p:spPr>
      </p:pic>
      <p:pic>
        <p:nvPicPr>
          <p:cNvPr id="23" name="圖片 22">
            <a:extLst>
              <a:ext uri="{FF2B5EF4-FFF2-40B4-BE49-F238E27FC236}">
                <a16:creationId xmlns:a16="http://schemas.microsoft.com/office/drawing/2014/main" id="{41ED198B-CC41-493A-96C6-56CADD3FE73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39881" y="5300050"/>
            <a:ext cx="900000" cy="900000"/>
          </a:xfrm>
          <a:prstGeom prst="rect">
            <a:avLst/>
          </a:prstGeom>
        </p:spPr>
      </p:pic>
      <p:pic>
        <p:nvPicPr>
          <p:cNvPr id="24" name="圖片 23">
            <a:extLst>
              <a:ext uri="{FF2B5EF4-FFF2-40B4-BE49-F238E27FC236}">
                <a16:creationId xmlns:a16="http://schemas.microsoft.com/office/drawing/2014/main" id="{1B8643BB-46DD-47CE-AA83-18CB96C7FF2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71562" y="4553665"/>
            <a:ext cx="900000" cy="1009985"/>
          </a:xfrm>
          <a:prstGeom prst="rect">
            <a:avLst/>
          </a:prstGeom>
        </p:spPr>
      </p:pic>
      <p:pic>
        <p:nvPicPr>
          <p:cNvPr id="25" name="圖片 24">
            <a:extLst>
              <a:ext uri="{FF2B5EF4-FFF2-40B4-BE49-F238E27FC236}">
                <a16:creationId xmlns:a16="http://schemas.microsoft.com/office/drawing/2014/main" id="{62CD3816-2A46-4B20-A547-496EB27703E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58378" y="5989964"/>
            <a:ext cx="900000" cy="895664"/>
          </a:xfrm>
          <a:prstGeom prst="rect">
            <a:avLst/>
          </a:prstGeom>
        </p:spPr>
      </p:pic>
      <p:pic>
        <p:nvPicPr>
          <p:cNvPr id="26" name="圖片 25">
            <a:extLst>
              <a:ext uri="{FF2B5EF4-FFF2-40B4-BE49-F238E27FC236}">
                <a16:creationId xmlns:a16="http://schemas.microsoft.com/office/drawing/2014/main" id="{1FB23313-0B93-4A87-B070-FFBC2C7792E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464970" y="5989582"/>
            <a:ext cx="900000" cy="896429"/>
          </a:xfrm>
          <a:prstGeom prst="rect">
            <a:avLst/>
          </a:prstGeom>
        </p:spPr>
      </p:pic>
      <p:pic>
        <p:nvPicPr>
          <p:cNvPr id="27" name="圖片 26">
            <a:extLst>
              <a:ext uri="{FF2B5EF4-FFF2-40B4-BE49-F238E27FC236}">
                <a16:creationId xmlns:a16="http://schemas.microsoft.com/office/drawing/2014/main" id="{C561AE7D-57DD-4CF3-97C9-85D6AD87843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58378" y="4667604"/>
            <a:ext cx="900000" cy="895664"/>
          </a:xfrm>
          <a:prstGeom prst="rect">
            <a:avLst/>
          </a:prstGeom>
        </p:spPr>
      </p:pic>
      <p:pic>
        <p:nvPicPr>
          <p:cNvPr id="28" name="圖片 27">
            <a:extLst>
              <a:ext uri="{FF2B5EF4-FFF2-40B4-BE49-F238E27FC236}">
                <a16:creationId xmlns:a16="http://schemas.microsoft.com/office/drawing/2014/main" id="{CA2C650E-33EB-44F3-AC6B-0771A633432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464970" y="4667221"/>
            <a:ext cx="900000" cy="896429"/>
          </a:xfrm>
          <a:prstGeom prst="rect">
            <a:avLst/>
          </a:prstGeom>
        </p:spPr>
      </p:pic>
      <p:pic>
        <p:nvPicPr>
          <p:cNvPr id="29" name="圖片 28">
            <a:extLst>
              <a:ext uri="{FF2B5EF4-FFF2-40B4-BE49-F238E27FC236}">
                <a16:creationId xmlns:a16="http://schemas.microsoft.com/office/drawing/2014/main" id="{EBB55BA8-0753-47D5-8635-77EF7FB43F6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71562" y="5932803"/>
            <a:ext cx="900000" cy="1009986"/>
          </a:xfrm>
          <a:prstGeom prst="rect">
            <a:avLst/>
          </a:prstGeom>
        </p:spPr>
      </p:pic>
      <p:sp>
        <p:nvSpPr>
          <p:cNvPr id="31" name="文字方塊 30">
            <a:extLst>
              <a:ext uri="{FF2B5EF4-FFF2-40B4-BE49-F238E27FC236}">
                <a16:creationId xmlns:a16="http://schemas.microsoft.com/office/drawing/2014/main" id="{92314DF1-15E8-406D-A8C2-0FF3BBA6D4FD}"/>
              </a:ext>
            </a:extLst>
          </p:cNvPr>
          <p:cNvSpPr txBox="1"/>
          <p:nvPr/>
        </p:nvSpPr>
        <p:spPr>
          <a:xfrm>
            <a:off x="1692407" y="984588"/>
            <a:ext cx="6094948" cy="369332"/>
          </a:xfrm>
          <a:prstGeom prst="rect">
            <a:avLst/>
          </a:prstGeom>
          <a:noFill/>
        </p:spPr>
        <p:txBody>
          <a:bodyPr wrap="square">
            <a:spAutoFit/>
          </a:bodyPr>
          <a:lstStyle/>
          <a:p>
            <a:r>
              <a:rPr lang="en-US" altLang="zh-TW" dirty="0"/>
              <a:t>B</a:t>
            </a:r>
            <a:r>
              <a:rPr lang="zh-TW" altLang="en-US" dirty="0"/>
              <a:t>rown</a:t>
            </a:r>
            <a:r>
              <a:rPr lang="en-US" altLang="zh-TW" dirty="0"/>
              <a:t>(</a:t>
            </a:r>
            <a:r>
              <a:rPr lang="zh-TW" altLang="en-US" dirty="0"/>
              <a:t>棕色</a:t>
            </a:r>
            <a:r>
              <a:rPr lang="en-US" altLang="zh-TW" dirty="0"/>
              <a:t>)</a:t>
            </a:r>
            <a:r>
              <a:rPr lang="zh-TW" altLang="en-US" dirty="0"/>
              <a:t>: [151, 74, 0],</a:t>
            </a:r>
          </a:p>
        </p:txBody>
      </p:sp>
      <p:sp>
        <p:nvSpPr>
          <p:cNvPr id="33" name="文字方塊 32">
            <a:extLst>
              <a:ext uri="{FF2B5EF4-FFF2-40B4-BE49-F238E27FC236}">
                <a16:creationId xmlns:a16="http://schemas.microsoft.com/office/drawing/2014/main" id="{5CD36F37-C5ED-45EF-8D00-237D55E8A8D8}"/>
              </a:ext>
            </a:extLst>
          </p:cNvPr>
          <p:cNvSpPr txBox="1"/>
          <p:nvPr/>
        </p:nvSpPr>
        <p:spPr>
          <a:xfrm>
            <a:off x="1395249" y="3244334"/>
            <a:ext cx="2848828" cy="646331"/>
          </a:xfrm>
          <a:prstGeom prst="rect">
            <a:avLst/>
          </a:prstGeom>
          <a:noFill/>
        </p:spPr>
        <p:txBody>
          <a:bodyPr wrap="square">
            <a:spAutoFit/>
          </a:bodyPr>
          <a:lstStyle/>
          <a:p>
            <a:r>
              <a:rPr lang="en-US" altLang="zh-TW" dirty="0"/>
              <a:t>pale blue(</a:t>
            </a:r>
            <a:r>
              <a:rPr lang="zh-TW" altLang="en-US" dirty="0"/>
              <a:t>灰藍色</a:t>
            </a:r>
            <a:r>
              <a:rPr lang="en-US" altLang="zh-TW" dirty="0"/>
              <a:t>)</a:t>
            </a:r>
            <a:r>
              <a:rPr lang="zh-TW" altLang="en-US" dirty="0"/>
              <a:t>: [121, 196, 208],</a:t>
            </a:r>
          </a:p>
        </p:txBody>
      </p:sp>
      <p:sp>
        <p:nvSpPr>
          <p:cNvPr id="35" name="文字方塊 34">
            <a:extLst>
              <a:ext uri="{FF2B5EF4-FFF2-40B4-BE49-F238E27FC236}">
                <a16:creationId xmlns:a16="http://schemas.microsoft.com/office/drawing/2014/main" id="{9617F3F3-02D0-4B6B-9713-3B71B2713185}"/>
              </a:ext>
            </a:extLst>
          </p:cNvPr>
          <p:cNvSpPr txBox="1"/>
          <p:nvPr/>
        </p:nvSpPr>
        <p:spPr>
          <a:xfrm>
            <a:off x="1432464" y="5474088"/>
            <a:ext cx="2811613" cy="646331"/>
          </a:xfrm>
          <a:prstGeom prst="rect">
            <a:avLst/>
          </a:prstGeom>
          <a:noFill/>
        </p:spPr>
        <p:txBody>
          <a:bodyPr wrap="square">
            <a:spAutoFit/>
          </a:bodyPr>
          <a:lstStyle/>
          <a:p>
            <a:r>
              <a:rPr lang="en-US" altLang="zh-TW" dirty="0"/>
              <a:t>mist violet(</a:t>
            </a:r>
            <a:r>
              <a:rPr lang="zh-TW" altLang="en-US" b="0" i="0" dirty="0">
                <a:solidFill>
                  <a:srgbClr val="0A0A0A"/>
                </a:solidFill>
                <a:effectLst/>
                <a:latin typeface="Open Sans" panose="020B0606030504020204" pitchFamily="34" charset="0"/>
              </a:rPr>
              <a:t>霧紫色</a:t>
            </a:r>
            <a:r>
              <a:rPr lang="en-US" altLang="zh-TW" dirty="0"/>
              <a:t>)</a:t>
            </a:r>
            <a:r>
              <a:rPr lang="zh-TW" altLang="en-US" dirty="0"/>
              <a:t>: [221, 180, 212]</a:t>
            </a:r>
          </a:p>
        </p:txBody>
      </p:sp>
      <p:sp>
        <p:nvSpPr>
          <p:cNvPr id="37" name="文字方塊 36">
            <a:extLst>
              <a:ext uri="{FF2B5EF4-FFF2-40B4-BE49-F238E27FC236}">
                <a16:creationId xmlns:a16="http://schemas.microsoft.com/office/drawing/2014/main" id="{274ED8DA-2E20-48F3-9DF0-1087F7ED48C8}"/>
              </a:ext>
            </a:extLst>
          </p:cNvPr>
          <p:cNvSpPr txBox="1"/>
          <p:nvPr/>
        </p:nvSpPr>
        <p:spPr>
          <a:xfrm>
            <a:off x="89864" y="6447046"/>
            <a:ext cx="6094948" cy="369332"/>
          </a:xfrm>
          <a:prstGeom prst="rect">
            <a:avLst/>
          </a:prstGeom>
          <a:noFill/>
        </p:spPr>
        <p:txBody>
          <a:bodyPr wrap="square">
            <a:spAutoFit/>
          </a:bodyPr>
          <a:lstStyle/>
          <a:p>
            <a:r>
              <a:rPr lang="zh-TW" altLang="en-US" dirty="0"/>
              <a:t>https://english.cool/colors/</a:t>
            </a:r>
          </a:p>
        </p:txBody>
      </p:sp>
    </p:spTree>
    <p:extLst>
      <p:ext uri="{BB962C8B-B14F-4D97-AF65-F5344CB8AC3E}">
        <p14:creationId xmlns:p14="http://schemas.microsoft.com/office/powerpoint/2010/main" val="171514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8731B2-E2F0-4AD1-9778-F052FA3CE83E}"/>
              </a:ext>
            </a:extLst>
          </p:cNvPr>
          <p:cNvSpPr>
            <a:spLocks noGrp="1"/>
          </p:cNvSpPr>
          <p:nvPr>
            <p:ph type="title"/>
          </p:nvPr>
        </p:nvSpPr>
        <p:spPr/>
        <p:txBody>
          <a:bodyPr/>
          <a:lstStyle/>
          <a:p>
            <a:r>
              <a:rPr lang="en-US" altLang="zh-TW" dirty="0" err="1"/>
              <a:t>AnotherColored_MNIST</a:t>
            </a:r>
            <a:endParaRPr lang="zh-TW" altLang="en-US" dirty="0"/>
          </a:p>
        </p:txBody>
      </p:sp>
      <p:sp>
        <p:nvSpPr>
          <p:cNvPr id="3" name="內容版面配置區 2">
            <a:extLst>
              <a:ext uri="{FF2B5EF4-FFF2-40B4-BE49-F238E27FC236}">
                <a16:creationId xmlns:a16="http://schemas.microsoft.com/office/drawing/2014/main" id="{A59BAB68-E182-4896-B376-15128577A5B3}"/>
              </a:ext>
            </a:extLst>
          </p:cNvPr>
          <p:cNvSpPr>
            <a:spLocks noGrp="1"/>
          </p:cNvSpPr>
          <p:nvPr>
            <p:ph idx="1"/>
          </p:nvPr>
        </p:nvSpPr>
        <p:spPr/>
        <p:txBody>
          <a:bodyPr/>
          <a:lstStyle/>
          <a:p>
            <a:r>
              <a:rPr lang="en-US" altLang="zh-TW" dirty="0" err="1"/>
              <a:t>Train_acc</a:t>
            </a:r>
            <a:r>
              <a:rPr lang="en-US" altLang="zh-TW" dirty="0"/>
              <a:t> = 0.9804</a:t>
            </a:r>
          </a:p>
          <a:p>
            <a:r>
              <a:rPr lang="en-US" altLang="zh-TW" dirty="0" err="1"/>
              <a:t>Test_acc</a:t>
            </a:r>
            <a:r>
              <a:rPr lang="en-US" altLang="zh-TW" dirty="0"/>
              <a:t> = 0.9574</a:t>
            </a:r>
            <a:endParaRPr lang="zh-TW" altLang="en-US" dirty="0"/>
          </a:p>
        </p:txBody>
      </p:sp>
    </p:spTree>
    <p:extLst>
      <p:ext uri="{BB962C8B-B14F-4D97-AF65-F5344CB8AC3E}">
        <p14:creationId xmlns:p14="http://schemas.microsoft.com/office/powerpoint/2010/main" val="132703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EED17F8-5CAB-4385-9B87-1D963A7115F7}"/>
              </a:ext>
            </a:extLst>
          </p:cNvPr>
          <p:cNvSpPr>
            <a:spLocks noGrp="1"/>
          </p:cNvSpPr>
          <p:nvPr>
            <p:ph type="title"/>
          </p:nvPr>
        </p:nvSpPr>
        <p:spPr/>
        <p:txBody>
          <a:bodyPr/>
          <a:lstStyle/>
          <a:p>
            <a:r>
              <a:rPr lang="zh-TW" altLang="en-US" dirty="0"/>
              <a:t>模型色彩值</a:t>
            </a:r>
          </a:p>
        </p:txBody>
      </p:sp>
      <p:sp>
        <p:nvSpPr>
          <p:cNvPr id="5" name="文字版面配置區 4">
            <a:extLst>
              <a:ext uri="{FF2B5EF4-FFF2-40B4-BE49-F238E27FC236}">
                <a16:creationId xmlns:a16="http://schemas.microsoft.com/office/drawing/2014/main" id="{73B7C31D-90BC-4683-B73D-DDE2FF79C4E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974663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8731B2-E2F0-4AD1-9778-F052FA3CE83E}"/>
              </a:ext>
            </a:extLst>
          </p:cNvPr>
          <p:cNvSpPr>
            <a:spLocks noGrp="1"/>
          </p:cNvSpPr>
          <p:nvPr>
            <p:ph type="title"/>
          </p:nvPr>
        </p:nvSpPr>
        <p:spPr/>
        <p:txBody>
          <a:bodyPr/>
          <a:lstStyle/>
          <a:p>
            <a:r>
              <a:rPr lang="en-US" altLang="zh-TW" dirty="0" err="1"/>
              <a:t>AnotherColored_FashionMNIST</a:t>
            </a:r>
            <a:endParaRPr lang="zh-TW" altLang="en-US" dirty="0"/>
          </a:p>
        </p:txBody>
      </p:sp>
      <p:sp>
        <p:nvSpPr>
          <p:cNvPr id="3" name="內容版面配置區 2">
            <a:extLst>
              <a:ext uri="{FF2B5EF4-FFF2-40B4-BE49-F238E27FC236}">
                <a16:creationId xmlns:a16="http://schemas.microsoft.com/office/drawing/2014/main" id="{A59BAB68-E182-4896-B376-15128577A5B3}"/>
              </a:ext>
            </a:extLst>
          </p:cNvPr>
          <p:cNvSpPr>
            <a:spLocks noGrp="1"/>
          </p:cNvSpPr>
          <p:nvPr>
            <p:ph idx="1"/>
          </p:nvPr>
        </p:nvSpPr>
        <p:spPr/>
        <p:txBody>
          <a:bodyPr/>
          <a:lstStyle/>
          <a:p>
            <a:r>
              <a:rPr lang="en-US" altLang="zh-TW" dirty="0" err="1"/>
              <a:t>Train_acc</a:t>
            </a:r>
            <a:r>
              <a:rPr lang="en-US" altLang="zh-TW" dirty="0"/>
              <a:t> = 0.8834</a:t>
            </a:r>
          </a:p>
          <a:p>
            <a:r>
              <a:rPr lang="en-US" altLang="zh-TW" dirty="0" err="1"/>
              <a:t>Test_acc</a:t>
            </a:r>
            <a:r>
              <a:rPr lang="en-US" altLang="zh-TW" dirty="0"/>
              <a:t> = 0.8311</a:t>
            </a:r>
            <a:endParaRPr lang="zh-TW" altLang="en-US" dirty="0"/>
          </a:p>
        </p:txBody>
      </p:sp>
    </p:spTree>
    <p:extLst>
      <p:ext uri="{BB962C8B-B14F-4D97-AF65-F5344CB8AC3E}">
        <p14:creationId xmlns:p14="http://schemas.microsoft.com/office/powerpoint/2010/main" val="136077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351091F-B008-4E1E-A134-E70ABA477C83}"/>
              </a:ext>
            </a:extLst>
          </p:cNvPr>
          <p:cNvSpPr>
            <a:spLocks noGrp="1"/>
          </p:cNvSpPr>
          <p:nvPr>
            <p:ph type="title"/>
          </p:nvPr>
        </p:nvSpPr>
        <p:spPr/>
        <p:txBody>
          <a:bodyPr/>
          <a:lstStyle/>
          <a:p>
            <a:r>
              <a:rPr lang="en-US" altLang="zh-TW" dirty="0"/>
              <a:t>Malaria Dataset</a:t>
            </a:r>
            <a:endParaRPr lang="zh-TW" altLang="en-US" dirty="0"/>
          </a:p>
        </p:txBody>
      </p:sp>
      <p:sp>
        <p:nvSpPr>
          <p:cNvPr id="5" name="文字版面配置區 4">
            <a:extLst>
              <a:ext uri="{FF2B5EF4-FFF2-40B4-BE49-F238E27FC236}">
                <a16:creationId xmlns:a16="http://schemas.microsoft.com/office/drawing/2014/main" id="{E1761CAC-2B2E-4C61-8587-8DF9BC5722E9}"/>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6407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B835B16-BCBD-4037-BB4B-1B683512BF93}"/>
              </a:ext>
            </a:extLst>
          </p:cNvPr>
          <p:cNvSpPr>
            <a:spLocks noGrp="1"/>
          </p:cNvSpPr>
          <p:nvPr>
            <p:ph type="title"/>
          </p:nvPr>
        </p:nvSpPr>
        <p:spPr/>
        <p:txBody>
          <a:bodyPr/>
          <a:lstStyle/>
          <a:p>
            <a:r>
              <a:rPr lang="zh-TW" altLang="en-US" dirty="0"/>
              <a:t>瘧疾資料集</a:t>
            </a:r>
            <a:r>
              <a:rPr lang="en-US" altLang="zh-TW" dirty="0"/>
              <a:t>(64 * 64)</a:t>
            </a:r>
            <a:endParaRPr lang="zh-TW" altLang="en-US" dirty="0"/>
          </a:p>
        </p:txBody>
      </p:sp>
      <p:sp>
        <p:nvSpPr>
          <p:cNvPr id="4" name="投影片編號版面配置區 3">
            <a:extLst>
              <a:ext uri="{FF2B5EF4-FFF2-40B4-BE49-F238E27FC236}">
                <a16:creationId xmlns:a16="http://schemas.microsoft.com/office/drawing/2014/main" id="{B3A28FD5-40EF-4B04-9E50-AA5114DAA3B5}"/>
              </a:ext>
            </a:extLst>
          </p:cNvPr>
          <p:cNvSpPr>
            <a:spLocks noGrp="1"/>
          </p:cNvSpPr>
          <p:nvPr>
            <p:ph type="sldNum" sz="quarter" idx="12"/>
          </p:nvPr>
        </p:nvSpPr>
        <p:spPr/>
        <p:txBody>
          <a:bodyPr/>
          <a:lstStyle/>
          <a:p>
            <a:fld id="{D60ECA09-1BC6-435C-886F-70D201C1A253}" type="slidenum">
              <a:rPr lang="zh-TW" altLang="en-US" smtClean="0"/>
              <a:t>22</a:t>
            </a:fld>
            <a:endParaRPr lang="zh-TW" altLang="en-US"/>
          </a:p>
        </p:txBody>
      </p:sp>
      <p:pic>
        <p:nvPicPr>
          <p:cNvPr id="8" name="圖片 7">
            <a:extLst>
              <a:ext uri="{FF2B5EF4-FFF2-40B4-BE49-F238E27FC236}">
                <a16:creationId xmlns:a16="http://schemas.microsoft.com/office/drawing/2014/main" id="{7CF06F54-64F3-42FB-A610-45911766C122}"/>
              </a:ext>
            </a:extLst>
          </p:cNvPr>
          <p:cNvPicPr>
            <a:picLocks noChangeAspect="1"/>
          </p:cNvPicPr>
          <p:nvPr/>
        </p:nvPicPr>
        <p:blipFill>
          <a:blip r:embed="rId2"/>
          <a:stretch>
            <a:fillRect/>
          </a:stretch>
        </p:blipFill>
        <p:spPr>
          <a:xfrm>
            <a:off x="1466850" y="2204847"/>
            <a:ext cx="1333500" cy="1314450"/>
          </a:xfrm>
          <a:prstGeom prst="rect">
            <a:avLst/>
          </a:prstGeom>
        </p:spPr>
      </p:pic>
      <p:pic>
        <p:nvPicPr>
          <p:cNvPr id="10" name="圖片 9">
            <a:extLst>
              <a:ext uri="{FF2B5EF4-FFF2-40B4-BE49-F238E27FC236}">
                <a16:creationId xmlns:a16="http://schemas.microsoft.com/office/drawing/2014/main" id="{BAB88FD6-2E1D-48E4-BF12-CF785BBD156A}"/>
              </a:ext>
            </a:extLst>
          </p:cNvPr>
          <p:cNvPicPr>
            <a:picLocks noChangeAspect="1"/>
          </p:cNvPicPr>
          <p:nvPr/>
        </p:nvPicPr>
        <p:blipFill>
          <a:blip r:embed="rId3"/>
          <a:stretch>
            <a:fillRect/>
          </a:stretch>
        </p:blipFill>
        <p:spPr>
          <a:xfrm>
            <a:off x="3661410" y="2204847"/>
            <a:ext cx="1333500" cy="1314450"/>
          </a:xfrm>
          <a:prstGeom prst="rect">
            <a:avLst/>
          </a:prstGeom>
        </p:spPr>
      </p:pic>
      <p:sp>
        <p:nvSpPr>
          <p:cNvPr id="12" name="文字方塊 11">
            <a:extLst>
              <a:ext uri="{FF2B5EF4-FFF2-40B4-BE49-F238E27FC236}">
                <a16:creationId xmlns:a16="http://schemas.microsoft.com/office/drawing/2014/main" id="{2C437C97-A921-4667-AF10-6706202CB014}"/>
              </a:ext>
            </a:extLst>
          </p:cNvPr>
          <p:cNvSpPr txBox="1"/>
          <p:nvPr/>
        </p:nvSpPr>
        <p:spPr>
          <a:xfrm>
            <a:off x="1533144" y="1634990"/>
            <a:ext cx="1200912" cy="369332"/>
          </a:xfrm>
          <a:prstGeom prst="rect">
            <a:avLst/>
          </a:prstGeom>
          <a:noFill/>
        </p:spPr>
        <p:txBody>
          <a:bodyPr wrap="square">
            <a:spAutoFit/>
          </a:bodyPr>
          <a:lstStyle/>
          <a:p>
            <a:r>
              <a:rPr lang="zh-TW" altLang="en-US" dirty="0"/>
              <a:t>Parasitized</a:t>
            </a:r>
          </a:p>
        </p:txBody>
      </p:sp>
      <p:sp>
        <p:nvSpPr>
          <p:cNvPr id="14" name="文字方塊 13">
            <a:extLst>
              <a:ext uri="{FF2B5EF4-FFF2-40B4-BE49-F238E27FC236}">
                <a16:creationId xmlns:a16="http://schemas.microsoft.com/office/drawing/2014/main" id="{E14F3D7D-25C3-441B-81CC-99A38F9BCE50}"/>
              </a:ext>
            </a:extLst>
          </p:cNvPr>
          <p:cNvSpPr txBox="1"/>
          <p:nvPr/>
        </p:nvSpPr>
        <p:spPr>
          <a:xfrm>
            <a:off x="3720846" y="1634990"/>
            <a:ext cx="1274064" cy="369332"/>
          </a:xfrm>
          <a:prstGeom prst="rect">
            <a:avLst/>
          </a:prstGeom>
          <a:noFill/>
        </p:spPr>
        <p:txBody>
          <a:bodyPr wrap="square">
            <a:spAutoFit/>
          </a:bodyPr>
          <a:lstStyle/>
          <a:p>
            <a:r>
              <a:rPr lang="zh-TW" altLang="en-US" dirty="0"/>
              <a:t>Uninfected</a:t>
            </a:r>
          </a:p>
        </p:txBody>
      </p:sp>
      <p:graphicFrame>
        <p:nvGraphicFramePr>
          <p:cNvPr id="15" name="表格 15">
            <a:extLst>
              <a:ext uri="{FF2B5EF4-FFF2-40B4-BE49-F238E27FC236}">
                <a16:creationId xmlns:a16="http://schemas.microsoft.com/office/drawing/2014/main" id="{13D86B17-2A64-40E0-B54B-E943717A1154}"/>
              </a:ext>
            </a:extLst>
          </p:cNvPr>
          <p:cNvGraphicFramePr>
            <a:graphicFrameLocks noGrp="1"/>
          </p:cNvGraphicFramePr>
          <p:nvPr/>
        </p:nvGraphicFramePr>
        <p:xfrm>
          <a:off x="1373632" y="403345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01528731"/>
                    </a:ext>
                  </a:extLst>
                </a:gridCol>
                <a:gridCol w="2032000">
                  <a:extLst>
                    <a:ext uri="{9D8B030D-6E8A-4147-A177-3AD203B41FA5}">
                      <a16:colId xmlns:a16="http://schemas.microsoft.com/office/drawing/2014/main" val="4240286137"/>
                    </a:ext>
                  </a:extLst>
                </a:gridCol>
                <a:gridCol w="2032000">
                  <a:extLst>
                    <a:ext uri="{9D8B030D-6E8A-4147-A177-3AD203B41FA5}">
                      <a16:colId xmlns:a16="http://schemas.microsoft.com/office/drawing/2014/main" val="357014393"/>
                    </a:ext>
                  </a:extLst>
                </a:gridCol>
                <a:gridCol w="2032000">
                  <a:extLst>
                    <a:ext uri="{9D8B030D-6E8A-4147-A177-3AD203B41FA5}">
                      <a16:colId xmlns:a16="http://schemas.microsoft.com/office/drawing/2014/main" val="1388428590"/>
                    </a:ext>
                  </a:extLst>
                </a:gridCol>
              </a:tblGrid>
              <a:tr h="370840">
                <a:tc>
                  <a:txBody>
                    <a:bodyPr/>
                    <a:lstStyle/>
                    <a:p>
                      <a:pPr algn="ctr"/>
                      <a:endParaRPr lang="zh-TW" altLang="en-US">
                        <a:latin typeface="微軟正黑體" panose="020B0604030504040204" pitchFamily="34" charset="-120"/>
                        <a:ea typeface="微軟正黑體" panose="020B0604030504040204" pitchFamily="34" charset="-120"/>
                      </a:endParaRPr>
                    </a:p>
                  </a:txBody>
                  <a:tcPr/>
                </a:tc>
                <a:tc>
                  <a:txBody>
                    <a:bodyPr/>
                    <a:lstStyle/>
                    <a:p>
                      <a:pPr algn="ctr"/>
                      <a:r>
                        <a:rPr lang="zh-TW" altLang="en-US" dirty="0">
                          <a:latin typeface="微軟正黑體" panose="020B0604030504040204" pitchFamily="34" charset="-120"/>
                          <a:ea typeface="微軟正黑體" panose="020B0604030504040204" pitchFamily="34" charset="-120"/>
                        </a:rPr>
                        <a:t>Parasitized</a:t>
                      </a:r>
                    </a:p>
                  </a:txBody>
                  <a:tcPr/>
                </a:tc>
                <a:tc>
                  <a:txBody>
                    <a:bodyPr/>
                    <a:lstStyle/>
                    <a:p>
                      <a:pPr algn="ctr"/>
                      <a:r>
                        <a:rPr lang="zh-TW" altLang="en-US" dirty="0">
                          <a:latin typeface="微軟正黑體" panose="020B0604030504040204" pitchFamily="34" charset="-120"/>
                          <a:ea typeface="微軟正黑體" panose="020B0604030504040204" pitchFamily="34" charset="-120"/>
                        </a:rPr>
                        <a:t>Uninfected</a:t>
                      </a:r>
                    </a:p>
                  </a:txBody>
                  <a:tcPr/>
                </a:tc>
                <a:tc>
                  <a:txBody>
                    <a:bodyPr/>
                    <a:lstStyle/>
                    <a:p>
                      <a:pPr algn="ctr"/>
                      <a:r>
                        <a:rPr lang="en-US" altLang="zh-TW" dirty="0">
                          <a:latin typeface="微軟正黑體" panose="020B0604030504040204" pitchFamily="34" charset="-120"/>
                          <a:ea typeface="微軟正黑體" panose="020B0604030504040204" pitchFamily="34" charset="-120"/>
                        </a:rPr>
                        <a:t>Total</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580301951"/>
                  </a:ext>
                </a:extLst>
              </a:tr>
              <a:tr h="370840">
                <a:tc>
                  <a:txBody>
                    <a:bodyPr/>
                    <a:lstStyle/>
                    <a:p>
                      <a:pPr algn="ctr"/>
                      <a:r>
                        <a:rPr lang="zh-TW" altLang="en-US" dirty="0">
                          <a:latin typeface="微軟正黑體" panose="020B0604030504040204" pitchFamily="34" charset="-120"/>
                          <a:ea typeface="微軟正黑體" panose="020B0604030504040204" pitchFamily="34" charset="-120"/>
                        </a:rPr>
                        <a:t>資料筆數</a:t>
                      </a:r>
                    </a:p>
                  </a:txBody>
                  <a:tcPr/>
                </a:tc>
                <a:tc>
                  <a:txBody>
                    <a:bodyPr/>
                    <a:lstStyle/>
                    <a:p>
                      <a:pPr algn="ctr" fontAlgn="b"/>
                      <a:r>
                        <a:rPr lang="en-US" altLang="zh-TW" sz="2000" b="0" i="0" u="none" strike="noStrike" dirty="0">
                          <a:solidFill>
                            <a:srgbClr val="000000"/>
                          </a:solidFill>
                          <a:effectLst/>
                          <a:latin typeface="微軟正黑體" panose="020B0604030504040204" pitchFamily="34" charset="-120"/>
                          <a:ea typeface="微軟正黑體" panose="020B0604030504040204" pitchFamily="34" charset="-120"/>
                        </a:rPr>
                        <a:t>13700</a:t>
                      </a:r>
                    </a:p>
                  </a:txBody>
                  <a:tcPr marL="7620" marR="7620" marT="7620" marB="0" anchor="b"/>
                </a:tc>
                <a:tc>
                  <a:txBody>
                    <a:bodyPr/>
                    <a:lstStyle/>
                    <a:p>
                      <a:pPr algn="ctr" fontAlgn="b"/>
                      <a:r>
                        <a:rPr lang="en-US" altLang="zh-TW" sz="2000" b="0" i="0" u="none" strike="noStrike" dirty="0">
                          <a:solidFill>
                            <a:srgbClr val="000000"/>
                          </a:solidFill>
                          <a:effectLst/>
                          <a:latin typeface="微軟正黑體" panose="020B0604030504040204" pitchFamily="34" charset="-120"/>
                          <a:ea typeface="微軟正黑體" panose="020B0604030504040204" pitchFamily="34" charset="-120"/>
                        </a:rPr>
                        <a:t>13700</a:t>
                      </a:r>
                    </a:p>
                  </a:txBody>
                  <a:tcPr marL="7620" marR="7620" marT="7620" marB="0" anchor="b"/>
                </a:tc>
                <a:tc>
                  <a:txBody>
                    <a:bodyPr/>
                    <a:lstStyle/>
                    <a:p>
                      <a:pPr algn="ctr" fontAlgn="b"/>
                      <a:r>
                        <a:rPr lang="en-US" altLang="zh-TW" sz="2000" b="0" i="0" u="none" strike="noStrike" dirty="0">
                          <a:solidFill>
                            <a:srgbClr val="000000"/>
                          </a:solidFill>
                          <a:effectLst/>
                          <a:latin typeface="微軟正黑體" panose="020B0604030504040204" pitchFamily="34" charset="-120"/>
                          <a:ea typeface="微軟正黑體" panose="020B0604030504040204" pitchFamily="34" charset="-120"/>
                        </a:rPr>
                        <a:t>27400</a:t>
                      </a:r>
                    </a:p>
                  </a:txBody>
                  <a:tcPr marL="7620" marR="7620" marT="7620" marB="0" anchor="b"/>
                </a:tc>
                <a:extLst>
                  <a:ext uri="{0D108BD9-81ED-4DB2-BD59-A6C34878D82A}">
                    <a16:rowId xmlns:a16="http://schemas.microsoft.com/office/drawing/2014/main" val="1769664939"/>
                  </a:ext>
                </a:extLst>
              </a:tr>
            </a:tbl>
          </a:graphicData>
        </a:graphic>
      </p:graphicFrame>
      <p:sp>
        <p:nvSpPr>
          <p:cNvPr id="16" name="文字方塊 15">
            <a:extLst>
              <a:ext uri="{FF2B5EF4-FFF2-40B4-BE49-F238E27FC236}">
                <a16:creationId xmlns:a16="http://schemas.microsoft.com/office/drawing/2014/main" id="{671F09F0-C826-4272-9FD0-2AB3A00F0F32}"/>
              </a:ext>
            </a:extLst>
          </p:cNvPr>
          <p:cNvSpPr txBox="1"/>
          <p:nvPr/>
        </p:nvSpPr>
        <p:spPr>
          <a:xfrm>
            <a:off x="1311783" y="5104629"/>
            <a:ext cx="6092190" cy="369332"/>
          </a:xfrm>
          <a:prstGeom prst="rect">
            <a:avLst/>
          </a:prstGeom>
          <a:noFill/>
        </p:spPr>
        <p:txBody>
          <a:bodyPr wrap="square" rtlCol="0">
            <a:spAutoFit/>
          </a:bodyPr>
          <a:lstStyle/>
          <a:p>
            <a:r>
              <a:rPr lang="en-US" altLang="zh-TW" dirty="0"/>
              <a:t>Train data num : Test data num = 8 : 2</a:t>
            </a:r>
            <a:endParaRPr lang="zh-TW" altLang="en-US" dirty="0"/>
          </a:p>
        </p:txBody>
      </p:sp>
    </p:spTree>
    <p:extLst>
      <p:ext uri="{BB962C8B-B14F-4D97-AF65-F5344CB8AC3E}">
        <p14:creationId xmlns:p14="http://schemas.microsoft.com/office/powerpoint/2010/main" val="4127523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ADB91E-0E14-4DAC-B12A-4F46252E1ACB}"/>
              </a:ext>
            </a:extLst>
          </p:cNvPr>
          <p:cNvSpPr>
            <a:spLocks noGrp="1"/>
          </p:cNvSpPr>
          <p:nvPr>
            <p:ph type="title"/>
          </p:nvPr>
        </p:nvSpPr>
        <p:spPr/>
        <p:txBody>
          <a:bodyPr/>
          <a:lstStyle/>
          <a:p>
            <a:r>
              <a:rPr lang="en-US" altLang="zh-TW" dirty="0"/>
              <a:t>Malaria Dataset</a:t>
            </a:r>
            <a:endParaRPr lang="zh-TW" altLang="en-US" dirty="0"/>
          </a:p>
        </p:txBody>
      </p:sp>
      <p:sp>
        <p:nvSpPr>
          <p:cNvPr id="3" name="內容版面配置區 2">
            <a:extLst>
              <a:ext uri="{FF2B5EF4-FFF2-40B4-BE49-F238E27FC236}">
                <a16:creationId xmlns:a16="http://schemas.microsoft.com/office/drawing/2014/main" id="{F5C9DB20-3F94-48B1-B753-87A0297E339A}"/>
              </a:ext>
            </a:extLst>
          </p:cNvPr>
          <p:cNvSpPr>
            <a:spLocks noGrp="1"/>
          </p:cNvSpPr>
          <p:nvPr>
            <p:ph idx="1"/>
          </p:nvPr>
        </p:nvSpPr>
        <p:spPr/>
        <p:txBody>
          <a:bodyPr/>
          <a:lstStyle/>
          <a:p>
            <a:r>
              <a:rPr lang="zh-TW" altLang="en-US" dirty="0"/>
              <a:t>只有感染</a:t>
            </a:r>
            <a:r>
              <a:rPr lang="en-US" altLang="zh-TW" dirty="0"/>
              <a:t>(Parasitized)</a:t>
            </a:r>
            <a:r>
              <a:rPr lang="zh-TW" altLang="en-US" dirty="0"/>
              <a:t>和沒感染</a:t>
            </a:r>
            <a:r>
              <a:rPr lang="en-US" altLang="zh-TW" dirty="0"/>
              <a:t>(Uninfected)</a:t>
            </a:r>
            <a:r>
              <a:rPr lang="zh-TW" altLang="en-US" dirty="0"/>
              <a:t>兩種類別</a:t>
            </a:r>
            <a:endParaRPr lang="en-US" altLang="zh-TW" dirty="0"/>
          </a:p>
          <a:p>
            <a:r>
              <a:rPr lang="zh-TW" altLang="en-US" dirty="0"/>
              <a:t>目前問題點</a:t>
            </a:r>
            <a:r>
              <a:rPr lang="en-US" altLang="zh-TW" dirty="0"/>
              <a:t>:</a:t>
            </a:r>
            <a:r>
              <a:rPr lang="zh-TW" altLang="en-US" dirty="0"/>
              <a:t>找不到感染或沒感染的認定標準</a:t>
            </a:r>
            <a:endParaRPr lang="en-US" altLang="zh-TW" dirty="0"/>
          </a:p>
          <a:p>
            <a:r>
              <a:rPr lang="zh-TW" altLang="en-US" dirty="0"/>
              <a:t>目前模型的準確率</a:t>
            </a:r>
            <a:r>
              <a:rPr lang="en-US" altLang="zh-TW" dirty="0"/>
              <a:t>:</a:t>
            </a:r>
            <a:r>
              <a:rPr lang="zh-TW" altLang="en-US" dirty="0"/>
              <a:t> </a:t>
            </a:r>
            <a:endParaRPr lang="en-US" altLang="zh-TW" dirty="0"/>
          </a:p>
          <a:p>
            <a:pPr lvl="1"/>
            <a:r>
              <a:rPr lang="en-US" altLang="zh-TW" dirty="0"/>
              <a:t>Train accuracy:</a:t>
            </a:r>
            <a:r>
              <a:rPr lang="zh-TW" altLang="en-US" b="0" i="0" dirty="0">
                <a:solidFill>
                  <a:srgbClr val="363A3D"/>
                </a:solidFill>
                <a:effectLst/>
                <a:latin typeface="Source Sans Pro" panose="020B0503030403020204" pitchFamily="34" charset="0"/>
              </a:rPr>
              <a:t> </a:t>
            </a:r>
            <a:r>
              <a:rPr lang="en-US" altLang="zh-TW" b="0" i="0" dirty="0">
                <a:solidFill>
                  <a:srgbClr val="363A3D"/>
                </a:solidFill>
                <a:effectLst/>
                <a:latin typeface="Source Sans Pro" panose="020B0503030403020204" pitchFamily="34" charset="0"/>
              </a:rPr>
              <a:t>0.793</a:t>
            </a:r>
          </a:p>
          <a:p>
            <a:pPr lvl="1"/>
            <a:r>
              <a:rPr lang="en-US" altLang="zh-TW" dirty="0">
                <a:solidFill>
                  <a:srgbClr val="363A3D"/>
                </a:solidFill>
                <a:latin typeface="Source Sans Pro" panose="020B0503030403020204" pitchFamily="34" charset="0"/>
              </a:rPr>
              <a:t>Test accuracy: 0.788</a:t>
            </a:r>
            <a:endParaRPr lang="en-US" altLang="zh-TW" dirty="0"/>
          </a:p>
        </p:txBody>
      </p:sp>
    </p:spTree>
    <p:extLst>
      <p:ext uri="{BB962C8B-B14F-4D97-AF65-F5344CB8AC3E}">
        <p14:creationId xmlns:p14="http://schemas.microsoft.com/office/powerpoint/2010/main" val="2263311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57FF8E2-A046-427F-99CE-6FDB5A1802A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新增推論方法</a:t>
            </a:r>
          </a:p>
        </p:txBody>
      </p:sp>
      <p:sp>
        <p:nvSpPr>
          <p:cNvPr id="6" name="文字版面配置區 5">
            <a:extLst>
              <a:ext uri="{FF2B5EF4-FFF2-40B4-BE49-F238E27FC236}">
                <a16:creationId xmlns:a16="http://schemas.microsoft.com/office/drawing/2014/main" id="{6C477CD5-80D0-4E23-B3B0-03DFAFBA5CC4}"/>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A1D2FD37-964C-4F16-A5BC-FC331EFFB3B6}"/>
              </a:ext>
            </a:extLst>
          </p:cNvPr>
          <p:cNvSpPr>
            <a:spLocks noGrp="1"/>
          </p:cNvSpPr>
          <p:nvPr>
            <p:ph type="sldNum" sz="quarter" idx="12"/>
          </p:nvPr>
        </p:nvSpPr>
        <p:spPr/>
        <p:txBody>
          <a:bodyPr/>
          <a:lstStyle/>
          <a:p>
            <a:fld id="{D60ECA09-1BC6-435C-886F-70D201C1A253}" type="slidenum">
              <a:rPr lang="zh-TW" altLang="en-US" smtClean="0"/>
              <a:pPr/>
              <a:t>24</a:t>
            </a:fld>
            <a:endParaRPr lang="zh-TW" altLang="en-US"/>
          </a:p>
        </p:txBody>
      </p:sp>
    </p:spTree>
    <p:extLst>
      <p:ext uri="{BB962C8B-B14F-4D97-AF65-F5344CB8AC3E}">
        <p14:creationId xmlns:p14="http://schemas.microsoft.com/office/powerpoint/2010/main" val="383848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041DD74-D2C0-449E-AA63-D30C01378E20}"/>
              </a:ext>
            </a:extLst>
          </p:cNvPr>
          <p:cNvSpPr>
            <a:spLocks noGrp="1"/>
          </p:cNvSpPr>
          <p:nvPr>
            <p:ph type="title"/>
          </p:nvPr>
        </p:nvSpPr>
        <p:spPr/>
        <p:txBody>
          <a:bodyPr/>
          <a:lstStyle/>
          <a:p>
            <a:r>
              <a:rPr kumimoji="0" lang="zh-TW" altLang="en-US" sz="4400" b="0" i="0" u="none" strike="noStrike" kern="1200" cap="none" spc="0" normalizeH="0" baseline="0" noProof="0" dirty="0">
                <a:ln>
                  <a:noFill/>
                </a:ln>
                <a:solidFill>
                  <a:prstClr val="black"/>
                </a:solidFill>
                <a:effectLst/>
                <a:uLnTx/>
                <a:uFillTx/>
              </a:rPr>
              <a:t>新增推論方法</a:t>
            </a:r>
            <a:r>
              <a:rPr kumimoji="0" lang="en-US" altLang="zh-TW" sz="4400" b="0" i="0" u="none" strike="noStrike" kern="1200" cap="none" spc="0" normalizeH="0" baseline="0" noProof="0" dirty="0">
                <a:ln>
                  <a:noFill/>
                </a:ln>
                <a:solidFill>
                  <a:prstClr val="black"/>
                </a:solidFill>
                <a:effectLst/>
                <a:uLnTx/>
                <a:uFillTx/>
              </a:rPr>
              <a:t>—</a:t>
            </a:r>
            <a:r>
              <a:rPr kumimoji="0" lang="zh-TW" altLang="en-US" sz="4400" b="0" i="0" u="none" strike="noStrike" kern="1200" cap="none" spc="0" normalizeH="0" baseline="0" noProof="0" dirty="0">
                <a:ln>
                  <a:noFill/>
                </a:ln>
                <a:solidFill>
                  <a:prstClr val="black"/>
                </a:solidFill>
                <a:effectLst/>
                <a:uLnTx/>
                <a:uFillTx/>
              </a:rPr>
              <a:t> 目標</a:t>
            </a:r>
            <a:endParaRPr lang="zh-TW" altLang="en-US" dirty="0"/>
          </a:p>
        </p:txBody>
      </p:sp>
      <p:sp>
        <p:nvSpPr>
          <p:cNvPr id="6" name="內容版面配置區 5">
            <a:extLst>
              <a:ext uri="{FF2B5EF4-FFF2-40B4-BE49-F238E27FC236}">
                <a16:creationId xmlns:a16="http://schemas.microsoft.com/office/drawing/2014/main" id="{EFEB2C1E-7634-4719-9074-7375804612D5}"/>
              </a:ext>
            </a:extLst>
          </p:cNvPr>
          <p:cNvSpPr>
            <a:spLocks noGrp="1"/>
          </p:cNvSpPr>
          <p:nvPr>
            <p:ph idx="1"/>
          </p:nvPr>
        </p:nvSpPr>
        <p:spPr/>
        <p:txBody>
          <a:bodyPr/>
          <a:lstStyle/>
          <a:p>
            <a:r>
              <a:rPr lang="zh-TW" altLang="en-US" dirty="0"/>
              <a:t>希望有一個可量化的參考指標反應模型的可解釋的程度，</a:t>
            </a:r>
            <a:r>
              <a:rPr lang="zh-TW" altLang="en-US" sz="2800" dirty="0"/>
              <a:t>評估模型產生的解釋性圖片是否可以協助我們推論出模型可能是根據哪一部分和甚麼理由來預測出輸入的類別</a:t>
            </a:r>
            <a:endParaRPr lang="en-US" altLang="zh-TW" sz="2800" dirty="0"/>
          </a:p>
          <a:p>
            <a:endParaRPr lang="en-US" altLang="zh-TW" dirty="0"/>
          </a:p>
          <a:p>
            <a:r>
              <a:rPr lang="zh-TW" altLang="en-US" dirty="0"/>
              <a:t>目的</a:t>
            </a:r>
            <a:r>
              <a:rPr lang="en-US" altLang="zh-TW" dirty="0"/>
              <a:t>:“</a:t>
            </a:r>
            <a:r>
              <a:rPr lang="zh-TW" altLang="en-US" dirty="0"/>
              <a:t>看起來的感覺</a:t>
            </a:r>
            <a:r>
              <a:rPr lang="en-US" altLang="zh-TW" dirty="0"/>
              <a:t>”</a:t>
            </a:r>
            <a:r>
              <a:rPr lang="zh-TW" altLang="en-US" dirty="0"/>
              <a:t>→ </a:t>
            </a:r>
            <a:r>
              <a:rPr lang="en-US" altLang="zh-TW" dirty="0"/>
              <a:t>“</a:t>
            </a:r>
            <a:r>
              <a:rPr lang="zh-TW" altLang="en-US" dirty="0"/>
              <a:t>數字</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C691EAFC-6647-4603-9B08-8EF87F7EA68E}"/>
              </a:ext>
            </a:extLst>
          </p:cNvPr>
          <p:cNvSpPr>
            <a:spLocks noGrp="1"/>
          </p:cNvSpPr>
          <p:nvPr>
            <p:ph type="sldNum" sz="quarter" idx="12"/>
          </p:nvPr>
        </p:nvSpPr>
        <p:spPr/>
        <p:txBody>
          <a:bodyPr/>
          <a:lstStyle/>
          <a:p>
            <a:fld id="{D60ECA09-1BC6-435C-886F-70D201C1A253}" type="slidenum">
              <a:rPr lang="zh-TW" altLang="en-US" smtClean="0"/>
              <a:t>25</a:t>
            </a:fld>
            <a:endParaRPr lang="zh-TW" altLang="en-US"/>
          </a:p>
        </p:txBody>
      </p:sp>
    </p:spTree>
    <p:extLst>
      <p:ext uri="{BB962C8B-B14F-4D97-AF65-F5344CB8AC3E}">
        <p14:creationId xmlns:p14="http://schemas.microsoft.com/office/powerpoint/2010/main" val="194690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041DD74-D2C0-449E-AA63-D30C01378E20}"/>
              </a:ext>
            </a:extLst>
          </p:cNvPr>
          <p:cNvSpPr>
            <a:spLocks noGrp="1"/>
          </p:cNvSpPr>
          <p:nvPr>
            <p:ph type="title"/>
          </p:nvPr>
        </p:nvSpPr>
        <p:spPr/>
        <p:txBody>
          <a:bodyPr/>
          <a:lstStyle/>
          <a:p>
            <a:r>
              <a:rPr kumimoji="0" lang="zh-TW" altLang="en-US" sz="4400" b="0" i="0" u="none" strike="noStrike" kern="1200" cap="none" spc="0" normalizeH="0" baseline="0" noProof="0" dirty="0">
                <a:ln>
                  <a:noFill/>
                </a:ln>
                <a:solidFill>
                  <a:prstClr val="black"/>
                </a:solidFill>
                <a:effectLst/>
                <a:uLnTx/>
                <a:uFillTx/>
              </a:rPr>
              <a:t>新增推論方法</a:t>
            </a:r>
            <a:r>
              <a:rPr kumimoji="0" lang="en-US" altLang="zh-TW" sz="4400" b="0" i="0" u="none" strike="noStrike" kern="1200" cap="none" spc="0" normalizeH="0" baseline="0" noProof="0" dirty="0">
                <a:ln>
                  <a:noFill/>
                </a:ln>
                <a:solidFill>
                  <a:prstClr val="black"/>
                </a:solidFill>
                <a:effectLst/>
                <a:uLnTx/>
                <a:uFillTx/>
              </a:rPr>
              <a:t>—</a:t>
            </a:r>
            <a:r>
              <a:rPr kumimoji="0" lang="zh-TW" altLang="en-US" sz="4400" b="0" i="0" u="none" strike="noStrike" kern="1200" cap="none" spc="0" normalizeH="0" baseline="0" noProof="0" dirty="0">
                <a:ln>
                  <a:noFill/>
                </a:ln>
                <a:solidFill>
                  <a:prstClr val="black"/>
                </a:solidFill>
                <a:effectLst/>
                <a:uLnTx/>
                <a:uFillTx/>
              </a:rPr>
              <a:t> </a:t>
            </a:r>
            <a:r>
              <a:rPr lang="zh-TW" altLang="en-US" dirty="0">
                <a:solidFill>
                  <a:prstClr val="black"/>
                </a:solidFill>
              </a:rPr>
              <a:t>想法</a:t>
            </a:r>
            <a:endParaRPr lang="zh-TW" altLang="en-US" dirty="0"/>
          </a:p>
        </p:txBody>
      </p:sp>
      <p:sp>
        <p:nvSpPr>
          <p:cNvPr id="6" name="內容版面配置區 5">
            <a:extLst>
              <a:ext uri="{FF2B5EF4-FFF2-40B4-BE49-F238E27FC236}">
                <a16:creationId xmlns:a16="http://schemas.microsoft.com/office/drawing/2014/main" id="{EFEB2C1E-7634-4719-9074-7375804612D5}"/>
              </a:ext>
            </a:extLst>
          </p:cNvPr>
          <p:cNvSpPr>
            <a:spLocks noGrp="1"/>
          </p:cNvSpPr>
          <p:nvPr>
            <p:ph idx="1"/>
          </p:nvPr>
        </p:nvSpPr>
        <p:spPr>
          <a:xfrm>
            <a:off x="365760" y="1469135"/>
            <a:ext cx="11509248" cy="5303731"/>
          </a:xfrm>
        </p:spPr>
        <p:txBody>
          <a:bodyPr>
            <a:normAutofit/>
          </a:bodyPr>
          <a:lstStyle/>
          <a:p>
            <a:pPr>
              <a:lnSpc>
                <a:spcPct val="170000"/>
              </a:lnSpc>
            </a:pPr>
            <a:r>
              <a:rPr lang="zh-TW" altLang="en-US" sz="1400" dirty="0"/>
              <a:t>這個推論方法的核心想法是模擬人在看到</a:t>
            </a:r>
            <a:r>
              <a:rPr lang="en-US" altLang="zh-TW" sz="1400" dirty="0"/>
              <a:t>RM</a:t>
            </a:r>
            <a:r>
              <a:rPr lang="zh-TW" altLang="en-US" sz="1400" dirty="0"/>
              <a:t>、</a:t>
            </a:r>
            <a:r>
              <a:rPr lang="en-US" altLang="zh-TW" sz="1400" dirty="0"/>
              <a:t>RM-CI</a:t>
            </a:r>
            <a:r>
              <a:rPr lang="zh-TW" altLang="en-US" sz="1400" dirty="0"/>
              <a:t>和輸入圖片時會如何去理解模型可能是根據哪一部分和甚麼理由來預測出輸入的類別，來去判斷解釋性圖片是否可以協助我們推論出模型的判斷依據，範例如下</a:t>
            </a:r>
            <a:r>
              <a:rPr lang="en-US" altLang="zh-TW" sz="1400" dirty="0"/>
              <a:t>:</a:t>
            </a:r>
          </a:p>
          <a:p>
            <a:pPr marL="342900" indent="-342900">
              <a:lnSpc>
                <a:spcPct val="170000"/>
              </a:lnSpc>
              <a:buFont typeface="+mj-lt"/>
              <a:buAutoNum type="arabicPeriod"/>
            </a:pPr>
            <a:r>
              <a:rPr lang="zh-TW" altLang="en-US" sz="1400" dirty="0"/>
              <a:t>我們輸入一張圖片進入模型，取出每層的</a:t>
            </a:r>
            <a:r>
              <a:rPr lang="en-US" altLang="zh-TW" sz="1400" dirty="0"/>
              <a:t>RM</a:t>
            </a:r>
            <a:r>
              <a:rPr lang="zh-TW" altLang="en-US" sz="1400" dirty="0"/>
              <a:t>和</a:t>
            </a:r>
            <a:r>
              <a:rPr lang="en-US" altLang="zh-TW" sz="1400" dirty="0"/>
              <a:t>RM-CI</a:t>
            </a:r>
            <a:r>
              <a:rPr lang="zh-TW" altLang="en-US" sz="1400" dirty="0"/>
              <a:t>，以一張</a:t>
            </a:r>
            <a:r>
              <a:rPr lang="en-US" altLang="zh-TW" sz="1400" dirty="0"/>
              <a:t>label</a:t>
            </a:r>
            <a:r>
              <a:rPr lang="zh-TW" altLang="en-US" sz="1400" dirty="0"/>
              <a:t>為</a:t>
            </a:r>
            <a:r>
              <a:rPr lang="en-US" altLang="zh-TW" sz="1400" dirty="0" err="1"/>
              <a:t>circle_blue</a:t>
            </a:r>
            <a:r>
              <a:rPr lang="zh-TW" altLang="en-US" sz="1400" dirty="0"/>
              <a:t>並且</a:t>
            </a:r>
            <a:r>
              <a:rPr lang="en-US" altLang="zh-TW" sz="1400" dirty="0"/>
              <a:t>predict label</a:t>
            </a:r>
            <a:r>
              <a:rPr lang="zh-TW" altLang="en-US" sz="1400" dirty="0"/>
              <a:t>也是 </a:t>
            </a:r>
            <a:r>
              <a:rPr lang="en-US" altLang="zh-TW" sz="1400" dirty="0" err="1"/>
              <a:t>circle_blue</a:t>
            </a:r>
            <a:r>
              <a:rPr lang="zh-TW" altLang="en-US" sz="1400" dirty="0"/>
              <a:t>的圖片為例</a:t>
            </a:r>
            <a:endParaRPr lang="en-US" altLang="zh-TW" sz="1400" dirty="0"/>
          </a:p>
          <a:p>
            <a:pPr marL="0" indent="0">
              <a:lnSpc>
                <a:spcPct val="170000"/>
              </a:lnSpc>
              <a:buNone/>
            </a:pPr>
            <a:endParaRPr lang="en-US" altLang="zh-TW" sz="1400" dirty="0"/>
          </a:p>
          <a:p>
            <a:pPr marL="0" indent="0">
              <a:lnSpc>
                <a:spcPct val="170000"/>
              </a:lnSpc>
              <a:buNone/>
            </a:pP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r>
              <a:rPr lang="zh-TW" altLang="en-US" sz="1400" dirty="0"/>
              <a:t>將每層的</a:t>
            </a:r>
            <a:r>
              <a:rPr lang="en-US" altLang="zh-TW" sz="1400" dirty="0"/>
              <a:t>RM</a:t>
            </a:r>
            <a:r>
              <a:rPr lang="zh-TW" altLang="en-US" sz="1400" dirty="0"/>
              <a:t>和</a:t>
            </a:r>
            <a:r>
              <a:rPr lang="en-US" altLang="zh-TW" sz="1400" dirty="0"/>
              <a:t>RM-CI</a:t>
            </a:r>
            <a:r>
              <a:rPr lang="zh-TW" altLang="en-US" sz="1400" dirty="0"/>
              <a:t>單獨取出並將輸入圖片分割成與</a:t>
            </a:r>
            <a:r>
              <a:rPr lang="en-US" altLang="zh-TW" sz="1400" dirty="0"/>
              <a:t>RM-CI</a:t>
            </a:r>
            <a:r>
              <a:rPr lang="zh-TW" altLang="en-US" sz="1400" dirty="0"/>
              <a:t>相同大小，以</a:t>
            </a:r>
            <a:r>
              <a:rPr lang="en-US" altLang="zh-TW" sz="1400" dirty="0"/>
              <a:t>Conv2</a:t>
            </a:r>
            <a:r>
              <a:rPr lang="zh-TW" altLang="en-US" sz="1400" dirty="0"/>
              <a:t>為例</a:t>
            </a: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endParaRPr lang="en-US" altLang="zh-TW" sz="1400" dirty="0"/>
          </a:p>
          <a:p>
            <a:pPr marL="342900" indent="-342900">
              <a:lnSpc>
                <a:spcPct val="170000"/>
              </a:lnSpc>
              <a:buFont typeface="+mj-lt"/>
              <a:buAutoNum type="arabicPeriod"/>
            </a:pPr>
            <a:r>
              <a:rPr lang="zh-TW" altLang="en-US" sz="1400" dirty="0"/>
              <a:t>我們從每層的</a:t>
            </a:r>
            <a:r>
              <a:rPr lang="en-US" altLang="zh-TW" sz="1400" dirty="0"/>
              <a:t>RM</a:t>
            </a:r>
            <a:r>
              <a:rPr lang="zh-TW" altLang="en-US" sz="1400" dirty="0"/>
              <a:t>、</a:t>
            </a:r>
            <a:r>
              <a:rPr lang="en-US" altLang="zh-TW" sz="1400" dirty="0"/>
              <a:t>RM-CI</a:t>
            </a:r>
            <a:r>
              <a:rPr lang="zh-TW" altLang="en-US" sz="1400" dirty="0"/>
              <a:t>和</a:t>
            </a:r>
            <a:r>
              <a:rPr lang="en-US" altLang="zh-TW" sz="1400" dirty="0" err="1"/>
              <a:t>input_split</a:t>
            </a:r>
            <a:r>
              <a:rPr lang="zh-TW" altLang="en-US" sz="1400" dirty="0"/>
              <a:t>來推論模型可能的判斷依據，舉例來說</a:t>
            </a:r>
            <a:r>
              <a:rPr lang="en-US" altLang="zh-TW" sz="1400" dirty="0"/>
              <a:t>:</a:t>
            </a:r>
          </a:p>
          <a:p>
            <a:pPr marL="0" indent="0">
              <a:lnSpc>
                <a:spcPct val="170000"/>
              </a:lnSpc>
              <a:buNone/>
            </a:pPr>
            <a:r>
              <a:rPr lang="en-US" altLang="zh-TW" sz="1400" dirty="0"/>
              <a:t>“</a:t>
            </a:r>
            <a:r>
              <a:rPr lang="zh-TW" altLang="en-US" sz="1400" dirty="0"/>
              <a:t>我認為模型是由於</a:t>
            </a:r>
            <a:r>
              <a:rPr lang="en-US" altLang="zh-TW" sz="1400" dirty="0"/>
              <a:t>Conv2</a:t>
            </a:r>
            <a:r>
              <a:rPr lang="zh-TW" altLang="en-US" sz="1400" dirty="0"/>
              <a:t>層中某個對於藍色圓形的左下角有特別大的反應</a:t>
            </a:r>
            <a:r>
              <a:rPr lang="en-US" altLang="zh-TW" sz="1400" dirty="0"/>
              <a:t>FM</a:t>
            </a:r>
            <a:r>
              <a:rPr lang="zh-TW" altLang="en-US" sz="1400" dirty="0"/>
              <a:t>有強烈反應才判斷輸入圖形的類別是</a:t>
            </a:r>
            <a:r>
              <a:rPr lang="en-US" altLang="zh-TW" sz="1400" dirty="0" err="1"/>
              <a:t>circle_blue</a:t>
            </a:r>
            <a:r>
              <a:rPr lang="en-US" altLang="zh-TW" sz="1400" dirty="0"/>
              <a:t>”</a:t>
            </a:r>
          </a:p>
        </p:txBody>
      </p:sp>
      <p:sp>
        <p:nvSpPr>
          <p:cNvPr id="4" name="投影片編號版面配置區 3">
            <a:extLst>
              <a:ext uri="{FF2B5EF4-FFF2-40B4-BE49-F238E27FC236}">
                <a16:creationId xmlns:a16="http://schemas.microsoft.com/office/drawing/2014/main" id="{C691EAFC-6647-4603-9B08-8EF87F7EA68E}"/>
              </a:ext>
            </a:extLst>
          </p:cNvPr>
          <p:cNvSpPr>
            <a:spLocks noGrp="1"/>
          </p:cNvSpPr>
          <p:nvPr>
            <p:ph type="sldNum" sz="quarter" idx="12"/>
          </p:nvPr>
        </p:nvSpPr>
        <p:spPr/>
        <p:txBody>
          <a:bodyPr/>
          <a:lstStyle/>
          <a:p>
            <a:fld id="{D60ECA09-1BC6-435C-886F-70D201C1A253}" type="slidenum">
              <a:rPr lang="zh-TW" altLang="en-US" smtClean="0"/>
              <a:t>26</a:t>
            </a:fld>
            <a:endParaRPr lang="zh-TW" altLang="en-US"/>
          </a:p>
        </p:txBody>
      </p:sp>
      <p:pic>
        <p:nvPicPr>
          <p:cNvPr id="13" name="圖片 12">
            <a:extLst>
              <a:ext uri="{FF2B5EF4-FFF2-40B4-BE49-F238E27FC236}">
                <a16:creationId xmlns:a16="http://schemas.microsoft.com/office/drawing/2014/main" id="{4778754B-84CE-4CA2-80DB-FF3215D78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29" y="2725972"/>
            <a:ext cx="2982835" cy="1677845"/>
          </a:xfrm>
          <a:prstGeom prst="rect">
            <a:avLst/>
          </a:prstGeom>
        </p:spPr>
      </p:pic>
      <p:pic>
        <p:nvPicPr>
          <p:cNvPr id="14" name="圖片 13">
            <a:extLst>
              <a:ext uri="{FF2B5EF4-FFF2-40B4-BE49-F238E27FC236}">
                <a16:creationId xmlns:a16="http://schemas.microsoft.com/office/drawing/2014/main" id="{39AE35B9-25F8-4E7F-88BC-655B9FB2DB76}"/>
              </a:ext>
            </a:extLst>
          </p:cNvPr>
          <p:cNvPicPr>
            <a:picLocks noChangeAspect="1"/>
          </p:cNvPicPr>
          <p:nvPr/>
        </p:nvPicPr>
        <p:blipFill>
          <a:blip r:embed="rId3"/>
          <a:stretch>
            <a:fillRect/>
          </a:stretch>
        </p:blipFill>
        <p:spPr>
          <a:xfrm>
            <a:off x="1305386" y="4719551"/>
            <a:ext cx="788276" cy="788276"/>
          </a:xfrm>
          <a:prstGeom prst="rect">
            <a:avLst/>
          </a:prstGeom>
        </p:spPr>
      </p:pic>
      <p:pic>
        <p:nvPicPr>
          <p:cNvPr id="15" name="圖片 14">
            <a:extLst>
              <a:ext uri="{FF2B5EF4-FFF2-40B4-BE49-F238E27FC236}">
                <a16:creationId xmlns:a16="http://schemas.microsoft.com/office/drawing/2014/main" id="{6609A9EB-B865-40DD-B68B-3288C8A87F36}"/>
              </a:ext>
            </a:extLst>
          </p:cNvPr>
          <p:cNvPicPr>
            <a:picLocks noChangeAspect="1"/>
          </p:cNvPicPr>
          <p:nvPr/>
        </p:nvPicPr>
        <p:blipFill>
          <a:blip r:embed="rId4"/>
          <a:stretch>
            <a:fillRect/>
          </a:stretch>
        </p:blipFill>
        <p:spPr>
          <a:xfrm>
            <a:off x="2682240" y="4719551"/>
            <a:ext cx="788276" cy="788276"/>
          </a:xfrm>
          <a:prstGeom prst="rect">
            <a:avLst/>
          </a:prstGeom>
        </p:spPr>
      </p:pic>
      <p:pic>
        <p:nvPicPr>
          <p:cNvPr id="16" name="圖片 15">
            <a:extLst>
              <a:ext uri="{FF2B5EF4-FFF2-40B4-BE49-F238E27FC236}">
                <a16:creationId xmlns:a16="http://schemas.microsoft.com/office/drawing/2014/main" id="{7D453B1F-3C61-4E66-9AC8-F62FB3C4FEC6}"/>
              </a:ext>
            </a:extLst>
          </p:cNvPr>
          <p:cNvPicPr>
            <a:picLocks noChangeAspect="1"/>
          </p:cNvPicPr>
          <p:nvPr/>
        </p:nvPicPr>
        <p:blipFill>
          <a:blip r:embed="rId5"/>
          <a:stretch>
            <a:fillRect/>
          </a:stretch>
        </p:blipFill>
        <p:spPr>
          <a:xfrm>
            <a:off x="4059094" y="4719551"/>
            <a:ext cx="788276" cy="788276"/>
          </a:xfrm>
          <a:prstGeom prst="rect">
            <a:avLst/>
          </a:prstGeom>
        </p:spPr>
      </p:pic>
      <p:sp>
        <p:nvSpPr>
          <p:cNvPr id="17" name="文字方塊 16">
            <a:extLst>
              <a:ext uri="{FF2B5EF4-FFF2-40B4-BE49-F238E27FC236}">
                <a16:creationId xmlns:a16="http://schemas.microsoft.com/office/drawing/2014/main" id="{57AF6EE8-1FC7-41AD-8A91-03E9986DD3D7}"/>
              </a:ext>
            </a:extLst>
          </p:cNvPr>
          <p:cNvSpPr txBox="1"/>
          <p:nvPr/>
        </p:nvSpPr>
        <p:spPr>
          <a:xfrm>
            <a:off x="1305386" y="5491417"/>
            <a:ext cx="838649" cy="261610"/>
          </a:xfrm>
          <a:prstGeom prst="rect">
            <a:avLst/>
          </a:prstGeom>
          <a:noFill/>
        </p:spPr>
        <p:txBody>
          <a:bodyPr wrap="square" rtlCol="0">
            <a:spAutoFit/>
          </a:bodyPr>
          <a:lstStyle/>
          <a:p>
            <a:r>
              <a:rPr lang="en-US" altLang="zh-TW" sz="1100" dirty="0" err="1"/>
              <a:t>Input_split</a:t>
            </a:r>
            <a:endParaRPr lang="zh-TW" altLang="en-US" sz="1100" dirty="0"/>
          </a:p>
        </p:txBody>
      </p:sp>
      <p:sp>
        <p:nvSpPr>
          <p:cNvPr id="19" name="文字方塊 18">
            <a:extLst>
              <a:ext uri="{FF2B5EF4-FFF2-40B4-BE49-F238E27FC236}">
                <a16:creationId xmlns:a16="http://schemas.microsoft.com/office/drawing/2014/main" id="{C0101267-EDE9-4B0C-9962-9E3A99FAA2E6}"/>
              </a:ext>
            </a:extLst>
          </p:cNvPr>
          <p:cNvSpPr txBox="1"/>
          <p:nvPr/>
        </p:nvSpPr>
        <p:spPr>
          <a:xfrm>
            <a:off x="2907142" y="5507827"/>
            <a:ext cx="388845" cy="261610"/>
          </a:xfrm>
          <a:prstGeom prst="rect">
            <a:avLst/>
          </a:prstGeom>
          <a:noFill/>
        </p:spPr>
        <p:txBody>
          <a:bodyPr wrap="square" rtlCol="0">
            <a:spAutoFit/>
          </a:bodyPr>
          <a:lstStyle/>
          <a:p>
            <a:r>
              <a:rPr lang="en-US" altLang="zh-TW" sz="1100" dirty="0"/>
              <a:t>RM</a:t>
            </a:r>
            <a:endParaRPr lang="zh-TW" altLang="en-US" sz="1100" dirty="0"/>
          </a:p>
        </p:txBody>
      </p:sp>
      <p:sp>
        <p:nvSpPr>
          <p:cNvPr id="20" name="文字方塊 19">
            <a:extLst>
              <a:ext uri="{FF2B5EF4-FFF2-40B4-BE49-F238E27FC236}">
                <a16:creationId xmlns:a16="http://schemas.microsoft.com/office/drawing/2014/main" id="{EA313EC5-8CA2-4B03-B60B-964FFC926DEF}"/>
              </a:ext>
            </a:extLst>
          </p:cNvPr>
          <p:cNvSpPr txBox="1"/>
          <p:nvPr/>
        </p:nvSpPr>
        <p:spPr>
          <a:xfrm>
            <a:off x="4179814" y="5507827"/>
            <a:ext cx="548133" cy="261610"/>
          </a:xfrm>
          <a:prstGeom prst="rect">
            <a:avLst/>
          </a:prstGeom>
          <a:noFill/>
        </p:spPr>
        <p:txBody>
          <a:bodyPr wrap="square" rtlCol="0">
            <a:spAutoFit/>
          </a:bodyPr>
          <a:lstStyle/>
          <a:p>
            <a:r>
              <a:rPr lang="en-US" altLang="zh-TW" sz="1100" dirty="0"/>
              <a:t>RM-CI</a:t>
            </a:r>
            <a:endParaRPr lang="zh-TW" altLang="en-US" sz="1100" dirty="0"/>
          </a:p>
        </p:txBody>
      </p:sp>
    </p:spTree>
    <p:extLst>
      <p:ext uri="{BB962C8B-B14F-4D97-AF65-F5344CB8AC3E}">
        <p14:creationId xmlns:p14="http://schemas.microsoft.com/office/powerpoint/2010/main" val="3737276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97F6A5-5B24-41FE-820E-B874EC72AF9F}"/>
              </a:ext>
            </a:extLst>
          </p:cNvPr>
          <p:cNvSpPr>
            <a:spLocks noGrp="1"/>
          </p:cNvSpPr>
          <p:nvPr>
            <p:ph type="title"/>
          </p:nvPr>
        </p:nvSpPr>
        <p:spPr>
          <a:xfrm>
            <a:off x="838200" y="136525"/>
            <a:ext cx="10515600" cy="1325563"/>
          </a:xfrm>
        </p:spPr>
        <p:txBody>
          <a:bodyPr/>
          <a:lstStyle/>
          <a:p>
            <a:r>
              <a:rPr kumimoji="0" lang="zh-TW" altLang="en-US" sz="4000" b="0" i="0" u="none" strike="noStrike" kern="1200" cap="none" spc="0" normalizeH="0" baseline="0" noProof="0" dirty="0">
                <a:ln>
                  <a:noFill/>
                </a:ln>
                <a:solidFill>
                  <a:prstClr val="black"/>
                </a:solidFill>
                <a:effectLst/>
                <a:uLnTx/>
                <a:uFillTx/>
              </a:rPr>
              <a:t>新增推論方法</a:t>
            </a:r>
            <a:r>
              <a:rPr kumimoji="0" lang="en-US" altLang="zh-TW" sz="4000" b="0" i="0" u="none" strike="noStrike" kern="1200" cap="none" spc="0" normalizeH="0" baseline="0" noProof="0" dirty="0">
                <a:ln>
                  <a:noFill/>
                </a:ln>
                <a:solidFill>
                  <a:prstClr val="black"/>
                </a:solidFill>
                <a:effectLst/>
                <a:uLnTx/>
                <a:uFillTx/>
              </a:rPr>
              <a:t>—</a:t>
            </a:r>
            <a:r>
              <a:rPr kumimoji="0" lang="zh-TW" altLang="en-US" sz="4000" b="0" i="0" u="none" strike="noStrike" kern="1200" cap="none" spc="0" normalizeH="0" baseline="0" noProof="0" dirty="0">
                <a:ln>
                  <a:noFill/>
                </a:ln>
                <a:solidFill>
                  <a:prstClr val="black"/>
                </a:solidFill>
                <a:effectLst/>
                <a:uLnTx/>
                <a:uFillTx/>
              </a:rPr>
              <a:t> 具體步驟</a:t>
            </a:r>
            <a:endParaRPr lang="zh-TW" altLang="en-US" dirty="0"/>
          </a:p>
        </p:txBody>
      </p:sp>
      <p:sp>
        <p:nvSpPr>
          <p:cNvPr id="3" name="內容版面配置區 2">
            <a:extLst>
              <a:ext uri="{FF2B5EF4-FFF2-40B4-BE49-F238E27FC236}">
                <a16:creationId xmlns:a16="http://schemas.microsoft.com/office/drawing/2014/main" id="{B0E54885-9F46-419F-97A1-8AE39F94ED74}"/>
              </a:ext>
            </a:extLst>
          </p:cNvPr>
          <p:cNvSpPr>
            <a:spLocks noGrp="1"/>
          </p:cNvSpPr>
          <p:nvPr>
            <p:ph idx="1"/>
          </p:nvPr>
        </p:nvSpPr>
        <p:spPr>
          <a:xfrm>
            <a:off x="838200" y="1176528"/>
            <a:ext cx="11134344" cy="5544947"/>
          </a:xfrm>
        </p:spPr>
        <p:txBody>
          <a:bodyPr>
            <a:normAutofit/>
          </a:bodyPr>
          <a:lstStyle/>
          <a:p>
            <a:pPr marL="514350" indent="-514350">
              <a:buFont typeface="+mj-lt"/>
              <a:buAutoNum type="arabicPeriod"/>
            </a:pPr>
            <a:r>
              <a:rPr lang="zh-TW" altLang="en-US" sz="2200" dirty="0"/>
              <a:t>取得輸入圖片的每層的</a:t>
            </a:r>
            <a:r>
              <a:rPr lang="en-US" altLang="zh-TW" sz="2200" dirty="0"/>
              <a:t>RM-CI</a:t>
            </a:r>
          </a:p>
          <a:p>
            <a:pPr marL="514350" indent="-514350">
              <a:buFont typeface="+mj-lt"/>
              <a:buAutoNum type="arabicPeriod"/>
            </a:pPr>
            <a:r>
              <a:rPr lang="zh-TW" altLang="en-US" sz="2200" dirty="0"/>
              <a:t>將</a:t>
            </a:r>
            <a:r>
              <a:rPr lang="en-US" altLang="zh-TW" sz="2200" dirty="0"/>
              <a:t>input</a:t>
            </a:r>
            <a:r>
              <a:rPr lang="zh-TW" altLang="en-US" sz="2200" dirty="0"/>
              <a:t>圖形分割成與</a:t>
            </a:r>
            <a:r>
              <a:rPr lang="en-US" altLang="zh-TW" sz="2200" dirty="0"/>
              <a:t>RM-CI</a:t>
            </a:r>
            <a:r>
              <a:rPr lang="zh-TW" altLang="en-US" sz="2200" dirty="0"/>
              <a:t>相同的形狀，舉例來說</a:t>
            </a:r>
            <a:r>
              <a:rPr lang="en-US" altLang="zh-TW" sz="2200" dirty="0"/>
              <a:t>Conv2</a:t>
            </a:r>
            <a:r>
              <a:rPr lang="zh-TW" altLang="en-US" sz="2200" dirty="0"/>
              <a:t> </a:t>
            </a:r>
            <a:r>
              <a:rPr lang="en-US" altLang="zh-TW" sz="2200" dirty="0"/>
              <a:t>layer</a:t>
            </a:r>
            <a:r>
              <a:rPr lang="zh-TW" altLang="en-US" sz="2200" dirty="0"/>
              <a:t>的</a:t>
            </a:r>
            <a:r>
              <a:rPr lang="en-US" altLang="zh-TW" sz="2200" dirty="0"/>
              <a:t>RM-CI</a:t>
            </a:r>
            <a:r>
              <a:rPr lang="zh-TW" altLang="en-US" sz="2200" dirty="0"/>
              <a:t>大小為</a:t>
            </a:r>
            <a:r>
              <a:rPr lang="en-US" altLang="zh-TW" sz="2200" dirty="0"/>
              <a:t>2</a:t>
            </a:r>
            <a:r>
              <a:rPr lang="zh-TW" altLang="en-US" sz="2200" dirty="0"/>
              <a:t> * </a:t>
            </a:r>
            <a:r>
              <a:rPr lang="en-US" altLang="zh-TW" sz="2200" dirty="0"/>
              <a:t>2</a:t>
            </a:r>
            <a:r>
              <a:rPr lang="zh-TW" altLang="en-US" sz="2200" dirty="0"/>
              <a:t>，</a:t>
            </a:r>
            <a:endParaRPr lang="en-US" altLang="zh-TW" sz="2200" dirty="0"/>
          </a:p>
          <a:p>
            <a:pPr marL="0" indent="0">
              <a:buNone/>
            </a:pPr>
            <a:r>
              <a:rPr lang="zh-TW" altLang="en-US" sz="2200" dirty="0"/>
              <a:t>所以我們將輸入圖片切割成 </a:t>
            </a:r>
            <a:r>
              <a:rPr lang="en-US" altLang="zh-TW" sz="2200" dirty="0"/>
              <a:t>2</a:t>
            </a:r>
            <a:r>
              <a:rPr lang="zh-TW" altLang="en-US" sz="2200" dirty="0"/>
              <a:t> * </a:t>
            </a:r>
            <a:r>
              <a:rPr lang="en-US" altLang="zh-TW" sz="2200" dirty="0"/>
              <a:t>2</a:t>
            </a:r>
          </a:p>
          <a:p>
            <a:pPr marL="0" indent="0">
              <a:buNone/>
            </a:pPr>
            <a:endParaRPr lang="en-US" altLang="zh-TW" sz="2200" dirty="0"/>
          </a:p>
          <a:p>
            <a:pPr marL="0" indent="0">
              <a:lnSpc>
                <a:spcPct val="100000"/>
              </a:lnSpc>
              <a:buNone/>
            </a:pPr>
            <a:endParaRPr lang="en-US" altLang="zh-TW" sz="2200" dirty="0"/>
          </a:p>
          <a:p>
            <a:pPr marL="457200" indent="-457200">
              <a:lnSpc>
                <a:spcPct val="100000"/>
              </a:lnSpc>
              <a:buFont typeface="+mj-lt"/>
              <a:buAutoNum type="arabicPeriod" startAt="3"/>
            </a:pPr>
            <a:r>
              <a:rPr lang="zh-TW" altLang="en-US" sz="2200" dirty="0"/>
              <a:t>計算</a:t>
            </a:r>
            <a:r>
              <a:rPr lang="en-US" altLang="zh-TW" sz="2200" dirty="0"/>
              <a:t>RM-CI </a:t>
            </a:r>
            <a:r>
              <a:rPr lang="zh-TW" altLang="en-US" sz="2200" dirty="0"/>
              <a:t>與 </a:t>
            </a:r>
            <a:r>
              <a:rPr lang="en-US" altLang="zh-TW" sz="2200" dirty="0" err="1"/>
              <a:t>input_split</a:t>
            </a:r>
            <a:r>
              <a:rPr lang="en-US" altLang="zh-TW" sz="2200" dirty="0"/>
              <a:t> </a:t>
            </a:r>
            <a:r>
              <a:rPr lang="zh-TW" altLang="en-US" sz="2200" dirty="0"/>
              <a:t>對應</a:t>
            </a:r>
            <a:r>
              <a:rPr lang="en-US" altLang="zh-TW" sz="2200" dirty="0"/>
              <a:t>block</a:t>
            </a:r>
            <a:r>
              <a:rPr lang="zh-TW" altLang="en-US" sz="2200" dirty="0"/>
              <a:t>的相似度，舉例來說左上角的小圖會跟</a:t>
            </a:r>
            <a:r>
              <a:rPr lang="en-US" altLang="zh-TW" sz="2200" dirty="0"/>
              <a:t>RM-CI</a:t>
            </a:r>
            <a:r>
              <a:rPr lang="zh-TW" altLang="en-US" sz="2200" dirty="0"/>
              <a:t>的</a:t>
            </a:r>
            <a:r>
              <a:rPr lang="en-US" altLang="zh-TW" sz="2200" dirty="0"/>
              <a:t>block </a:t>
            </a:r>
            <a:r>
              <a:rPr lang="zh-TW" altLang="en-US" sz="2200" dirty="0"/>
              <a:t>計算相似度，以此類推總共取得</a:t>
            </a:r>
            <a:r>
              <a:rPr lang="en-US" altLang="zh-TW" sz="2200" dirty="0"/>
              <a:t>4</a:t>
            </a:r>
            <a:r>
              <a:rPr lang="zh-TW" altLang="en-US" sz="2200" dirty="0"/>
              <a:t>個相似度，取相似度最高</a:t>
            </a:r>
            <a:r>
              <a:rPr lang="en-US" altLang="zh-TW" sz="2200" dirty="0"/>
              <a:t>(</a:t>
            </a:r>
            <a:r>
              <a:rPr lang="zh-TW" altLang="en-US" sz="2200" dirty="0"/>
              <a:t>距離最小</a:t>
            </a:r>
            <a:r>
              <a:rPr lang="en-US" altLang="zh-TW" sz="2200" dirty="0"/>
              <a:t>)</a:t>
            </a:r>
            <a:r>
              <a:rPr lang="zh-TW" altLang="en-US" sz="2200" dirty="0"/>
              <a:t>的</a:t>
            </a:r>
            <a:r>
              <a:rPr lang="en-US" altLang="zh-TW" sz="2200" dirty="0"/>
              <a:t>RM-CI Block</a:t>
            </a:r>
            <a:r>
              <a:rPr lang="zh-TW" altLang="en-US" sz="2200" dirty="0"/>
              <a:t>的原始圖片的類別當作這一層的推論類別</a:t>
            </a: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endParaRPr lang="en-US" altLang="zh-TW" sz="2200" dirty="0"/>
          </a:p>
          <a:p>
            <a:pPr marL="457200" indent="-457200">
              <a:lnSpc>
                <a:spcPct val="100000"/>
              </a:lnSpc>
              <a:buFont typeface="+mj-lt"/>
              <a:buAutoNum type="arabicPeriod" startAt="3"/>
            </a:pPr>
            <a:r>
              <a:rPr lang="zh-TW" altLang="en-US" sz="2200" dirty="0"/>
              <a:t>統計每個</a:t>
            </a:r>
            <a:r>
              <a:rPr lang="en-US" altLang="zh-TW" sz="2200" dirty="0"/>
              <a:t>Convolution</a:t>
            </a:r>
            <a:r>
              <a:rPr lang="zh-TW" altLang="en-US" sz="2200" dirty="0"/>
              <a:t>層的推論類別並進行投票，選出票數最多的推論類別作為此</a:t>
            </a:r>
            <a:r>
              <a:rPr lang="en-US" altLang="zh-TW" sz="2200" dirty="0"/>
              <a:t>input</a:t>
            </a:r>
            <a:r>
              <a:rPr lang="zh-TW" altLang="en-US" sz="2200" dirty="0"/>
              <a:t>在該</a:t>
            </a:r>
            <a:r>
              <a:rPr lang="en-US" altLang="zh-TW" sz="2200" dirty="0"/>
              <a:t>model</a:t>
            </a:r>
            <a:r>
              <a:rPr lang="zh-TW" altLang="en-US" sz="2200" dirty="0"/>
              <a:t>所獲得的推論類別</a:t>
            </a:r>
          </a:p>
          <a:p>
            <a:pPr marL="457200" indent="-457200">
              <a:lnSpc>
                <a:spcPct val="100000"/>
              </a:lnSpc>
              <a:buFont typeface="+mj-lt"/>
              <a:buAutoNum type="arabicPeriod" startAt="3"/>
            </a:pPr>
            <a:endParaRPr lang="zh-TW" altLang="en-US" sz="2200" dirty="0"/>
          </a:p>
          <a:p>
            <a:pPr marL="457200" indent="-457200">
              <a:buFont typeface="+mj-lt"/>
              <a:buAutoNum type="arabicPeriod" startAt="3"/>
            </a:pPr>
            <a:endParaRPr lang="en-US" altLang="zh-TW" sz="2200" dirty="0"/>
          </a:p>
        </p:txBody>
      </p:sp>
      <p:pic>
        <p:nvPicPr>
          <p:cNvPr id="30" name="圖片 29">
            <a:extLst>
              <a:ext uri="{FF2B5EF4-FFF2-40B4-BE49-F238E27FC236}">
                <a16:creationId xmlns:a16="http://schemas.microsoft.com/office/drawing/2014/main" id="{D60AB728-A1AB-4BC3-8656-5029596704CA}"/>
              </a:ext>
            </a:extLst>
          </p:cNvPr>
          <p:cNvPicPr>
            <a:picLocks noChangeAspect="1"/>
          </p:cNvPicPr>
          <p:nvPr/>
        </p:nvPicPr>
        <p:blipFill>
          <a:blip r:embed="rId2"/>
          <a:stretch>
            <a:fillRect/>
          </a:stretch>
        </p:blipFill>
        <p:spPr>
          <a:xfrm>
            <a:off x="1524000" y="2502091"/>
            <a:ext cx="721721" cy="721721"/>
          </a:xfrm>
          <a:prstGeom prst="rect">
            <a:avLst/>
          </a:prstGeom>
        </p:spPr>
      </p:pic>
      <p:sp>
        <p:nvSpPr>
          <p:cNvPr id="31" name="文字方塊 30">
            <a:extLst>
              <a:ext uri="{FF2B5EF4-FFF2-40B4-BE49-F238E27FC236}">
                <a16:creationId xmlns:a16="http://schemas.microsoft.com/office/drawing/2014/main" id="{DC55059F-D45A-4A7C-84B9-3BFDB31D0ABB}"/>
              </a:ext>
            </a:extLst>
          </p:cNvPr>
          <p:cNvSpPr txBox="1"/>
          <p:nvPr/>
        </p:nvSpPr>
        <p:spPr>
          <a:xfrm>
            <a:off x="2297809" y="2745304"/>
            <a:ext cx="1757154" cy="307777"/>
          </a:xfrm>
          <a:prstGeom prst="rect">
            <a:avLst/>
          </a:prstGeom>
          <a:noFill/>
        </p:spPr>
        <p:txBody>
          <a:bodyPr wrap="square" rtlCol="0">
            <a:spAutoFit/>
          </a:bodyPr>
          <a:lstStyle/>
          <a:p>
            <a:r>
              <a:rPr lang="en-US" altLang="zh-TW" sz="1400" dirty="0" err="1">
                <a:latin typeface="微軟正黑體" panose="020B0604030504040204" pitchFamily="34" charset="-120"/>
                <a:ea typeface="微軟正黑體" panose="020B0604030504040204" pitchFamily="34" charset="-120"/>
              </a:rPr>
              <a:t>Input_split</a:t>
            </a:r>
            <a:endParaRPr lang="zh-TW" altLang="en-US" sz="1400" dirty="0">
              <a:latin typeface="微軟正黑體" panose="020B0604030504040204" pitchFamily="34" charset="-120"/>
              <a:ea typeface="微軟正黑體" panose="020B0604030504040204" pitchFamily="34" charset="-120"/>
            </a:endParaRPr>
          </a:p>
        </p:txBody>
      </p:sp>
      <p:grpSp>
        <p:nvGrpSpPr>
          <p:cNvPr id="51" name="群組 50">
            <a:extLst>
              <a:ext uri="{FF2B5EF4-FFF2-40B4-BE49-F238E27FC236}">
                <a16:creationId xmlns:a16="http://schemas.microsoft.com/office/drawing/2014/main" id="{5555B92E-8AA1-410F-997C-441DF61002DB}"/>
              </a:ext>
            </a:extLst>
          </p:cNvPr>
          <p:cNvGrpSpPr/>
          <p:nvPr/>
        </p:nvGrpSpPr>
        <p:grpSpPr>
          <a:xfrm>
            <a:off x="1884860" y="4507028"/>
            <a:ext cx="7819635" cy="1311839"/>
            <a:chOff x="1294005" y="5369573"/>
            <a:chExt cx="7819635" cy="1311839"/>
          </a:xfrm>
        </p:grpSpPr>
        <p:pic>
          <p:nvPicPr>
            <p:cNvPr id="34" name="圖片 33">
              <a:extLst>
                <a:ext uri="{FF2B5EF4-FFF2-40B4-BE49-F238E27FC236}">
                  <a16:creationId xmlns:a16="http://schemas.microsoft.com/office/drawing/2014/main" id="{8F3C2A11-7FC0-4892-AEAA-AF63C3D660D0}"/>
                </a:ext>
              </a:extLst>
            </p:cNvPr>
            <p:cNvPicPr>
              <a:picLocks noChangeAspect="1"/>
            </p:cNvPicPr>
            <p:nvPr/>
          </p:nvPicPr>
          <p:blipFill>
            <a:blip r:embed="rId3"/>
            <a:stretch>
              <a:fillRect/>
            </a:stretch>
          </p:blipFill>
          <p:spPr>
            <a:xfrm>
              <a:off x="3980109" y="5492576"/>
              <a:ext cx="928949" cy="928949"/>
            </a:xfrm>
            <a:prstGeom prst="rect">
              <a:avLst/>
            </a:prstGeom>
          </p:spPr>
        </p:pic>
        <p:pic>
          <p:nvPicPr>
            <p:cNvPr id="35" name="圖片 34">
              <a:extLst>
                <a:ext uri="{FF2B5EF4-FFF2-40B4-BE49-F238E27FC236}">
                  <a16:creationId xmlns:a16="http://schemas.microsoft.com/office/drawing/2014/main" id="{7A36CC05-8286-4CBA-BB60-A358E025660C}"/>
                </a:ext>
              </a:extLst>
            </p:cNvPr>
            <p:cNvPicPr>
              <a:picLocks noChangeAspect="1"/>
            </p:cNvPicPr>
            <p:nvPr/>
          </p:nvPicPr>
          <p:blipFill>
            <a:blip r:embed="rId2"/>
            <a:stretch>
              <a:fillRect/>
            </a:stretch>
          </p:blipFill>
          <p:spPr>
            <a:xfrm>
              <a:off x="1294005" y="5492576"/>
              <a:ext cx="928949" cy="928949"/>
            </a:xfrm>
            <a:prstGeom prst="rect">
              <a:avLst/>
            </a:prstGeom>
          </p:spPr>
        </p:pic>
        <p:sp>
          <p:nvSpPr>
            <p:cNvPr id="37" name="文字方塊 36">
              <a:extLst>
                <a:ext uri="{FF2B5EF4-FFF2-40B4-BE49-F238E27FC236}">
                  <a16:creationId xmlns:a16="http://schemas.microsoft.com/office/drawing/2014/main" id="{61F9019D-FB0F-4FA4-81B6-3F31FE570D9D}"/>
                </a:ext>
              </a:extLst>
            </p:cNvPr>
            <p:cNvSpPr txBox="1"/>
            <p:nvPr/>
          </p:nvSpPr>
          <p:spPr>
            <a:xfrm>
              <a:off x="5013224" y="5772384"/>
              <a:ext cx="870257"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RM-CI</a:t>
              </a:r>
              <a:endParaRPr lang="zh-TW" altLang="en-US" sz="1600" dirty="0">
                <a:latin typeface="微軟正黑體" panose="020B0604030504040204" pitchFamily="34" charset="-120"/>
                <a:ea typeface="微軟正黑體" panose="020B0604030504040204" pitchFamily="34" charset="-120"/>
              </a:endParaRPr>
            </a:p>
          </p:txBody>
        </p:sp>
        <p:cxnSp>
          <p:nvCxnSpPr>
            <p:cNvPr id="38" name="直線單箭頭接點 37">
              <a:extLst>
                <a:ext uri="{FF2B5EF4-FFF2-40B4-BE49-F238E27FC236}">
                  <a16:creationId xmlns:a16="http://schemas.microsoft.com/office/drawing/2014/main" id="{54B63BDE-4030-45DD-840F-1FDA66DB6840}"/>
                </a:ext>
              </a:extLst>
            </p:cNvPr>
            <p:cNvCxnSpPr>
              <a:cxnSpLocks/>
              <a:stCxn id="43" idx="1"/>
              <a:endCxn id="13" idx="3"/>
            </p:cNvCxnSpPr>
            <p:nvPr/>
          </p:nvCxnSpPr>
          <p:spPr>
            <a:xfrm flipH="1">
              <a:off x="1807728" y="6183716"/>
              <a:ext cx="2187884" cy="580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B64B12EB-8267-40BA-9495-572722D375DE}"/>
                </a:ext>
              </a:extLst>
            </p:cNvPr>
            <p:cNvSpPr txBox="1"/>
            <p:nvPr/>
          </p:nvSpPr>
          <p:spPr>
            <a:xfrm>
              <a:off x="2155195" y="5531833"/>
              <a:ext cx="1788334" cy="584775"/>
            </a:xfrm>
            <a:prstGeom prst="rect">
              <a:avLst/>
            </a:prstGeom>
            <a:noFill/>
          </p:spPr>
          <p:txBody>
            <a:bodyPr wrap="square" rtlCol="0">
              <a:spAutoFit/>
            </a:bodyPr>
            <a:lstStyle/>
            <a:p>
              <a:pPr algn="ctr"/>
              <a:r>
                <a:rPr lang="zh-TW" altLang="en-US" sz="1600" dirty="0">
                  <a:latin typeface="微軟正黑體" panose="020B0604030504040204" pitchFamily="34" charset="-120"/>
                  <a:ea typeface="微軟正黑體" panose="020B0604030504040204" pitchFamily="34" charset="-120"/>
                </a:rPr>
                <a:t>相似度</a:t>
              </a:r>
              <a:endParaRPr lang="en-US" altLang="zh-TW" sz="1600" dirty="0">
                <a:latin typeface="微軟正黑體" panose="020B0604030504040204" pitchFamily="34" charset="-120"/>
                <a:ea typeface="微軟正黑體" panose="020B0604030504040204" pitchFamily="34" charset="-120"/>
              </a:endParaRPr>
            </a:p>
            <a:p>
              <a:pPr algn="ct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計算歐氏距離</a:t>
              </a:r>
              <a:r>
                <a:rPr lang="en-US" altLang="zh-TW" sz="1600" dirty="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BEF1050F-A6F3-41C0-9670-D977B1DB1A2F}"/>
                </a:ext>
              </a:extLst>
            </p:cNvPr>
            <p:cNvSpPr/>
            <p:nvPr/>
          </p:nvSpPr>
          <p:spPr>
            <a:xfrm>
              <a:off x="1343499" y="5964974"/>
              <a:ext cx="464229" cy="44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a:extLst>
                <a:ext uri="{FF2B5EF4-FFF2-40B4-BE49-F238E27FC236}">
                  <a16:creationId xmlns:a16="http://schemas.microsoft.com/office/drawing/2014/main" id="{F33B4D4A-022D-4CD9-BA72-8F9CC86C5E5E}"/>
                </a:ext>
              </a:extLst>
            </p:cNvPr>
            <p:cNvSpPr/>
            <p:nvPr/>
          </p:nvSpPr>
          <p:spPr>
            <a:xfrm>
              <a:off x="3995612" y="5959173"/>
              <a:ext cx="464229" cy="44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4" name="圖片 43">
              <a:extLst>
                <a:ext uri="{FF2B5EF4-FFF2-40B4-BE49-F238E27FC236}">
                  <a16:creationId xmlns:a16="http://schemas.microsoft.com/office/drawing/2014/main" id="{D790FDBA-3E5D-4BDB-B339-70B487C129F1}"/>
                </a:ext>
              </a:extLst>
            </p:cNvPr>
            <p:cNvPicPr>
              <a:picLocks noChangeAspect="1"/>
            </p:cNvPicPr>
            <p:nvPr/>
          </p:nvPicPr>
          <p:blipFill>
            <a:blip r:embed="rId4"/>
            <a:stretch>
              <a:fillRect/>
            </a:stretch>
          </p:blipFill>
          <p:spPr>
            <a:xfrm>
              <a:off x="6442876" y="5369573"/>
              <a:ext cx="1321369" cy="1311839"/>
            </a:xfrm>
            <a:prstGeom prst="rect">
              <a:avLst/>
            </a:prstGeom>
          </p:spPr>
        </p:pic>
        <p:cxnSp>
          <p:nvCxnSpPr>
            <p:cNvPr id="45" name="直線單箭頭接點 44">
              <a:extLst>
                <a:ext uri="{FF2B5EF4-FFF2-40B4-BE49-F238E27FC236}">
                  <a16:creationId xmlns:a16="http://schemas.microsoft.com/office/drawing/2014/main" id="{DF6ADEBF-D39D-49F0-A4EF-1F5106CC8D2E}"/>
                </a:ext>
              </a:extLst>
            </p:cNvPr>
            <p:cNvCxnSpPr>
              <a:cxnSpLocks/>
              <a:stCxn id="43" idx="3"/>
            </p:cNvCxnSpPr>
            <p:nvPr/>
          </p:nvCxnSpPr>
          <p:spPr>
            <a:xfrm flipV="1">
              <a:off x="4459841" y="6080161"/>
              <a:ext cx="1940363" cy="1035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6572C071-85AF-4560-A214-7DD9919A6ECC}"/>
                </a:ext>
              </a:extLst>
            </p:cNvPr>
            <p:cNvSpPr txBox="1"/>
            <p:nvPr/>
          </p:nvSpPr>
          <p:spPr>
            <a:xfrm>
              <a:off x="7721573" y="5702328"/>
              <a:ext cx="1392067" cy="646331"/>
            </a:xfrm>
            <a:prstGeom prst="rect">
              <a:avLst/>
            </a:prstGeom>
            <a:noFill/>
          </p:spPr>
          <p:txBody>
            <a:bodyPr wrap="square" rtlCol="0">
              <a:spAutoFit/>
            </a:bodyPr>
            <a:lstStyle/>
            <a:p>
              <a:pPr algn="ctr"/>
              <a:r>
                <a:rPr lang="en-US" altLang="zh-TW" dirty="0"/>
                <a:t>CI Block</a:t>
              </a:r>
            </a:p>
            <a:p>
              <a:pPr algn="ctr"/>
              <a:r>
                <a:rPr lang="zh-TW" altLang="en-US" dirty="0"/>
                <a:t>原始</a:t>
              </a:r>
              <a:r>
                <a:rPr lang="en-US" altLang="zh-TW" dirty="0"/>
                <a:t>Image</a:t>
              </a:r>
              <a:endParaRPr lang="zh-TW" altLang="en-US" dirty="0"/>
            </a:p>
          </p:txBody>
        </p:sp>
      </p:grpSp>
    </p:spTree>
    <p:extLst>
      <p:ext uri="{BB962C8B-B14F-4D97-AF65-F5344CB8AC3E}">
        <p14:creationId xmlns:p14="http://schemas.microsoft.com/office/powerpoint/2010/main" val="2859502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17C3F-F2A6-47F0-A6D9-B8D70BECC1EC}"/>
              </a:ext>
            </a:extLst>
          </p:cNvPr>
          <p:cNvSpPr>
            <a:spLocks noGrp="1"/>
          </p:cNvSpPr>
          <p:nvPr>
            <p:ph type="title"/>
          </p:nvPr>
        </p:nvSpPr>
        <p:spPr>
          <a:xfrm>
            <a:off x="838200" y="149244"/>
            <a:ext cx="10515600" cy="1325563"/>
          </a:xfrm>
        </p:spPr>
        <p:txBody>
          <a:bodyPr>
            <a:normAutofit/>
          </a:bodyPr>
          <a:lstStyle/>
          <a:p>
            <a:r>
              <a:rPr kumimoji="0" lang="zh-TW" altLang="en-US" sz="4000" b="0" i="0" u="none" strike="noStrike" kern="1200" cap="none" spc="0" normalizeH="0" baseline="0" noProof="0" dirty="0">
                <a:ln>
                  <a:noFill/>
                </a:ln>
                <a:solidFill>
                  <a:prstClr val="black"/>
                </a:solidFill>
                <a:effectLst/>
                <a:uLnTx/>
                <a:uFillTx/>
              </a:rPr>
              <a:t>新增推論方法</a:t>
            </a:r>
            <a:r>
              <a:rPr kumimoji="0" lang="en-US" altLang="zh-TW" sz="4000" b="0" i="0" u="none" strike="noStrike" kern="1200" cap="none" spc="0" normalizeH="0" baseline="0" noProof="0" dirty="0">
                <a:ln>
                  <a:noFill/>
                </a:ln>
                <a:solidFill>
                  <a:prstClr val="black"/>
                </a:solidFill>
                <a:effectLst/>
                <a:uLnTx/>
                <a:uFillTx/>
              </a:rPr>
              <a:t>—</a:t>
            </a:r>
            <a:r>
              <a:rPr kumimoji="0" lang="zh-TW" altLang="en-US" sz="4000" b="0" i="0" u="none" strike="noStrike" kern="1200" cap="none" spc="0" normalizeH="0" baseline="0" noProof="0" dirty="0">
                <a:ln>
                  <a:noFill/>
                </a:ln>
                <a:solidFill>
                  <a:prstClr val="black"/>
                </a:solidFill>
                <a:effectLst/>
                <a:uLnTx/>
                <a:uFillTx/>
              </a:rPr>
              <a:t> 具體步驟示意圖</a:t>
            </a:r>
            <a:endParaRPr lang="zh-TW" altLang="en-US" sz="4000" dirty="0"/>
          </a:p>
        </p:txBody>
      </p:sp>
      <p:sp>
        <p:nvSpPr>
          <p:cNvPr id="4" name="投影片編號版面配置區 3">
            <a:extLst>
              <a:ext uri="{FF2B5EF4-FFF2-40B4-BE49-F238E27FC236}">
                <a16:creationId xmlns:a16="http://schemas.microsoft.com/office/drawing/2014/main" id="{876DE332-D6EB-453E-93C9-A0ED28D93899}"/>
              </a:ext>
            </a:extLst>
          </p:cNvPr>
          <p:cNvSpPr>
            <a:spLocks noGrp="1"/>
          </p:cNvSpPr>
          <p:nvPr>
            <p:ph type="sldNum" sz="quarter" idx="12"/>
          </p:nvPr>
        </p:nvSpPr>
        <p:spPr/>
        <p:txBody>
          <a:bodyPr/>
          <a:lstStyle/>
          <a:p>
            <a:fld id="{D60ECA09-1BC6-435C-886F-70D201C1A253}" type="slidenum">
              <a:rPr lang="zh-TW" altLang="en-US" smtClean="0"/>
              <a:pPr/>
              <a:t>28</a:t>
            </a:fld>
            <a:endParaRPr lang="zh-TW" altLang="en-US"/>
          </a:p>
        </p:txBody>
      </p:sp>
      <p:sp>
        <p:nvSpPr>
          <p:cNvPr id="5" name="文字方塊 4">
            <a:extLst>
              <a:ext uri="{FF2B5EF4-FFF2-40B4-BE49-F238E27FC236}">
                <a16:creationId xmlns:a16="http://schemas.microsoft.com/office/drawing/2014/main" id="{9FD52FAD-3106-4607-906A-6BAD76E5987B}"/>
              </a:ext>
            </a:extLst>
          </p:cNvPr>
          <p:cNvSpPr txBox="1"/>
          <p:nvPr/>
        </p:nvSpPr>
        <p:spPr>
          <a:xfrm>
            <a:off x="1729084" y="6538912"/>
            <a:ext cx="870257" cy="369332"/>
          </a:xfrm>
          <a:prstGeom prst="rect">
            <a:avLst/>
          </a:prstGeom>
          <a:noFill/>
        </p:spPr>
        <p:txBody>
          <a:bodyPr wrap="square" rtlCol="0">
            <a:spAutoFit/>
          </a:bodyPr>
          <a:lstStyle/>
          <a:p>
            <a:r>
              <a:rPr lang="en-US" altLang="zh-TW" dirty="0"/>
              <a:t>RM-CI</a:t>
            </a:r>
            <a:endParaRPr lang="zh-TW" altLang="en-US" dirty="0"/>
          </a:p>
        </p:txBody>
      </p:sp>
      <p:pic>
        <p:nvPicPr>
          <p:cNvPr id="6" name="圖片 5">
            <a:extLst>
              <a:ext uri="{FF2B5EF4-FFF2-40B4-BE49-F238E27FC236}">
                <a16:creationId xmlns:a16="http://schemas.microsoft.com/office/drawing/2014/main" id="{28E1D83E-87E2-4C01-BEFA-373EC9834A75}"/>
              </a:ext>
            </a:extLst>
          </p:cNvPr>
          <p:cNvPicPr>
            <a:picLocks noChangeAspect="1"/>
          </p:cNvPicPr>
          <p:nvPr/>
        </p:nvPicPr>
        <p:blipFill>
          <a:blip r:embed="rId2"/>
          <a:stretch>
            <a:fillRect/>
          </a:stretch>
        </p:blipFill>
        <p:spPr>
          <a:xfrm>
            <a:off x="1290842" y="4915018"/>
            <a:ext cx="1657350" cy="1657350"/>
          </a:xfrm>
          <a:prstGeom prst="rect">
            <a:avLst/>
          </a:prstGeom>
        </p:spPr>
      </p:pic>
      <p:pic>
        <p:nvPicPr>
          <p:cNvPr id="7" name="圖片 6">
            <a:extLst>
              <a:ext uri="{FF2B5EF4-FFF2-40B4-BE49-F238E27FC236}">
                <a16:creationId xmlns:a16="http://schemas.microsoft.com/office/drawing/2014/main" id="{431FFC84-0D69-4D93-8AE6-A89CA58AECB0}"/>
              </a:ext>
            </a:extLst>
          </p:cNvPr>
          <p:cNvPicPr>
            <a:picLocks noChangeAspect="1"/>
          </p:cNvPicPr>
          <p:nvPr/>
        </p:nvPicPr>
        <p:blipFill>
          <a:blip r:embed="rId3"/>
          <a:stretch>
            <a:fillRect/>
          </a:stretch>
        </p:blipFill>
        <p:spPr>
          <a:xfrm>
            <a:off x="1290842" y="1744090"/>
            <a:ext cx="1657350" cy="1657350"/>
          </a:xfrm>
          <a:prstGeom prst="rect">
            <a:avLst/>
          </a:prstGeom>
        </p:spPr>
      </p:pic>
      <p:cxnSp>
        <p:nvCxnSpPr>
          <p:cNvPr id="8" name="直線單箭頭接點 7">
            <a:extLst>
              <a:ext uri="{FF2B5EF4-FFF2-40B4-BE49-F238E27FC236}">
                <a16:creationId xmlns:a16="http://schemas.microsoft.com/office/drawing/2014/main" id="{50B69957-6671-4196-A14A-779C29E7EFF1}"/>
              </a:ext>
            </a:extLst>
          </p:cNvPr>
          <p:cNvCxnSpPr>
            <a:cxnSpLocks/>
            <a:stCxn id="6" idx="0"/>
            <a:endCxn id="7" idx="2"/>
          </p:cNvCxnSpPr>
          <p:nvPr/>
        </p:nvCxnSpPr>
        <p:spPr>
          <a:xfrm flipV="1">
            <a:off x="2119517" y="3401440"/>
            <a:ext cx="0" cy="151357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C5BC7F16-2668-4789-85BE-CE3BC7AE4F5E}"/>
              </a:ext>
            </a:extLst>
          </p:cNvPr>
          <p:cNvSpPr txBox="1"/>
          <p:nvPr/>
        </p:nvSpPr>
        <p:spPr>
          <a:xfrm>
            <a:off x="2119516" y="3815735"/>
            <a:ext cx="1788334" cy="646331"/>
          </a:xfrm>
          <a:prstGeom prst="rect">
            <a:avLst/>
          </a:prstGeom>
          <a:noFill/>
        </p:spPr>
        <p:txBody>
          <a:bodyPr wrap="square" rtlCol="0">
            <a:spAutoFit/>
          </a:bodyPr>
          <a:lstStyle/>
          <a:p>
            <a:pPr algn="ctr"/>
            <a:r>
              <a:rPr lang="zh-TW" altLang="en-US" dirty="0"/>
              <a:t>相似度</a:t>
            </a:r>
            <a:endParaRPr lang="en-US" altLang="zh-TW" dirty="0"/>
          </a:p>
          <a:p>
            <a:pPr algn="ctr"/>
            <a:r>
              <a:rPr lang="en-US" altLang="zh-TW" dirty="0"/>
              <a:t>(</a:t>
            </a:r>
            <a:r>
              <a:rPr lang="zh-TW" altLang="en-US" dirty="0"/>
              <a:t>計算歐氏距離</a:t>
            </a:r>
            <a:r>
              <a:rPr lang="en-US" altLang="zh-TW" dirty="0"/>
              <a:t>)</a:t>
            </a:r>
            <a:endParaRPr lang="zh-TW" altLang="en-US" dirty="0"/>
          </a:p>
        </p:txBody>
      </p:sp>
      <p:pic>
        <p:nvPicPr>
          <p:cNvPr id="10" name="圖片 9">
            <a:extLst>
              <a:ext uri="{FF2B5EF4-FFF2-40B4-BE49-F238E27FC236}">
                <a16:creationId xmlns:a16="http://schemas.microsoft.com/office/drawing/2014/main" id="{4C85B250-C240-4615-AEB4-E7B5EFC48786}"/>
              </a:ext>
            </a:extLst>
          </p:cNvPr>
          <p:cNvPicPr>
            <a:picLocks noChangeAspect="1"/>
          </p:cNvPicPr>
          <p:nvPr/>
        </p:nvPicPr>
        <p:blipFill>
          <a:blip r:embed="rId4"/>
          <a:stretch>
            <a:fillRect/>
          </a:stretch>
        </p:blipFill>
        <p:spPr>
          <a:xfrm>
            <a:off x="3907850" y="3171995"/>
            <a:ext cx="2368686" cy="1933810"/>
          </a:xfrm>
          <a:prstGeom prst="rect">
            <a:avLst/>
          </a:prstGeom>
        </p:spPr>
      </p:pic>
      <p:sp>
        <p:nvSpPr>
          <p:cNvPr id="11" name="矩形 10">
            <a:extLst>
              <a:ext uri="{FF2B5EF4-FFF2-40B4-BE49-F238E27FC236}">
                <a16:creationId xmlns:a16="http://schemas.microsoft.com/office/drawing/2014/main" id="{F98F7C28-D492-4CF8-92E3-95789125683D}"/>
              </a:ext>
            </a:extLst>
          </p:cNvPr>
          <p:cNvSpPr/>
          <p:nvPr/>
        </p:nvSpPr>
        <p:spPr>
          <a:xfrm>
            <a:off x="1290842" y="5743693"/>
            <a:ext cx="828671" cy="832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A7D5FA8C-2DB8-48FC-AEE7-2367DB0F51A9}"/>
              </a:ext>
            </a:extLst>
          </p:cNvPr>
          <p:cNvCxnSpPr>
            <a:cxnSpLocks/>
          </p:cNvCxnSpPr>
          <p:nvPr/>
        </p:nvCxnSpPr>
        <p:spPr>
          <a:xfrm flipV="1">
            <a:off x="2119513" y="4552430"/>
            <a:ext cx="5812750" cy="1726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BAD8525F-AA2C-4DA5-8096-8F2F0596B5A7}"/>
              </a:ext>
            </a:extLst>
          </p:cNvPr>
          <p:cNvCxnSpPr>
            <a:cxnSpLocks/>
            <a:endCxn id="11" idx="0"/>
          </p:cNvCxnSpPr>
          <p:nvPr/>
        </p:nvCxnSpPr>
        <p:spPr>
          <a:xfrm flipH="1">
            <a:off x="1705178" y="4727813"/>
            <a:ext cx="2620282" cy="10158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5542F83E-9823-4B81-9E76-87847F1C4234}"/>
              </a:ext>
            </a:extLst>
          </p:cNvPr>
          <p:cNvPicPr>
            <a:picLocks noChangeAspect="1"/>
          </p:cNvPicPr>
          <p:nvPr/>
        </p:nvPicPr>
        <p:blipFill>
          <a:blip r:embed="rId5"/>
          <a:stretch>
            <a:fillRect/>
          </a:stretch>
        </p:blipFill>
        <p:spPr>
          <a:xfrm>
            <a:off x="8005415" y="3248564"/>
            <a:ext cx="1500554" cy="1489732"/>
          </a:xfrm>
          <a:prstGeom prst="rect">
            <a:avLst/>
          </a:prstGeom>
        </p:spPr>
      </p:pic>
      <p:sp>
        <p:nvSpPr>
          <p:cNvPr id="15" name="文字方塊 14">
            <a:extLst>
              <a:ext uri="{FF2B5EF4-FFF2-40B4-BE49-F238E27FC236}">
                <a16:creationId xmlns:a16="http://schemas.microsoft.com/office/drawing/2014/main" id="{A38CF9EB-C3EE-409F-A1A3-365B3329E372}"/>
              </a:ext>
            </a:extLst>
          </p:cNvPr>
          <p:cNvSpPr txBox="1"/>
          <p:nvPr/>
        </p:nvSpPr>
        <p:spPr>
          <a:xfrm>
            <a:off x="7536766" y="2525664"/>
            <a:ext cx="2437851" cy="646331"/>
          </a:xfrm>
          <a:prstGeom prst="rect">
            <a:avLst/>
          </a:prstGeom>
          <a:noFill/>
        </p:spPr>
        <p:txBody>
          <a:bodyPr wrap="square" rtlCol="0">
            <a:spAutoFit/>
          </a:bodyPr>
          <a:lstStyle/>
          <a:p>
            <a:pPr algn="ctr"/>
            <a:r>
              <a:rPr lang="en-US" altLang="zh-TW" dirty="0"/>
              <a:t>CI Block</a:t>
            </a:r>
          </a:p>
          <a:p>
            <a:pPr algn="ctr"/>
            <a:r>
              <a:rPr lang="zh-TW" altLang="en-US" dirty="0"/>
              <a:t>對應的原始</a:t>
            </a:r>
            <a:r>
              <a:rPr lang="en-US" altLang="zh-TW" dirty="0"/>
              <a:t>Image</a:t>
            </a:r>
            <a:endParaRPr lang="zh-TW" altLang="en-US" dirty="0"/>
          </a:p>
        </p:txBody>
      </p:sp>
      <p:sp>
        <p:nvSpPr>
          <p:cNvPr id="16" name="文字方塊 15">
            <a:extLst>
              <a:ext uri="{FF2B5EF4-FFF2-40B4-BE49-F238E27FC236}">
                <a16:creationId xmlns:a16="http://schemas.microsoft.com/office/drawing/2014/main" id="{B7135F09-AA2D-423E-B62A-D56C2CED776A}"/>
              </a:ext>
            </a:extLst>
          </p:cNvPr>
          <p:cNvSpPr txBox="1"/>
          <p:nvPr/>
        </p:nvSpPr>
        <p:spPr>
          <a:xfrm>
            <a:off x="10641679" y="3614281"/>
            <a:ext cx="1424242" cy="646331"/>
          </a:xfrm>
          <a:prstGeom prst="rect">
            <a:avLst/>
          </a:prstGeom>
          <a:noFill/>
        </p:spPr>
        <p:txBody>
          <a:bodyPr wrap="square" rtlCol="0">
            <a:spAutoFit/>
          </a:bodyPr>
          <a:lstStyle/>
          <a:p>
            <a:pPr algn="ctr"/>
            <a:r>
              <a:rPr lang="zh-TW" altLang="en-US" dirty="0"/>
              <a:t>推論類別</a:t>
            </a:r>
            <a:r>
              <a:rPr lang="en-US" altLang="zh-TW" dirty="0"/>
              <a:t>:</a:t>
            </a:r>
          </a:p>
          <a:p>
            <a:pPr algn="ctr"/>
            <a:r>
              <a:rPr lang="en-US" altLang="zh-TW" dirty="0" err="1"/>
              <a:t>circle_blue</a:t>
            </a:r>
            <a:endParaRPr lang="en-US" altLang="zh-TW" dirty="0"/>
          </a:p>
        </p:txBody>
      </p:sp>
      <p:cxnSp>
        <p:nvCxnSpPr>
          <p:cNvPr id="17" name="直線單箭頭接點 16">
            <a:extLst>
              <a:ext uri="{FF2B5EF4-FFF2-40B4-BE49-F238E27FC236}">
                <a16:creationId xmlns:a16="http://schemas.microsoft.com/office/drawing/2014/main" id="{6342C735-BA66-455B-AF82-D103F834FF88}"/>
              </a:ext>
            </a:extLst>
          </p:cNvPr>
          <p:cNvCxnSpPr>
            <a:cxnSpLocks/>
            <a:stCxn id="14" idx="3"/>
            <a:endCxn id="16" idx="1"/>
          </p:cNvCxnSpPr>
          <p:nvPr/>
        </p:nvCxnSpPr>
        <p:spPr>
          <a:xfrm flipV="1">
            <a:off x="9505969" y="3937447"/>
            <a:ext cx="1135710" cy="559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圖片 17">
            <a:extLst>
              <a:ext uri="{FF2B5EF4-FFF2-40B4-BE49-F238E27FC236}">
                <a16:creationId xmlns:a16="http://schemas.microsoft.com/office/drawing/2014/main" id="{0786DD5E-0365-42C4-9A80-B20CD9E50F20}"/>
              </a:ext>
            </a:extLst>
          </p:cNvPr>
          <p:cNvPicPr>
            <a:picLocks noChangeAspect="1"/>
          </p:cNvPicPr>
          <p:nvPr/>
        </p:nvPicPr>
        <p:blipFill>
          <a:blip r:embed="rId6"/>
          <a:stretch>
            <a:fillRect/>
          </a:stretch>
        </p:blipFill>
        <p:spPr>
          <a:xfrm>
            <a:off x="8173870" y="4831887"/>
            <a:ext cx="1286221" cy="1286221"/>
          </a:xfrm>
          <a:prstGeom prst="rect">
            <a:avLst/>
          </a:prstGeom>
        </p:spPr>
      </p:pic>
      <p:sp>
        <p:nvSpPr>
          <p:cNvPr id="32" name="文字方塊 31">
            <a:extLst>
              <a:ext uri="{FF2B5EF4-FFF2-40B4-BE49-F238E27FC236}">
                <a16:creationId xmlns:a16="http://schemas.microsoft.com/office/drawing/2014/main" id="{39A0DCA3-5042-41E8-BC32-BF47FF1B9C0C}"/>
              </a:ext>
            </a:extLst>
          </p:cNvPr>
          <p:cNvSpPr txBox="1"/>
          <p:nvPr/>
        </p:nvSpPr>
        <p:spPr>
          <a:xfrm>
            <a:off x="1477217" y="1352277"/>
            <a:ext cx="1284592" cy="369332"/>
          </a:xfrm>
          <a:prstGeom prst="rect">
            <a:avLst/>
          </a:prstGeom>
          <a:noFill/>
        </p:spPr>
        <p:txBody>
          <a:bodyPr wrap="square" rtlCol="0">
            <a:spAutoFit/>
          </a:bodyPr>
          <a:lstStyle/>
          <a:p>
            <a:r>
              <a:rPr lang="en-US" altLang="zh-TW" dirty="0" err="1"/>
              <a:t>Input_split</a:t>
            </a:r>
            <a:endParaRPr lang="zh-TW" altLang="en-US" dirty="0"/>
          </a:p>
        </p:txBody>
      </p:sp>
    </p:spTree>
    <p:extLst>
      <p:ext uri="{BB962C8B-B14F-4D97-AF65-F5344CB8AC3E}">
        <p14:creationId xmlns:p14="http://schemas.microsoft.com/office/powerpoint/2010/main" val="1125384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AC65F4-2D4E-4E6E-9702-B0D1A2DDA3A2}"/>
              </a:ext>
            </a:extLst>
          </p:cNvPr>
          <p:cNvSpPr>
            <a:spLocks noGrp="1"/>
          </p:cNvSpPr>
          <p:nvPr>
            <p:ph type="title"/>
          </p:nvPr>
        </p:nvSpPr>
        <p:spPr/>
        <p:txBody>
          <a:bodyPr>
            <a:normAutofit/>
          </a:bodyPr>
          <a:lstStyle/>
          <a:p>
            <a:r>
              <a:rPr lang="en-US" altLang="zh-TW" sz="4000" dirty="0"/>
              <a:t>Multicolor shape Dataset — </a:t>
            </a:r>
            <a:r>
              <a:rPr lang="zh-TW" altLang="en-US" sz="4000" dirty="0"/>
              <a:t>實驗推論結果</a:t>
            </a:r>
          </a:p>
        </p:txBody>
      </p:sp>
      <p:sp>
        <p:nvSpPr>
          <p:cNvPr id="3" name="內容版面配置區 2">
            <a:extLst>
              <a:ext uri="{FF2B5EF4-FFF2-40B4-BE49-F238E27FC236}">
                <a16:creationId xmlns:a16="http://schemas.microsoft.com/office/drawing/2014/main" id="{90D402E4-C07B-49C1-8624-D0E96459543D}"/>
              </a:ext>
            </a:extLst>
          </p:cNvPr>
          <p:cNvSpPr>
            <a:spLocks noGrp="1"/>
          </p:cNvSpPr>
          <p:nvPr>
            <p:ph idx="1"/>
          </p:nvPr>
        </p:nvSpPr>
        <p:spPr/>
        <p:txBody>
          <a:bodyPr/>
          <a:lstStyle/>
          <a:p>
            <a:pPr marL="0" indent="0">
              <a:buNone/>
            </a:pPr>
            <a:r>
              <a:rPr lang="zh-TW" altLang="en-US" sz="2000" dirty="0"/>
              <a:t>採用每個</a:t>
            </a:r>
            <a:r>
              <a:rPr lang="en-US" altLang="zh-TW" sz="2000" dirty="0"/>
              <a:t>layer</a:t>
            </a:r>
            <a:r>
              <a:rPr lang="zh-TW" altLang="en-US" sz="2000" dirty="0"/>
              <a:t>依推論類別進行投票。如果票數相同，則以</a:t>
            </a:r>
            <a:r>
              <a:rPr lang="en-US" altLang="zh-TW" sz="2000" dirty="0"/>
              <a:t>Conv2</a:t>
            </a:r>
            <a:r>
              <a:rPr lang="zh-TW" altLang="en-US" sz="2000" dirty="0"/>
              <a:t>的推測類別為預測推論類別</a:t>
            </a:r>
          </a:p>
          <a:p>
            <a:pPr marL="0" indent="0">
              <a:buNone/>
            </a:pPr>
            <a:r>
              <a:rPr lang="en-US" altLang="zh-TW" sz="2000" dirty="0"/>
              <a:t>=&gt; accuracy: 28.89%, color accuracy: 61.78%, shape accuracy:42.78%</a:t>
            </a:r>
          </a:p>
          <a:p>
            <a:endParaRPr lang="zh-TW" altLang="en-US" dirty="0"/>
          </a:p>
        </p:txBody>
      </p:sp>
      <p:sp>
        <p:nvSpPr>
          <p:cNvPr id="4" name="投影片編號版面配置區 3">
            <a:extLst>
              <a:ext uri="{FF2B5EF4-FFF2-40B4-BE49-F238E27FC236}">
                <a16:creationId xmlns:a16="http://schemas.microsoft.com/office/drawing/2014/main" id="{4EAD8637-538C-47A4-86EC-09685323679A}"/>
              </a:ext>
            </a:extLst>
          </p:cNvPr>
          <p:cNvSpPr>
            <a:spLocks noGrp="1"/>
          </p:cNvSpPr>
          <p:nvPr>
            <p:ph type="sldNum" sz="quarter" idx="12"/>
          </p:nvPr>
        </p:nvSpPr>
        <p:spPr/>
        <p:txBody>
          <a:bodyPr/>
          <a:lstStyle/>
          <a:p>
            <a:fld id="{D60ECA09-1BC6-435C-886F-70D201C1A253}" type="slidenum">
              <a:rPr lang="zh-TW" altLang="en-US" smtClean="0"/>
              <a:pPr/>
              <a:t>29</a:t>
            </a:fld>
            <a:endParaRPr lang="zh-TW" altLang="en-US"/>
          </a:p>
        </p:txBody>
      </p:sp>
      <p:pic>
        <p:nvPicPr>
          <p:cNvPr id="6" name="圖片 5">
            <a:extLst>
              <a:ext uri="{FF2B5EF4-FFF2-40B4-BE49-F238E27FC236}">
                <a16:creationId xmlns:a16="http://schemas.microsoft.com/office/drawing/2014/main" id="{D26E014F-D88C-4EC8-813F-9BF3D68EE6D4}"/>
              </a:ext>
            </a:extLst>
          </p:cNvPr>
          <p:cNvPicPr>
            <a:picLocks noChangeAspect="1"/>
          </p:cNvPicPr>
          <p:nvPr/>
        </p:nvPicPr>
        <p:blipFill>
          <a:blip r:embed="rId2"/>
          <a:stretch>
            <a:fillRect/>
          </a:stretch>
        </p:blipFill>
        <p:spPr>
          <a:xfrm>
            <a:off x="838200" y="2979642"/>
            <a:ext cx="3264314" cy="2835941"/>
          </a:xfrm>
          <a:prstGeom prst="rect">
            <a:avLst/>
          </a:prstGeom>
        </p:spPr>
      </p:pic>
      <p:pic>
        <p:nvPicPr>
          <p:cNvPr id="8" name="圖片 7">
            <a:extLst>
              <a:ext uri="{FF2B5EF4-FFF2-40B4-BE49-F238E27FC236}">
                <a16:creationId xmlns:a16="http://schemas.microsoft.com/office/drawing/2014/main" id="{78A8A0D9-2720-40AC-8CA5-FE6CC04B081D}"/>
              </a:ext>
            </a:extLst>
          </p:cNvPr>
          <p:cNvPicPr>
            <a:picLocks noChangeAspect="1"/>
          </p:cNvPicPr>
          <p:nvPr/>
        </p:nvPicPr>
        <p:blipFill>
          <a:blip r:embed="rId3"/>
          <a:stretch>
            <a:fillRect/>
          </a:stretch>
        </p:blipFill>
        <p:spPr>
          <a:xfrm>
            <a:off x="4277487" y="2979642"/>
            <a:ext cx="2860929" cy="2446147"/>
          </a:xfrm>
          <a:prstGeom prst="rect">
            <a:avLst/>
          </a:prstGeom>
        </p:spPr>
      </p:pic>
      <p:pic>
        <p:nvPicPr>
          <p:cNvPr id="10" name="圖片 9">
            <a:extLst>
              <a:ext uri="{FF2B5EF4-FFF2-40B4-BE49-F238E27FC236}">
                <a16:creationId xmlns:a16="http://schemas.microsoft.com/office/drawing/2014/main" id="{8686C9A9-3983-4DE7-9B68-2A893B51F2AB}"/>
              </a:ext>
            </a:extLst>
          </p:cNvPr>
          <p:cNvPicPr>
            <a:picLocks noChangeAspect="1"/>
          </p:cNvPicPr>
          <p:nvPr/>
        </p:nvPicPr>
        <p:blipFill>
          <a:blip r:embed="rId4"/>
          <a:stretch>
            <a:fillRect/>
          </a:stretch>
        </p:blipFill>
        <p:spPr>
          <a:xfrm>
            <a:off x="7439406" y="2980811"/>
            <a:ext cx="2860929" cy="2444978"/>
          </a:xfrm>
          <a:prstGeom prst="rect">
            <a:avLst/>
          </a:prstGeom>
        </p:spPr>
      </p:pic>
    </p:spTree>
    <p:extLst>
      <p:ext uri="{BB962C8B-B14F-4D97-AF65-F5344CB8AC3E}">
        <p14:creationId xmlns:p14="http://schemas.microsoft.com/office/powerpoint/2010/main" val="24385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60394-5174-4866-BEFD-28220D83BECB}"/>
              </a:ext>
            </a:extLst>
          </p:cNvPr>
          <p:cNvSpPr>
            <a:spLocks noGrp="1"/>
          </p:cNvSpPr>
          <p:nvPr>
            <p:ph type="title"/>
          </p:nvPr>
        </p:nvSpPr>
        <p:spPr/>
        <p:txBody>
          <a:bodyPr/>
          <a:lstStyle/>
          <a:p>
            <a:r>
              <a:rPr lang="zh-TW" altLang="en-US" dirty="0"/>
              <a:t>彩色卷積</a:t>
            </a:r>
            <a:r>
              <a:rPr lang="en-US" altLang="zh-TW" dirty="0"/>
              <a:t>30</a:t>
            </a:r>
            <a:r>
              <a:rPr lang="zh-TW" altLang="en-US" dirty="0"/>
              <a:t>色</a:t>
            </a:r>
          </a:p>
        </p:txBody>
      </p:sp>
      <p:sp>
        <p:nvSpPr>
          <p:cNvPr id="3" name="內容版面配置區 2">
            <a:extLst>
              <a:ext uri="{FF2B5EF4-FFF2-40B4-BE49-F238E27FC236}">
                <a16:creationId xmlns:a16="http://schemas.microsoft.com/office/drawing/2014/main" id="{05DAF1C8-C08A-4188-8AEB-664EE2803389}"/>
              </a:ext>
            </a:extLst>
          </p:cNvPr>
          <p:cNvSpPr>
            <a:spLocks noGrp="1"/>
          </p:cNvSpPr>
          <p:nvPr>
            <p:ph idx="1"/>
          </p:nvPr>
        </p:nvSpPr>
        <p:spPr>
          <a:xfrm>
            <a:off x="762525" y="1690688"/>
            <a:ext cx="3721188" cy="4663463"/>
          </a:xfrm>
        </p:spPr>
        <p:txBody>
          <a:bodyPr numCol="2">
            <a:normAutofit/>
          </a:bodyPr>
          <a:lstStyle/>
          <a:p>
            <a:r>
              <a:rPr lang="zh-TW" altLang="en-US" sz="1100" dirty="0"/>
              <a:t>                   </a:t>
            </a:r>
            <a:r>
              <a:rPr lang="en-US" altLang="zh-TW" sz="1100" dirty="0"/>
              <a:t>[[185, 31, 87], </a:t>
            </a:r>
          </a:p>
          <a:p>
            <a:r>
              <a:rPr lang="en-US" altLang="zh-TW" sz="1100" dirty="0"/>
              <a:t>                    [208, 47, 72],</a:t>
            </a:r>
          </a:p>
          <a:p>
            <a:r>
              <a:rPr lang="en-US" altLang="zh-TW" sz="1100" dirty="0"/>
              <a:t>                    [221, 68, 59],</a:t>
            </a:r>
          </a:p>
          <a:p>
            <a:r>
              <a:rPr lang="en-US" altLang="zh-TW" sz="1100" dirty="0"/>
              <a:t>                    [233, 91, 35],</a:t>
            </a:r>
          </a:p>
          <a:p>
            <a:r>
              <a:rPr lang="en-US" altLang="zh-TW" sz="1100" dirty="0"/>
              <a:t>                    [230, 120, 0],</a:t>
            </a:r>
          </a:p>
          <a:p>
            <a:r>
              <a:rPr lang="en-US" altLang="zh-TW" sz="1100" dirty="0"/>
              <a:t>                    [244, 157, 0],</a:t>
            </a:r>
          </a:p>
          <a:p>
            <a:r>
              <a:rPr lang="en-US" altLang="zh-TW" sz="1100" dirty="0"/>
              <a:t>                    [241, 181, 0],</a:t>
            </a:r>
          </a:p>
          <a:p>
            <a:r>
              <a:rPr lang="en-US" altLang="zh-TW" sz="1100" dirty="0"/>
              <a:t>                    [238, 201, 0],</a:t>
            </a:r>
          </a:p>
          <a:p>
            <a:r>
              <a:rPr lang="en-US" altLang="zh-TW" sz="1100" dirty="0"/>
              <a:t>                    [210, 193, 0],</a:t>
            </a:r>
          </a:p>
          <a:p>
            <a:r>
              <a:rPr lang="en-US" altLang="zh-TW" sz="1100" dirty="0"/>
              <a:t>                    [168, 187, 0],</a:t>
            </a:r>
          </a:p>
          <a:p>
            <a:r>
              <a:rPr lang="en-US" altLang="zh-TW" sz="1100" dirty="0"/>
              <a:t>                    [88, 169, 29],</a:t>
            </a:r>
          </a:p>
          <a:p>
            <a:r>
              <a:rPr lang="en-US" altLang="zh-TW" sz="1100" dirty="0"/>
              <a:t>                    [0, 161, 90],</a:t>
            </a:r>
          </a:p>
          <a:p>
            <a:r>
              <a:rPr lang="en-US" altLang="zh-TW" sz="1100" dirty="0"/>
              <a:t>                    [0, 146, 110],</a:t>
            </a:r>
          </a:p>
          <a:p>
            <a:r>
              <a:rPr lang="en-US" altLang="zh-TW" sz="1100" dirty="0"/>
              <a:t>                    [0, 133, 127],</a:t>
            </a:r>
          </a:p>
          <a:p>
            <a:r>
              <a:rPr lang="en-US" altLang="zh-TW" sz="1100" dirty="0"/>
              <a:t>                    [0, 116, 136],</a:t>
            </a:r>
          </a:p>
          <a:p>
            <a:r>
              <a:rPr lang="en-US" altLang="zh-TW" sz="1100" dirty="0"/>
              <a:t>                    [0, 112, 155],</a:t>
            </a:r>
          </a:p>
          <a:p>
            <a:r>
              <a:rPr lang="en-US" altLang="zh-TW" sz="1100" dirty="0"/>
              <a:t>                    [0, 96, 156],</a:t>
            </a:r>
          </a:p>
          <a:p>
            <a:r>
              <a:rPr lang="en-US" altLang="zh-TW" sz="1100" dirty="0"/>
              <a:t>                    [0, 91, 165],</a:t>
            </a:r>
          </a:p>
          <a:p>
            <a:r>
              <a:rPr lang="en-US" altLang="zh-TW" sz="1100" dirty="0"/>
              <a:t>                    [26, 84, 165],</a:t>
            </a:r>
          </a:p>
          <a:p>
            <a:r>
              <a:rPr lang="en-US" altLang="zh-TW" sz="1100" dirty="0"/>
              <a:t>                    [83, 74, 160],</a:t>
            </a:r>
          </a:p>
          <a:p>
            <a:r>
              <a:rPr lang="en-US" altLang="zh-TW" sz="1100" dirty="0"/>
              <a:t>                    [112, 63, 150],</a:t>
            </a:r>
          </a:p>
          <a:p>
            <a:r>
              <a:rPr lang="en-US" altLang="zh-TW" sz="1100" dirty="0"/>
              <a:t>                    [129, 55, 138],</a:t>
            </a:r>
          </a:p>
          <a:p>
            <a:r>
              <a:rPr lang="en-US" altLang="zh-TW" sz="1100" dirty="0"/>
              <a:t>                    [143, 46, 124],</a:t>
            </a:r>
          </a:p>
          <a:p>
            <a:r>
              <a:rPr lang="en-US" altLang="zh-TW" sz="1100" dirty="0"/>
              <a:t>                    [173, 46, 108],</a:t>
            </a:r>
          </a:p>
          <a:p>
            <a:r>
              <a:rPr lang="en-US" altLang="zh-TW" sz="1100" dirty="0"/>
              <a:t>                    [255, 0, 0],</a:t>
            </a:r>
          </a:p>
          <a:p>
            <a:r>
              <a:rPr lang="en-US" altLang="zh-TW" sz="1100" dirty="0"/>
              <a:t>                    [0, 255, 0],</a:t>
            </a:r>
          </a:p>
          <a:p>
            <a:r>
              <a:rPr lang="en-US" altLang="zh-TW" sz="1100" dirty="0"/>
              <a:t>                    [0, 0, 255],</a:t>
            </a:r>
          </a:p>
          <a:p>
            <a:r>
              <a:rPr lang="en-US" altLang="zh-TW" sz="1100" dirty="0"/>
              <a:t>                    [128, 128, 128]]</a:t>
            </a:r>
            <a:endParaRPr lang="zh-TW" altLang="en-US" sz="1100" dirty="0"/>
          </a:p>
        </p:txBody>
      </p:sp>
      <p:pic>
        <p:nvPicPr>
          <p:cNvPr id="4" name="圖片 3">
            <a:extLst>
              <a:ext uri="{FF2B5EF4-FFF2-40B4-BE49-F238E27FC236}">
                <a16:creationId xmlns:a16="http://schemas.microsoft.com/office/drawing/2014/main" id="{4085335B-BFDE-4A6F-BC23-B7D15A8CD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297" y="3317273"/>
            <a:ext cx="6365453" cy="960642"/>
          </a:xfrm>
          <a:prstGeom prst="rect">
            <a:avLst/>
          </a:prstGeom>
          <a:ln>
            <a:solidFill>
              <a:schemeClr val="tx1"/>
            </a:solidFill>
          </a:ln>
        </p:spPr>
      </p:pic>
    </p:spTree>
    <p:extLst>
      <p:ext uri="{BB962C8B-B14F-4D97-AF65-F5344CB8AC3E}">
        <p14:creationId xmlns:p14="http://schemas.microsoft.com/office/powerpoint/2010/main" val="20989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2523061-5777-46A5-A696-7FA2F40C746D}"/>
              </a:ext>
            </a:extLst>
          </p:cNvPr>
          <p:cNvSpPr>
            <a:spLocks noGrp="1"/>
          </p:cNvSpPr>
          <p:nvPr>
            <p:ph type="title"/>
          </p:nvPr>
        </p:nvSpPr>
        <p:spPr/>
        <p:txBody>
          <a:bodyPr/>
          <a:lstStyle/>
          <a:p>
            <a:r>
              <a:rPr lang="en-US" altLang="zh-TW" dirty="0"/>
              <a:t>Dataset </a:t>
            </a:r>
            <a:r>
              <a:rPr lang="zh-TW" altLang="en-US" dirty="0"/>
              <a:t>盤點</a:t>
            </a:r>
          </a:p>
        </p:txBody>
      </p:sp>
      <p:sp>
        <p:nvSpPr>
          <p:cNvPr id="5" name="文字版面配置區 4">
            <a:extLst>
              <a:ext uri="{FF2B5EF4-FFF2-40B4-BE49-F238E27FC236}">
                <a16:creationId xmlns:a16="http://schemas.microsoft.com/office/drawing/2014/main" id="{29D9F8ED-47DC-4188-8D0C-AEDF2C71D30F}"/>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33380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8C6005-04C4-4E1E-AE1F-D6C95CD600BE}"/>
              </a:ext>
            </a:extLst>
          </p:cNvPr>
          <p:cNvSpPr>
            <a:spLocks noGrp="1"/>
          </p:cNvSpPr>
          <p:nvPr>
            <p:ph type="title"/>
          </p:nvPr>
        </p:nvSpPr>
        <p:spPr/>
        <p:txBody>
          <a:bodyPr/>
          <a:lstStyle/>
          <a:p>
            <a:r>
              <a:rPr lang="en-US" altLang="zh-TW" dirty="0"/>
              <a:t>Dataset </a:t>
            </a:r>
            <a:r>
              <a:rPr lang="zh-TW" altLang="en-US" dirty="0"/>
              <a:t>介紹</a:t>
            </a:r>
          </a:p>
        </p:txBody>
      </p:sp>
      <p:sp>
        <p:nvSpPr>
          <p:cNvPr id="3" name="內容版面配置區 2">
            <a:extLst>
              <a:ext uri="{FF2B5EF4-FFF2-40B4-BE49-F238E27FC236}">
                <a16:creationId xmlns:a16="http://schemas.microsoft.com/office/drawing/2014/main" id="{C1DD2BDA-0580-484E-8DE1-ED71BFC3A837}"/>
              </a:ext>
            </a:extLst>
          </p:cNvPr>
          <p:cNvSpPr>
            <a:spLocks noGrp="1"/>
          </p:cNvSpPr>
          <p:nvPr>
            <p:ph idx="1"/>
          </p:nvPr>
        </p:nvSpPr>
        <p:spPr>
          <a:xfrm>
            <a:off x="838200" y="1463040"/>
            <a:ext cx="10515600" cy="4713923"/>
          </a:xfrm>
        </p:spPr>
        <p:txBody>
          <a:bodyPr/>
          <a:lstStyle/>
          <a:p>
            <a:r>
              <a:rPr lang="en-US" altLang="zh-TW" dirty="0" err="1"/>
              <a:t>Cell_images</a:t>
            </a:r>
            <a:r>
              <a:rPr lang="en-US" altLang="zh-TW" dirty="0"/>
              <a:t>: Malaria Dataset(</a:t>
            </a:r>
            <a:r>
              <a:rPr lang="zh-TW" altLang="en-US" dirty="0"/>
              <a:t>瘧疾資料集</a:t>
            </a:r>
            <a:r>
              <a:rPr lang="en-US" altLang="zh-TW" dirty="0"/>
              <a:t>)</a:t>
            </a:r>
          </a:p>
          <a:p>
            <a:r>
              <a:rPr lang="en-US" altLang="zh-TW" dirty="0"/>
              <a:t>Color MNIST(</a:t>
            </a:r>
            <a:r>
              <a:rPr lang="en-US" altLang="zh-TW" dirty="0" err="1"/>
              <a:t>FashionMNIST</a:t>
            </a:r>
            <a:r>
              <a:rPr lang="en-US" altLang="zh-TW" dirty="0"/>
              <a:t>): </a:t>
            </a:r>
            <a:r>
              <a:rPr lang="zh-TW" altLang="en-US" dirty="0"/>
              <a:t>紅綠藍三色的 </a:t>
            </a:r>
            <a:r>
              <a:rPr lang="en-US" altLang="zh-TW" dirty="0"/>
              <a:t>MNIST(</a:t>
            </a:r>
            <a:r>
              <a:rPr lang="en-US" altLang="zh-TW" dirty="0" err="1"/>
              <a:t>FashionMNIST</a:t>
            </a:r>
            <a:r>
              <a:rPr lang="en-US" altLang="zh-TW" dirty="0"/>
              <a:t>)</a:t>
            </a:r>
            <a:r>
              <a:rPr lang="zh-TW" altLang="en-US" dirty="0"/>
              <a:t> 資料集</a:t>
            </a:r>
            <a:endParaRPr lang="en-US" altLang="zh-TW" dirty="0"/>
          </a:p>
          <a:p>
            <a:r>
              <a:rPr lang="en-US" altLang="zh-TW" dirty="0"/>
              <a:t>Face Dataset: </a:t>
            </a:r>
            <a:r>
              <a:rPr lang="zh-TW" altLang="en-US" dirty="0"/>
              <a:t>臉部資料集</a:t>
            </a:r>
            <a:r>
              <a:rPr lang="en-US" altLang="zh-TW" dirty="0"/>
              <a:t>(</a:t>
            </a:r>
            <a:r>
              <a:rPr lang="zh-TW" altLang="en-US" dirty="0"/>
              <a:t>五官正常 </a:t>
            </a:r>
            <a:r>
              <a:rPr lang="en-US" altLang="zh-TW" dirty="0"/>
              <a:t>vs</a:t>
            </a:r>
            <a:r>
              <a:rPr lang="zh-TW" altLang="en-US" dirty="0"/>
              <a:t> 五官扭曲</a:t>
            </a:r>
            <a:r>
              <a:rPr lang="en-US" altLang="zh-TW" dirty="0"/>
              <a:t>)</a:t>
            </a:r>
          </a:p>
          <a:p>
            <a:r>
              <a:rPr lang="en-US" altLang="zh-TW" dirty="0" err="1"/>
              <a:t>AnotherColored_MNIST</a:t>
            </a:r>
            <a:r>
              <a:rPr lang="en-US" altLang="zh-TW" dirty="0"/>
              <a:t>(</a:t>
            </a:r>
            <a:r>
              <a:rPr lang="en-US" altLang="zh-TW" dirty="0" err="1"/>
              <a:t>FashionMNIST</a:t>
            </a:r>
            <a:r>
              <a:rPr lang="en-US" altLang="zh-TW" dirty="0"/>
              <a:t>): </a:t>
            </a:r>
            <a:r>
              <a:rPr lang="zh-TW" altLang="en-US" dirty="0"/>
              <a:t>測試模型對於不在</a:t>
            </a:r>
            <a:r>
              <a:rPr lang="en-US" altLang="zh-TW" dirty="0"/>
              <a:t>30</a:t>
            </a:r>
            <a:r>
              <a:rPr lang="zh-TW" altLang="en-US" dirty="0"/>
              <a:t>色的影像的訓練結果</a:t>
            </a:r>
            <a:endParaRPr lang="en-US" altLang="zh-TW" dirty="0"/>
          </a:p>
          <a:p>
            <a:r>
              <a:rPr lang="en-US" altLang="zh-TW" dirty="0" err="1"/>
              <a:t>MultiColor_Shapes_Database</a:t>
            </a:r>
            <a:r>
              <a:rPr lang="en-US" altLang="zh-TW" dirty="0"/>
              <a:t>:</a:t>
            </a:r>
            <a:r>
              <a:rPr lang="zh-TW" altLang="en-US" dirty="0"/>
              <a:t> 簡易彩色圖形資料集</a:t>
            </a:r>
            <a:endParaRPr lang="en-US" altLang="zh-TW" dirty="0"/>
          </a:p>
          <a:p>
            <a:r>
              <a:rPr lang="en-US" altLang="zh-TW" dirty="0"/>
              <a:t>cifar-10-batches-py:</a:t>
            </a:r>
            <a:r>
              <a:rPr lang="zh-TW" altLang="en-US" dirty="0"/>
              <a:t> </a:t>
            </a:r>
            <a:r>
              <a:rPr lang="en-US" altLang="zh-TW" dirty="0"/>
              <a:t>CIFAR10</a:t>
            </a:r>
            <a:r>
              <a:rPr lang="zh-TW" altLang="en-US" dirty="0"/>
              <a:t>資料集</a:t>
            </a:r>
            <a:endParaRPr lang="en-US" altLang="zh-TW" dirty="0"/>
          </a:p>
          <a:p>
            <a:r>
              <a:rPr lang="en-US" altLang="zh-TW" dirty="0"/>
              <a:t>Quickdraw: </a:t>
            </a:r>
            <a:r>
              <a:rPr lang="zh-TW" altLang="en-US" dirty="0"/>
              <a:t>手繪各種圖案的資料集</a:t>
            </a:r>
            <a:endParaRPr lang="en-US" altLang="zh-TW" dirty="0"/>
          </a:p>
          <a:p>
            <a:endParaRPr lang="zh-TW" altLang="en-US" dirty="0"/>
          </a:p>
        </p:txBody>
      </p:sp>
    </p:spTree>
    <p:extLst>
      <p:ext uri="{BB962C8B-B14F-4D97-AF65-F5344CB8AC3E}">
        <p14:creationId xmlns:p14="http://schemas.microsoft.com/office/powerpoint/2010/main" val="374920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0F5046E-F615-4F51-BF8F-A0A44703F94F}"/>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臉部資料集</a:t>
            </a:r>
          </a:p>
        </p:txBody>
      </p:sp>
      <p:sp>
        <p:nvSpPr>
          <p:cNvPr id="6" name="文字版面配置區 5">
            <a:extLst>
              <a:ext uri="{FF2B5EF4-FFF2-40B4-BE49-F238E27FC236}">
                <a16:creationId xmlns:a16="http://schemas.microsoft.com/office/drawing/2014/main" id="{3CA03BE1-33DE-4CA8-BAFC-AF8FF6CB93B4}"/>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0E8AAFB9-4DDC-4B69-B3B4-6494745C68BA}"/>
              </a:ext>
            </a:extLst>
          </p:cNvPr>
          <p:cNvSpPr>
            <a:spLocks noGrp="1"/>
          </p:cNvSpPr>
          <p:nvPr>
            <p:ph type="sldNum" sz="quarter" idx="12"/>
          </p:nvPr>
        </p:nvSpPr>
        <p:spPr/>
        <p:txBody>
          <a:bodyPr/>
          <a:lstStyle/>
          <a:p>
            <a:fld id="{D60ECA09-1BC6-435C-886F-70D201C1A253}" type="slidenum">
              <a:rPr lang="zh-TW" altLang="en-US" smtClean="0"/>
              <a:pPr/>
              <a:t>6</a:t>
            </a:fld>
            <a:endParaRPr lang="zh-TW" altLang="en-US"/>
          </a:p>
        </p:txBody>
      </p:sp>
    </p:spTree>
    <p:extLst>
      <p:ext uri="{BB962C8B-B14F-4D97-AF65-F5344CB8AC3E}">
        <p14:creationId xmlns:p14="http://schemas.microsoft.com/office/powerpoint/2010/main" val="195242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23146CB-1A12-466D-BBF2-AB42565959CD}"/>
              </a:ext>
            </a:extLst>
          </p:cNvPr>
          <p:cNvSpPr>
            <a:spLocks noGrp="1"/>
          </p:cNvSpPr>
          <p:nvPr>
            <p:ph type="title"/>
          </p:nvPr>
        </p:nvSpPr>
        <p:spPr/>
        <p:txBody>
          <a:bodyPr/>
          <a:lstStyle/>
          <a:p>
            <a:r>
              <a:rPr lang="zh-TW" altLang="en-US" dirty="0"/>
              <a:t>臉部資料集 </a:t>
            </a:r>
            <a:r>
              <a:rPr lang="en-US" altLang="zh-TW" dirty="0"/>
              <a:t>—</a:t>
            </a:r>
            <a:r>
              <a:rPr lang="zh-TW" altLang="en-US" dirty="0"/>
              <a:t> 背景</a:t>
            </a:r>
          </a:p>
        </p:txBody>
      </p:sp>
      <p:sp>
        <p:nvSpPr>
          <p:cNvPr id="6" name="內容版面配置區 5">
            <a:extLst>
              <a:ext uri="{FF2B5EF4-FFF2-40B4-BE49-F238E27FC236}">
                <a16:creationId xmlns:a16="http://schemas.microsoft.com/office/drawing/2014/main" id="{B19C5DB4-38EE-4053-B94C-657BF9710D5F}"/>
              </a:ext>
            </a:extLst>
          </p:cNvPr>
          <p:cNvSpPr>
            <a:spLocks noGrp="1"/>
          </p:cNvSpPr>
          <p:nvPr>
            <p:ph idx="1"/>
          </p:nvPr>
        </p:nvSpPr>
        <p:spPr>
          <a:xfrm>
            <a:off x="901827" y="1487681"/>
            <a:ext cx="10515600" cy="4401055"/>
          </a:xfrm>
        </p:spPr>
        <p:txBody>
          <a:bodyPr>
            <a:normAutofit fontScale="70000" lnSpcReduction="20000"/>
          </a:bodyPr>
          <a:lstStyle/>
          <a:p>
            <a:pPr marL="0" indent="0">
              <a:buNone/>
            </a:pPr>
            <a:r>
              <a:rPr lang="zh-TW" altLang="en-US" sz="1800" dirty="0"/>
              <a:t>正如 </a:t>
            </a:r>
            <a:r>
              <a:rPr lang="en-US" altLang="zh-TW" sz="1800" dirty="0"/>
              <a:t>Vit </a:t>
            </a:r>
            <a:r>
              <a:rPr lang="zh-TW" altLang="en-US" sz="1800" dirty="0"/>
              <a:t>論文中所說</a:t>
            </a:r>
            <a:endParaRPr lang="en-US" altLang="zh-TW" dirty="0"/>
          </a:p>
          <a:p>
            <a:pPr marL="0" indent="0">
              <a:buNone/>
            </a:pPr>
            <a:r>
              <a:rPr lang="en-US" altLang="zh-TW" sz="1600" i="1" dirty="0"/>
              <a:t>“In CNNs, locality, two-dimensional neighborhood structure, and translation equivariance are baked into each layer throughout the whole model.”[1]</a:t>
            </a:r>
          </a:p>
          <a:p>
            <a:pPr marL="0" indent="0">
              <a:lnSpc>
                <a:spcPct val="170000"/>
              </a:lnSpc>
              <a:buNone/>
            </a:pPr>
            <a:r>
              <a:rPr lang="en-US" altLang="zh-TW" sz="1600" i="1" dirty="0"/>
              <a:t>“You have a completely different internal percept depending on what coordinate frame you impose. Convolutional neural nets really can’t explain that. You give them an input, they have one percept, and the percept doesn’t depend on imposing coordinate frames. I would like to think that that is linked to adversarial examples and linked to the fact that convolutional nets are doing perception in a very different way from people”[2]</a:t>
            </a:r>
          </a:p>
          <a:p>
            <a:pPr marL="0" indent="0">
              <a:buNone/>
            </a:pPr>
            <a:r>
              <a:rPr lang="en-US" altLang="zh-TW" sz="1800" dirty="0"/>
              <a:t>CNN</a:t>
            </a:r>
            <a:r>
              <a:rPr lang="zh-TW" altLang="en-US" sz="1800" dirty="0"/>
              <a:t> 具備有 </a:t>
            </a:r>
            <a:endParaRPr lang="en-US" altLang="zh-TW" sz="1800" dirty="0"/>
          </a:p>
          <a:p>
            <a:r>
              <a:rPr lang="en-US" altLang="zh-TW" sz="1800" dirty="0"/>
              <a:t>locality</a:t>
            </a:r>
            <a:r>
              <a:rPr lang="zh-TW" altLang="en-US" sz="1800" dirty="0"/>
              <a:t> </a:t>
            </a:r>
            <a:endParaRPr lang="en-US" altLang="zh-TW" sz="1800" dirty="0"/>
          </a:p>
          <a:p>
            <a:r>
              <a:rPr lang="en-US" altLang="zh-TW" sz="1800" dirty="0"/>
              <a:t>two-dimensional neighborhood structure</a:t>
            </a:r>
          </a:p>
          <a:p>
            <a:r>
              <a:rPr lang="en-US" altLang="zh-TW" sz="1800" dirty="0"/>
              <a:t>translation equivariance</a:t>
            </a:r>
          </a:p>
          <a:p>
            <a:pPr marL="0" indent="0">
              <a:buNone/>
            </a:pPr>
            <a:r>
              <a:rPr lang="zh-TW" altLang="en-US" sz="1800" dirty="0"/>
              <a:t>三種特性，而這決定了</a:t>
            </a:r>
            <a:r>
              <a:rPr lang="en-US" altLang="zh-TW" sz="1800" dirty="0"/>
              <a:t>CNN</a:t>
            </a:r>
            <a:r>
              <a:rPr lang="zh-TW" altLang="en-US" sz="1800" dirty="0"/>
              <a:t> 善於捕捉局部特徵但卻無法學習到相對的位置資訊，</a:t>
            </a:r>
            <a:endParaRPr lang="en-US" altLang="zh-TW" sz="1800" dirty="0"/>
          </a:p>
          <a:p>
            <a:pPr marL="0" indent="0">
              <a:buNone/>
            </a:pPr>
            <a:r>
              <a:rPr lang="zh-TW" altLang="en-US" sz="1800" dirty="0"/>
              <a:t>進而導致</a:t>
            </a:r>
            <a:r>
              <a:rPr lang="en-US" altLang="zh-TW" sz="1800" dirty="0"/>
              <a:t>CNN</a:t>
            </a:r>
            <a:r>
              <a:rPr lang="zh-TW" altLang="en-US" sz="1800" dirty="0"/>
              <a:t>無法處理牽涉到特徵空間位置的問題。</a:t>
            </a:r>
            <a:endParaRPr lang="en-US" altLang="zh-TW" sz="1800" dirty="0"/>
          </a:p>
          <a:p>
            <a:pPr marL="0" indent="0">
              <a:buNone/>
            </a:pPr>
            <a:endParaRPr lang="en-US" altLang="zh-TW" sz="1800" dirty="0"/>
          </a:p>
          <a:p>
            <a:pPr marL="0" indent="0">
              <a:buNone/>
            </a:pPr>
            <a:r>
              <a:rPr lang="en-US" altLang="zh-TW" sz="1800" dirty="0"/>
              <a:t>Ex:</a:t>
            </a:r>
            <a:r>
              <a:rPr lang="zh-TW" altLang="en-US" sz="1800" dirty="0"/>
              <a:t> 左邊兩張圖片，</a:t>
            </a:r>
            <a:r>
              <a:rPr lang="en-US" altLang="zh-TW" sz="1800" dirty="0"/>
              <a:t>CNN</a:t>
            </a:r>
            <a:r>
              <a:rPr lang="zh-TW" altLang="en-US" sz="1800" dirty="0"/>
              <a:t>由於兩張圖片都存在清晰的五官，</a:t>
            </a:r>
            <a:endParaRPr lang="en-US" altLang="zh-TW" sz="1800" dirty="0"/>
          </a:p>
          <a:p>
            <a:pPr marL="0" indent="0">
              <a:buNone/>
            </a:pPr>
            <a:r>
              <a:rPr lang="zh-TW" altLang="en-US" sz="1800" dirty="0"/>
              <a:t>所以</a:t>
            </a:r>
            <a:r>
              <a:rPr lang="en-US" altLang="zh-TW" sz="1800" dirty="0"/>
              <a:t>CNN</a:t>
            </a:r>
            <a:r>
              <a:rPr lang="zh-TW" altLang="en-US" sz="1800" dirty="0"/>
              <a:t>會很有信心的表示兩張均存在人臉，</a:t>
            </a:r>
            <a:endParaRPr lang="en-US" altLang="zh-TW" sz="1800" dirty="0"/>
          </a:p>
          <a:p>
            <a:pPr marL="0" indent="0">
              <a:buNone/>
            </a:pPr>
            <a:r>
              <a:rPr lang="zh-TW" altLang="en-US" sz="1800" dirty="0"/>
              <a:t>但是人類在看這兩張圖片時，由於右邊的人臉存在五官錯位，因此會認為</a:t>
            </a:r>
            <a:endParaRPr lang="en-US" altLang="zh-TW" sz="1800" dirty="0"/>
          </a:p>
          <a:p>
            <a:pPr marL="0" indent="0">
              <a:buNone/>
            </a:pPr>
            <a:r>
              <a:rPr lang="zh-TW" altLang="en-US" sz="1800" dirty="0"/>
              <a:t>右邊不是正常人臉</a:t>
            </a:r>
            <a:endParaRPr lang="en-US" altLang="zh-TW" sz="1800" dirty="0"/>
          </a:p>
        </p:txBody>
      </p:sp>
      <p:sp>
        <p:nvSpPr>
          <p:cNvPr id="4" name="投影片編號版面配置區 3">
            <a:extLst>
              <a:ext uri="{FF2B5EF4-FFF2-40B4-BE49-F238E27FC236}">
                <a16:creationId xmlns:a16="http://schemas.microsoft.com/office/drawing/2014/main" id="{9ED7149C-F0AF-4E69-8227-7D3254AD2352}"/>
              </a:ext>
            </a:extLst>
          </p:cNvPr>
          <p:cNvSpPr>
            <a:spLocks noGrp="1"/>
          </p:cNvSpPr>
          <p:nvPr>
            <p:ph type="sldNum" sz="quarter" idx="12"/>
          </p:nvPr>
        </p:nvSpPr>
        <p:spPr/>
        <p:txBody>
          <a:bodyPr/>
          <a:lstStyle/>
          <a:p>
            <a:fld id="{D60ECA09-1BC6-435C-886F-70D201C1A253}" type="slidenum">
              <a:rPr lang="zh-TW" altLang="en-US" smtClean="0"/>
              <a:t>7</a:t>
            </a:fld>
            <a:endParaRPr lang="zh-TW" altLang="en-US"/>
          </a:p>
        </p:txBody>
      </p:sp>
      <p:sp>
        <p:nvSpPr>
          <p:cNvPr id="3" name="文字方塊 2">
            <a:extLst>
              <a:ext uri="{FF2B5EF4-FFF2-40B4-BE49-F238E27FC236}">
                <a16:creationId xmlns:a16="http://schemas.microsoft.com/office/drawing/2014/main" id="{C4722063-F458-4772-9E13-BD6344DBB450}"/>
              </a:ext>
            </a:extLst>
          </p:cNvPr>
          <p:cNvSpPr txBox="1"/>
          <p:nvPr/>
        </p:nvSpPr>
        <p:spPr>
          <a:xfrm>
            <a:off x="901827" y="6121311"/>
            <a:ext cx="9247632" cy="600164"/>
          </a:xfrm>
          <a:prstGeom prst="rect">
            <a:avLst/>
          </a:prstGeom>
          <a:noFill/>
        </p:spPr>
        <p:txBody>
          <a:bodyPr wrap="square" rtlCol="0">
            <a:spAutoFit/>
          </a:bodyPr>
          <a:lstStyle/>
          <a:p>
            <a:r>
              <a:rPr lang="en-US" altLang="zh-TW" sz="1100" dirty="0"/>
              <a:t>[1] </a:t>
            </a:r>
            <a:r>
              <a:rPr lang="en-US" altLang="zh-TW" sz="1100" dirty="0" err="1"/>
              <a:t>Dosovitskiy</a:t>
            </a:r>
            <a:r>
              <a:rPr lang="en-US" altLang="zh-TW" sz="1100" dirty="0"/>
              <a:t>, Alexey, et al. "An image is worth 16x16 words: Transformers for image recognition at scale." </a:t>
            </a:r>
            <a:r>
              <a:rPr lang="en-US" altLang="zh-TW" sz="1100" i="1" dirty="0" err="1"/>
              <a:t>arXiv</a:t>
            </a:r>
            <a:r>
              <a:rPr lang="en-US" altLang="zh-TW" sz="1100" i="1" dirty="0"/>
              <a:t> preprint arXiv:2010.11929 (2020).</a:t>
            </a:r>
          </a:p>
          <a:p>
            <a:r>
              <a:rPr lang="en-US" altLang="zh-TW" sz="1100" dirty="0"/>
              <a:t>[2]</a:t>
            </a:r>
            <a:r>
              <a:rPr lang="zh-TW" altLang="en-US" sz="1100" dirty="0"/>
              <a:t> </a:t>
            </a:r>
            <a:r>
              <a:rPr lang="en-US" altLang="zh-TW" sz="1100" dirty="0"/>
              <a:t>Hinton’s</a:t>
            </a:r>
            <a:r>
              <a:rPr lang="zh-TW" altLang="en-US" sz="1100" dirty="0"/>
              <a:t> </a:t>
            </a:r>
            <a:r>
              <a:rPr lang="en-US" altLang="zh-TW" sz="1100" dirty="0"/>
              <a:t>speech in 2020 AAAI conference </a:t>
            </a:r>
          </a:p>
          <a:p>
            <a:r>
              <a:rPr lang="en-US" altLang="zh-TW" sz="1100" dirty="0"/>
              <a:t>[3] http://sharenoesis.com/wp-content/uploads/2010/05/7ShapeFaceRemoveGuides.jpg</a:t>
            </a:r>
            <a:endParaRPr lang="zh-TW" altLang="en-US" sz="1100" dirty="0"/>
          </a:p>
        </p:txBody>
      </p:sp>
      <p:grpSp>
        <p:nvGrpSpPr>
          <p:cNvPr id="8" name="群組 7">
            <a:extLst>
              <a:ext uri="{FF2B5EF4-FFF2-40B4-BE49-F238E27FC236}">
                <a16:creationId xmlns:a16="http://schemas.microsoft.com/office/drawing/2014/main" id="{DC1D090B-1A90-4805-B16D-BF5BA49012EF}"/>
              </a:ext>
            </a:extLst>
          </p:cNvPr>
          <p:cNvGrpSpPr/>
          <p:nvPr/>
        </p:nvGrpSpPr>
        <p:grpSpPr>
          <a:xfrm>
            <a:off x="7413117" y="4326389"/>
            <a:ext cx="3193923" cy="1562347"/>
            <a:chOff x="7279005" y="4257555"/>
            <a:chExt cx="3193923" cy="1562347"/>
          </a:xfrm>
        </p:grpSpPr>
        <p:pic>
          <p:nvPicPr>
            <p:cNvPr id="2050" name="Picture 2">
              <a:extLst>
                <a:ext uri="{FF2B5EF4-FFF2-40B4-BE49-F238E27FC236}">
                  <a16:creationId xmlns:a16="http://schemas.microsoft.com/office/drawing/2014/main" id="{558E2E90-41EB-4131-AA8A-19F2398AB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005" y="4257555"/>
              <a:ext cx="2870454" cy="1562347"/>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027C4EB4-CDE5-428A-9835-D25EAEA29AB6}"/>
                </a:ext>
              </a:extLst>
            </p:cNvPr>
            <p:cNvSpPr txBox="1"/>
            <p:nvPr/>
          </p:nvSpPr>
          <p:spPr>
            <a:xfrm>
              <a:off x="10149459" y="5558292"/>
              <a:ext cx="323469" cy="261610"/>
            </a:xfrm>
            <a:prstGeom prst="rect">
              <a:avLst/>
            </a:prstGeom>
            <a:noFill/>
          </p:spPr>
          <p:txBody>
            <a:bodyPr wrap="square" rtlCol="0">
              <a:spAutoFit/>
            </a:bodyPr>
            <a:lstStyle/>
            <a:p>
              <a:r>
                <a:rPr lang="en-US" altLang="zh-TW" sz="1100" dirty="0"/>
                <a:t>[3]</a:t>
              </a:r>
              <a:endParaRPr lang="zh-TW" altLang="en-US" sz="1100" dirty="0"/>
            </a:p>
          </p:txBody>
        </p:sp>
      </p:grpSp>
    </p:spTree>
    <p:extLst>
      <p:ext uri="{BB962C8B-B14F-4D97-AF65-F5344CB8AC3E}">
        <p14:creationId xmlns:p14="http://schemas.microsoft.com/office/powerpoint/2010/main" val="154947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23146CB-1A12-466D-BBF2-AB42565959CD}"/>
              </a:ext>
            </a:extLst>
          </p:cNvPr>
          <p:cNvSpPr>
            <a:spLocks noGrp="1"/>
          </p:cNvSpPr>
          <p:nvPr>
            <p:ph type="title"/>
          </p:nvPr>
        </p:nvSpPr>
        <p:spPr/>
        <p:txBody>
          <a:bodyPr/>
          <a:lstStyle/>
          <a:p>
            <a:r>
              <a:rPr lang="zh-TW" altLang="en-US" dirty="0"/>
              <a:t>臉部資料集 </a:t>
            </a:r>
            <a:r>
              <a:rPr lang="en-US" altLang="zh-TW" dirty="0"/>
              <a:t>—</a:t>
            </a:r>
            <a:r>
              <a:rPr lang="zh-TW" altLang="en-US" dirty="0"/>
              <a:t> 由來</a:t>
            </a:r>
          </a:p>
        </p:txBody>
      </p:sp>
      <p:sp>
        <p:nvSpPr>
          <p:cNvPr id="6" name="內容版面配置區 5">
            <a:extLst>
              <a:ext uri="{FF2B5EF4-FFF2-40B4-BE49-F238E27FC236}">
                <a16:creationId xmlns:a16="http://schemas.microsoft.com/office/drawing/2014/main" id="{B19C5DB4-38EE-4053-B94C-657BF9710D5F}"/>
              </a:ext>
            </a:extLst>
          </p:cNvPr>
          <p:cNvSpPr>
            <a:spLocks noGrp="1"/>
          </p:cNvSpPr>
          <p:nvPr>
            <p:ph idx="1"/>
          </p:nvPr>
        </p:nvSpPr>
        <p:spPr>
          <a:xfrm>
            <a:off x="838200" y="1624457"/>
            <a:ext cx="10515600" cy="4914455"/>
          </a:xfrm>
        </p:spPr>
        <p:txBody>
          <a:bodyPr>
            <a:normAutofit/>
          </a:bodyPr>
          <a:lstStyle/>
          <a:p>
            <a:pPr>
              <a:lnSpc>
                <a:spcPct val="150000"/>
              </a:lnSpc>
            </a:pPr>
            <a:r>
              <a:rPr lang="zh-TW" altLang="en-US" sz="1800" dirty="0"/>
              <a:t>由於我們的模型在訓練的過程中使用</a:t>
            </a:r>
            <a:r>
              <a:rPr lang="en-US" altLang="zh-TW" sz="1800" dirty="0"/>
              <a:t>SFM</a:t>
            </a:r>
            <a:r>
              <a:rPr lang="zh-TW" altLang="en-US" sz="1800" dirty="0"/>
              <a:t>來取代原來</a:t>
            </a:r>
            <a:r>
              <a:rPr lang="en-US" altLang="zh-TW" sz="1800" dirty="0"/>
              <a:t>CNN</a:t>
            </a:r>
            <a:r>
              <a:rPr lang="zh-TW" altLang="en-US" sz="1800" dirty="0"/>
              <a:t>的 </a:t>
            </a:r>
            <a:r>
              <a:rPr lang="en-US" altLang="zh-TW" sz="1800" dirty="0"/>
              <a:t>pooling </a:t>
            </a:r>
            <a:r>
              <a:rPr lang="zh-TW" altLang="en-US" sz="1800" dirty="0"/>
              <a:t>部分，在</a:t>
            </a:r>
            <a:r>
              <a:rPr lang="en-US" altLang="zh-TW" sz="1800" dirty="0"/>
              <a:t>SFM</a:t>
            </a:r>
            <a:r>
              <a:rPr lang="zh-TW" altLang="en-US" sz="1800" dirty="0"/>
              <a:t>合併的過程中我們會利用時間遺忘參數</a:t>
            </a:r>
            <a:r>
              <a:rPr lang="en-US" altLang="zh-TW" sz="1800" dirty="0"/>
              <a:t>(</a:t>
            </a:r>
            <a:r>
              <a:rPr lang="el-GR" altLang="zh-TW" sz="1800" dirty="0"/>
              <a:t>α</a:t>
            </a:r>
            <a:r>
              <a:rPr lang="en-US" altLang="zh-TW" sz="1800" dirty="0"/>
              <a:t>)</a:t>
            </a:r>
            <a:r>
              <a:rPr lang="zh-TW" altLang="en-US" sz="1800" dirty="0"/>
              <a:t> 保留特徵的空間資訊，因此我們有理由相信</a:t>
            </a:r>
            <a:r>
              <a:rPr lang="en-US" altLang="zh-TW" sz="1800" dirty="0"/>
              <a:t>SFMCNN</a:t>
            </a:r>
            <a:r>
              <a:rPr lang="zh-TW" altLang="en-US" sz="1800" dirty="0"/>
              <a:t>在捕捉局部特徵的前提下也能考慮特徵空間資訊。</a:t>
            </a:r>
            <a:endParaRPr lang="en-US" altLang="zh-TW" sz="1800" dirty="0"/>
          </a:p>
          <a:p>
            <a:pPr>
              <a:lnSpc>
                <a:spcPct val="150000"/>
              </a:lnSpc>
            </a:pPr>
            <a:r>
              <a:rPr lang="zh-TW" altLang="en-US" sz="1800" dirty="0"/>
              <a:t>因此我們決定使用臉部資料集來證明我們的觀點。</a:t>
            </a:r>
            <a:endParaRPr lang="en-US" altLang="zh-TW" sz="1800" dirty="0"/>
          </a:p>
        </p:txBody>
      </p:sp>
      <p:sp>
        <p:nvSpPr>
          <p:cNvPr id="4" name="投影片編號版面配置區 3">
            <a:extLst>
              <a:ext uri="{FF2B5EF4-FFF2-40B4-BE49-F238E27FC236}">
                <a16:creationId xmlns:a16="http://schemas.microsoft.com/office/drawing/2014/main" id="{9ED7149C-F0AF-4E69-8227-7D3254AD2352}"/>
              </a:ext>
            </a:extLst>
          </p:cNvPr>
          <p:cNvSpPr>
            <a:spLocks noGrp="1"/>
          </p:cNvSpPr>
          <p:nvPr>
            <p:ph type="sldNum" sz="quarter" idx="12"/>
          </p:nvPr>
        </p:nvSpPr>
        <p:spPr/>
        <p:txBody>
          <a:bodyPr/>
          <a:lstStyle/>
          <a:p>
            <a:fld id="{D60ECA09-1BC6-435C-886F-70D201C1A253}" type="slidenum">
              <a:rPr lang="zh-TW" altLang="en-US" smtClean="0"/>
              <a:t>8</a:t>
            </a:fld>
            <a:endParaRPr lang="zh-TW" altLang="en-US"/>
          </a:p>
        </p:txBody>
      </p:sp>
    </p:spTree>
    <p:extLst>
      <p:ext uri="{BB962C8B-B14F-4D97-AF65-F5344CB8AC3E}">
        <p14:creationId xmlns:p14="http://schemas.microsoft.com/office/powerpoint/2010/main" val="67102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B23F2A-1B47-4AA1-B012-2793205FA8BD}"/>
              </a:ext>
            </a:extLst>
          </p:cNvPr>
          <p:cNvSpPr>
            <a:spLocks noGrp="1"/>
          </p:cNvSpPr>
          <p:nvPr>
            <p:ph type="title"/>
          </p:nvPr>
        </p:nvSpPr>
        <p:spPr/>
        <p:txBody>
          <a:bodyPr/>
          <a:lstStyle/>
          <a:p>
            <a:r>
              <a:rPr lang="zh-TW" altLang="en-US" dirty="0"/>
              <a:t>臉部資料集</a:t>
            </a:r>
            <a:r>
              <a:rPr lang="en-US" altLang="zh-TW" dirty="0"/>
              <a:t>(60</a:t>
            </a:r>
            <a:r>
              <a:rPr lang="zh-TW" altLang="en-US" dirty="0"/>
              <a:t>*</a:t>
            </a:r>
            <a:r>
              <a:rPr lang="en-US" altLang="zh-TW" dirty="0"/>
              <a:t>60):</a:t>
            </a:r>
            <a:r>
              <a:rPr lang="zh-TW" altLang="en-US" dirty="0"/>
              <a:t> </a:t>
            </a:r>
          </a:p>
        </p:txBody>
      </p:sp>
      <p:graphicFrame>
        <p:nvGraphicFramePr>
          <p:cNvPr id="5" name="表格 5">
            <a:extLst>
              <a:ext uri="{FF2B5EF4-FFF2-40B4-BE49-F238E27FC236}">
                <a16:creationId xmlns:a16="http://schemas.microsoft.com/office/drawing/2014/main" id="{1B353365-845E-4E11-B2CF-F223762FF4C8}"/>
              </a:ext>
            </a:extLst>
          </p:cNvPr>
          <p:cNvGraphicFramePr>
            <a:graphicFrameLocks noGrp="1"/>
          </p:cNvGraphicFramePr>
          <p:nvPr>
            <p:ph idx="1"/>
          </p:nvPr>
        </p:nvGraphicFramePr>
        <p:xfrm>
          <a:off x="1168908" y="1557400"/>
          <a:ext cx="9328404" cy="5040424"/>
        </p:xfrm>
        <a:graphic>
          <a:graphicData uri="http://schemas.openxmlformats.org/drawingml/2006/table">
            <a:tbl>
              <a:tblPr firstRow="1" bandRow="1">
                <a:tableStyleId>{5C22544A-7EE6-4342-B048-85BDC9FD1C3A}</a:tableStyleId>
              </a:tblPr>
              <a:tblGrid>
                <a:gridCol w="1726894">
                  <a:extLst>
                    <a:ext uri="{9D8B030D-6E8A-4147-A177-3AD203B41FA5}">
                      <a16:colId xmlns:a16="http://schemas.microsoft.com/office/drawing/2014/main" val="1534373785"/>
                    </a:ext>
                  </a:extLst>
                </a:gridCol>
                <a:gridCol w="5701493">
                  <a:extLst>
                    <a:ext uri="{9D8B030D-6E8A-4147-A177-3AD203B41FA5}">
                      <a16:colId xmlns:a16="http://schemas.microsoft.com/office/drawing/2014/main" val="390878769"/>
                    </a:ext>
                  </a:extLst>
                </a:gridCol>
                <a:gridCol w="1900017">
                  <a:extLst>
                    <a:ext uri="{9D8B030D-6E8A-4147-A177-3AD203B41FA5}">
                      <a16:colId xmlns:a16="http://schemas.microsoft.com/office/drawing/2014/main" val="554236963"/>
                    </a:ext>
                  </a:extLst>
                </a:gridCol>
              </a:tblGrid>
              <a:tr h="801681">
                <a:tc>
                  <a:txBody>
                    <a:bodyPr/>
                    <a:lstStyle/>
                    <a:p>
                      <a:pPr algn="ctr"/>
                      <a:r>
                        <a:rPr lang="zh-TW" altLang="en-US" dirty="0"/>
                        <a:t>類別</a:t>
                      </a:r>
                    </a:p>
                  </a:txBody>
                  <a:tcPr anchor="ctr"/>
                </a:tc>
                <a:tc>
                  <a:txBody>
                    <a:bodyPr/>
                    <a:lstStyle/>
                    <a:p>
                      <a:pPr algn="ctr"/>
                      <a:r>
                        <a:rPr lang="zh-TW" altLang="en-US" dirty="0"/>
                        <a:t>範例</a:t>
                      </a:r>
                    </a:p>
                  </a:txBody>
                  <a:tcPr anchor="ctr"/>
                </a:tc>
                <a:tc>
                  <a:txBody>
                    <a:bodyPr/>
                    <a:lstStyle/>
                    <a:p>
                      <a:pPr algn="ctr"/>
                      <a:r>
                        <a:rPr lang="zh-TW" altLang="en-US" dirty="0"/>
                        <a:t>數量</a:t>
                      </a:r>
                    </a:p>
                  </a:txBody>
                  <a:tcPr anchor="ctr"/>
                </a:tc>
                <a:extLst>
                  <a:ext uri="{0D108BD9-81ED-4DB2-BD59-A6C34878D82A}">
                    <a16:rowId xmlns:a16="http://schemas.microsoft.com/office/drawing/2014/main" val="510369007"/>
                  </a:ext>
                </a:extLst>
              </a:tr>
              <a:tr h="1877639">
                <a:tc>
                  <a:txBody>
                    <a:bodyPr/>
                    <a:lstStyle/>
                    <a:p>
                      <a:pPr algn="ctr"/>
                      <a:r>
                        <a:rPr lang="en-US" altLang="zh-TW" dirty="0"/>
                        <a:t>Face</a:t>
                      </a:r>
                      <a:endParaRPr lang="zh-TW" altLang="en-US" dirty="0"/>
                    </a:p>
                  </a:txBody>
                  <a:tcPr anchor="ctr"/>
                </a:tc>
                <a:tc>
                  <a:txBody>
                    <a:bodyPr/>
                    <a:lstStyle/>
                    <a:p>
                      <a:pPr algn="l"/>
                      <a:r>
                        <a:rPr lang="en-US" altLang="zh-TW" sz="1800" b="0" i="0" kern="1200" dirty="0">
                          <a:solidFill>
                            <a:schemeClr val="dk1"/>
                          </a:solidFill>
                          <a:effectLst/>
                          <a:latin typeface="+mn-lt"/>
                          <a:ea typeface="+mn-ea"/>
                          <a:cs typeface="+mn-cs"/>
                        </a:rPr>
                        <a:t>id = 4972</a:t>
                      </a:r>
                      <a:endParaRPr lang="zh-TW" altLang="en-US" dirty="0"/>
                    </a:p>
                  </a:txBody>
                  <a:tcPr anchor="ctr"/>
                </a:tc>
                <a:tc>
                  <a:txBody>
                    <a:bodyPr/>
                    <a:lstStyle/>
                    <a:p>
                      <a:pPr algn="ctr"/>
                      <a:r>
                        <a:rPr lang="en-US" altLang="zh-TW" dirty="0"/>
                        <a:t>6000</a:t>
                      </a:r>
                      <a:endParaRPr lang="zh-TW" altLang="en-US" dirty="0"/>
                    </a:p>
                  </a:txBody>
                  <a:tcPr anchor="ctr"/>
                </a:tc>
                <a:extLst>
                  <a:ext uri="{0D108BD9-81ED-4DB2-BD59-A6C34878D82A}">
                    <a16:rowId xmlns:a16="http://schemas.microsoft.com/office/drawing/2014/main" val="262003097"/>
                  </a:ext>
                </a:extLst>
              </a:tr>
              <a:tr h="2361104">
                <a:tc>
                  <a:txBody>
                    <a:bodyPr/>
                    <a:lstStyle/>
                    <a:p>
                      <a:pPr algn="ctr"/>
                      <a:r>
                        <a:rPr lang="en-US" altLang="zh-TW" dirty="0"/>
                        <a:t>Other</a:t>
                      </a:r>
                    </a:p>
                    <a:p>
                      <a:pPr algn="ctr"/>
                      <a:r>
                        <a:rPr lang="en-US" altLang="zh-TW" dirty="0"/>
                        <a:t>(Circle, Baseball, Apple)</a:t>
                      </a:r>
                      <a:endParaRPr lang="zh-TW" altLang="en-US" dirty="0"/>
                    </a:p>
                  </a:txBody>
                  <a:tcPr anchor="ctr"/>
                </a:tc>
                <a:tc>
                  <a:txBody>
                    <a:bodyPr/>
                    <a:lstStyle/>
                    <a:p>
                      <a:pPr algn="l"/>
                      <a:r>
                        <a:rPr lang="en-US" altLang="zh-TW" dirty="0"/>
                        <a:t>id = 1644</a:t>
                      </a:r>
                      <a:endParaRPr lang="zh-TW" altLang="en-US" dirty="0"/>
                    </a:p>
                  </a:txBody>
                  <a:tcPr anchor="ctr"/>
                </a:tc>
                <a:tc>
                  <a:txBody>
                    <a:bodyPr/>
                    <a:lstStyle/>
                    <a:p>
                      <a:pPr algn="ctr"/>
                      <a:r>
                        <a:rPr lang="en-US" altLang="zh-TW" dirty="0"/>
                        <a:t>6000</a:t>
                      </a:r>
                    </a:p>
                    <a:p>
                      <a:pPr algn="ctr"/>
                      <a:r>
                        <a:rPr lang="en-US" altLang="zh-TW" dirty="0"/>
                        <a:t>(</a:t>
                      </a:r>
                      <a:r>
                        <a:rPr lang="zh-TW" altLang="en-US" dirty="0"/>
                        <a:t>由每個類別各</a:t>
                      </a:r>
                      <a:r>
                        <a:rPr lang="en-US" altLang="zh-TW" dirty="0"/>
                        <a:t>2000</a:t>
                      </a:r>
                      <a:r>
                        <a:rPr lang="zh-TW" altLang="en-US" dirty="0"/>
                        <a:t>張組合而成</a:t>
                      </a:r>
                      <a:r>
                        <a:rPr lang="en-US" altLang="zh-TW" dirty="0"/>
                        <a:t>)</a:t>
                      </a:r>
                      <a:endParaRPr lang="zh-TW" altLang="en-US" dirty="0"/>
                    </a:p>
                  </a:txBody>
                  <a:tcPr anchor="ctr"/>
                </a:tc>
                <a:extLst>
                  <a:ext uri="{0D108BD9-81ED-4DB2-BD59-A6C34878D82A}">
                    <a16:rowId xmlns:a16="http://schemas.microsoft.com/office/drawing/2014/main" val="1283547830"/>
                  </a:ext>
                </a:extLst>
              </a:tr>
            </a:tbl>
          </a:graphicData>
        </a:graphic>
      </p:graphicFrame>
      <p:sp>
        <p:nvSpPr>
          <p:cNvPr id="4" name="投影片編號版面配置區 3">
            <a:extLst>
              <a:ext uri="{FF2B5EF4-FFF2-40B4-BE49-F238E27FC236}">
                <a16:creationId xmlns:a16="http://schemas.microsoft.com/office/drawing/2014/main" id="{FEAD0C7F-6E3C-47D5-B228-F9A755FE2358}"/>
              </a:ext>
            </a:extLst>
          </p:cNvPr>
          <p:cNvSpPr>
            <a:spLocks noGrp="1"/>
          </p:cNvSpPr>
          <p:nvPr>
            <p:ph type="sldNum" sz="quarter" idx="12"/>
          </p:nvPr>
        </p:nvSpPr>
        <p:spPr/>
        <p:txBody>
          <a:bodyPr/>
          <a:lstStyle/>
          <a:p>
            <a:fld id="{D60ECA09-1BC6-435C-886F-70D201C1A253}" type="slidenum">
              <a:rPr lang="zh-TW" altLang="en-US" smtClean="0"/>
              <a:t>9</a:t>
            </a:fld>
            <a:endParaRPr lang="zh-TW" altLang="en-US"/>
          </a:p>
        </p:txBody>
      </p:sp>
      <p:pic>
        <p:nvPicPr>
          <p:cNvPr id="7" name="圖片 6">
            <a:extLst>
              <a:ext uri="{FF2B5EF4-FFF2-40B4-BE49-F238E27FC236}">
                <a16:creationId xmlns:a16="http://schemas.microsoft.com/office/drawing/2014/main" id="{AF3A875F-E8E0-4D21-B556-0AD8DDEBABEB}"/>
              </a:ext>
            </a:extLst>
          </p:cNvPr>
          <p:cNvPicPr>
            <a:picLocks noChangeAspect="1"/>
          </p:cNvPicPr>
          <p:nvPr/>
        </p:nvPicPr>
        <p:blipFill>
          <a:blip r:embed="rId2"/>
          <a:stretch>
            <a:fillRect/>
          </a:stretch>
        </p:blipFill>
        <p:spPr>
          <a:xfrm>
            <a:off x="5227320" y="2411072"/>
            <a:ext cx="1737360" cy="1733184"/>
          </a:xfrm>
          <a:prstGeom prst="rect">
            <a:avLst/>
          </a:prstGeom>
        </p:spPr>
      </p:pic>
      <p:pic>
        <p:nvPicPr>
          <p:cNvPr id="9" name="圖片 8">
            <a:extLst>
              <a:ext uri="{FF2B5EF4-FFF2-40B4-BE49-F238E27FC236}">
                <a16:creationId xmlns:a16="http://schemas.microsoft.com/office/drawing/2014/main" id="{ACAF17EB-B5AD-4BD4-B910-2AB60757E320}"/>
              </a:ext>
            </a:extLst>
          </p:cNvPr>
          <p:cNvPicPr>
            <a:picLocks noChangeAspect="1"/>
          </p:cNvPicPr>
          <p:nvPr/>
        </p:nvPicPr>
        <p:blipFill>
          <a:blip r:embed="rId3"/>
          <a:stretch>
            <a:fillRect/>
          </a:stretch>
        </p:blipFill>
        <p:spPr>
          <a:xfrm>
            <a:off x="3903302" y="4864640"/>
            <a:ext cx="1404790" cy="1401413"/>
          </a:xfrm>
          <a:prstGeom prst="rect">
            <a:avLst/>
          </a:prstGeom>
        </p:spPr>
      </p:pic>
      <p:pic>
        <p:nvPicPr>
          <p:cNvPr id="11" name="圖片 10">
            <a:extLst>
              <a:ext uri="{FF2B5EF4-FFF2-40B4-BE49-F238E27FC236}">
                <a16:creationId xmlns:a16="http://schemas.microsoft.com/office/drawing/2014/main" id="{CC309ED8-1ACD-490E-8AB3-A127E14A8A56}"/>
              </a:ext>
            </a:extLst>
          </p:cNvPr>
          <p:cNvPicPr>
            <a:picLocks noChangeAspect="1"/>
          </p:cNvPicPr>
          <p:nvPr/>
        </p:nvPicPr>
        <p:blipFill>
          <a:blip r:embed="rId4"/>
          <a:stretch>
            <a:fillRect/>
          </a:stretch>
        </p:blipFill>
        <p:spPr>
          <a:xfrm>
            <a:off x="5462185" y="4864640"/>
            <a:ext cx="1404790" cy="1401413"/>
          </a:xfrm>
          <a:prstGeom prst="rect">
            <a:avLst/>
          </a:prstGeom>
        </p:spPr>
      </p:pic>
      <p:pic>
        <p:nvPicPr>
          <p:cNvPr id="13" name="圖片 12">
            <a:extLst>
              <a:ext uri="{FF2B5EF4-FFF2-40B4-BE49-F238E27FC236}">
                <a16:creationId xmlns:a16="http://schemas.microsoft.com/office/drawing/2014/main" id="{0E85B58F-096B-423B-B77C-9F226B80FCA7}"/>
              </a:ext>
            </a:extLst>
          </p:cNvPr>
          <p:cNvPicPr>
            <a:picLocks noChangeAspect="1"/>
          </p:cNvPicPr>
          <p:nvPr/>
        </p:nvPicPr>
        <p:blipFill>
          <a:blip r:embed="rId5"/>
          <a:stretch>
            <a:fillRect/>
          </a:stretch>
        </p:blipFill>
        <p:spPr>
          <a:xfrm>
            <a:off x="6964680" y="4864639"/>
            <a:ext cx="1404790" cy="1401413"/>
          </a:xfrm>
          <a:prstGeom prst="rect">
            <a:avLst/>
          </a:prstGeom>
        </p:spPr>
      </p:pic>
    </p:spTree>
    <p:extLst>
      <p:ext uri="{BB962C8B-B14F-4D97-AF65-F5344CB8AC3E}">
        <p14:creationId xmlns:p14="http://schemas.microsoft.com/office/powerpoint/2010/main" val="19075675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1533</Words>
  <Application>Microsoft Office PowerPoint</Application>
  <PresentationFormat>寬螢幕</PresentationFormat>
  <Paragraphs>235</Paragraphs>
  <Slides>29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29</vt:i4>
      </vt:variant>
    </vt:vector>
  </HeadingPairs>
  <TitlesOfParts>
    <vt:vector size="36" baseType="lpstr">
      <vt:lpstr>微軟正黑體</vt:lpstr>
      <vt:lpstr>Arial</vt:lpstr>
      <vt:lpstr>Calibri</vt:lpstr>
      <vt:lpstr>Calibri Light</vt:lpstr>
      <vt:lpstr>Open Sans</vt:lpstr>
      <vt:lpstr>Source Sans Pro</vt:lpstr>
      <vt:lpstr>Office 佈景主題</vt:lpstr>
      <vt:lpstr>論文交接</vt:lpstr>
      <vt:lpstr>模型色彩值</vt:lpstr>
      <vt:lpstr>彩色卷積30色</vt:lpstr>
      <vt:lpstr>Dataset 盤點</vt:lpstr>
      <vt:lpstr>Dataset 介紹</vt:lpstr>
      <vt:lpstr>臉部資料集</vt:lpstr>
      <vt:lpstr>臉部資料集 — 背景</vt:lpstr>
      <vt:lpstr>臉部資料集 — 由來</vt:lpstr>
      <vt:lpstr>臉部資料集(60*60): </vt:lpstr>
      <vt:lpstr>臉部資料集— 模型架構</vt:lpstr>
      <vt:lpstr>臉部資料集— 實驗</vt:lpstr>
      <vt:lpstr>臉部資料集— 可解釋性圖形</vt:lpstr>
      <vt:lpstr>臉部資料集— 可解釋性圖形</vt:lpstr>
      <vt:lpstr>RGB 圖形 — Multicolor shape Dataset</vt:lpstr>
      <vt:lpstr>Multicolor shape Dataset — 目的</vt:lpstr>
      <vt:lpstr>Multicolor shape Dataset — 資料集</vt:lpstr>
      <vt:lpstr>AnotherColored 資料集</vt:lpstr>
      <vt:lpstr>AnotherColored_MNIST</vt:lpstr>
      <vt:lpstr>AnotherColored_MNIST</vt:lpstr>
      <vt:lpstr>AnotherColored_FashionMNIST</vt:lpstr>
      <vt:lpstr>Malaria Dataset</vt:lpstr>
      <vt:lpstr>瘧疾資料集(64 * 64)</vt:lpstr>
      <vt:lpstr>Malaria Dataset</vt:lpstr>
      <vt:lpstr>新增推論方法</vt:lpstr>
      <vt:lpstr>新增推論方法— 目標</vt:lpstr>
      <vt:lpstr>新增推論方法— 想法</vt:lpstr>
      <vt:lpstr>新增推論方法— 具體步驟</vt:lpstr>
      <vt:lpstr>新增推論方法— 具體步驟示意圖</vt:lpstr>
      <vt:lpstr>Multicolor shape Dataset — 實驗推論結果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論文交接</dc:title>
  <dc:creator>建名 凃</dc:creator>
  <cp:lastModifiedBy>建名 凃</cp:lastModifiedBy>
  <cp:revision>17</cp:revision>
  <dcterms:created xsi:type="dcterms:W3CDTF">2024-08-09T07:03:04Z</dcterms:created>
  <dcterms:modified xsi:type="dcterms:W3CDTF">2024-08-13T07:49:33Z</dcterms:modified>
</cp:coreProperties>
</file>