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93" r:id="rId5"/>
    <p:sldId id="285"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1" d="100"/>
          <a:sy n="121" d="100"/>
        </p:scale>
        <p:origin x="38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DC5A2C-F4DF-42BB-BA1F-F0FE00ACB64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8B0E253-EC2D-4F11-A3DF-C0F5660C2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9D2227C-2CF5-49CA-8302-09D2D5C58B5C}"/>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5" name="頁尾版面配置區 4">
            <a:extLst>
              <a:ext uri="{FF2B5EF4-FFF2-40B4-BE49-F238E27FC236}">
                <a16:creationId xmlns:a16="http://schemas.microsoft.com/office/drawing/2014/main" id="{14D3E1C0-0745-4EE4-A66C-393FC26DAB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D81135F-816B-4559-97DD-B9092E6B6218}"/>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156304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8CAE0A-2E63-4637-A5C4-951077D2035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DD6CDD1-2702-4B69-BF7D-D3E174B8484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8B85284-10AB-4532-BEC4-94E71642CD22}"/>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5" name="頁尾版面配置區 4">
            <a:extLst>
              <a:ext uri="{FF2B5EF4-FFF2-40B4-BE49-F238E27FC236}">
                <a16:creationId xmlns:a16="http://schemas.microsoft.com/office/drawing/2014/main" id="{92760884-A419-44E9-96A7-23F27374D54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644067-B4B9-4639-A951-3C40E316724A}"/>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425997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962B979-C422-4D59-9C6D-05F86306EDA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48D873E-2644-449A-9381-E63FEA5A7A7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389177F-9B3C-4802-9512-F8BBED0FAF23}"/>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5" name="頁尾版面配置區 4">
            <a:extLst>
              <a:ext uri="{FF2B5EF4-FFF2-40B4-BE49-F238E27FC236}">
                <a16:creationId xmlns:a16="http://schemas.microsoft.com/office/drawing/2014/main" id="{FD3346B6-1D35-4025-B687-C2EF8E7EDA4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814D76C-294F-40DA-93A6-3683FE4AA8C3}"/>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134421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C156A1-3184-4993-8033-9236EF2E95D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D339F9D-A002-48AE-B4B9-1C1D1153850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31E2EBF-DF5F-4726-8791-B5B7CD141E2C}"/>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5" name="頁尾版面配置區 4">
            <a:extLst>
              <a:ext uri="{FF2B5EF4-FFF2-40B4-BE49-F238E27FC236}">
                <a16:creationId xmlns:a16="http://schemas.microsoft.com/office/drawing/2014/main" id="{541818AE-1565-460A-8605-7C633B5ADB4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234361E-80B2-4EA3-BDB3-F83206E9DC0B}"/>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411358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FEFA4B-5788-4CDF-A653-CC7E4B54FFA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077F7B4-B607-48F1-B6FA-9127BBE849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B2394CF-D504-4C02-9591-47FE31B9A927}"/>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5" name="頁尾版面配置區 4">
            <a:extLst>
              <a:ext uri="{FF2B5EF4-FFF2-40B4-BE49-F238E27FC236}">
                <a16:creationId xmlns:a16="http://schemas.microsoft.com/office/drawing/2014/main" id="{77E6D286-F79D-4DD6-AD6E-68B27577F9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91A8382-1154-4947-A15A-1B9861FEC311}"/>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230510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9F59B3-AEDC-4538-8D79-A35E1C7E59B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1EFBA54-DB97-45C4-B4CB-F358C869D20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FE1C0FD-F69F-44F0-B21E-309BF144F6A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F170D55-DA9F-4BBC-AE6A-3449C2854926}"/>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6" name="頁尾版面配置區 5">
            <a:extLst>
              <a:ext uri="{FF2B5EF4-FFF2-40B4-BE49-F238E27FC236}">
                <a16:creationId xmlns:a16="http://schemas.microsoft.com/office/drawing/2014/main" id="{A70B27AD-C432-4576-B849-3EE0D90816B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61D7675-2942-443E-BF62-7A229A158753}"/>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425500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A47F76-7C59-4D91-B69F-8F563612487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F28A38A-93E3-440D-B1FA-08C9A77FF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D443EC3-A99E-43B2-A42A-3701DC3360F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18BFC25-58E5-4FDB-BA32-D94186691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ED1C94B-8245-4108-B1AC-1B2DCD76D0B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2E4C3A2-D229-4810-A2C8-D347F480BB9D}"/>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8" name="頁尾版面配置區 7">
            <a:extLst>
              <a:ext uri="{FF2B5EF4-FFF2-40B4-BE49-F238E27FC236}">
                <a16:creationId xmlns:a16="http://schemas.microsoft.com/office/drawing/2014/main" id="{EC0F1D4B-1945-4D46-8007-D218D28B9AA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5FA911F-9BAA-4489-92A8-39CDA0CE65E9}"/>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249236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C1C3CE-70E2-4DDC-B068-DA134167B83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E153F6-C6CC-4AC9-9805-9DF3FD049404}"/>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4" name="頁尾版面配置區 3">
            <a:extLst>
              <a:ext uri="{FF2B5EF4-FFF2-40B4-BE49-F238E27FC236}">
                <a16:creationId xmlns:a16="http://schemas.microsoft.com/office/drawing/2014/main" id="{D55F8A1F-D523-4FB6-A9A5-93AFB0CB815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DFC7E7A-76B3-4E53-9CB4-5A7079B674B3}"/>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97201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0C9AAE0-174C-4E97-A2FB-69A8B4AFD0AD}"/>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3" name="頁尾版面配置區 2">
            <a:extLst>
              <a:ext uri="{FF2B5EF4-FFF2-40B4-BE49-F238E27FC236}">
                <a16:creationId xmlns:a16="http://schemas.microsoft.com/office/drawing/2014/main" id="{0EC3D36E-E482-40B6-8BB3-D9C1390CC49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6B23484-F4A2-463A-8828-C095DDEA0DCD}"/>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56342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F91C1E-F7CA-4B33-8FD4-DEBAE5BA715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23FD9CC-8051-4BC7-AB38-20616056D1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DBADB79-CE27-43AA-8AED-DD6584000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D3DBB39-44E5-4C64-BF0C-5818A0C95AAA}"/>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6" name="頁尾版面配置區 5">
            <a:extLst>
              <a:ext uri="{FF2B5EF4-FFF2-40B4-BE49-F238E27FC236}">
                <a16:creationId xmlns:a16="http://schemas.microsoft.com/office/drawing/2014/main" id="{5A00329B-94FB-4DCB-8D42-D6F4B5372C3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613B2D6-6700-4863-9122-D4FD7159B0C9}"/>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105323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9937AE-3D02-46CE-8A9C-902A814B389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8147572-43E8-4BC6-A8E1-0223E187C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C03FE2D-C936-4A86-BCCD-C6163C70D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A178C04-FD37-4C01-9143-8A3BC15DA8B3}"/>
              </a:ext>
            </a:extLst>
          </p:cNvPr>
          <p:cNvSpPr>
            <a:spLocks noGrp="1"/>
          </p:cNvSpPr>
          <p:nvPr>
            <p:ph type="dt" sz="half" idx="10"/>
          </p:nvPr>
        </p:nvSpPr>
        <p:spPr/>
        <p:txBody>
          <a:bodyPr/>
          <a:lstStyle/>
          <a:p>
            <a:fld id="{B463B061-706C-4EF6-BCB7-FBCAA94D1553}" type="datetimeFigureOut">
              <a:rPr lang="zh-TW" altLang="en-US" smtClean="0"/>
              <a:t>2024/4/13</a:t>
            </a:fld>
            <a:endParaRPr lang="zh-TW" altLang="en-US"/>
          </a:p>
        </p:txBody>
      </p:sp>
      <p:sp>
        <p:nvSpPr>
          <p:cNvPr id="6" name="頁尾版面配置區 5">
            <a:extLst>
              <a:ext uri="{FF2B5EF4-FFF2-40B4-BE49-F238E27FC236}">
                <a16:creationId xmlns:a16="http://schemas.microsoft.com/office/drawing/2014/main" id="{A83E75CF-AC89-42A2-AE92-D1D25B54C04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74BB13A-551C-4F98-A92B-1D625E964373}"/>
              </a:ext>
            </a:extLst>
          </p:cNvPr>
          <p:cNvSpPr>
            <a:spLocks noGrp="1"/>
          </p:cNvSpPr>
          <p:nvPr>
            <p:ph type="sldNum" sz="quarter" idx="12"/>
          </p:nvPr>
        </p:nvSpPr>
        <p:spPr/>
        <p:txBody>
          <a:body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255373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0C04BB7-02C5-449E-8305-D8211A10D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973D1D9-166F-41D9-B0BA-94A96991E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8F8BE38-10A0-419C-A86B-EF71B9AB6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3B061-706C-4EF6-BCB7-FBCAA94D1553}" type="datetimeFigureOut">
              <a:rPr lang="zh-TW" altLang="en-US" smtClean="0"/>
              <a:t>2024/4/13</a:t>
            </a:fld>
            <a:endParaRPr lang="zh-TW" altLang="en-US"/>
          </a:p>
        </p:txBody>
      </p:sp>
      <p:sp>
        <p:nvSpPr>
          <p:cNvPr id="5" name="頁尾版面配置區 4">
            <a:extLst>
              <a:ext uri="{FF2B5EF4-FFF2-40B4-BE49-F238E27FC236}">
                <a16:creationId xmlns:a16="http://schemas.microsoft.com/office/drawing/2014/main" id="{4EF0D481-017C-4BC1-A100-A9CEFB268A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22E9DEF-24BC-451C-9899-B16171B4D9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23814-C0F8-43D4-88D8-1E623F2CDA23}" type="slidenum">
              <a:rPr lang="zh-TW" altLang="en-US" smtClean="0"/>
              <a:t>‹#›</a:t>
            </a:fld>
            <a:endParaRPr lang="zh-TW" altLang="en-US"/>
          </a:p>
        </p:txBody>
      </p:sp>
    </p:spTree>
    <p:extLst>
      <p:ext uri="{BB962C8B-B14F-4D97-AF65-F5344CB8AC3E}">
        <p14:creationId xmlns:p14="http://schemas.microsoft.com/office/powerpoint/2010/main" val="131916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FAE-63C7-40E3-8ECA-6F6190E3CDEC}"/>
              </a:ext>
            </a:extLst>
          </p:cNvPr>
          <p:cNvSpPr>
            <a:spLocks noGrp="1"/>
          </p:cNvSpPr>
          <p:nvPr>
            <p:ph type="ctrTitle"/>
          </p:nvPr>
        </p:nvSpPr>
        <p:spPr/>
        <p:txBody>
          <a:bodyPr/>
          <a:lstStyle/>
          <a:p>
            <a:r>
              <a:rPr lang="zh-TW" altLang="en-US" dirty="0"/>
              <a:t>推論方法</a:t>
            </a:r>
          </a:p>
        </p:txBody>
      </p:sp>
      <p:sp>
        <p:nvSpPr>
          <p:cNvPr id="3" name="副標題 2">
            <a:extLst>
              <a:ext uri="{FF2B5EF4-FFF2-40B4-BE49-F238E27FC236}">
                <a16:creationId xmlns:a16="http://schemas.microsoft.com/office/drawing/2014/main" id="{6BD14523-18E4-4B21-AE21-0EB43C0CCE7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943776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041DD74-D2C0-449E-AA63-D30C01378E20}"/>
              </a:ext>
            </a:extLst>
          </p:cNvPr>
          <p:cNvSpPr>
            <a:spLocks noGrp="1"/>
          </p:cNvSpPr>
          <p:nvPr>
            <p:ph type="title"/>
          </p:nvPr>
        </p:nvSpPr>
        <p:spPr/>
        <p:txBody>
          <a:bodyPr/>
          <a:lstStyle/>
          <a:p>
            <a:r>
              <a:rPr kumimoji="0" lang="zh-TW" altLang="en-US" sz="4400" b="0" i="0" u="none" strike="noStrike" kern="1200" cap="none" spc="0" normalizeH="0" baseline="0" noProof="0" dirty="0">
                <a:ln>
                  <a:noFill/>
                </a:ln>
                <a:solidFill>
                  <a:prstClr val="black"/>
                </a:solidFill>
                <a:effectLst/>
                <a:uLnTx/>
                <a:uFillTx/>
              </a:rPr>
              <a:t>新增推論方法</a:t>
            </a:r>
            <a:r>
              <a:rPr kumimoji="0" lang="en-US" altLang="zh-TW" sz="4400" b="0" i="0" u="none" strike="noStrike" kern="1200" cap="none" spc="0" normalizeH="0" baseline="0" noProof="0" dirty="0">
                <a:ln>
                  <a:noFill/>
                </a:ln>
                <a:solidFill>
                  <a:prstClr val="black"/>
                </a:solidFill>
                <a:effectLst/>
                <a:uLnTx/>
                <a:uFillTx/>
              </a:rPr>
              <a:t>—</a:t>
            </a:r>
            <a:r>
              <a:rPr kumimoji="0" lang="zh-TW" altLang="en-US" sz="4400" b="0" i="0" u="none" strike="noStrike" kern="1200" cap="none" spc="0" normalizeH="0" baseline="0" noProof="0" dirty="0">
                <a:ln>
                  <a:noFill/>
                </a:ln>
                <a:solidFill>
                  <a:prstClr val="black"/>
                </a:solidFill>
                <a:effectLst/>
                <a:uLnTx/>
                <a:uFillTx/>
              </a:rPr>
              <a:t> 目標</a:t>
            </a:r>
            <a:endParaRPr lang="zh-TW" altLang="en-US" dirty="0"/>
          </a:p>
        </p:txBody>
      </p:sp>
      <p:sp>
        <p:nvSpPr>
          <p:cNvPr id="6" name="內容版面配置區 5">
            <a:extLst>
              <a:ext uri="{FF2B5EF4-FFF2-40B4-BE49-F238E27FC236}">
                <a16:creationId xmlns:a16="http://schemas.microsoft.com/office/drawing/2014/main" id="{EFEB2C1E-7634-4719-9074-7375804612D5}"/>
              </a:ext>
            </a:extLst>
          </p:cNvPr>
          <p:cNvSpPr>
            <a:spLocks noGrp="1"/>
          </p:cNvSpPr>
          <p:nvPr>
            <p:ph idx="1"/>
          </p:nvPr>
        </p:nvSpPr>
        <p:spPr/>
        <p:txBody>
          <a:bodyPr/>
          <a:lstStyle/>
          <a:p>
            <a:r>
              <a:rPr lang="zh-TW" altLang="en-US" dirty="0"/>
              <a:t>希望有一個可量化的參考指標反應模型的可解釋的程度，</a:t>
            </a:r>
            <a:r>
              <a:rPr lang="zh-TW" altLang="en-US" sz="2800" dirty="0"/>
              <a:t>評估模型產生的解釋性圖片是否可以協助我們推論出模型可能是根據哪一部分和甚麼理由來預測出輸入的類別</a:t>
            </a:r>
            <a:endParaRPr lang="en-US" altLang="zh-TW" sz="2800" dirty="0"/>
          </a:p>
          <a:p>
            <a:endParaRPr lang="en-US" altLang="zh-TW" dirty="0"/>
          </a:p>
          <a:p>
            <a:r>
              <a:rPr lang="zh-TW" altLang="en-US" dirty="0"/>
              <a:t>目的</a:t>
            </a:r>
            <a:r>
              <a:rPr lang="en-US" altLang="zh-TW" dirty="0"/>
              <a:t>:“</a:t>
            </a:r>
            <a:r>
              <a:rPr lang="zh-TW" altLang="en-US" dirty="0"/>
              <a:t>看起來的感覺</a:t>
            </a:r>
            <a:r>
              <a:rPr lang="en-US" altLang="zh-TW" dirty="0"/>
              <a:t>”</a:t>
            </a:r>
            <a:r>
              <a:rPr lang="zh-TW" altLang="en-US" dirty="0"/>
              <a:t>→ </a:t>
            </a:r>
            <a:r>
              <a:rPr lang="en-US" altLang="zh-TW" dirty="0"/>
              <a:t>“</a:t>
            </a:r>
            <a:r>
              <a:rPr lang="zh-TW" altLang="en-US" dirty="0"/>
              <a:t>數字</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C691EAFC-6647-4603-9B08-8EF87F7EA68E}"/>
              </a:ext>
            </a:extLst>
          </p:cNvPr>
          <p:cNvSpPr>
            <a:spLocks noGrp="1"/>
          </p:cNvSpPr>
          <p:nvPr>
            <p:ph type="sldNum" sz="quarter" idx="12"/>
          </p:nvPr>
        </p:nvSpPr>
        <p:spPr/>
        <p:txBody>
          <a:bodyPr/>
          <a:lstStyle/>
          <a:p>
            <a:fld id="{D60ECA09-1BC6-435C-886F-70D201C1A253}" type="slidenum">
              <a:rPr lang="zh-TW" altLang="en-US" smtClean="0"/>
              <a:t>2</a:t>
            </a:fld>
            <a:endParaRPr lang="zh-TW" altLang="en-US"/>
          </a:p>
        </p:txBody>
      </p:sp>
    </p:spTree>
    <p:extLst>
      <p:ext uri="{BB962C8B-B14F-4D97-AF65-F5344CB8AC3E}">
        <p14:creationId xmlns:p14="http://schemas.microsoft.com/office/powerpoint/2010/main" val="194690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041DD74-D2C0-449E-AA63-D30C01378E20}"/>
              </a:ext>
            </a:extLst>
          </p:cNvPr>
          <p:cNvSpPr>
            <a:spLocks noGrp="1"/>
          </p:cNvSpPr>
          <p:nvPr>
            <p:ph type="title"/>
          </p:nvPr>
        </p:nvSpPr>
        <p:spPr/>
        <p:txBody>
          <a:bodyPr/>
          <a:lstStyle/>
          <a:p>
            <a:r>
              <a:rPr kumimoji="0" lang="zh-TW" altLang="en-US" sz="4400" b="0" i="0" u="none" strike="noStrike" kern="1200" cap="none" spc="0" normalizeH="0" baseline="0" noProof="0" dirty="0">
                <a:ln>
                  <a:noFill/>
                </a:ln>
                <a:solidFill>
                  <a:prstClr val="black"/>
                </a:solidFill>
                <a:effectLst/>
                <a:uLnTx/>
                <a:uFillTx/>
              </a:rPr>
              <a:t>新增推論方法</a:t>
            </a:r>
            <a:r>
              <a:rPr kumimoji="0" lang="en-US" altLang="zh-TW" sz="4400" b="0" i="0" u="none" strike="noStrike" kern="1200" cap="none" spc="0" normalizeH="0" baseline="0" noProof="0" dirty="0">
                <a:ln>
                  <a:noFill/>
                </a:ln>
                <a:solidFill>
                  <a:prstClr val="black"/>
                </a:solidFill>
                <a:effectLst/>
                <a:uLnTx/>
                <a:uFillTx/>
              </a:rPr>
              <a:t>—</a:t>
            </a:r>
            <a:r>
              <a:rPr kumimoji="0" lang="zh-TW" altLang="en-US" sz="4400" b="0" i="0" u="none" strike="noStrike" kern="1200" cap="none" spc="0" normalizeH="0" baseline="0" noProof="0" dirty="0">
                <a:ln>
                  <a:noFill/>
                </a:ln>
                <a:solidFill>
                  <a:prstClr val="black"/>
                </a:solidFill>
                <a:effectLst/>
                <a:uLnTx/>
                <a:uFillTx/>
              </a:rPr>
              <a:t> </a:t>
            </a:r>
            <a:r>
              <a:rPr lang="zh-TW" altLang="en-US" dirty="0">
                <a:solidFill>
                  <a:prstClr val="black"/>
                </a:solidFill>
              </a:rPr>
              <a:t>想法</a:t>
            </a:r>
            <a:endParaRPr lang="zh-TW" altLang="en-US" dirty="0"/>
          </a:p>
        </p:txBody>
      </p:sp>
      <p:sp>
        <p:nvSpPr>
          <p:cNvPr id="6" name="內容版面配置區 5">
            <a:extLst>
              <a:ext uri="{FF2B5EF4-FFF2-40B4-BE49-F238E27FC236}">
                <a16:creationId xmlns:a16="http://schemas.microsoft.com/office/drawing/2014/main" id="{EFEB2C1E-7634-4719-9074-7375804612D5}"/>
              </a:ext>
            </a:extLst>
          </p:cNvPr>
          <p:cNvSpPr>
            <a:spLocks noGrp="1"/>
          </p:cNvSpPr>
          <p:nvPr>
            <p:ph idx="1"/>
          </p:nvPr>
        </p:nvSpPr>
        <p:spPr>
          <a:xfrm>
            <a:off x="365760" y="1469135"/>
            <a:ext cx="11509248" cy="5303731"/>
          </a:xfrm>
        </p:spPr>
        <p:txBody>
          <a:bodyPr>
            <a:normAutofit/>
          </a:bodyPr>
          <a:lstStyle/>
          <a:p>
            <a:pPr>
              <a:lnSpc>
                <a:spcPct val="170000"/>
              </a:lnSpc>
            </a:pPr>
            <a:r>
              <a:rPr lang="zh-TW" altLang="en-US" sz="1400" dirty="0"/>
              <a:t>這個推論方法的核心想法是模擬人在看到</a:t>
            </a:r>
            <a:r>
              <a:rPr lang="en-US" altLang="zh-TW" sz="1400" dirty="0"/>
              <a:t>RM</a:t>
            </a:r>
            <a:r>
              <a:rPr lang="zh-TW" altLang="en-US" sz="1400" dirty="0"/>
              <a:t>、</a:t>
            </a:r>
            <a:r>
              <a:rPr lang="en-US" altLang="zh-TW" sz="1400" dirty="0"/>
              <a:t>RM-CI</a:t>
            </a:r>
            <a:r>
              <a:rPr lang="zh-TW" altLang="en-US" sz="1400" dirty="0"/>
              <a:t>和輸入圖片時會如何去理解模型可能是根據哪一部分和甚麼理由來預測出輸入的類別，來去判斷解釋性圖片是否可以協助我們推論出模型的判斷依據，範例如下</a:t>
            </a:r>
            <a:r>
              <a:rPr lang="en-US" altLang="zh-TW" sz="1400" dirty="0"/>
              <a:t>:</a:t>
            </a:r>
          </a:p>
          <a:p>
            <a:pPr marL="342900" indent="-342900">
              <a:lnSpc>
                <a:spcPct val="170000"/>
              </a:lnSpc>
              <a:buFont typeface="+mj-lt"/>
              <a:buAutoNum type="arabicPeriod"/>
            </a:pPr>
            <a:r>
              <a:rPr lang="zh-TW" altLang="en-US" sz="1400" dirty="0"/>
              <a:t>我們輸入一張圖片進入模型，取出每層的</a:t>
            </a:r>
            <a:r>
              <a:rPr lang="en-US" altLang="zh-TW" sz="1400" dirty="0"/>
              <a:t>RM</a:t>
            </a:r>
            <a:r>
              <a:rPr lang="zh-TW" altLang="en-US" sz="1400" dirty="0"/>
              <a:t>和</a:t>
            </a:r>
            <a:r>
              <a:rPr lang="en-US" altLang="zh-TW" sz="1400" dirty="0"/>
              <a:t>RM-CI</a:t>
            </a:r>
            <a:r>
              <a:rPr lang="zh-TW" altLang="en-US" sz="1400" dirty="0"/>
              <a:t>，以一張</a:t>
            </a:r>
            <a:r>
              <a:rPr lang="en-US" altLang="zh-TW" sz="1400" dirty="0"/>
              <a:t>label</a:t>
            </a:r>
            <a:r>
              <a:rPr lang="zh-TW" altLang="en-US" sz="1400" dirty="0"/>
              <a:t>為</a:t>
            </a:r>
            <a:r>
              <a:rPr lang="en-US" altLang="zh-TW" sz="1400" dirty="0" err="1"/>
              <a:t>circle_blue</a:t>
            </a:r>
            <a:r>
              <a:rPr lang="zh-TW" altLang="en-US" sz="1400" dirty="0"/>
              <a:t>並且</a:t>
            </a:r>
            <a:r>
              <a:rPr lang="en-US" altLang="zh-TW" sz="1400" dirty="0"/>
              <a:t>predict label</a:t>
            </a:r>
            <a:r>
              <a:rPr lang="zh-TW" altLang="en-US" sz="1400" dirty="0"/>
              <a:t>也是 </a:t>
            </a:r>
            <a:r>
              <a:rPr lang="en-US" altLang="zh-TW" sz="1400" dirty="0" err="1"/>
              <a:t>circle_blue</a:t>
            </a:r>
            <a:r>
              <a:rPr lang="zh-TW" altLang="en-US" sz="1400" dirty="0"/>
              <a:t>的圖片為例</a:t>
            </a:r>
            <a:endParaRPr lang="en-US" altLang="zh-TW" sz="1400" dirty="0"/>
          </a:p>
          <a:p>
            <a:pPr marL="0" indent="0">
              <a:lnSpc>
                <a:spcPct val="170000"/>
              </a:lnSpc>
              <a:buNone/>
            </a:pPr>
            <a:endParaRPr lang="en-US" altLang="zh-TW" sz="1400" dirty="0"/>
          </a:p>
          <a:p>
            <a:pPr marL="0" indent="0">
              <a:lnSpc>
                <a:spcPct val="170000"/>
              </a:lnSpc>
              <a:buNone/>
            </a:pPr>
            <a:endParaRPr lang="en-US" altLang="zh-TW" sz="1400" dirty="0"/>
          </a:p>
          <a:p>
            <a:pPr marL="342900" indent="-342900">
              <a:lnSpc>
                <a:spcPct val="170000"/>
              </a:lnSpc>
              <a:buFont typeface="+mj-lt"/>
              <a:buAutoNum type="arabicPeriod"/>
            </a:pPr>
            <a:endParaRPr lang="en-US" altLang="zh-TW" sz="1400" dirty="0"/>
          </a:p>
          <a:p>
            <a:pPr marL="342900" indent="-342900">
              <a:lnSpc>
                <a:spcPct val="170000"/>
              </a:lnSpc>
              <a:buFont typeface="+mj-lt"/>
              <a:buAutoNum type="arabicPeriod"/>
            </a:pPr>
            <a:r>
              <a:rPr lang="zh-TW" altLang="en-US" sz="1400" dirty="0"/>
              <a:t>將每層的</a:t>
            </a:r>
            <a:r>
              <a:rPr lang="en-US" altLang="zh-TW" sz="1400" dirty="0"/>
              <a:t>RM</a:t>
            </a:r>
            <a:r>
              <a:rPr lang="zh-TW" altLang="en-US" sz="1400" dirty="0"/>
              <a:t>和</a:t>
            </a:r>
            <a:r>
              <a:rPr lang="en-US" altLang="zh-TW" sz="1400" dirty="0"/>
              <a:t>RM-CI</a:t>
            </a:r>
            <a:r>
              <a:rPr lang="zh-TW" altLang="en-US" sz="1400" dirty="0"/>
              <a:t>單獨取出並將輸入圖片分割成與</a:t>
            </a:r>
            <a:r>
              <a:rPr lang="en-US" altLang="zh-TW" sz="1400" dirty="0"/>
              <a:t>RM-CI</a:t>
            </a:r>
            <a:r>
              <a:rPr lang="zh-TW" altLang="en-US" sz="1400" dirty="0"/>
              <a:t>相同大小，以</a:t>
            </a:r>
            <a:r>
              <a:rPr lang="en-US" altLang="zh-TW" sz="1400" dirty="0"/>
              <a:t>Conv2</a:t>
            </a:r>
            <a:r>
              <a:rPr lang="zh-TW" altLang="en-US" sz="1400" dirty="0"/>
              <a:t>為例</a:t>
            </a:r>
            <a:endParaRPr lang="en-US" altLang="zh-TW" sz="1400" dirty="0"/>
          </a:p>
          <a:p>
            <a:pPr marL="342900" indent="-342900">
              <a:lnSpc>
                <a:spcPct val="170000"/>
              </a:lnSpc>
              <a:buFont typeface="+mj-lt"/>
              <a:buAutoNum type="arabicPeriod"/>
            </a:pPr>
            <a:endParaRPr lang="en-US" altLang="zh-TW" sz="1400" dirty="0"/>
          </a:p>
          <a:p>
            <a:pPr marL="342900" indent="-342900">
              <a:lnSpc>
                <a:spcPct val="170000"/>
              </a:lnSpc>
              <a:buFont typeface="+mj-lt"/>
              <a:buAutoNum type="arabicPeriod"/>
            </a:pPr>
            <a:endParaRPr lang="en-US" altLang="zh-TW" sz="1400" dirty="0"/>
          </a:p>
          <a:p>
            <a:pPr marL="342900" indent="-342900">
              <a:lnSpc>
                <a:spcPct val="170000"/>
              </a:lnSpc>
              <a:buFont typeface="+mj-lt"/>
              <a:buAutoNum type="arabicPeriod"/>
            </a:pPr>
            <a:r>
              <a:rPr lang="zh-TW" altLang="en-US" sz="1400" dirty="0"/>
              <a:t>我們從每層的</a:t>
            </a:r>
            <a:r>
              <a:rPr lang="en-US" altLang="zh-TW" sz="1400" dirty="0"/>
              <a:t>RM</a:t>
            </a:r>
            <a:r>
              <a:rPr lang="zh-TW" altLang="en-US" sz="1400" dirty="0"/>
              <a:t>、</a:t>
            </a:r>
            <a:r>
              <a:rPr lang="en-US" altLang="zh-TW" sz="1400" dirty="0"/>
              <a:t>RM-CI</a:t>
            </a:r>
            <a:r>
              <a:rPr lang="zh-TW" altLang="en-US" sz="1400" dirty="0"/>
              <a:t>和</a:t>
            </a:r>
            <a:r>
              <a:rPr lang="en-US" altLang="zh-TW" sz="1400" dirty="0" err="1"/>
              <a:t>input_split</a:t>
            </a:r>
            <a:r>
              <a:rPr lang="zh-TW" altLang="en-US" sz="1400" dirty="0"/>
              <a:t>來推論模型可能的判斷依據，舉例來說</a:t>
            </a:r>
            <a:r>
              <a:rPr lang="en-US" altLang="zh-TW" sz="1400" dirty="0"/>
              <a:t>:</a:t>
            </a:r>
          </a:p>
          <a:p>
            <a:pPr marL="0" indent="0">
              <a:lnSpc>
                <a:spcPct val="170000"/>
              </a:lnSpc>
              <a:buNone/>
            </a:pPr>
            <a:r>
              <a:rPr lang="en-US" altLang="zh-TW" sz="1400" dirty="0"/>
              <a:t>“</a:t>
            </a:r>
            <a:r>
              <a:rPr lang="zh-TW" altLang="en-US" sz="1400" dirty="0"/>
              <a:t>我認為模型是由於</a:t>
            </a:r>
            <a:r>
              <a:rPr lang="en-US" altLang="zh-TW" sz="1400" dirty="0"/>
              <a:t>Conv2</a:t>
            </a:r>
            <a:r>
              <a:rPr lang="zh-TW" altLang="en-US" sz="1400" dirty="0"/>
              <a:t>層中某個對於藍色圓形的左下角有特別大的反應</a:t>
            </a:r>
            <a:r>
              <a:rPr lang="en-US" altLang="zh-TW" sz="1400" dirty="0"/>
              <a:t>FM</a:t>
            </a:r>
            <a:r>
              <a:rPr lang="zh-TW" altLang="en-US" sz="1400" dirty="0"/>
              <a:t>有強烈反應才判斷輸入圖形的類別是</a:t>
            </a:r>
            <a:r>
              <a:rPr lang="en-US" altLang="zh-TW" sz="1400" dirty="0" err="1"/>
              <a:t>circle_blue</a:t>
            </a:r>
            <a:r>
              <a:rPr lang="en-US" altLang="zh-TW" sz="1400" dirty="0"/>
              <a:t>”</a:t>
            </a:r>
          </a:p>
        </p:txBody>
      </p:sp>
      <p:sp>
        <p:nvSpPr>
          <p:cNvPr id="4" name="投影片編號版面配置區 3">
            <a:extLst>
              <a:ext uri="{FF2B5EF4-FFF2-40B4-BE49-F238E27FC236}">
                <a16:creationId xmlns:a16="http://schemas.microsoft.com/office/drawing/2014/main" id="{C691EAFC-6647-4603-9B08-8EF87F7EA68E}"/>
              </a:ext>
            </a:extLst>
          </p:cNvPr>
          <p:cNvSpPr>
            <a:spLocks noGrp="1"/>
          </p:cNvSpPr>
          <p:nvPr>
            <p:ph type="sldNum" sz="quarter" idx="12"/>
          </p:nvPr>
        </p:nvSpPr>
        <p:spPr/>
        <p:txBody>
          <a:bodyPr/>
          <a:lstStyle/>
          <a:p>
            <a:fld id="{D60ECA09-1BC6-435C-886F-70D201C1A253}" type="slidenum">
              <a:rPr lang="zh-TW" altLang="en-US" smtClean="0"/>
              <a:t>3</a:t>
            </a:fld>
            <a:endParaRPr lang="zh-TW" altLang="en-US"/>
          </a:p>
        </p:txBody>
      </p:sp>
      <p:pic>
        <p:nvPicPr>
          <p:cNvPr id="13" name="圖片 12">
            <a:extLst>
              <a:ext uri="{FF2B5EF4-FFF2-40B4-BE49-F238E27FC236}">
                <a16:creationId xmlns:a16="http://schemas.microsoft.com/office/drawing/2014/main" id="{4778754B-84CE-4CA2-80DB-FF3215D78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29" y="2725972"/>
            <a:ext cx="2982835" cy="1677845"/>
          </a:xfrm>
          <a:prstGeom prst="rect">
            <a:avLst/>
          </a:prstGeom>
        </p:spPr>
      </p:pic>
      <p:pic>
        <p:nvPicPr>
          <p:cNvPr id="14" name="圖片 13">
            <a:extLst>
              <a:ext uri="{FF2B5EF4-FFF2-40B4-BE49-F238E27FC236}">
                <a16:creationId xmlns:a16="http://schemas.microsoft.com/office/drawing/2014/main" id="{39AE35B9-25F8-4E7F-88BC-655B9FB2DB76}"/>
              </a:ext>
            </a:extLst>
          </p:cNvPr>
          <p:cNvPicPr>
            <a:picLocks noChangeAspect="1"/>
          </p:cNvPicPr>
          <p:nvPr/>
        </p:nvPicPr>
        <p:blipFill>
          <a:blip r:embed="rId3"/>
          <a:stretch>
            <a:fillRect/>
          </a:stretch>
        </p:blipFill>
        <p:spPr>
          <a:xfrm>
            <a:off x="1305386" y="4719551"/>
            <a:ext cx="788276" cy="788276"/>
          </a:xfrm>
          <a:prstGeom prst="rect">
            <a:avLst/>
          </a:prstGeom>
        </p:spPr>
      </p:pic>
      <p:pic>
        <p:nvPicPr>
          <p:cNvPr id="15" name="圖片 14">
            <a:extLst>
              <a:ext uri="{FF2B5EF4-FFF2-40B4-BE49-F238E27FC236}">
                <a16:creationId xmlns:a16="http://schemas.microsoft.com/office/drawing/2014/main" id="{6609A9EB-B865-40DD-B68B-3288C8A87F36}"/>
              </a:ext>
            </a:extLst>
          </p:cNvPr>
          <p:cNvPicPr>
            <a:picLocks noChangeAspect="1"/>
          </p:cNvPicPr>
          <p:nvPr/>
        </p:nvPicPr>
        <p:blipFill>
          <a:blip r:embed="rId4"/>
          <a:stretch>
            <a:fillRect/>
          </a:stretch>
        </p:blipFill>
        <p:spPr>
          <a:xfrm>
            <a:off x="2682240" y="4719551"/>
            <a:ext cx="788276" cy="788276"/>
          </a:xfrm>
          <a:prstGeom prst="rect">
            <a:avLst/>
          </a:prstGeom>
        </p:spPr>
      </p:pic>
      <p:pic>
        <p:nvPicPr>
          <p:cNvPr id="16" name="圖片 15">
            <a:extLst>
              <a:ext uri="{FF2B5EF4-FFF2-40B4-BE49-F238E27FC236}">
                <a16:creationId xmlns:a16="http://schemas.microsoft.com/office/drawing/2014/main" id="{7D453B1F-3C61-4E66-9AC8-F62FB3C4FEC6}"/>
              </a:ext>
            </a:extLst>
          </p:cNvPr>
          <p:cNvPicPr>
            <a:picLocks noChangeAspect="1"/>
          </p:cNvPicPr>
          <p:nvPr/>
        </p:nvPicPr>
        <p:blipFill>
          <a:blip r:embed="rId5"/>
          <a:stretch>
            <a:fillRect/>
          </a:stretch>
        </p:blipFill>
        <p:spPr>
          <a:xfrm>
            <a:off x="4059094" y="4719551"/>
            <a:ext cx="788276" cy="788276"/>
          </a:xfrm>
          <a:prstGeom prst="rect">
            <a:avLst/>
          </a:prstGeom>
        </p:spPr>
      </p:pic>
      <p:sp>
        <p:nvSpPr>
          <p:cNvPr id="17" name="文字方塊 16">
            <a:extLst>
              <a:ext uri="{FF2B5EF4-FFF2-40B4-BE49-F238E27FC236}">
                <a16:creationId xmlns:a16="http://schemas.microsoft.com/office/drawing/2014/main" id="{57AF6EE8-1FC7-41AD-8A91-03E9986DD3D7}"/>
              </a:ext>
            </a:extLst>
          </p:cNvPr>
          <p:cNvSpPr txBox="1"/>
          <p:nvPr/>
        </p:nvSpPr>
        <p:spPr>
          <a:xfrm>
            <a:off x="1305386" y="5491417"/>
            <a:ext cx="838649" cy="261610"/>
          </a:xfrm>
          <a:prstGeom prst="rect">
            <a:avLst/>
          </a:prstGeom>
          <a:noFill/>
        </p:spPr>
        <p:txBody>
          <a:bodyPr wrap="square" rtlCol="0">
            <a:spAutoFit/>
          </a:bodyPr>
          <a:lstStyle/>
          <a:p>
            <a:r>
              <a:rPr lang="en-US" altLang="zh-TW" sz="1100" dirty="0" err="1"/>
              <a:t>Input_split</a:t>
            </a:r>
            <a:endParaRPr lang="zh-TW" altLang="en-US" sz="1100" dirty="0"/>
          </a:p>
        </p:txBody>
      </p:sp>
      <p:sp>
        <p:nvSpPr>
          <p:cNvPr id="19" name="文字方塊 18">
            <a:extLst>
              <a:ext uri="{FF2B5EF4-FFF2-40B4-BE49-F238E27FC236}">
                <a16:creationId xmlns:a16="http://schemas.microsoft.com/office/drawing/2014/main" id="{C0101267-EDE9-4B0C-9962-9E3A99FAA2E6}"/>
              </a:ext>
            </a:extLst>
          </p:cNvPr>
          <p:cNvSpPr txBox="1"/>
          <p:nvPr/>
        </p:nvSpPr>
        <p:spPr>
          <a:xfrm>
            <a:off x="2907142" y="5507827"/>
            <a:ext cx="388845" cy="261610"/>
          </a:xfrm>
          <a:prstGeom prst="rect">
            <a:avLst/>
          </a:prstGeom>
          <a:noFill/>
        </p:spPr>
        <p:txBody>
          <a:bodyPr wrap="square" rtlCol="0">
            <a:spAutoFit/>
          </a:bodyPr>
          <a:lstStyle/>
          <a:p>
            <a:r>
              <a:rPr lang="en-US" altLang="zh-TW" sz="1100" dirty="0"/>
              <a:t>RM</a:t>
            </a:r>
            <a:endParaRPr lang="zh-TW" altLang="en-US" sz="1100" dirty="0"/>
          </a:p>
        </p:txBody>
      </p:sp>
      <p:sp>
        <p:nvSpPr>
          <p:cNvPr id="20" name="文字方塊 19">
            <a:extLst>
              <a:ext uri="{FF2B5EF4-FFF2-40B4-BE49-F238E27FC236}">
                <a16:creationId xmlns:a16="http://schemas.microsoft.com/office/drawing/2014/main" id="{EA313EC5-8CA2-4B03-B60B-964FFC926DEF}"/>
              </a:ext>
            </a:extLst>
          </p:cNvPr>
          <p:cNvSpPr txBox="1"/>
          <p:nvPr/>
        </p:nvSpPr>
        <p:spPr>
          <a:xfrm>
            <a:off x="4179814" y="5507827"/>
            <a:ext cx="548133" cy="261610"/>
          </a:xfrm>
          <a:prstGeom prst="rect">
            <a:avLst/>
          </a:prstGeom>
          <a:noFill/>
        </p:spPr>
        <p:txBody>
          <a:bodyPr wrap="square" rtlCol="0">
            <a:spAutoFit/>
          </a:bodyPr>
          <a:lstStyle/>
          <a:p>
            <a:r>
              <a:rPr lang="en-US" altLang="zh-TW" sz="1100" dirty="0"/>
              <a:t>RM-CI</a:t>
            </a:r>
            <a:endParaRPr lang="zh-TW" altLang="en-US" sz="1100" dirty="0"/>
          </a:p>
        </p:txBody>
      </p:sp>
    </p:spTree>
    <p:extLst>
      <p:ext uri="{BB962C8B-B14F-4D97-AF65-F5344CB8AC3E}">
        <p14:creationId xmlns:p14="http://schemas.microsoft.com/office/powerpoint/2010/main" val="373727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97F6A5-5B24-41FE-820E-B874EC72AF9F}"/>
              </a:ext>
            </a:extLst>
          </p:cNvPr>
          <p:cNvSpPr>
            <a:spLocks noGrp="1"/>
          </p:cNvSpPr>
          <p:nvPr>
            <p:ph type="title"/>
          </p:nvPr>
        </p:nvSpPr>
        <p:spPr>
          <a:xfrm>
            <a:off x="838200" y="136525"/>
            <a:ext cx="10515600" cy="1325563"/>
          </a:xfrm>
        </p:spPr>
        <p:txBody>
          <a:bodyPr/>
          <a:lstStyle/>
          <a:p>
            <a:r>
              <a:rPr kumimoji="0" lang="zh-TW" altLang="en-US" sz="4000" b="0" i="0" u="none" strike="noStrike" kern="1200" cap="none" spc="0" normalizeH="0" baseline="0" noProof="0" dirty="0">
                <a:ln>
                  <a:noFill/>
                </a:ln>
                <a:solidFill>
                  <a:prstClr val="black"/>
                </a:solidFill>
                <a:effectLst/>
                <a:uLnTx/>
                <a:uFillTx/>
              </a:rPr>
              <a:t>新增推論方法</a:t>
            </a:r>
            <a:r>
              <a:rPr kumimoji="0" lang="en-US" altLang="zh-TW" sz="4000" b="0" i="0" u="none" strike="noStrike" kern="1200" cap="none" spc="0" normalizeH="0" baseline="0" noProof="0" dirty="0">
                <a:ln>
                  <a:noFill/>
                </a:ln>
                <a:solidFill>
                  <a:prstClr val="black"/>
                </a:solidFill>
                <a:effectLst/>
                <a:uLnTx/>
                <a:uFillTx/>
              </a:rPr>
              <a:t>—</a:t>
            </a:r>
            <a:r>
              <a:rPr kumimoji="0" lang="zh-TW" altLang="en-US" sz="4000" b="0" i="0" u="none" strike="noStrike" kern="1200" cap="none" spc="0" normalizeH="0" baseline="0" noProof="0" dirty="0">
                <a:ln>
                  <a:noFill/>
                </a:ln>
                <a:solidFill>
                  <a:prstClr val="black"/>
                </a:solidFill>
                <a:effectLst/>
                <a:uLnTx/>
                <a:uFillTx/>
              </a:rPr>
              <a:t> 具體步驟</a:t>
            </a:r>
            <a:endParaRPr lang="zh-TW" altLang="en-US" dirty="0"/>
          </a:p>
        </p:txBody>
      </p:sp>
      <p:sp>
        <p:nvSpPr>
          <p:cNvPr id="3" name="內容版面配置區 2">
            <a:extLst>
              <a:ext uri="{FF2B5EF4-FFF2-40B4-BE49-F238E27FC236}">
                <a16:creationId xmlns:a16="http://schemas.microsoft.com/office/drawing/2014/main" id="{B0E54885-9F46-419F-97A1-8AE39F94ED74}"/>
              </a:ext>
            </a:extLst>
          </p:cNvPr>
          <p:cNvSpPr>
            <a:spLocks noGrp="1"/>
          </p:cNvSpPr>
          <p:nvPr>
            <p:ph idx="1"/>
          </p:nvPr>
        </p:nvSpPr>
        <p:spPr>
          <a:xfrm>
            <a:off x="838200" y="1176528"/>
            <a:ext cx="11134344" cy="5544947"/>
          </a:xfrm>
        </p:spPr>
        <p:txBody>
          <a:bodyPr>
            <a:normAutofit/>
          </a:bodyPr>
          <a:lstStyle/>
          <a:p>
            <a:pPr marL="514350" indent="-514350">
              <a:buFont typeface="+mj-lt"/>
              <a:buAutoNum type="arabicPeriod"/>
            </a:pPr>
            <a:r>
              <a:rPr lang="zh-TW" altLang="en-US" sz="2200" dirty="0"/>
              <a:t>取得輸入圖片的每層的</a:t>
            </a:r>
            <a:r>
              <a:rPr lang="en-US" altLang="zh-TW" sz="2200" dirty="0"/>
              <a:t>RM-CI</a:t>
            </a:r>
          </a:p>
          <a:p>
            <a:pPr marL="514350" indent="-514350">
              <a:buFont typeface="+mj-lt"/>
              <a:buAutoNum type="arabicPeriod"/>
            </a:pPr>
            <a:r>
              <a:rPr lang="zh-TW" altLang="en-US" sz="2200" dirty="0"/>
              <a:t>將</a:t>
            </a:r>
            <a:r>
              <a:rPr lang="en-US" altLang="zh-TW" sz="2200" dirty="0"/>
              <a:t>input</a:t>
            </a:r>
            <a:r>
              <a:rPr lang="zh-TW" altLang="en-US" sz="2200" dirty="0"/>
              <a:t>圖形分割成與</a:t>
            </a:r>
            <a:r>
              <a:rPr lang="en-US" altLang="zh-TW" sz="2200" dirty="0"/>
              <a:t>RM-CI</a:t>
            </a:r>
            <a:r>
              <a:rPr lang="zh-TW" altLang="en-US" sz="2200" dirty="0"/>
              <a:t>相同的形狀，舉例來說</a:t>
            </a:r>
            <a:r>
              <a:rPr lang="en-US" altLang="zh-TW" sz="2200" dirty="0"/>
              <a:t>Conv2</a:t>
            </a:r>
            <a:r>
              <a:rPr lang="zh-TW" altLang="en-US" sz="2200" dirty="0"/>
              <a:t> </a:t>
            </a:r>
            <a:r>
              <a:rPr lang="en-US" altLang="zh-TW" sz="2200" dirty="0"/>
              <a:t>layer</a:t>
            </a:r>
            <a:r>
              <a:rPr lang="zh-TW" altLang="en-US" sz="2200" dirty="0"/>
              <a:t>的</a:t>
            </a:r>
            <a:r>
              <a:rPr lang="en-US" altLang="zh-TW" sz="2200" dirty="0"/>
              <a:t>RM-CI</a:t>
            </a:r>
            <a:r>
              <a:rPr lang="zh-TW" altLang="en-US" sz="2200" dirty="0"/>
              <a:t>大小為</a:t>
            </a:r>
            <a:r>
              <a:rPr lang="en-US" altLang="zh-TW" sz="2200" dirty="0"/>
              <a:t>2</a:t>
            </a:r>
            <a:r>
              <a:rPr lang="zh-TW" altLang="en-US" sz="2200" dirty="0"/>
              <a:t> * </a:t>
            </a:r>
            <a:r>
              <a:rPr lang="en-US" altLang="zh-TW" sz="2200" dirty="0"/>
              <a:t>2</a:t>
            </a:r>
            <a:r>
              <a:rPr lang="zh-TW" altLang="en-US" sz="2200" dirty="0"/>
              <a:t>，</a:t>
            </a:r>
            <a:endParaRPr lang="en-US" altLang="zh-TW" sz="2200" dirty="0"/>
          </a:p>
          <a:p>
            <a:pPr marL="0" indent="0">
              <a:buNone/>
            </a:pPr>
            <a:r>
              <a:rPr lang="zh-TW" altLang="en-US" sz="2200" dirty="0"/>
              <a:t>所以我們將輸入圖片切割成 </a:t>
            </a:r>
            <a:r>
              <a:rPr lang="en-US" altLang="zh-TW" sz="2200" dirty="0"/>
              <a:t>2</a:t>
            </a:r>
            <a:r>
              <a:rPr lang="zh-TW" altLang="en-US" sz="2200" dirty="0"/>
              <a:t> * </a:t>
            </a:r>
            <a:r>
              <a:rPr lang="en-US" altLang="zh-TW" sz="2200" dirty="0"/>
              <a:t>2</a:t>
            </a:r>
          </a:p>
          <a:p>
            <a:pPr marL="0" indent="0">
              <a:buNone/>
            </a:pPr>
            <a:endParaRPr lang="en-US" altLang="zh-TW" sz="2200" dirty="0"/>
          </a:p>
          <a:p>
            <a:pPr marL="0" indent="0">
              <a:lnSpc>
                <a:spcPct val="100000"/>
              </a:lnSpc>
              <a:buNone/>
            </a:pPr>
            <a:endParaRPr lang="en-US" altLang="zh-TW" sz="2200" dirty="0"/>
          </a:p>
          <a:p>
            <a:pPr marL="457200" indent="-457200">
              <a:lnSpc>
                <a:spcPct val="100000"/>
              </a:lnSpc>
              <a:buFont typeface="+mj-lt"/>
              <a:buAutoNum type="arabicPeriod" startAt="3"/>
            </a:pPr>
            <a:r>
              <a:rPr lang="zh-TW" altLang="en-US" sz="2200" dirty="0"/>
              <a:t>計算</a:t>
            </a:r>
            <a:r>
              <a:rPr lang="en-US" altLang="zh-TW" sz="2200" dirty="0"/>
              <a:t>RM-CI </a:t>
            </a:r>
            <a:r>
              <a:rPr lang="zh-TW" altLang="en-US" sz="2200" dirty="0"/>
              <a:t>與 </a:t>
            </a:r>
            <a:r>
              <a:rPr lang="en-US" altLang="zh-TW" sz="2200" dirty="0" err="1"/>
              <a:t>input_split</a:t>
            </a:r>
            <a:r>
              <a:rPr lang="en-US" altLang="zh-TW" sz="2200" dirty="0"/>
              <a:t> </a:t>
            </a:r>
            <a:r>
              <a:rPr lang="zh-TW" altLang="en-US" sz="2200" dirty="0"/>
              <a:t>對應</a:t>
            </a:r>
            <a:r>
              <a:rPr lang="en-US" altLang="zh-TW" sz="2200" dirty="0"/>
              <a:t>block</a:t>
            </a:r>
            <a:r>
              <a:rPr lang="zh-TW" altLang="en-US" sz="2200" dirty="0"/>
              <a:t>的相似度，舉例來說左上角的小圖會跟</a:t>
            </a:r>
            <a:r>
              <a:rPr lang="en-US" altLang="zh-TW" sz="2200" dirty="0"/>
              <a:t>RM-CI</a:t>
            </a:r>
            <a:r>
              <a:rPr lang="zh-TW" altLang="en-US" sz="2200" dirty="0"/>
              <a:t>的</a:t>
            </a:r>
            <a:r>
              <a:rPr lang="en-US" altLang="zh-TW" sz="2200" dirty="0"/>
              <a:t>block </a:t>
            </a:r>
            <a:r>
              <a:rPr lang="zh-TW" altLang="en-US" sz="2200" dirty="0"/>
              <a:t>計算相似度，以此類推總共取得</a:t>
            </a:r>
            <a:r>
              <a:rPr lang="en-US" altLang="zh-TW" sz="2200" dirty="0"/>
              <a:t>4</a:t>
            </a:r>
            <a:r>
              <a:rPr lang="zh-TW" altLang="en-US" sz="2200" dirty="0"/>
              <a:t>個相似度，取相似度最高</a:t>
            </a:r>
            <a:r>
              <a:rPr lang="en-US" altLang="zh-TW" sz="2200" dirty="0"/>
              <a:t>(</a:t>
            </a:r>
            <a:r>
              <a:rPr lang="zh-TW" altLang="en-US" sz="2200" dirty="0"/>
              <a:t>距離最小</a:t>
            </a:r>
            <a:r>
              <a:rPr lang="en-US" altLang="zh-TW" sz="2200" dirty="0"/>
              <a:t>)</a:t>
            </a:r>
            <a:r>
              <a:rPr lang="zh-TW" altLang="en-US" sz="2200" dirty="0"/>
              <a:t>的</a:t>
            </a:r>
            <a:r>
              <a:rPr lang="en-US" altLang="zh-TW" sz="2200" dirty="0"/>
              <a:t>RM-CI Block</a:t>
            </a:r>
            <a:r>
              <a:rPr lang="zh-TW" altLang="en-US" sz="2200" dirty="0"/>
              <a:t>的原始圖片的類別當作這一層的推論類別</a:t>
            </a:r>
            <a:endParaRPr lang="en-US" altLang="zh-TW" sz="2200" dirty="0"/>
          </a:p>
          <a:p>
            <a:pPr marL="457200" indent="-457200">
              <a:lnSpc>
                <a:spcPct val="100000"/>
              </a:lnSpc>
              <a:buFont typeface="+mj-lt"/>
              <a:buAutoNum type="arabicPeriod" startAt="3"/>
            </a:pPr>
            <a:endParaRPr lang="en-US" altLang="zh-TW" sz="2200" dirty="0"/>
          </a:p>
          <a:p>
            <a:pPr marL="457200" indent="-457200">
              <a:lnSpc>
                <a:spcPct val="100000"/>
              </a:lnSpc>
              <a:buFont typeface="+mj-lt"/>
              <a:buAutoNum type="arabicPeriod" startAt="3"/>
            </a:pPr>
            <a:endParaRPr lang="en-US" altLang="zh-TW" sz="2200" dirty="0"/>
          </a:p>
          <a:p>
            <a:pPr marL="457200" indent="-457200">
              <a:lnSpc>
                <a:spcPct val="100000"/>
              </a:lnSpc>
              <a:buFont typeface="+mj-lt"/>
              <a:buAutoNum type="arabicPeriod" startAt="3"/>
            </a:pPr>
            <a:endParaRPr lang="en-US" altLang="zh-TW" sz="2200" dirty="0"/>
          </a:p>
          <a:p>
            <a:pPr marL="457200" indent="-457200">
              <a:lnSpc>
                <a:spcPct val="100000"/>
              </a:lnSpc>
              <a:buFont typeface="+mj-lt"/>
              <a:buAutoNum type="arabicPeriod" startAt="3"/>
            </a:pPr>
            <a:r>
              <a:rPr lang="zh-TW" altLang="en-US" sz="2200" dirty="0"/>
              <a:t>統計每個</a:t>
            </a:r>
            <a:r>
              <a:rPr lang="en-US" altLang="zh-TW" sz="2200" dirty="0"/>
              <a:t>Convolution</a:t>
            </a:r>
            <a:r>
              <a:rPr lang="zh-TW" altLang="en-US" sz="2200" dirty="0"/>
              <a:t>層的推論類別並進行投票，選出票數最多的推論類別作為此</a:t>
            </a:r>
            <a:r>
              <a:rPr lang="en-US" altLang="zh-TW" sz="2200" dirty="0"/>
              <a:t>input</a:t>
            </a:r>
            <a:r>
              <a:rPr lang="zh-TW" altLang="en-US" sz="2200" dirty="0"/>
              <a:t>在該</a:t>
            </a:r>
            <a:r>
              <a:rPr lang="en-US" altLang="zh-TW" sz="2200" dirty="0"/>
              <a:t>model</a:t>
            </a:r>
            <a:r>
              <a:rPr lang="zh-TW" altLang="en-US" sz="2200" dirty="0"/>
              <a:t>所獲得的推論類別</a:t>
            </a:r>
          </a:p>
          <a:p>
            <a:pPr marL="457200" indent="-457200">
              <a:lnSpc>
                <a:spcPct val="100000"/>
              </a:lnSpc>
              <a:buFont typeface="+mj-lt"/>
              <a:buAutoNum type="arabicPeriod" startAt="3"/>
            </a:pPr>
            <a:endParaRPr lang="zh-TW" altLang="en-US" sz="2200" dirty="0"/>
          </a:p>
          <a:p>
            <a:pPr marL="457200" indent="-457200">
              <a:buFont typeface="+mj-lt"/>
              <a:buAutoNum type="arabicPeriod" startAt="3"/>
            </a:pPr>
            <a:endParaRPr lang="en-US" altLang="zh-TW" sz="2200" dirty="0"/>
          </a:p>
        </p:txBody>
      </p:sp>
      <p:pic>
        <p:nvPicPr>
          <p:cNvPr id="30" name="圖片 29">
            <a:extLst>
              <a:ext uri="{FF2B5EF4-FFF2-40B4-BE49-F238E27FC236}">
                <a16:creationId xmlns:a16="http://schemas.microsoft.com/office/drawing/2014/main" id="{D60AB728-A1AB-4BC3-8656-5029596704CA}"/>
              </a:ext>
            </a:extLst>
          </p:cNvPr>
          <p:cNvPicPr>
            <a:picLocks noChangeAspect="1"/>
          </p:cNvPicPr>
          <p:nvPr/>
        </p:nvPicPr>
        <p:blipFill>
          <a:blip r:embed="rId2"/>
          <a:stretch>
            <a:fillRect/>
          </a:stretch>
        </p:blipFill>
        <p:spPr>
          <a:xfrm>
            <a:off x="1524000" y="2502091"/>
            <a:ext cx="721721" cy="721721"/>
          </a:xfrm>
          <a:prstGeom prst="rect">
            <a:avLst/>
          </a:prstGeom>
        </p:spPr>
      </p:pic>
      <p:sp>
        <p:nvSpPr>
          <p:cNvPr id="31" name="文字方塊 30">
            <a:extLst>
              <a:ext uri="{FF2B5EF4-FFF2-40B4-BE49-F238E27FC236}">
                <a16:creationId xmlns:a16="http://schemas.microsoft.com/office/drawing/2014/main" id="{DC55059F-D45A-4A7C-84B9-3BFDB31D0ABB}"/>
              </a:ext>
            </a:extLst>
          </p:cNvPr>
          <p:cNvSpPr txBox="1"/>
          <p:nvPr/>
        </p:nvSpPr>
        <p:spPr>
          <a:xfrm>
            <a:off x="2297809" y="2745304"/>
            <a:ext cx="1757154" cy="307777"/>
          </a:xfrm>
          <a:prstGeom prst="rect">
            <a:avLst/>
          </a:prstGeom>
          <a:noFill/>
        </p:spPr>
        <p:txBody>
          <a:bodyPr wrap="square" rtlCol="0">
            <a:spAutoFit/>
          </a:bodyPr>
          <a:lstStyle/>
          <a:p>
            <a:r>
              <a:rPr lang="en-US" altLang="zh-TW" sz="1400" dirty="0" err="1">
                <a:latin typeface="微軟正黑體" panose="020B0604030504040204" pitchFamily="34" charset="-120"/>
                <a:ea typeface="微軟正黑體" panose="020B0604030504040204" pitchFamily="34" charset="-120"/>
              </a:rPr>
              <a:t>Input_split</a:t>
            </a:r>
            <a:endParaRPr lang="zh-TW" altLang="en-US" sz="1400" dirty="0">
              <a:latin typeface="微軟正黑體" panose="020B0604030504040204" pitchFamily="34" charset="-120"/>
              <a:ea typeface="微軟正黑體" panose="020B0604030504040204" pitchFamily="34" charset="-120"/>
            </a:endParaRPr>
          </a:p>
        </p:txBody>
      </p:sp>
      <p:grpSp>
        <p:nvGrpSpPr>
          <p:cNvPr id="51" name="群組 50">
            <a:extLst>
              <a:ext uri="{FF2B5EF4-FFF2-40B4-BE49-F238E27FC236}">
                <a16:creationId xmlns:a16="http://schemas.microsoft.com/office/drawing/2014/main" id="{5555B92E-8AA1-410F-997C-441DF61002DB}"/>
              </a:ext>
            </a:extLst>
          </p:cNvPr>
          <p:cNvGrpSpPr/>
          <p:nvPr/>
        </p:nvGrpSpPr>
        <p:grpSpPr>
          <a:xfrm>
            <a:off x="1884860" y="4507028"/>
            <a:ext cx="7819635" cy="1311839"/>
            <a:chOff x="1294005" y="5369573"/>
            <a:chExt cx="7819635" cy="1311839"/>
          </a:xfrm>
        </p:grpSpPr>
        <p:pic>
          <p:nvPicPr>
            <p:cNvPr id="34" name="圖片 33">
              <a:extLst>
                <a:ext uri="{FF2B5EF4-FFF2-40B4-BE49-F238E27FC236}">
                  <a16:creationId xmlns:a16="http://schemas.microsoft.com/office/drawing/2014/main" id="{8F3C2A11-7FC0-4892-AEAA-AF63C3D660D0}"/>
                </a:ext>
              </a:extLst>
            </p:cNvPr>
            <p:cNvPicPr>
              <a:picLocks noChangeAspect="1"/>
            </p:cNvPicPr>
            <p:nvPr/>
          </p:nvPicPr>
          <p:blipFill>
            <a:blip r:embed="rId3"/>
            <a:stretch>
              <a:fillRect/>
            </a:stretch>
          </p:blipFill>
          <p:spPr>
            <a:xfrm>
              <a:off x="3980109" y="5492576"/>
              <a:ext cx="928949" cy="928949"/>
            </a:xfrm>
            <a:prstGeom prst="rect">
              <a:avLst/>
            </a:prstGeom>
          </p:spPr>
        </p:pic>
        <p:pic>
          <p:nvPicPr>
            <p:cNvPr id="35" name="圖片 34">
              <a:extLst>
                <a:ext uri="{FF2B5EF4-FFF2-40B4-BE49-F238E27FC236}">
                  <a16:creationId xmlns:a16="http://schemas.microsoft.com/office/drawing/2014/main" id="{7A36CC05-8286-4CBA-BB60-A358E025660C}"/>
                </a:ext>
              </a:extLst>
            </p:cNvPr>
            <p:cNvPicPr>
              <a:picLocks noChangeAspect="1"/>
            </p:cNvPicPr>
            <p:nvPr/>
          </p:nvPicPr>
          <p:blipFill>
            <a:blip r:embed="rId2"/>
            <a:stretch>
              <a:fillRect/>
            </a:stretch>
          </p:blipFill>
          <p:spPr>
            <a:xfrm>
              <a:off x="1294005" y="5492576"/>
              <a:ext cx="928949" cy="928949"/>
            </a:xfrm>
            <a:prstGeom prst="rect">
              <a:avLst/>
            </a:prstGeom>
          </p:spPr>
        </p:pic>
        <p:sp>
          <p:nvSpPr>
            <p:cNvPr id="37" name="文字方塊 36">
              <a:extLst>
                <a:ext uri="{FF2B5EF4-FFF2-40B4-BE49-F238E27FC236}">
                  <a16:creationId xmlns:a16="http://schemas.microsoft.com/office/drawing/2014/main" id="{61F9019D-FB0F-4FA4-81B6-3F31FE570D9D}"/>
                </a:ext>
              </a:extLst>
            </p:cNvPr>
            <p:cNvSpPr txBox="1"/>
            <p:nvPr/>
          </p:nvSpPr>
          <p:spPr>
            <a:xfrm>
              <a:off x="5013224" y="5772384"/>
              <a:ext cx="870257"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RM-CI</a:t>
              </a:r>
              <a:endParaRPr lang="zh-TW" altLang="en-US" sz="1600" dirty="0">
                <a:latin typeface="微軟正黑體" panose="020B0604030504040204" pitchFamily="34" charset="-120"/>
                <a:ea typeface="微軟正黑體" panose="020B0604030504040204" pitchFamily="34" charset="-120"/>
              </a:endParaRPr>
            </a:p>
          </p:txBody>
        </p:sp>
        <p:cxnSp>
          <p:nvCxnSpPr>
            <p:cNvPr id="38" name="直線單箭頭接點 37">
              <a:extLst>
                <a:ext uri="{FF2B5EF4-FFF2-40B4-BE49-F238E27FC236}">
                  <a16:creationId xmlns:a16="http://schemas.microsoft.com/office/drawing/2014/main" id="{54B63BDE-4030-45DD-840F-1FDA66DB6840}"/>
                </a:ext>
              </a:extLst>
            </p:cNvPr>
            <p:cNvCxnSpPr>
              <a:cxnSpLocks/>
              <a:stCxn id="43" idx="1"/>
              <a:endCxn id="13" idx="3"/>
            </p:cNvCxnSpPr>
            <p:nvPr/>
          </p:nvCxnSpPr>
          <p:spPr>
            <a:xfrm flipH="1">
              <a:off x="1807728" y="6183716"/>
              <a:ext cx="2187884" cy="580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B64B12EB-8267-40BA-9495-572722D375DE}"/>
                </a:ext>
              </a:extLst>
            </p:cNvPr>
            <p:cNvSpPr txBox="1"/>
            <p:nvPr/>
          </p:nvSpPr>
          <p:spPr>
            <a:xfrm>
              <a:off x="2155195" y="5531833"/>
              <a:ext cx="1788334" cy="584775"/>
            </a:xfrm>
            <a:prstGeom prst="rect">
              <a:avLst/>
            </a:prstGeom>
            <a:noFill/>
          </p:spPr>
          <p:txBody>
            <a:bodyPr wrap="square" rtlCol="0">
              <a:spAutoFit/>
            </a:bodyPr>
            <a:lstStyle/>
            <a:p>
              <a:pPr algn="ctr"/>
              <a:r>
                <a:rPr lang="zh-TW" altLang="en-US" sz="1600" dirty="0">
                  <a:latin typeface="微軟正黑體" panose="020B0604030504040204" pitchFamily="34" charset="-120"/>
                  <a:ea typeface="微軟正黑體" panose="020B0604030504040204" pitchFamily="34" charset="-120"/>
                </a:rPr>
                <a:t>相似度</a:t>
              </a:r>
              <a:endParaRPr lang="en-US" altLang="zh-TW" sz="1600" dirty="0">
                <a:latin typeface="微軟正黑體" panose="020B0604030504040204" pitchFamily="34" charset="-120"/>
                <a:ea typeface="微軟正黑體" panose="020B0604030504040204" pitchFamily="34" charset="-120"/>
              </a:endParaRPr>
            </a:p>
            <a:p>
              <a:pPr algn="ct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計算歐氏距離</a:t>
              </a:r>
              <a:r>
                <a:rPr lang="en-US" altLang="zh-TW" sz="1600" dirty="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p:txBody>
        </p:sp>
        <p:sp>
          <p:nvSpPr>
            <p:cNvPr id="13" name="矩形 12">
              <a:extLst>
                <a:ext uri="{FF2B5EF4-FFF2-40B4-BE49-F238E27FC236}">
                  <a16:creationId xmlns:a16="http://schemas.microsoft.com/office/drawing/2014/main" id="{BEF1050F-A6F3-41C0-9670-D977B1DB1A2F}"/>
                </a:ext>
              </a:extLst>
            </p:cNvPr>
            <p:cNvSpPr/>
            <p:nvPr/>
          </p:nvSpPr>
          <p:spPr>
            <a:xfrm>
              <a:off x="1343499" y="5964974"/>
              <a:ext cx="464229" cy="44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a:extLst>
                <a:ext uri="{FF2B5EF4-FFF2-40B4-BE49-F238E27FC236}">
                  <a16:creationId xmlns:a16="http://schemas.microsoft.com/office/drawing/2014/main" id="{F33B4D4A-022D-4CD9-BA72-8F9CC86C5E5E}"/>
                </a:ext>
              </a:extLst>
            </p:cNvPr>
            <p:cNvSpPr/>
            <p:nvPr/>
          </p:nvSpPr>
          <p:spPr>
            <a:xfrm>
              <a:off x="3995612" y="5959173"/>
              <a:ext cx="464229" cy="44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4" name="圖片 43">
              <a:extLst>
                <a:ext uri="{FF2B5EF4-FFF2-40B4-BE49-F238E27FC236}">
                  <a16:creationId xmlns:a16="http://schemas.microsoft.com/office/drawing/2014/main" id="{D790FDBA-3E5D-4BDB-B339-70B487C129F1}"/>
                </a:ext>
              </a:extLst>
            </p:cNvPr>
            <p:cNvPicPr>
              <a:picLocks noChangeAspect="1"/>
            </p:cNvPicPr>
            <p:nvPr/>
          </p:nvPicPr>
          <p:blipFill>
            <a:blip r:embed="rId4"/>
            <a:stretch>
              <a:fillRect/>
            </a:stretch>
          </p:blipFill>
          <p:spPr>
            <a:xfrm>
              <a:off x="6442876" y="5369573"/>
              <a:ext cx="1321369" cy="1311839"/>
            </a:xfrm>
            <a:prstGeom prst="rect">
              <a:avLst/>
            </a:prstGeom>
          </p:spPr>
        </p:pic>
        <p:cxnSp>
          <p:nvCxnSpPr>
            <p:cNvPr id="45" name="直線單箭頭接點 44">
              <a:extLst>
                <a:ext uri="{FF2B5EF4-FFF2-40B4-BE49-F238E27FC236}">
                  <a16:creationId xmlns:a16="http://schemas.microsoft.com/office/drawing/2014/main" id="{DF6ADEBF-D39D-49F0-A4EF-1F5106CC8D2E}"/>
                </a:ext>
              </a:extLst>
            </p:cNvPr>
            <p:cNvCxnSpPr>
              <a:cxnSpLocks/>
              <a:stCxn id="43" idx="3"/>
            </p:cNvCxnSpPr>
            <p:nvPr/>
          </p:nvCxnSpPr>
          <p:spPr>
            <a:xfrm flipV="1">
              <a:off x="4459841" y="6080161"/>
              <a:ext cx="1940363" cy="1035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6572C071-85AF-4560-A214-7DD9919A6ECC}"/>
                </a:ext>
              </a:extLst>
            </p:cNvPr>
            <p:cNvSpPr txBox="1"/>
            <p:nvPr/>
          </p:nvSpPr>
          <p:spPr>
            <a:xfrm>
              <a:off x="7721573" y="5702328"/>
              <a:ext cx="1392067" cy="646331"/>
            </a:xfrm>
            <a:prstGeom prst="rect">
              <a:avLst/>
            </a:prstGeom>
            <a:noFill/>
          </p:spPr>
          <p:txBody>
            <a:bodyPr wrap="square" rtlCol="0">
              <a:spAutoFit/>
            </a:bodyPr>
            <a:lstStyle/>
            <a:p>
              <a:pPr algn="ctr"/>
              <a:r>
                <a:rPr lang="en-US" altLang="zh-TW" dirty="0"/>
                <a:t>CI Block</a:t>
              </a:r>
            </a:p>
            <a:p>
              <a:pPr algn="ctr"/>
              <a:r>
                <a:rPr lang="zh-TW" altLang="en-US" dirty="0"/>
                <a:t>原始</a:t>
              </a:r>
              <a:r>
                <a:rPr lang="en-US" altLang="zh-TW" dirty="0"/>
                <a:t>Image</a:t>
              </a:r>
              <a:endParaRPr lang="zh-TW" altLang="en-US" dirty="0"/>
            </a:p>
          </p:txBody>
        </p:sp>
      </p:grpSp>
    </p:spTree>
    <p:extLst>
      <p:ext uri="{BB962C8B-B14F-4D97-AF65-F5344CB8AC3E}">
        <p14:creationId xmlns:p14="http://schemas.microsoft.com/office/powerpoint/2010/main" val="285950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17C3F-F2A6-47F0-A6D9-B8D70BECC1EC}"/>
              </a:ext>
            </a:extLst>
          </p:cNvPr>
          <p:cNvSpPr>
            <a:spLocks noGrp="1"/>
          </p:cNvSpPr>
          <p:nvPr>
            <p:ph type="title"/>
          </p:nvPr>
        </p:nvSpPr>
        <p:spPr>
          <a:xfrm>
            <a:off x="838200" y="149244"/>
            <a:ext cx="10515600" cy="1325563"/>
          </a:xfrm>
        </p:spPr>
        <p:txBody>
          <a:bodyPr>
            <a:normAutofit/>
          </a:bodyPr>
          <a:lstStyle/>
          <a:p>
            <a:r>
              <a:rPr kumimoji="0" lang="zh-TW" altLang="en-US" sz="4000" b="0" i="0" u="none" strike="noStrike" kern="1200" cap="none" spc="0" normalizeH="0" baseline="0" noProof="0" dirty="0">
                <a:ln>
                  <a:noFill/>
                </a:ln>
                <a:solidFill>
                  <a:prstClr val="black"/>
                </a:solidFill>
                <a:effectLst/>
                <a:uLnTx/>
                <a:uFillTx/>
              </a:rPr>
              <a:t>新增推論方法</a:t>
            </a:r>
            <a:r>
              <a:rPr kumimoji="0" lang="en-US" altLang="zh-TW" sz="4000" b="0" i="0" u="none" strike="noStrike" kern="1200" cap="none" spc="0" normalizeH="0" baseline="0" noProof="0" dirty="0">
                <a:ln>
                  <a:noFill/>
                </a:ln>
                <a:solidFill>
                  <a:prstClr val="black"/>
                </a:solidFill>
                <a:effectLst/>
                <a:uLnTx/>
                <a:uFillTx/>
              </a:rPr>
              <a:t>—</a:t>
            </a:r>
            <a:r>
              <a:rPr kumimoji="0" lang="zh-TW" altLang="en-US" sz="4000" b="0" i="0" u="none" strike="noStrike" kern="1200" cap="none" spc="0" normalizeH="0" baseline="0" noProof="0" dirty="0">
                <a:ln>
                  <a:noFill/>
                </a:ln>
                <a:solidFill>
                  <a:prstClr val="black"/>
                </a:solidFill>
                <a:effectLst/>
                <a:uLnTx/>
                <a:uFillTx/>
              </a:rPr>
              <a:t> 具體步驟示意圖</a:t>
            </a:r>
            <a:endParaRPr lang="zh-TW" altLang="en-US" sz="4000" dirty="0"/>
          </a:p>
        </p:txBody>
      </p:sp>
      <p:sp>
        <p:nvSpPr>
          <p:cNvPr id="4" name="投影片編號版面配置區 3">
            <a:extLst>
              <a:ext uri="{FF2B5EF4-FFF2-40B4-BE49-F238E27FC236}">
                <a16:creationId xmlns:a16="http://schemas.microsoft.com/office/drawing/2014/main" id="{876DE332-D6EB-453E-93C9-A0ED28D93899}"/>
              </a:ext>
            </a:extLst>
          </p:cNvPr>
          <p:cNvSpPr>
            <a:spLocks noGrp="1"/>
          </p:cNvSpPr>
          <p:nvPr>
            <p:ph type="sldNum" sz="quarter" idx="12"/>
          </p:nvPr>
        </p:nvSpPr>
        <p:spPr/>
        <p:txBody>
          <a:bodyPr/>
          <a:lstStyle/>
          <a:p>
            <a:fld id="{D60ECA09-1BC6-435C-886F-70D201C1A253}" type="slidenum">
              <a:rPr lang="zh-TW" altLang="en-US" smtClean="0"/>
              <a:pPr/>
              <a:t>5</a:t>
            </a:fld>
            <a:endParaRPr lang="zh-TW" altLang="en-US"/>
          </a:p>
        </p:txBody>
      </p:sp>
      <p:sp>
        <p:nvSpPr>
          <p:cNvPr id="5" name="文字方塊 4">
            <a:extLst>
              <a:ext uri="{FF2B5EF4-FFF2-40B4-BE49-F238E27FC236}">
                <a16:creationId xmlns:a16="http://schemas.microsoft.com/office/drawing/2014/main" id="{9FD52FAD-3106-4607-906A-6BAD76E5987B}"/>
              </a:ext>
            </a:extLst>
          </p:cNvPr>
          <p:cNvSpPr txBox="1"/>
          <p:nvPr/>
        </p:nvSpPr>
        <p:spPr>
          <a:xfrm>
            <a:off x="1729084" y="6538912"/>
            <a:ext cx="870257" cy="369332"/>
          </a:xfrm>
          <a:prstGeom prst="rect">
            <a:avLst/>
          </a:prstGeom>
          <a:noFill/>
        </p:spPr>
        <p:txBody>
          <a:bodyPr wrap="square" rtlCol="0">
            <a:spAutoFit/>
          </a:bodyPr>
          <a:lstStyle/>
          <a:p>
            <a:r>
              <a:rPr lang="en-US" altLang="zh-TW" dirty="0"/>
              <a:t>RM-CI</a:t>
            </a:r>
            <a:endParaRPr lang="zh-TW" altLang="en-US" dirty="0"/>
          </a:p>
        </p:txBody>
      </p:sp>
      <p:pic>
        <p:nvPicPr>
          <p:cNvPr id="6" name="圖片 5">
            <a:extLst>
              <a:ext uri="{FF2B5EF4-FFF2-40B4-BE49-F238E27FC236}">
                <a16:creationId xmlns:a16="http://schemas.microsoft.com/office/drawing/2014/main" id="{28E1D83E-87E2-4C01-BEFA-373EC9834A75}"/>
              </a:ext>
            </a:extLst>
          </p:cNvPr>
          <p:cNvPicPr>
            <a:picLocks noChangeAspect="1"/>
          </p:cNvPicPr>
          <p:nvPr/>
        </p:nvPicPr>
        <p:blipFill>
          <a:blip r:embed="rId2"/>
          <a:stretch>
            <a:fillRect/>
          </a:stretch>
        </p:blipFill>
        <p:spPr>
          <a:xfrm>
            <a:off x="1290842" y="4915018"/>
            <a:ext cx="1657350" cy="1657350"/>
          </a:xfrm>
          <a:prstGeom prst="rect">
            <a:avLst/>
          </a:prstGeom>
        </p:spPr>
      </p:pic>
      <p:pic>
        <p:nvPicPr>
          <p:cNvPr id="7" name="圖片 6">
            <a:extLst>
              <a:ext uri="{FF2B5EF4-FFF2-40B4-BE49-F238E27FC236}">
                <a16:creationId xmlns:a16="http://schemas.microsoft.com/office/drawing/2014/main" id="{431FFC84-0D69-4D93-8AE6-A89CA58AECB0}"/>
              </a:ext>
            </a:extLst>
          </p:cNvPr>
          <p:cNvPicPr>
            <a:picLocks noChangeAspect="1"/>
          </p:cNvPicPr>
          <p:nvPr/>
        </p:nvPicPr>
        <p:blipFill>
          <a:blip r:embed="rId3"/>
          <a:stretch>
            <a:fillRect/>
          </a:stretch>
        </p:blipFill>
        <p:spPr>
          <a:xfrm>
            <a:off x="1290842" y="1744090"/>
            <a:ext cx="1657350" cy="1657350"/>
          </a:xfrm>
          <a:prstGeom prst="rect">
            <a:avLst/>
          </a:prstGeom>
        </p:spPr>
      </p:pic>
      <p:cxnSp>
        <p:nvCxnSpPr>
          <p:cNvPr id="8" name="直線單箭頭接點 7">
            <a:extLst>
              <a:ext uri="{FF2B5EF4-FFF2-40B4-BE49-F238E27FC236}">
                <a16:creationId xmlns:a16="http://schemas.microsoft.com/office/drawing/2014/main" id="{50B69957-6671-4196-A14A-779C29E7EFF1}"/>
              </a:ext>
            </a:extLst>
          </p:cNvPr>
          <p:cNvCxnSpPr>
            <a:cxnSpLocks/>
            <a:stCxn id="6" idx="0"/>
            <a:endCxn id="7" idx="2"/>
          </p:cNvCxnSpPr>
          <p:nvPr/>
        </p:nvCxnSpPr>
        <p:spPr>
          <a:xfrm flipV="1">
            <a:off x="2119517" y="3401440"/>
            <a:ext cx="0" cy="151357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C5BC7F16-2668-4789-85BE-CE3BC7AE4F5E}"/>
              </a:ext>
            </a:extLst>
          </p:cNvPr>
          <p:cNvSpPr txBox="1"/>
          <p:nvPr/>
        </p:nvSpPr>
        <p:spPr>
          <a:xfrm>
            <a:off x="2119516" y="3815735"/>
            <a:ext cx="1788334" cy="646331"/>
          </a:xfrm>
          <a:prstGeom prst="rect">
            <a:avLst/>
          </a:prstGeom>
          <a:noFill/>
        </p:spPr>
        <p:txBody>
          <a:bodyPr wrap="square" rtlCol="0">
            <a:spAutoFit/>
          </a:bodyPr>
          <a:lstStyle/>
          <a:p>
            <a:pPr algn="ctr"/>
            <a:r>
              <a:rPr lang="zh-TW" altLang="en-US" dirty="0"/>
              <a:t>相似度</a:t>
            </a:r>
            <a:endParaRPr lang="en-US" altLang="zh-TW" dirty="0"/>
          </a:p>
          <a:p>
            <a:pPr algn="ctr"/>
            <a:r>
              <a:rPr lang="en-US" altLang="zh-TW" dirty="0"/>
              <a:t>(</a:t>
            </a:r>
            <a:r>
              <a:rPr lang="zh-TW" altLang="en-US" dirty="0"/>
              <a:t>計算歐氏距離</a:t>
            </a:r>
            <a:r>
              <a:rPr lang="en-US" altLang="zh-TW" dirty="0"/>
              <a:t>)</a:t>
            </a:r>
            <a:endParaRPr lang="zh-TW" altLang="en-US" dirty="0"/>
          </a:p>
        </p:txBody>
      </p:sp>
      <p:pic>
        <p:nvPicPr>
          <p:cNvPr id="10" name="圖片 9">
            <a:extLst>
              <a:ext uri="{FF2B5EF4-FFF2-40B4-BE49-F238E27FC236}">
                <a16:creationId xmlns:a16="http://schemas.microsoft.com/office/drawing/2014/main" id="{4C85B250-C240-4615-AEB4-E7B5EFC48786}"/>
              </a:ext>
            </a:extLst>
          </p:cNvPr>
          <p:cNvPicPr>
            <a:picLocks noChangeAspect="1"/>
          </p:cNvPicPr>
          <p:nvPr/>
        </p:nvPicPr>
        <p:blipFill>
          <a:blip r:embed="rId4"/>
          <a:stretch>
            <a:fillRect/>
          </a:stretch>
        </p:blipFill>
        <p:spPr>
          <a:xfrm>
            <a:off x="3907850" y="3171995"/>
            <a:ext cx="2368686" cy="1933810"/>
          </a:xfrm>
          <a:prstGeom prst="rect">
            <a:avLst/>
          </a:prstGeom>
        </p:spPr>
      </p:pic>
      <p:sp>
        <p:nvSpPr>
          <p:cNvPr id="11" name="矩形 10">
            <a:extLst>
              <a:ext uri="{FF2B5EF4-FFF2-40B4-BE49-F238E27FC236}">
                <a16:creationId xmlns:a16="http://schemas.microsoft.com/office/drawing/2014/main" id="{F98F7C28-D492-4CF8-92E3-95789125683D}"/>
              </a:ext>
            </a:extLst>
          </p:cNvPr>
          <p:cNvSpPr/>
          <p:nvPr/>
        </p:nvSpPr>
        <p:spPr>
          <a:xfrm>
            <a:off x="1290842" y="5743693"/>
            <a:ext cx="828671" cy="832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a:extLst>
              <a:ext uri="{FF2B5EF4-FFF2-40B4-BE49-F238E27FC236}">
                <a16:creationId xmlns:a16="http://schemas.microsoft.com/office/drawing/2014/main" id="{A7D5FA8C-2DB8-48FC-AEE7-2367DB0F51A9}"/>
              </a:ext>
            </a:extLst>
          </p:cNvPr>
          <p:cNvCxnSpPr>
            <a:cxnSpLocks/>
          </p:cNvCxnSpPr>
          <p:nvPr/>
        </p:nvCxnSpPr>
        <p:spPr>
          <a:xfrm flipV="1">
            <a:off x="2119513" y="4552430"/>
            <a:ext cx="5812750" cy="1726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BAD8525F-AA2C-4DA5-8096-8F2F0596B5A7}"/>
              </a:ext>
            </a:extLst>
          </p:cNvPr>
          <p:cNvCxnSpPr>
            <a:cxnSpLocks/>
            <a:endCxn id="11" idx="0"/>
          </p:cNvCxnSpPr>
          <p:nvPr/>
        </p:nvCxnSpPr>
        <p:spPr>
          <a:xfrm flipH="1">
            <a:off x="1705178" y="4727813"/>
            <a:ext cx="2620282" cy="10158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5542F83E-9823-4B81-9E76-87847F1C4234}"/>
              </a:ext>
            </a:extLst>
          </p:cNvPr>
          <p:cNvPicPr>
            <a:picLocks noChangeAspect="1"/>
          </p:cNvPicPr>
          <p:nvPr/>
        </p:nvPicPr>
        <p:blipFill>
          <a:blip r:embed="rId5"/>
          <a:stretch>
            <a:fillRect/>
          </a:stretch>
        </p:blipFill>
        <p:spPr>
          <a:xfrm>
            <a:off x="8005415" y="3248564"/>
            <a:ext cx="1500554" cy="1489732"/>
          </a:xfrm>
          <a:prstGeom prst="rect">
            <a:avLst/>
          </a:prstGeom>
        </p:spPr>
      </p:pic>
      <p:sp>
        <p:nvSpPr>
          <p:cNvPr id="15" name="文字方塊 14">
            <a:extLst>
              <a:ext uri="{FF2B5EF4-FFF2-40B4-BE49-F238E27FC236}">
                <a16:creationId xmlns:a16="http://schemas.microsoft.com/office/drawing/2014/main" id="{A38CF9EB-C3EE-409F-A1A3-365B3329E372}"/>
              </a:ext>
            </a:extLst>
          </p:cNvPr>
          <p:cNvSpPr txBox="1"/>
          <p:nvPr/>
        </p:nvSpPr>
        <p:spPr>
          <a:xfrm>
            <a:off x="7536766" y="2525664"/>
            <a:ext cx="2437851" cy="646331"/>
          </a:xfrm>
          <a:prstGeom prst="rect">
            <a:avLst/>
          </a:prstGeom>
          <a:noFill/>
        </p:spPr>
        <p:txBody>
          <a:bodyPr wrap="square" rtlCol="0">
            <a:spAutoFit/>
          </a:bodyPr>
          <a:lstStyle/>
          <a:p>
            <a:pPr algn="ctr"/>
            <a:r>
              <a:rPr lang="en-US" altLang="zh-TW" dirty="0"/>
              <a:t>CI Block</a:t>
            </a:r>
          </a:p>
          <a:p>
            <a:pPr algn="ctr"/>
            <a:r>
              <a:rPr lang="zh-TW" altLang="en-US" dirty="0"/>
              <a:t>對應的原始</a:t>
            </a:r>
            <a:r>
              <a:rPr lang="en-US" altLang="zh-TW" dirty="0"/>
              <a:t>Image</a:t>
            </a:r>
            <a:endParaRPr lang="zh-TW" altLang="en-US" dirty="0"/>
          </a:p>
        </p:txBody>
      </p:sp>
      <p:sp>
        <p:nvSpPr>
          <p:cNvPr id="16" name="文字方塊 15">
            <a:extLst>
              <a:ext uri="{FF2B5EF4-FFF2-40B4-BE49-F238E27FC236}">
                <a16:creationId xmlns:a16="http://schemas.microsoft.com/office/drawing/2014/main" id="{B7135F09-AA2D-423E-B62A-D56C2CED776A}"/>
              </a:ext>
            </a:extLst>
          </p:cNvPr>
          <p:cNvSpPr txBox="1"/>
          <p:nvPr/>
        </p:nvSpPr>
        <p:spPr>
          <a:xfrm>
            <a:off x="10641679" y="3614281"/>
            <a:ext cx="1424242" cy="646331"/>
          </a:xfrm>
          <a:prstGeom prst="rect">
            <a:avLst/>
          </a:prstGeom>
          <a:noFill/>
        </p:spPr>
        <p:txBody>
          <a:bodyPr wrap="square" rtlCol="0">
            <a:spAutoFit/>
          </a:bodyPr>
          <a:lstStyle/>
          <a:p>
            <a:pPr algn="ctr"/>
            <a:r>
              <a:rPr lang="zh-TW" altLang="en-US" dirty="0"/>
              <a:t>推論類別</a:t>
            </a:r>
            <a:r>
              <a:rPr lang="en-US" altLang="zh-TW" dirty="0"/>
              <a:t>:</a:t>
            </a:r>
          </a:p>
          <a:p>
            <a:pPr algn="ctr"/>
            <a:r>
              <a:rPr lang="en-US" altLang="zh-TW" dirty="0" err="1"/>
              <a:t>circle_blue</a:t>
            </a:r>
            <a:endParaRPr lang="en-US" altLang="zh-TW" dirty="0"/>
          </a:p>
        </p:txBody>
      </p:sp>
      <p:cxnSp>
        <p:nvCxnSpPr>
          <p:cNvPr id="17" name="直線單箭頭接點 16">
            <a:extLst>
              <a:ext uri="{FF2B5EF4-FFF2-40B4-BE49-F238E27FC236}">
                <a16:creationId xmlns:a16="http://schemas.microsoft.com/office/drawing/2014/main" id="{6342C735-BA66-455B-AF82-D103F834FF88}"/>
              </a:ext>
            </a:extLst>
          </p:cNvPr>
          <p:cNvCxnSpPr>
            <a:cxnSpLocks/>
            <a:stCxn id="14" idx="3"/>
            <a:endCxn id="16" idx="1"/>
          </p:cNvCxnSpPr>
          <p:nvPr/>
        </p:nvCxnSpPr>
        <p:spPr>
          <a:xfrm flipV="1">
            <a:off x="9505969" y="3937447"/>
            <a:ext cx="1135710" cy="559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圖片 17">
            <a:extLst>
              <a:ext uri="{FF2B5EF4-FFF2-40B4-BE49-F238E27FC236}">
                <a16:creationId xmlns:a16="http://schemas.microsoft.com/office/drawing/2014/main" id="{0786DD5E-0365-42C4-9A80-B20CD9E50F20}"/>
              </a:ext>
            </a:extLst>
          </p:cNvPr>
          <p:cNvPicPr>
            <a:picLocks noChangeAspect="1"/>
          </p:cNvPicPr>
          <p:nvPr/>
        </p:nvPicPr>
        <p:blipFill>
          <a:blip r:embed="rId6"/>
          <a:stretch>
            <a:fillRect/>
          </a:stretch>
        </p:blipFill>
        <p:spPr>
          <a:xfrm>
            <a:off x="8173870" y="4831887"/>
            <a:ext cx="1286221" cy="1286221"/>
          </a:xfrm>
          <a:prstGeom prst="rect">
            <a:avLst/>
          </a:prstGeom>
        </p:spPr>
      </p:pic>
      <p:sp>
        <p:nvSpPr>
          <p:cNvPr id="32" name="文字方塊 31">
            <a:extLst>
              <a:ext uri="{FF2B5EF4-FFF2-40B4-BE49-F238E27FC236}">
                <a16:creationId xmlns:a16="http://schemas.microsoft.com/office/drawing/2014/main" id="{39A0DCA3-5042-41E8-BC32-BF47FF1B9C0C}"/>
              </a:ext>
            </a:extLst>
          </p:cNvPr>
          <p:cNvSpPr txBox="1"/>
          <p:nvPr/>
        </p:nvSpPr>
        <p:spPr>
          <a:xfrm>
            <a:off x="1477217" y="1352277"/>
            <a:ext cx="1284592" cy="369332"/>
          </a:xfrm>
          <a:prstGeom prst="rect">
            <a:avLst/>
          </a:prstGeom>
          <a:noFill/>
        </p:spPr>
        <p:txBody>
          <a:bodyPr wrap="square" rtlCol="0">
            <a:spAutoFit/>
          </a:bodyPr>
          <a:lstStyle/>
          <a:p>
            <a:r>
              <a:rPr lang="en-US" altLang="zh-TW" dirty="0" err="1"/>
              <a:t>Input_split</a:t>
            </a:r>
            <a:endParaRPr lang="zh-TW" altLang="en-US" dirty="0"/>
          </a:p>
        </p:txBody>
      </p:sp>
    </p:spTree>
    <p:extLst>
      <p:ext uri="{BB962C8B-B14F-4D97-AF65-F5344CB8AC3E}">
        <p14:creationId xmlns:p14="http://schemas.microsoft.com/office/powerpoint/2010/main" val="11253844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Words>
  <Application>Microsoft Office PowerPoint</Application>
  <PresentationFormat>寬螢幕</PresentationFormat>
  <Paragraphs>48</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微軟正黑體</vt:lpstr>
      <vt:lpstr>Arial</vt:lpstr>
      <vt:lpstr>Calibri</vt:lpstr>
      <vt:lpstr>Calibri Light</vt:lpstr>
      <vt:lpstr>Office 佈景主題</vt:lpstr>
      <vt:lpstr>推論方法</vt:lpstr>
      <vt:lpstr>新增推論方法— 目標</vt:lpstr>
      <vt:lpstr>新增推論方法— 想法</vt:lpstr>
      <vt:lpstr>新增推論方法— 具體步驟</vt:lpstr>
      <vt:lpstr>新增推論方法— 具體步驟示意圖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推論方法</dc:title>
  <dc:creator>建名 凃</dc:creator>
  <cp:lastModifiedBy>建名 凃</cp:lastModifiedBy>
  <cp:revision>1</cp:revision>
  <dcterms:created xsi:type="dcterms:W3CDTF">2024-04-13T11:31:31Z</dcterms:created>
  <dcterms:modified xsi:type="dcterms:W3CDTF">2024-04-13T11:31:34Z</dcterms:modified>
</cp:coreProperties>
</file>