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8" r:id="rId6"/>
    <p:sldId id="259" r:id="rId7"/>
    <p:sldId id="262" r:id="rId8"/>
    <p:sldId id="261" r:id="rId9"/>
    <p:sldId id="264" r:id="rId10"/>
    <p:sldId id="263" r:id="rId11"/>
    <p:sldId id="266" r:id="rId12"/>
    <p:sldId id="265" r:id="rId13"/>
    <p:sldId id="267"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6"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89D934-26C6-4894-92EB-CD0C0F6C7E5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3F45336-9CDB-4EB9-A137-9ED1FD4240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C67AED2-C4B5-4DE1-9D14-29F21B2D1FF4}"/>
              </a:ext>
            </a:extLst>
          </p:cNvPr>
          <p:cNvSpPr>
            <a:spLocks noGrp="1"/>
          </p:cNvSpPr>
          <p:nvPr>
            <p:ph type="dt" sz="half" idx="10"/>
          </p:nvPr>
        </p:nvSpPr>
        <p:spPr/>
        <p:txBody>
          <a:bodyPr/>
          <a:lstStyle/>
          <a:p>
            <a:fld id="{F609A4B2-0CED-4F58-80D0-13E499903EF3}" type="datetimeFigureOut">
              <a:rPr lang="zh-TW" altLang="en-US" smtClean="0"/>
              <a:t>2024/4/3</a:t>
            </a:fld>
            <a:endParaRPr lang="zh-TW" altLang="en-US"/>
          </a:p>
        </p:txBody>
      </p:sp>
      <p:sp>
        <p:nvSpPr>
          <p:cNvPr id="5" name="頁尾版面配置區 4">
            <a:extLst>
              <a:ext uri="{FF2B5EF4-FFF2-40B4-BE49-F238E27FC236}">
                <a16:creationId xmlns:a16="http://schemas.microsoft.com/office/drawing/2014/main" id="{66E3F1DB-85B8-4EC9-8204-59D02C93F3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AEB41ED-7A68-47A4-8361-96FB1AA2B9C9}"/>
              </a:ext>
            </a:extLst>
          </p:cNvPr>
          <p:cNvSpPr>
            <a:spLocks noGrp="1"/>
          </p:cNvSpPr>
          <p:nvPr>
            <p:ph type="sldNum" sz="quarter" idx="12"/>
          </p:nvPr>
        </p:nvSpPr>
        <p:spPr/>
        <p:txBody>
          <a:bodyPr/>
          <a:lstStyle/>
          <a:p>
            <a:fld id="{42C68B84-94F0-4AD7-9CA9-9C4E6312FDA4}" type="slidenum">
              <a:rPr lang="zh-TW" altLang="en-US" smtClean="0"/>
              <a:t>‹#›</a:t>
            </a:fld>
            <a:endParaRPr lang="zh-TW" altLang="en-US"/>
          </a:p>
        </p:txBody>
      </p:sp>
    </p:spTree>
    <p:extLst>
      <p:ext uri="{BB962C8B-B14F-4D97-AF65-F5344CB8AC3E}">
        <p14:creationId xmlns:p14="http://schemas.microsoft.com/office/powerpoint/2010/main" val="159853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E236F6-39D2-4BE5-90FB-F360FDB7688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62BC869-6A10-489B-B726-5C0A78D3525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AB38A64-0E4A-403C-A24F-DA0C02443674}"/>
              </a:ext>
            </a:extLst>
          </p:cNvPr>
          <p:cNvSpPr>
            <a:spLocks noGrp="1"/>
          </p:cNvSpPr>
          <p:nvPr>
            <p:ph type="dt" sz="half" idx="10"/>
          </p:nvPr>
        </p:nvSpPr>
        <p:spPr/>
        <p:txBody>
          <a:bodyPr/>
          <a:lstStyle/>
          <a:p>
            <a:fld id="{F609A4B2-0CED-4F58-80D0-13E499903EF3}" type="datetimeFigureOut">
              <a:rPr lang="zh-TW" altLang="en-US" smtClean="0"/>
              <a:t>2024/4/3</a:t>
            </a:fld>
            <a:endParaRPr lang="zh-TW" altLang="en-US"/>
          </a:p>
        </p:txBody>
      </p:sp>
      <p:sp>
        <p:nvSpPr>
          <p:cNvPr id="5" name="頁尾版面配置區 4">
            <a:extLst>
              <a:ext uri="{FF2B5EF4-FFF2-40B4-BE49-F238E27FC236}">
                <a16:creationId xmlns:a16="http://schemas.microsoft.com/office/drawing/2014/main" id="{7918CF61-D414-4AB0-B214-AF097CEE520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A357F9D-C1EB-435D-B875-1C68FF401E3E}"/>
              </a:ext>
            </a:extLst>
          </p:cNvPr>
          <p:cNvSpPr>
            <a:spLocks noGrp="1"/>
          </p:cNvSpPr>
          <p:nvPr>
            <p:ph type="sldNum" sz="quarter" idx="12"/>
          </p:nvPr>
        </p:nvSpPr>
        <p:spPr/>
        <p:txBody>
          <a:bodyPr/>
          <a:lstStyle/>
          <a:p>
            <a:fld id="{42C68B84-94F0-4AD7-9CA9-9C4E6312FDA4}" type="slidenum">
              <a:rPr lang="zh-TW" altLang="en-US" smtClean="0"/>
              <a:t>‹#›</a:t>
            </a:fld>
            <a:endParaRPr lang="zh-TW" altLang="en-US"/>
          </a:p>
        </p:txBody>
      </p:sp>
    </p:spTree>
    <p:extLst>
      <p:ext uri="{BB962C8B-B14F-4D97-AF65-F5344CB8AC3E}">
        <p14:creationId xmlns:p14="http://schemas.microsoft.com/office/powerpoint/2010/main" val="89552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34EF2A5-ADD3-493B-B9BD-FF0AC85D71C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60D1791-3B73-47B4-8E02-CBE5D728980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B73958B-5B87-435C-8A2A-9E111C184123}"/>
              </a:ext>
            </a:extLst>
          </p:cNvPr>
          <p:cNvSpPr>
            <a:spLocks noGrp="1"/>
          </p:cNvSpPr>
          <p:nvPr>
            <p:ph type="dt" sz="half" idx="10"/>
          </p:nvPr>
        </p:nvSpPr>
        <p:spPr/>
        <p:txBody>
          <a:bodyPr/>
          <a:lstStyle/>
          <a:p>
            <a:fld id="{F609A4B2-0CED-4F58-80D0-13E499903EF3}" type="datetimeFigureOut">
              <a:rPr lang="zh-TW" altLang="en-US" smtClean="0"/>
              <a:t>2024/4/3</a:t>
            </a:fld>
            <a:endParaRPr lang="zh-TW" altLang="en-US"/>
          </a:p>
        </p:txBody>
      </p:sp>
      <p:sp>
        <p:nvSpPr>
          <p:cNvPr id="5" name="頁尾版面配置區 4">
            <a:extLst>
              <a:ext uri="{FF2B5EF4-FFF2-40B4-BE49-F238E27FC236}">
                <a16:creationId xmlns:a16="http://schemas.microsoft.com/office/drawing/2014/main" id="{328E394F-5CA0-4510-BB3E-18403F4CBD2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C679088-929C-4FF0-9313-6FE38316FA9B}"/>
              </a:ext>
            </a:extLst>
          </p:cNvPr>
          <p:cNvSpPr>
            <a:spLocks noGrp="1"/>
          </p:cNvSpPr>
          <p:nvPr>
            <p:ph type="sldNum" sz="quarter" idx="12"/>
          </p:nvPr>
        </p:nvSpPr>
        <p:spPr/>
        <p:txBody>
          <a:bodyPr/>
          <a:lstStyle/>
          <a:p>
            <a:fld id="{42C68B84-94F0-4AD7-9CA9-9C4E6312FDA4}" type="slidenum">
              <a:rPr lang="zh-TW" altLang="en-US" smtClean="0"/>
              <a:t>‹#›</a:t>
            </a:fld>
            <a:endParaRPr lang="zh-TW" altLang="en-US"/>
          </a:p>
        </p:txBody>
      </p:sp>
    </p:spTree>
    <p:extLst>
      <p:ext uri="{BB962C8B-B14F-4D97-AF65-F5344CB8AC3E}">
        <p14:creationId xmlns:p14="http://schemas.microsoft.com/office/powerpoint/2010/main" val="9317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56FD1C-4BBD-4710-A194-EE4545885F1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B788240-590F-4F53-8BAA-188FCB977D28}"/>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7A89C3B-8C0F-4EC8-AFD0-6AA40CFAA4C3}"/>
              </a:ext>
            </a:extLst>
          </p:cNvPr>
          <p:cNvSpPr>
            <a:spLocks noGrp="1"/>
          </p:cNvSpPr>
          <p:nvPr>
            <p:ph type="dt" sz="half" idx="10"/>
          </p:nvPr>
        </p:nvSpPr>
        <p:spPr/>
        <p:txBody>
          <a:bodyPr/>
          <a:lstStyle/>
          <a:p>
            <a:fld id="{F609A4B2-0CED-4F58-80D0-13E499903EF3}" type="datetimeFigureOut">
              <a:rPr lang="zh-TW" altLang="en-US" smtClean="0"/>
              <a:t>2024/4/3</a:t>
            </a:fld>
            <a:endParaRPr lang="zh-TW" altLang="en-US"/>
          </a:p>
        </p:txBody>
      </p:sp>
      <p:sp>
        <p:nvSpPr>
          <p:cNvPr id="5" name="頁尾版面配置區 4">
            <a:extLst>
              <a:ext uri="{FF2B5EF4-FFF2-40B4-BE49-F238E27FC236}">
                <a16:creationId xmlns:a16="http://schemas.microsoft.com/office/drawing/2014/main" id="{BA48A032-5581-4FFC-951F-FDA884D6CDC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233C65E-F3BE-4DAF-AC4C-E7E1BE99A4EA}"/>
              </a:ext>
            </a:extLst>
          </p:cNvPr>
          <p:cNvSpPr>
            <a:spLocks noGrp="1"/>
          </p:cNvSpPr>
          <p:nvPr>
            <p:ph type="sldNum" sz="quarter" idx="12"/>
          </p:nvPr>
        </p:nvSpPr>
        <p:spPr/>
        <p:txBody>
          <a:bodyPr/>
          <a:lstStyle/>
          <a:p>
            <a:fld id="{42C68B84-94F0-4AD7-9CA9-9C4E6312FDA4}" type="slidenum">
              <a:rPr lang="zh-TW" altLang="en-US" smtClean="0"/>
              <a:t>‹#›</a:t>
            </a:fld>
            <a:endParaRPr lang="zh-TW" altLang="en-US"/>
          </a:p>
        </p:txBody>
      </p:sp>
    </p:spTree>
    <p:extLst>
      <p:ext uri="{BB962C8B-B14F-4D97-AF65-F5344CB8AC3E}">
        <p14:creationId xmlns:p14="http://schemas.microsoft.com/office/powerpoint/2010/main" val="1437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2B1952-3289-4A5E-9EA0-E35713F29E0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A8B97F6-D9F6-418E-8E76-CAFA1F67FE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FB73534-E851-4181-A8DE-BE655F356094}"/>
              </a:ext>
            </a:extLst>
          </p:cNvPr>
          <p:cNvSpPr>
            <a:spLocks noGrp="1"/>
          </p:cNvSpPr>
          <p:nvPr>
            <p:ph type="dt" sz="half" idx="10"/>
          </p:nvPr>
        </p:nvSpPr>
        <p:spPr/>
        <p:txBody>
          <a:bodyPr/>
          <a:lstStyle/>
          <a:p>
            <a:fld id="{F609A4B2-0CED-4F58-80D0-13E499903EF3}" type="datetimeFigureOut">
              <a:rPr lang="zh-TW" altLang="en-US" smtClean="0"/>
              <a:t>2024/4/3</a:t>
            </a:fld>
            <a:endParaRPr lang="zh-TW" altLang="en-US"/>
          </a:p>
        </p:txBody>
      </p:sp>
      <p:sp>
        <p:nvSpPr>
          <p:cNvPr id="5" name="頁尾版面配置區 4">
            <a:extLst>
              <a:ext uri="{FF2B5EF4-FFF2-40B4-BE49-F238E27FC236}">
                <a16:creationId xmlns:a16="http://schemas.microsoft.com/office/drawing/2014/main" id="{0D02E9DB-6897-4B8D-B721-DB2A92E0BEC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1C3BE00-6374-4B74-9714-52AC0A492E9A}"/>
              </a:ext>
            </a:extLst>
          </p:cNvPr>
          <p:cNvSpPr>
            <a:spLocks noGrp="1"/>
          </p:cNvSpPr>
          <p:nvPr>
            <p:ph type="sldNum" sz="quarter" idx="12"/>
          </p:nvPr>
        </p:nvSpPr>
        <p:spPr/>
        <p:txBody>
          <a:bodyPr/>
          <a:lstStyle/>
          <a:p>
            <a:fld id="{42C68B84-94F0-4AD7-9CA9-9C4E6312FDA4}" type="slidenum">
              <a:rPr lang="zh-TW" altLang="en-US" smtClean="0"/>
              <a:t>‹#›</a:t>
            </a:fld>
            <a:endParaRPr lang="zh-TW" altLang="en-US"/>
          </a:p>
        </p:txBody>
      </p:sp>
    </p:spTree>
    <p:extLst>
      <p:ext uri="{BB962C8B-B14F-4D97-AF65-F5344CB8AC3E}">
        <p14:creationId xmlns:p14="http://schemas.microsoft.com/office/powerpoint/2010/main" val="317563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E0802C-0FF7-4CDF-8F97-11873649377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3402011-72EB-4E1F-BA8D-AF2AD86D1CF0}"/>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8925DE3-9D27-4192-BD9F-B6580DA51CE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77F62124-8023-4F61-A6B9-8C9A0316D576}"/>
              </a:ext>
            </a:extLst>
          </p:cNvPr>
          <p:cNvSpPr>
            <a:spLocks noGrp="1"/>
          </p:cNvSpPr>
          <p:nvPr>
            <p:ph type="dt" sz="half" idx="10"/>
          </p:nvPr>
        </p:nvSpPr>
        <p:spPr/>
        <p:txBody>
          <a:bodyPr/>
          <a:lstStyle/>
          <a:p>
            <a:fld id="{F609A4B2-0CED-4F58-80D0-13E499903EF3}" type="datetimeFigureOut">
              <a:rPr lang="zh-TW" altLang="en-US" smtClean="0"/>
              <a:t>2024/4/3</a:t>
            </a:fld>
            <a:endParaRPr lang="zh-TW" altLang="en-US"/>
          </a:p>
        </p:txBody>
      </p:sp>
      <p:sp>
        <p:nvSpPr>
          <p:cNvPr id="6" name="頁尾版面配置區 5">
            <a:extLst>
              <a:ext uri="{FF2B5EF4-FFF2-40B4-BE49-F238E27FC236}">
                <a16:creationId xmlns:a16="http://schemas.microsoft.com/office/drawing/2014/main" id="{0B10A02A-4985-42B8-A2BD-84616DA11C0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D695611-58E9-48B8-A71F-956D956E0BF7}"/>
              </a:ext>
            </a:extLst>
          </p:cNvPr>
          <p:cNvSpPr>
            <a:spLocks noGrp="1"/>
          </p:cNvSpPr>
          <p:nvPr>
            <p:ph type="sldNum" sz="quarter" idx="12"/>
          </p:nvPr>
        </p:nvSpPr>
        <p:spPr/>
        <p:txBody>
          <a:bodyPr/>
          <a:lstStyle/>
          <a:p>
            <a:fld id="{42C68B84-94F0-4AD7-9CA9-9C4E6312FDA4}" type="slidenum">
              <a:rPr lang="zh-TW" altLang="en-US" smtClean="0"/>
              <a:t>‹#›</a:t>
            </a:fld>
            <a:endParaRPr lang="zh-TW" altLang="en-US"/>
          </a:p>
        </p:txBody>
      </p:sp>
    </p:spTree>
    <p:extLst>
      <p:ext uri="{BB962C8B-B14F-4D97-AF65-F5344CB8AC3E}">
        <p14:creationId xmlns:p14="http://schemas.microsoft.com/office/powerpoint/2010/main" val="31770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2AF71A-4A21-4C1F-8790-18DAC08329E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7EEA9BC-6C81-43AF-947E-C35BCDEE8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53D33A1-020F-425F-ADEF-9CCB8534067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FC515B6-88C5-4962-84BA-F6C076F14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93FBC8D-C06A-44F7-A9BF-F9A52BA95F7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9A7083A-3638-4D13-AD87-4CCF3141F7C8}"/>
              </a:ext>
            </a:extLst>
          </p:cNvPr>
          <p:cNvSpPr>
            <a:spLocks noGrp="1"/>
          </p:cNvSpPr>
          <p:nvPr>
            <p:ph type="dt" sz="half" idx="10"/>
          </p:nvPr>
        </p:nvSpPr>
        <p:spPr/>
        <p:txBody>
          <a:bodyPr/>
          <a:lstStyle/>
          <a:p>
            <a:fld id="{F609A4B2-0CED-4F58-80D0-13E499903EF3}" type="datetimeFigureOut">
              <a:rPr lang="zh-TW" altLang="en-US" smtClean="0"/>
              <a:t>2024/4/3</a:t>
            </a:fld>
            <a:endParaRPr lang="zh-TW" altLang="en-US"/>
          </a:p>
        </p:txBody>
      </p:sp>
      <p:sp>
        <p:nvSpPr>
          <p:cNvPr id="8" name="頁尾版面配置區 7">
            <a:extLst>
              <a:ext uri="{FF2B5EF4-FFF2-40B4-BE49-F238E27FC236}">
                <a16:creationId xmlns:a16="http://schemas.microsoft.com/office/drawing/2014/main" id="{3D458B10-0E03-4330-99B0-E6D613D19916}"/>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8C45858-D235-427D-9748-05491D88ECC4}"/>
              </a:ext>
            </a:extLst>
          </p:cNvPr>
          <p:cNvSpPr>
            <a:spLocks noGrp="1"/>
          </p:cNvSpPr>
          <p:nvPr>
            <p:ph type="sldNum" sz="quarter" idx="12"/>
          </p:nvPr>
        </p:nvSpPr>
        <p:spPr/>
        <p:txBody>
          <a:bodyPr/>
          <a:lstStyle/>
          <a:p>
            <a:fld id="{42C68B84-94F0-4AD7-9CA9-9C4E6312FDA4}" type="slidenum">
              <a:rPr lang="zh-TW" altLang="en-US" smtClean="0"/>
              <a:t>‹#›</a:t>
            </a:fld>
            <a:endParaRPr lang="zh-TW" altLang="en-US"/>
          </a:p>
        </p:txBody>
      </p:sp>
    </p:spTree>
    <p:extLst>
      <p:ext uri="{BB962C8B-B14F-4D97-AF65-F5344CB8AC3E}">
        <p14:creationId xmlns:p14="http://schemas.microsoft.com/office/powerpoint/2010/main" val="3942249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2DC995-A58F-4F21-A390-576DB10E9CE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C294DCB-B340-49B7-B581-B3512C416848}"/>
              </a:ext>
            </a:extLst>
          </p:cNvPr>
          <p:cNvSpPr>
            <a:spLocks noGrp="1"/>
          </p:cNvSpPr>
          <p:nvPr>
            <p:ph type="dt" sz="half" idx="10"/>
          </p:nvPr>
        </p:nvSpPr>
        <p:spPr/>
        <p:txBody>
          <a:bodyPr/>
          <a:lstStyle/>
          <a:p>
            <a:fld id="{F609A4B2-0CED-4F58-80D0-13E499903EF3}" type="datetimeFigureOut">
              <a:rPr lang="zh-TW" altLang="en-US" smtClean="0"/>
              <a:t>2024/4/3</a:t>
            </a:fld>
            <a:endParaRPr lang="zh-TW" altLang="en-US"/>
          </a:p>
        </p:txBody>
      </p:sp>
      <p:sp>
        <p:nvSpPr>
          <p:cNvPr id="4" name="頁尾版面配置區 3">
            <a:extLst>
              <a:ext uri="{FF2B5EF4-FFF2-40B4-BE49-F238E27FC236}">
                <a16:creationId xmlns:a16="http://schemas.microsoft.com/office/drawing/2014/main" id="{A8799E7C-BCA9-4585-812D-35FDD82048D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3C31413-522F-46B3-BEC1-646E168841D2}"/>
              </a:ext>
            </a:extLst>
          </p:cNvPr>
          <p:cNvSpPr>
            <a:spLocks noGrp="1"/>
          </p:cNvSpPr>
          <p:nvPr>
            <p:ph type="sldNum" sz="quarter" idx="12"/>
          </p:nvPr>
        </p:nvSpPr>
        <p:spPr/>
        <p:txBody>
          <a:bodyPr/>
          <a:lstStyle/>
          <a:p>
            <a:fld id="{42C68B84-94F0-4AD7-9CA9-9C4E6312FDA4}" type="slidenum">
              <a:rPr lang="zh-TW" altLang="en-US" smtClean="0"/>
              <a:t>‹#›</a:t>
            </a:fld>
            <a:endParaRPr lang="zh-TW" altLang="en-US"/>
          </a:p>
        </p:txBody>
      </p:sp>
    </p:spTree>
    <p:extLst>
      <p:ext uri="{BB962C8B-B14F-4D97-AF65-F5344CB8AC3E}">
        <p14:creationId xmlns:p14="http://schemas.microsoft.com/office/powerpoint/2010/main" val="215859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83011EA-01C7-47BE-9F88-13764B43B985}"/>
              </a:ext>
            </a:extLst>
          </p:cNvPr>
          <p:cNvSpPr>
            <a:spLocks noGrp="1"/>
          </p:cNvSpPr>
          <p:nvPr>
            <p:ph type="dt" sz="half" idx="10"/>
          </p:nvPr>
        </p:nvSpPr>
        <p:spPr/>
        <p:txBody>
          <a:bodyPr/>
          <a:lstStyle/>
          <a:p>
            <a:fld id="{F609A4B2-0CED-4F58-80D0-13E499903EF3}" type="datetimeFigureOut">
              <a:rPr lang="zh-TW" altLang="en-US" smtClean="0"/>
              <a:t>2024/4/3</a:t>
            </a:fld>
            <a:endParaRPr lang="zh-TW" altLang="en-US"/>
          </a:p>
        </p:txBody>
      </p:sp>
      <p:sp>
        <p:nvSpPr>
          <p:cNvPr id="3" name="頁尾版面配置區 2">
            <a:extLst>
              <a:ext uri="{FF2B5EF4-FFF2-40B4-BE49-F238E27FC236}">
                <a16:creationId xmlns:a16="http://schemas.microsoft.com/office/drawing/2014/main" id="{DBD99A42-6573-4AF2-840D-60FF1D59551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14678AE-073C-4CF0-9AF1-BE51137954A5}"/>
              </a:ext>
            </a:extLst>
          </p:cNvPr>
          <p:cNvSpPr>
            <a:spLocks noGrp="1"/>
          </p:cNvSpPr>
          <p:nvPr>
            <p:ph type="sldNum" sz="quarter" idx="12"/>
          </p:nvPr>
        </p:nvSpPr>
        <p:spPr/>
        <p:txBody>
          <a:bodyPr/>
          <a:lstStyle/>
          <a:p>
            <a:fld id="{42C68B84-94F0-4AD7-9CA9-9C4E6312FDA4}" type="slidenum">
              <a:rPr lang="zh-TW" altLang="en-US" smtClean="0"/>
              <a:t>‹#›</a:t>
            </a:fld>
            <a:endParaRPr lang="zh-TW" altLang="en-US"/>
          </a:p>
        </p:txBody>
      </p:sp>
    </p:spTree>
    <p:extLst>
      <p:ext uri="{BB962C8B-B14F-4D97-AF65-F5344CB8AC3E}">
        <p14:creationId xmlns:p14="http://schemas.microsoft.com/office/powerpoint/2010/main" val="1150967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62731-5202-4BF1-99D7-A02A6893307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4D00432-0F47-46AA-947A-96697F60F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8080FD3-3232-45B5-9796-AEC97ED78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525320D-9E42-4404-BDBC-A72E13652873}"/>
              </a:ext>
            </a:extLst>
          </p:cNvPr>
          <p:cNvSpPr>
            <a:spLocks noGrp="1"/>
          </p:cNvSpPr>
          <p:nvPr>
            <p:ph type="dt" sz="half" idx="10"/>
          </p:nvPr>
        </p:nvSpPr>
        <p:spPr/>
        <p:txBody>
          <a:bodyPr/>
          <a:lstStyle/>
          <a:p>
            <a:fld id="{F609A4B2-0CED-4F58-80D0-13E499903EF3}" type="datetimeFigureOut">
              <a:rPr lang="zh-TW" altLang="en-US" smtClean="0"/>
              <a:t>2024/4/3</a:t>
            </a:fld>
            <a:endParaRPr lang="zh-TW" altLang="en-US"/>
          </a:p>
        </p:txBody>
      </p:sp>
      <p:sp>
        <p:nvSpPr>
          <p:cNvPr id="6" name="頁尾版面配置區 5">
            <a:extLst>
              <a:ext uri="{FF2B5EF4-FFF2-40B4-BE49-F238E27FC236}">
                <a16:creationId xmlns:a16="http://schemas.microsoft.com/office/drawing/2014/main" id="{20E8E89C-1B20-4B17-8292-C399CEEEB9B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68D2BE2-81D7-4512-9932-7F5C8721DC29}"/>
              </a:ext>
            </a:extLst>
          </p:cNvPr>
          <p:cNvSpPr>
            <a:spLocks noGrp="1"/>
          </p:cNvSpPr>
          <p:nvPr>
            <p:ph type="sldNum" sz="quarter" idx="12"/>
          </p:nvPr>
        </p:nvSpPr>
        <p:spPr/>
        <p:txBody>
          <a:bodyPr/>
          <a:lstStyle/>
          <a:p>
            <a:fld id="{42C68B84-94F0-4AD7-9CA9-9C4E6312FDA4}" type="slidenum">
              <a:rPr lang="zh-TW" altLang="en-US" smtClean="0"/>
              <a:t>‹#›</a:t>
            </a:fld>
            <a:endParaRPr lang="zh-TW" altLang="en-US"/>
          </a:p>
        </p:txBody>
      </p:sp>
    </p:spTree>
    <p:extLst>
      <p:ext uri="{BB962C8B-B14F-4D97-AF65-F5344CB8AC3E}">
        <p14:creationId xmlns:p14="http://schemas.microsoft.com/office/powerpoint/2010/main" val="3888201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8FEF91-EF94-4665-BC8E-93FB6FBF6B7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68F40BD-B32F-466E-9F00-B6284C3EA1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0575C4C-4678-4AAD-AAB3-ACFE99B47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A0947F1-C602-4ADA-8D67-7100CA17336A}"/>
              </a:ext>
            </a:extLst>
          </p:cNvPr>
          <p:cNvSpPr>
            <a:spLocks noGrp="1"/>
          </p:cNvSpPr>
          <p:nvPr>
            <p:ph type="dt" sz="half" idx="10"/>
          </p:nvPr>
        </p:nvSpPr>
        <p:spPr/>
        <p:txBody>
          <a:bodyPr/>
          <a:lstStyle/>
          <a:p>
            <a:fld id="{F609A4B2-0CED-4F58-80D0-13E499903EF3}" type="datetimeFigureOut">
              <a:rPr lang="zh-TW" altLang="en-US" smtClean="0"/>
              <a:t>2024/4/3</a:t>
            </a:fld>
            <a:endParaRPr lang="zh-TW" altLang="en-US"/>
          </a:p>
        </p:txBody>
      </p:sp>
      <p:sp>
        <p:nvSpPr>
          <p:cNvPr id="6" name="頁尾版面配置區 5">
            <a:extLst>
              <a:ext uri="{FF2B5EF4-FFF2-40B4-BE49-F238E27FC236}">
                <a16:creationId xmlns:a16="http://schemas.microsoft.com/office/drawing/2014/main" id="{FE3E0F0D-5E99-4B16-BC05-EB7429991B1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4A01CFA-01FF-4D56-BFBC-C9E8728DB44A}"/>
              </a:ext>
            </a:extLst>
          </p:cNvPr>
          <p:cNvSpPr>
            <a:spLocks noGrp="1"/>
          </p:cNvSpPr>
          <p:nvPr>
            <p:ph type="sldNum" sz="quarter" idx="12"/>
          </p:nvPr>
        </p:nvSpPr>
        <p:spPr/>
        <p:txBody>
          <a:bodyPr/>
          <a:lstStyle/>
          <a:p>
            <a:fld id="{42C68B84-94F0-4AD7-9CA9-9C4E6312FDA4}" type="slidenum">
              <a:rPr lang="zh-TW" altLang="en-US" smtClean="0"/>
              <a:t>‹#›</a:t>
            </a:fld>
            <a:endParaRPr lang="zh-TW" altLang="en-US"/>
          </a:p>
        </p:txBody>
      </p:sp>
    </p:spTree>
    <p:extLst>
      <p:ext uri="{BB962C8B-B14F-4D97-AF65-F5344CB8AC3E}">
        <p14:creationId xmlns:p14="http://schemas.microsoft.com/office/powerpoint/2010/main" val="48163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C571A50-E268-4595-9CCB-6615438024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E2925FD6-6FB6-4CCD-BA5F-8124C6FDC3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3A1B752-40D4-45C5-8263-7A3EAA7F2B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ea typeface="微軟正黑體" panose="020B0604030504040204" pitchFamily="34" charset="-120"/>
              </a:defRPr>
            </a:lvl1pPr>
          </a:lstStyle>
          <a:p>
            <a:fld id="{F609A4B2-0CED-4F58-80D0-13E499903EF3}" type="datetimeFigureOut">
              <a:rPr lang="zh-TW" altLang="en-US" smtClean="0"/>
              <a:pPr/>
              <a:t>2024/4/3</a:t>
            </a:fld>
            <a:endParaRPr lang="zh-TW" altLang="en-US"/>
          </a:p>
        </p:txBody>
      </p:sp>
      <p:sp>
        <p:nvSpPr>
          <p:cNvPr id="5" name="頁尾版面配置區 4">
            <a:extLst>
              <a:ext uri="{FF2B5EF4-FFF2-40B4-BE49-F238E27FC236}">
                <a16:creationId xmlns:a16="http://schemas.microsoft.com/office/drawing/2014/main" id="{40C25FDF-444B-490B-B236-C96C6F78E5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ea typeface="微軟正黑體" panose="020B0604030504040204" pitchFamily="34" charset="-120"/>
              </a:defRPr>
            </a:lvl1pPr>
          </a:lstStyle>
          <a:p>
            <a:endParaRPr lang="zh-TW" altLang="en-US"/>
          </a:p>
        </p:txBody>
      </p:sp>
      <p:sp>
        <p:nvSpPr>
          <p:cNvPr id="6" name="投影片編號版面配置區 5">
            <a:extLst>
              <a:ext uri="{FF2B5EF4-FFF2-40B4-BE49-F238E27FC236}">
                <a16:creationId xmlns:a16="http://schemas.microsoft.com/office/drawing/2014/main" id="{61697391-275B-41E1-91C2-A29A445E2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軟正黑體" panose="020B0604030504040204" pitchFamily="34" charset="-120"/>
                <a:ea typeface="微軟正黑體" panose="020B0604030504040204" pitchFamily="34" charset="-120"/>
              </a:defRPr>
            </a:lvl1pPr>
          </a:lstStyle>
          <a:p>
            <a:fld id="{42C68B84-94F0-4AD7-9CA9-9C4E6312FDA4}" type="slidenum">
              <a:rPr lang="zh-TW" altLang="en-US" smtClean="0"/>
              <a:pPr/>
              <a:t>‹#›</a:t>
            </a:fld>
            <a:endParaRPr lang="zh-TW" altLang="en-US"/>
          </a:p>
        </p:txBody>
      </p:sp>
    </p:spTree>
    <p:extLst>
      <p:ext uri="{BB962C8B-B14F-4D97-AF65-F5344CB8AC3E}">
        <p14:creationId xmlns:p14="http://schemas.microsoft.com/office/powerpoint/2010/main" val="262977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軟正黑體" panose="020B0604030504040204" pitchFamily="34" charset="-12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90A9ED-AE3C-4D3F-8013-23CBD94ED079}"/>
              </a:ext>
            </a:extLst>
          </p:cNvPr>
          <p:cNvSpPr>
            <a:spLocks noGrp="1"/>
          </p:cNvSpPr>
          <p:nvPr>
            <p:ph type="ctrTitle"/>
          </p:nvPr>
        </p:nvSpPr>
        <p:spPr/>
        <p:txBody>
          <a:bodyPr/>
          <a:lstStyle/>
          <a:p>
            <a:r>
              <a:rPr lang="en-US" altLang="zh-TW" dirty="0"/>
              <a:t>4/3 </a:t>
            </a:r>
            <a:r>
              <a:rPr lang="zh-TW" altLang="en-US" dirty="0"/>
              <a:t>疑問回答和進度報告</a:t>
            </a:r>
          </a:p>
        </p:txBody>
      </p:sp>
      <p:sp>
        <p:nvSpPr>
          <p:cNvPr id="3" name="副標題 2">
            <a:extLst>
              <a:ext uri="{FF2B5EF4-FFF2-40B4-BE49-F238E27FC236}">
                <a16:creationId xmlns:a16="http://schemas.microsoft.com/office/drawing/2014/main" id="{E7EA3D00-FB96-4202-A216-37E46A3D7BDB}"/>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314143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BAD1B6-F966-47AE-9273-B21A28CAAF21}"/>
              </a:ext>
            </a:extLst>
          </p:cNvPr>
          <p:cNvSpPr>
            <a:spLocks noGrp="1"/>
          </p:cNvSpPr>
          <p:nvPr>
            <p:ph type="title"/>
          </p:nvPr>
        </p:nvSpPr>
        <p:spPr/>
        <p:txBody>
          <a:bodyPr/>
          <a:lstStyle/>
          <a:p>
            <a:r>
              <a:rPr lang="zh-TW" altLang="en-US" dirty="0"/>
              <a:t>目前進度</a:t>
            </a:r>
            <a:r>
              <a:rPr lang="en-US" altLang="zh-TW" dirty="0"/>
              <a:t>:</a:t>
            </a:r>
            <a:r>
              <a:rPr lang="zh-TW" altLang="en-US" dirty="0"/>
              <a:t> 研究其餘的量測標準</a:t>
            </a:r>
          </a:p>
        </p:txBody>
      </p:sp>
      <p:pic>
        <p:nvPicPr>
          <p:cNvPr id="1026" name="Picture 2">
            <a:extLst>
              <a:ext uri="{FF2B5EF4-FFF2-40B4-BE49-F238E27FC236}">
                <a16:creationId xmlns:a16="http://schemas.microsoft.com/office/drawing/2014/main" id="{E575AD6C-EFC1-44C9-8FAA-3BDB26C4A9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4956" y="2615499"/>
            <a:ext cx="4659946" cy="1977148"/>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852A9116-6280-4695-AB90-63E79B9DFA3B}"/>
              </a:ext>
            </a:extLst>
          </p:cNvPr>
          <p:cNvSpPr txBox="1"/>
          <p:nvPr/>
        </p:nvSpPr>
        <p:spPr>
          <a:xfrm>
            <a:off x="2197017" y="2075366"/>
            <a:ext cx="2055823" cy="369332"/>
          </a:xfrm>
          <a:prstGeom prst="rect">
            <a:avLst/>
          </a:prstGeom>
          <a:noFill/>
        </p:spPr>
        <p:txBody>
          <a:bodyPr wrap="square" rtlCol="0">
            <a:spAutoFit/>
          </a:bodyPr>
          <a:lstStyle/>
          <a:p>
            <a:pPr algn="ctr"/>
            <a:r>
              <a:rPr lang="zh-TW" altLang="en-US" dirty="0"/>
              <a:t>雜湊演算法</a:t>
            </a:r>
          </a:p>
        </p:txBody>
      </p:sp>
      <p:sp>
        <p:nvSpPr>
          <p:cNvPr id="8" name="文字方塊 7">
            <a:extLst>
              <a:ext uri="{FF2B5EF4-FFF2-40B4-BE49-F238E27FC236}">
                <a16:creationId xmlns:a16="http://schemas.microsoft.com/office/drawing/2014/main" id="{8DD21AE3-3B61-40D3-8A81-0E4D0536ADE0}"/>
              </a:ext>
            </a:extLst>
          </p:cNvPr>
          <p:cNvSpPr txBox="1"/>
          <p:nvPr/>
        </p:nvSpPr>
        <p:spPr>
          <a:xfrm>
            <a:off x="6047653" y="3136808"/>
            <a:ext cx="4786411" cy="923330"/>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優點</a:t>
            </a:r>
            <a:r>
              <a:rPr lang="en-US" altLang="zh-TW" dirty="0"/>
              <a:t>:</a:t>
            </a:r>
            <a:r>
              <a:rPr lang="zh-TW" altLang="en-US" dirty="0"/>
              <a:t> 快速，對縮放有不變性</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t>缺點</a:t>
            </a:r>
            <a:r>
              <a:rPr lang="en-US" altLang="zh-TW" dirty="0"/>
              <a:t>:</a:t>
            </a:r>
            <a:r>
              <a:rPr lang="zh-TW" altLang="en-US" dirty="0"/>
              <a:t> 較為無法辨識旋轉的圖形的相似度</a:t>
            </a:r>
          </a:p>
        </p:txBody>
      </p:sp>
    </p:spTree>
    <p:extLst>
      <p:ext uri="{BB962C8B-B14F-4D97-AF65-F5344CB8AC3E}">
        <p14:creationId xmlns:p14="http://schemas.microsoft.com/office/powerpoint/2010/main" val="49751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BAD1B6-F966-47AE-9273-B21A28CAAF21}"/>
              </a:ext>
            </a:extLst>
          </p:cNvPr>
          <p:cNvSpPr>
            <a:spLocks noGrp="1"/>
          </p:cNvSpPr>
          <p:nvPr>
            <p:ph type="title"/>
          </p:nvPr>
        </p:nvSpPr>
        <p:spPr/>
        <p:txBody>
          <a:bodyPr/>
          <a:lstStyle/>
          <a:p>
            <a:r>
              <a:rPr lang="zh-TW" altLang="en-US" dirty="0"/>
              <a:t>目前進度</a:t>
            </a:r>
            <a:r>
              <a:rPr lang="en-US" altLang="zh-TW" dirty="0"/>
              <a:t>:</a:t>
            </a:r>
            <a:r>
              <a:rPr lang="zh-TW" altLang="en-US" dirty="0"/>
              <a:t> 研究其餘的量測標準</a:t>
            </a:r>
          </a:p>
        </p:txBody>
      </p:sp>
      <p:pic>
        <p:nvPicPr>
          <p:cNvPr id="6" name="圖片 5">
            <a:extLst>
              <a:ext uri="{FF2B5EF4-FFF2-40B4-BE49-F238E27FC236}">
                <a16:creationId xmlns:a16="http://schemas.microsoft.com/office/drawing/2014/main" id="{26480EB5-C56A-4121-B3E2-1B5BC166118B}"/>
              </a:ext>
            </a:extLst>
          </p:cNvPr>
          <p:cNvPicPr>
            <a:picLocks noChangeAspect="1"/>
          </p:cNvPicPr>
          <p:nvPr/>
        </p:nvPicPr>
        <p:blipFill>
          <a:blip r:embed="rId2"/>
          <a:stretch>
            <a:fillRect/>
          </a:stretch>
        </p:blipFill>
        <p:spPr>
          <a:xfrm>
            <a:off x="1641700" y="2828835"/>
            <a:ext cx="2438945" cy="1947182"/>
          </a:xfrm>
          <a:prstGeom prst="rect">
            <a:avLst/>
          </a:prstGeom>
        </p:spPr>
      </p:pic>
      <p:sp>
        <p:nvSpPr>
          <p:cNvPr id="10" name="文字方塊 9">
            <a:extLst>
              <a:ext uri="{FF2B5EF4-FFF2-40B4-BE49-F238E27FC236}">
                <a16:creationId xmlns:a16="http://schemas.microsoft.com/office/drawing/2014/main" id="{78066EDC-829E-485A-AA6F-41B950DEA27D}"/>
              </a:ext>
            </a:extLst>
          </p:cNvPr>
          <p:cNvSpPr txBox="1"/>
          <p:nvPr/>
        </p:nvSpPr>
        <p:spPr>
          <a:xfrm>
            <a:off x="1532489" y="2282744"/>
            <a:ext cx="2657368" cy="369332"/>
          </a:xfrm>
          <a:prstGeom prst="rect">
            <a:avLst/>
          </a:prstGeom>
          <a:noFill/>
        </p:spPr>
        <p:txBody>
          <a:bodyPr wrap="square" rtlCol="0">
            <a:spAutoFit/>
          </a:bodyPr>
          <a:lstStyle/>
          <a:p>
            <a:pPr algn="ctr"/>
            <a:r>
              <a:rPr lang="en-US" altLang="zh-TW" dirty="0"/>
              <a:t>Shape context descriptor</a:t>
            </a:r>
            <a:endParaRPr lang="zh-TW" altLang="en-US" dirty="0"/>
          </a:p>
        </p:txBody>
      </p:sp>
      <p:sp>
        <p:nvSpPr>
          <p:cNvPr id="11" name="文字方塊 10">
            <a:extLst>
              <a:ext uri="{FF2B5EF4-FFF2-40B4-BE49-F238E27FC236}">
                <a16:creationId xmlns:a16="http://schemas.microsoft.com/office/drawing/2014/main" id="{E352FDA1-2B8B-43B6-8882-31E23387954D}"/>
              </a:ext>
            </a:extLst>
          </p:cNvPr>
          <p:cNvSpPr txBox="1"/>
          <p:nvPr/>
        </p:nvSpPr>
        <p:spPr>
          <a:xfrm>
            <a:off x="5560668" y="2828835"/>
            <a:ext cx="4786411" cy="1200329"/>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優點</a:t>
            </a:r>
            <a:r>
              <a:rPr lang="en-US" altLang="zh-TW" dirty="0"/>
              <a:t>:</a:t>
            </a:r>
            <a:r>
              <a:rPr lang="zh-TW" altLang="en-US" dirty="0"/>
              <a:t> 對縮放、平移、旋轉都具有不變性</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t>缺點</a:t>
            </a:r>
            <a:r>
              <a:rPr lang="en-US" altLang="zh-TW" dirty="0"/>
              <a:t>:</a:t>
            </a:r>
            <a:r>
              <a:rPr lang="zh-TW" altLang="en-US" dirty="0"/>
              <a:t>在計算時需要的計算和時間都較長，因此先暫時擱置</a:t>
            </a:r>
          </a:p>
        </p:txBody>
      </p:sp>
    </p:spTree>
    <p:extLst>
      <p:ext uri="{BB962C8B-B14F-4D97-AF65-F5344CB8AC3E}">
        <p14:creationId xmlns:p14="http://schemas.microsoft.com/office/powerpoint/2010/main" val="1878298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BAD1B6-F966-47AE-9273-B21A28CAAF21}"/>
              </a:ext>
            </a:extLst>
          </p:cNvPr>
          <p:cNvSpPr>
            <a:spLocks noGrp="1"/>
          </p:cNvSpPr>
          <p:nvPr>
            <p:ph type="title"/>
          </p:nvPr>
        </p:nvSpPr>
        <p:spPr/>
        <p:txBody>
          <a:bodyPr/>
          <a:lstStyle/>
          <a:p>
            <a:r>
              <a:rPr lang="zh-TW" altLang="en-US" dirty="0"/>
              <a:t>目前進度</a:t>
            </a:r>
            <a:r>
              <a:rPr lang="en-US" altLang="zh-TW" dirty="0"/>
              <a:t>:</a:t>
            </a:r>
            <a:r>
              <a:rPr lang="zh-TW" altLang="en-US" dirty="0"/>
              <a:t> 研究其餘的量測標準</a:t>
            </a:r>
          </a:p>
        </p:txBody>
      </p:sp>
      <p:pic>
        <p:nvPicPr>
          <p:cNvPr id="1028" name="Picture 4">
            <a:extLst>
              <a:ext uri="{FF2B5EF4-FFF2-40B4-BE49-F238E27FC236}">
                <a16:creationId xmlns:a16="http://schemas.microsoft.com/office/drawing/2014/main" id="{62E81E94-369B-46E9-8273-38316A219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442" y="2334949"/>
            <a:ext cx="4873384" cy="3440599"/>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F9E69C93-D4B7-4B31-B394-3C7F5DC1DC9C}"/>
              </a:ext>
            </a:extLst>
          </p:cNvPr>
          <p:cNvSpPr txBox="1"/>
          <p:nvPr/>
        </p:nvSpPr>
        <p:spPr>
          <a:xfrm>
            <a:off x="1554835" y="1615013"/>
            <a:ext cx="2055823" cy="369332"/>
          </a:xfrm>
          <a:prstGeom prst="rect">
            <a:avLst/>
          </a:prstGeom>
          <a:noFill/>
        </p:spPr>
        <p:txBody>
          <a:bodyPr wrap="square" rtlCol="0">
            <a:spAutoFit/>
          </a:bodyPr>
          <a:lstStyle/>
          <a:p>
            <a:pPr algn="ctr"/>
            <a:r>
              <a:rPr lang="en-US" altLang="zh-TW" dirty="0"/>
              <a:t>Huge moments</a:t>
            </a:r>
            <a:endParaRPr lang="zh-TW" altLang="en-US" dirty="0"/>
          </a:p>
        </p:txBody>
      </p:sp>
      <p:sp>
        <p:nvSpPr>
          <p:cNvPr id="11" name="文字方塊 10">
            <a:extLst>
              <a:ext uri="{FF2B5EF4-FFF2-40B4-BE49-F238E27FC236}">
                <a16:creationId xmlns:a16="http://schemas.microsoft.com/office/drawing/2014/main" id="{87AD84AA-A5E7-4DEF-AACA-BE750FA790C5}"/>
              </a:ext>
            </a:extLst>
          </p:cNvPr>
          <p:cNvSpPr txBox="1"/>
          <p:nvPr/>
        </p:nvSpPr>
        <p:spPr>
          <a:xfrm>
            <a:off x="5939041" y="3131918"/>
            <a:ext cx="4786411" cy="1200329"/>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優點</a:t>
            </a:r>
            <a:r>
              <a:rPr lang="en-US" altLang="zh-TW" dirty="0"/>
              <a:t>:</a:t>
            </a:r>
            <a:r>
              <a:rPr lang="zh-TW" altLang="en-US" dirty="0"/>
              <a:t> 對縮放、平移、旋轉都具有不變性</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t>缺點</a:t>
            </a:r>
            <a:r>
              <a:rPr lang="en-US" altLang="zh-TW" dirty="0"/>
              <a:t>:</a:t>
            </a:r>
            <a:r>
              <a:rPr lang="zh-TW" altLang="en-US" dirty="0"/>
              <a:t> 實際在用資料集的去進行相似度比較時部分數值會產生異常</a:t>
            </a:r>
          </a:p>
        </p:txBody>
      </p:sp>
    </p:spTree>
    <p:extLst>
      <p:ext uri="{BB962C8B-B14F-4D97-AF65-F5344CB8AC3E}">
        <p14:creationId xmlns:p14="http://schemas.microsoft.com/office/powerpoint/2010/main" val="1217595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BAD1B6-F966-47AE-9273-B21A28CAAF21}"/>
              </a:ext>
            </a:extLst>
          </p:cNvPr>
          <p:cNvSpPr>
            <a:spLocks noGrp="1"/>
          </p:cNvSpPr>
          <p:nvPr>
            <p:ph type="title"/>
          </p:nvPr>
        </p:nvSpPr>
        <p:spPr/>
        <p:txBody>
          <a:bodyPr/>
          <a:lstStyle/>
          <a:p>
            <a:r>
              <a:rPr lang="zh-TW" altLang="en-US" dirty="0"/>
              <a:t>目前進度</a:t>
            </a:r>
            <a:r>
              <a:rPr lang="en-US" altLang="zh-TW" dirty="0"/>
              <a:t>:</a:t>
            </a:r>
            <a:r>
              <a:rPr lang="zh-TW" altLang="en-US" dirty="0"/>
              <a:t> 研究其餘的量測標準</a:t>
            </a:r>
          </a:p>
        </p:txBody>
      </p:sp>
      <p:sp>
        <p:nvSpPr>
          <p:cNvPr id="3" name="文字方塊 2">
            <a:extLst>
              <a:ext uri="{FF2B5EF4-FFF2-40B4-BE49-F238E27FC236}">
                <a16:creationId xmlns:a16="http://schemas.microsoft.com/office/drawing/2014/main" id="{199207EB-269E-46BF-8E25-0EC11A664D8C}"/>
              </a:ext>
            </a:extLst>
          </p:cNvPr>
          <p:cNvSpPr txBox="1"/>
          <p:nvPr/>
        </p:nvSpPr>
        <p:spPr>
          <a:xfrm>
            <a:off x="989548" y="1885555"/>
            <a:ext cx="10515600" cy="3416320"/>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本週主要的進度為嘗試不同的計算相似度的方法來替代原先的歐氏距離。</a:t>
            </a:r>
            <a:endParaRPr lang="en-US" altLang="zh-TW" dirty="0"/>
          </a:p>
          <a:p>
            <a:endParaRPr lang="en-US" altLang="zh-TW" dirty="0"/>
          </a:p>
          <a:p>
            <a:pPr marL="285750" indent="-285750">
              <a:buFont typeface="Arial" panose="020B0604020202020204" pitchFamily="34" charset="0"/>
              <a:buChar char="•"/>
            </a:pPr>
            <a:r>
              <a:rPr lang="zh-TW" altLang="en-US" dirty="0"/>
              <a:t>現在主流用於計算形狀相似度的方法是先計算出圖形的輪廓後，運用輪廓去計算出新的形狀表示的數值，最後再根據不同圖形的形狀表示數值去計算圖形之間的相似度數值。</a:t>
            </a:r>
            <a:r>
              <a:rPr lang="en-US" altLang="zh-TW" dirty="0"/>
              <a:t>(Huge moments</a:t>
            </a:r>
            <a:r>
              <a:rPr lang="zh-TW" altLang="en-US" dirty="0"/>
              <a:t>和</a:t>
            </a:r>
            <a:r>
              <a:rPr lang="en-US" altLang="zh-TW" dirty="0"/>
              <a:t>Shape context </a:t>
            </a:r>
            <a:r>
              <a:rPr lang="zh-TW" altLang="en-US" dirty="0"/>
              <a:t>均屬此類</a:t>
            </a:r>
            <a:r>
              <a:rPr lang="en-US" altLang="zh-TW" dirty="0"/>
              <a:t>)</a:t>
            </a:r>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t>此外本週在觀察不同的模型推論時有觀察到推論的準確度確實可以反映出人在看到可解釋性圖形時的是否可以合理的推測出模型是根據某個</a:t>
            </a:r>
            <a:r>
              <a:rPr lang="en-US" altLang="zh-TW" dirty="0"/>
              <a:t>CI Block</a:t>
            </a:r>
            <a:r>
              <a:rPr lang="zh-TW" altLang="en-US" dirty="0"/>
              <a:t> 才得到這個圖形的類別的結論，如果推論準確率越低，那我們在看到</a:t>
            </a:r>
            <a:r>
              <a:rPr lang="en-US" altLang="zh-TW" dirty="0"/>
              <a:t>RM-CI</a:t>
            </a:r>
            <a:r>
              <a:rPr lang="zh-TW" altLang="en-US" dirty="0"/>
              <a:t>的時候也往往會無法看出模型是根據哪個</a:t>
            </a:r>
            <a:r>
              <a:rPr lang="en-US" altLang="zh-TW" dirty="0"/>
              <a:t>CI Block</a:t>
            </a:r>
            <a:r>
              <a:rPr lang="zh-TW" altLang="en-US" dirty="0"/>
              <a:t>才得到</a:t>
            </a:r>
            <a:r>
              <a:rPr lang="en-US" altLang="zh-TW" dirty="0"/>
              <a:t>predict</a:t>
            </a:r>
            <a:r>
              <a:rPr lang="zh-TW" altLang="en-US" dirty="0"/>
              <a:t>類別的結論</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t>下週除了繼續找適合的量測方法外，應該也會試著在灰階</a:t>
            </a:r>
            <a:r>
              <a:rPr lang="en-US" altLang="zh-TW" dirty="0"/>
              <a:t>Block</a:t>
            </a:r>
            <a:r>
              <a:rPr lang="zh-TW" altLang="en-US" dirty="0"/>
              <a:t>前加入二值化的步驟看看能不能提升推論的</a:t>
            </a:r>
            <a:r>
              <a:rPr lang="en-US" altLang="zh-TW" dirty="0" err="1"/>
              <a:t>shape_accuracy</a:t>
            </a:r>
            <a:endParaRPr lang="zh-TW" altLang="en-US" dirty="0"/>
          </a:p>
        </p:txBody>
      </p:sp>
    </p:spTree>
    <p:extLst>
      <p:ext uri="{BB962C8B-B14F-4D97-AF65-F5344CB8AC3E}">
        <p14:creationId xmlns:p14="http://schemas.microsoft.com/office/powerpoint/2010/main" val="140915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D4AC2F-5268-4E06-8A26-0B9D6EB752D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61A2D51-61C9-436C-9C73-E768E81CA261}"/>
              </a:ext>
            </a:extLst>
          </p:cNvPr>
          <p:cNvSpPr>
            <a:spLocks noGrp="1"/>
          </p:cNvSpPr>
          <p:nvPr>
            <p:ph idx="1"/>
          </p:nvPr>
        </p:nvSpPr>
        <p:spPr/>
        <p:txBody>
          <a:bodyPr/>
          <a:lstStyle/>
          <a:p>
            <a:r>
              <a:rPr lang="zh-TW" altLang="en-US" dirty="0"/>
              <a:t>同樣是黑色的</a:t>
            </a:r>
            <a:r>
              <a:rPr lang="en-US" altLang="zh-TW" dirty="0"/>
              <a:t>filter</a:t>
            </a:r>
            <a:r>
              <a:rPr lang="zh-TW" altLang="en-US" dirty="0"/>
              <a:t>，但對應的實際影像卻有白，綠和藍？</a:t>
            </a:r>
            <a:endParaRPr lang="en-US" altLang="zh-TW" dirty="0"/>
          </a:p>
          <a:p>
            <a:r>
              <a:rPr lang="zh-TW" altLang="en-US" dirty="0"/>
              <a:t>同樣是咖啡色的</a:t>
            </a:r>
            <a:r>
              <a:rPr lang="en-US" altLang="zh-TW" dirty="0"/>
              <a:t>filter</a:t>
            </a:r>
            <a:r>
              <a:rPr lang="zh-TW" altLang="en-US" dirty="0"/>
              <a:t>，但對應的實際影像卻有綠和紅？</a:t>
            </a:r>
            <a:endParaRPr lang="en-US" altLang="zh-TW" dirty="0"/>
          </a:p>
          <a:p>
            <a:r>
              <a:rPr lang="zh-TW" altLang="en-US" dirty="0"/>
              <a:t>要確定有沒錯誤？</a:t>
            </a:r>
            <a:endParaRPr lang="en-US" altLang="zh-TW" dirty="0"/>
          </a:p>
          <a:p>
            <a:r>
              <a:rPr lang="zh-TW" altLang="en-US" dirty="0"/>
              <a:t>改變成別的距離量測。</a:t>
            </a:r>
          </a:p>
          <a:p>
            <a:endParaRPr lang="zh-TW" altLang="en-US" dirty="0"/>
          </a:p>
        </p:txBody>
      </p:sp>
      <p:pic>
        <p:nvPicPr>
          <p:cNvPr id="5" name="圖片 4">
            <a:extLst>
              <a:ext uri="{FF2B5EF4-FFF2-40B4-BE49-F238E27FC236}">
                <a16:creationId xmlns:a16="http://schemas.microsoft.com/office/drawing/2014/main" id="{FB4560D6-0BA6-4149-AA85-F38613127DDD}"/>
              </a:ext>
            </a:extLst>
          </p:cNvPr>
          <p:cNvPicPr>
            <a:picLocks noChangeAspect="1"/>
          </p:cNvPicPr>
          <p:nvPr/>
        </p:nvPicPr>
        <p:blipFill>
          <a:blip r:embed="rId2"/>
          <a:stretch>
            <a:fillRect/>
          </a:stretch>
        </p:blipFill>
        <p:spPr>
          <a:xfrm>
            <a:off x="2522798" y="3657989"/>
            <a:ext cx="7361558" cy="2834886"/>
          </a:xfrm>
          <a:prstGeom prst="rect">
            <a:avLst/>
          </a:prstGeom>
        </p:spPr>
      </p:pic>
    </p:spTree>
    <p:extLst>
      <p:ext uri="{BB962C8B-B14F-4D97-AF65-F5344CB8AC3E}">
        <p14:creationId xmlns:p14="http://schemas.microsoft.com/office/powerpoint/2010/main" val="327001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D3301A-D404-4871-A2F8-B13E164B22A3}"/>
              </a:ext>
            </a:extLst>
          </p:cNvPr>
          <p:cNvSpPr>
            <a:spLocks noGrp="1"/>
          </p:cNvSpPr>
          <p:nvPr>
            <p:ph type="title"/>
          </p:nvPr>
        </p:nvSpPr>
        <p:spPr/>
        <p:txBody>
          <a:bodyPr>
            <a:normAutofit/>
          </a:bodyPr>
          <a:lstStyle/>
          <a:p>
            <a:r>
              <a:rPr lang="en-US" altLang="zh-TW" dirty="0"/>
              <a:t>1. </a:t>
            </a:r>
            <a:r>
              <a:rPr lang="zh-TW" altLang="en-US" dirty="0"/>
              <a:t>同樣是黑色的</a:t>
            </a:r>
            <a:r>
              <a:rPr lang="en-US" altLang="zh-TW" dirty="0"/>
              <a:t>filter</a:t>
            </a:r>
            <a:r>
              <a:rPr lang="zh-TW" altLang="en-US" dirty="0"/>
              <a:t>，但對應的實際影像卻有白，綠和藍？</a:t>
            </a:r>
          </a:p>
        </p:txBody>
      </p:sp>
      <p:pic>
        <p:nvPicPr>
          <p:cNvPr id="5" name="內容版面配置區 4">
            <a:extLst>
              <a:ext uri="{FF2B5EF4-FFF2-40B4-BE49-F238E27FC236}">
                <a16:creationId xmlns:a16="http://schemas.microsoft.com/office/drawing/2014/main" id="{309D571D-EB7A-4A6B-95FE-D3F29326DC79}"/>
              </a:ext>
            </a:extLst>
          </p:cNvPr>
          <p:cNvPicPr>
            <a:picLocks noGrp="1" noChangeAspect="1"/>
          </p:cNvPicPr>
          <p:nvPr>
            <p:ph idx="1"/>
          </p:nvPr>
        </p:nvPicPr>
        <p:blipFill>
          <a:blip r:embed="rId2"/>
          <a:stretch>
            <a:fillRect/>
          </a:stretch>
        </p:blipFill>
        <p:spPr>
          <a:xfrm>
            <a:off x="604497" y="2790291"/>
            <a:ext cx="1728798" cy="2522839"/>
          </a:xfrm>
        </p:spPr>
      </p:pic>
      <p:sp>
        <p:nvSpPr>
          <p:cNvPr id="6" name="文字方塊 5">
            <a:extLst>
              <a:ext uri="{FF2B5EF4-FFF2-40B4-BE49-F238E27FC236}">
                <a16:creationId xmlns:a16="http://schemas.microsoft.com/office/drawing/2014/main" id="{F1E40C49-57BA-4C4C-B430-646182C65E48}"/>
              </a:ext>
            </a:extLst>
          </p:cNvPr>
          <p:cNvSpPr txBox="1"/>
          <p:nvPr/>
        </p:nvSpPr>
        <p:spPr>
          <a:xfrm>
            <a:off x="403071" y="2234183"/>
            <a:ext cx="1160868" cy="369332"/>
          </a:xfrm>
          <a:prstGeom prst="rect">
            <a:avLst/>
          </a:prstGeom>
          <a:noFill/>
        </p:spPr>
        <p:txBody>
          <a:bodyPr wrap="square" rtlCol="0">
            <a:spAutoFit/>
          </a:bodyPr>
          <a:lstStyle/>
          <a:p>
            <a:pPr algn="ctr"/>
            <a:r>
              <a:rPr lang="en-US" altLang="zh-TW" dirty="0"/>
              <a:t>FM</a:t>
            </a:r>
            <a:endParaRPr lang="zh-TW" altLang="en-US" dirty="0"/>
          </a:p>
        </p:txBody>
      </p:sp>
      <p:sp>
        <p:nvSpPr>
          <p:cNvPr id="7" name="文字方塊 6">
            <a:extLst>
              <a:ext uri="{FF2B5EF4-FFF2-40B4-BE49-F238E27FC236}">
                <a16:creationId xmlns:a16="http://schemas.microsoft.com/office/drawing/2014/main" id="{89AB0419-32DC-484D-AA84-0301DBE031C9}"/>
              </a:ext>
            </a:extLst>
          </p:cNvPr>
          <p:cNvSpPr txBox="1"/>
          <p:nvPr/>
        </p:nvSpPr>
        <p:spPr>
          <a:xfrm>
            <a:off x="1267285" y="2234183"/>
            <a:ext cx="1160868" cy="369332"/>
          </a:xfrm>
          <a:prstGeom prst="rect">
            <a:avLst/>
          </a:prstGeom>
          <a:noFill/>
        </p:spPr>
        <p:txBody>
          <a:bodyPr wrap="square" rtlCol="0">
            <a:spAutoFit/>
          </a:bodyPr>
          <a:lstStyle/>
          <a:p>
            <a:pPr algn="ctr"/>
            <a:r>
              <a:rPr lang="en-US" altLang="zh-TW" dirty="0"/>
              <a:t>CI</a:t>
            </a:r>
            <a:endParaRPr lang="zh-TW" altLang="en-US" dirty="0"/>
          </a:p>
        </p:txBody>
      </p:sp>
      <p:graphicFrame>
        <p:nvGraphicFramePr>
          <p:cNvPr id="8" name="表格 8">
            <a:extLst>
              <a:ext uri="{FF2B5EF4-FFF2-40B4-BE49-F238E27FC236}">
                <a16:creationId xmlns:a16="http://schemas.microsoft.com/office/drawing/2014/main" id="{27EEB445-A0EA-42E8-A08F-8E7484FEBDD4}"/>
              </a:ext>
            </a:extLst>
          </p:cNvPr>
          <p:cNvGraphicFramePr>
            <a:graphicFrameLocks noGrp="1"/>
          </p:cNvGraphicFramePr>
          <p:nvPr>
            <p:extLst>
              <p:ext uri="{D42A27DB-BD31-4B8C-83A1-F6EECF244321}">
                <p14:modId xmlns:p14="http://schemas.microsoft.com/office/powerpoint/2010/main" val="2121395420"/>
              </p:ext>
            </p:extLst>
          </p:nvPr>
        </p:nvGraphicFramePr>
        <p:xfrm>
          <a:off x="3304449" y="2234183"/>
          <a:ext cx="3380129" cy="3150897"/>
        </p:xfrm>
        <a:graphic>
          <a:graphicData uri="http://schemas.openxmlformats.org/drawingml/2006/table">
            <a:tbl>
              <a:tblPr firstRow="1" bandRow="1">
                <a:tableStyleId>{5C22544A-7EE6-4342-B048-85BDC9FD1C3A}</a:tableStyleId>
              </a:tblPr>
              <a:tblGrid>
                <a:gridCol w="1117999">
                  <a:extLst>
                    <a:ext uri="{9D8B030D-6E8A-4147-A177-3AD203B41FA5}">
                      <a16:colId xmlns:a16="http://schemas.microsoft.com/office/drawing/2014/main" val="3579915185"/>
                    </a:ext>
                  </a:extLst>
                </a:gridCol>
                <a:gridCol w="1131065">
                  <a:extLst>
                    <a:ext uri="{9D8B030D-6E8A-4147-A177-3AD203B41FA5}">
                      <a16:colId xmlns:a16="http://schemas.microsoft.com/office/drawing/2014/main" val="886413144"/>
                    </a:ext>
                  </a:extLst>
                </a:gridCol>
                <a:gridCol w="1131065">
                  <a:extLst>
                    <a:ext uri="{9D8B030D-6E8A-4147-A177-3AD203B41FA5}">
                      <a16:colId xmlns:a16="http://schemas.microsoft.com/office/drawing/2014/main" val="139047509"/>
                    </a:ext>
                  </a:extLst>
                </a:gridCol>
              </a:tblGrid>
              <a:tr h="597996">
                <a:tc gridSpan="2">
                  <a:txBody>
                    <a:bodyPr/>
                    <a:lstStyle/>
                    <a:p>
                      <a:pPr algn="ctr"/>
                      <a:r>
                        <a:rPr lang="en-US" altLang="zh-TW" dirty="0"/>
                        <a:t>(R, G, B)</a:t>
                      </a:r>
                      <a:endParaRPr lang="zh-TW" altLang="en-US" dirty="0"/>
                    </a:p>
                  </a:txBody>
                  <a:tcPr anchor="ctr"/>
                </a:tc>
                <a:tc hMerge="1">
                  <a:txBody>
                    <a:bodyPr/>
                    <a:lstStyle/>
                    <a:p>
                      <a:endParaRPr lang="zh-TW" altLang="en-US" dirty="0"/>
                    </a:p>
                  </a:txBody>
                  <a:tcPr/>
                </a:tc>
                <a:tc>
                  <a:txBody>
                    <a:bodyPr/>
                    <a:lstStyle/>
                    <a:p>
                      <a:pPr algn="ctr"/>
                      <a:r>
                        <a:rPr lang="zh-TW" altLang="en-US" dirty="0"/>
                        <a:t>色塊距離</a:t>
                      </a:r>
                    </a:p>
                  </a:txBody>
                  <a:tcPr anchor="ctr"/>
                </a:tc>
                <a:extLst>
                  <a:ext uri="{0D108BD9-81ED-4DB2-BD59-A6C34878D82A}">
                    <a16:rowId xmlns:a16="http://schemas.microsoft.com/office/drawing/2014/main" val="2386541361"/>
                  </a:ext>
                </a:extLst>
              </a:tr>
              <a:tr h="850967">
                <a:tc>
                  <a:txBody>
                    <a:bodyPr/>
                    <a:lstStyle/>
                    <a:p>
                      <a:pPr marL="0" algn="ctr" defTabSz="914400" rtl="0" eaLnBrk="1" latinLnBrk="0" hangingPunct="1"/>
                      <a:r>
                        <a:rPr lang="en-US" altLang="zh-TW" sz="900" kern="1200" dirty="0">
                          <a:solidFill>
                            <a:schemeClr val="dk1"/>
                          </a:solidFill>
                          <a:latin typeface="+mn-lt"/>
                          <a:ea typeface="+mn-ea"/>
                          <a:cs typeface="+mn-cs"/>
                        </a:rPr>
                        <a:t>(-0.16, -0.20, -0.21)</a:t>
                      </a:r>
                      <a:endParaRPr lang="zh-TW" altLang="en-US" sz="9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TW" sz="900" kern="1200" dirty="0">
                          <a:solidFill>
                            <a:schemeClr val="dk1"/>
                          </a:solidFill>
                          <a:latin typeface="+mn-lt"/>
                          <a:ea typeface="+mn-ea"/>
                          <a:cs typeface="+mn-cs"/>
                        </a:rPr>
                        <a:t>(1, 0, 0)</a:t>
                      </a:r>
                      <a:endParaRPr lang="zh-TW" altLang="en-US" sz="9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TW" sz="1800" b="0" i="0" kern="1200" dirty="0">
                          <a:solidFill>
                            <a:schemeClr val="dk1"/>
                          </a:solidFill>
                          <a:effectLst/>
                          <a:latin typeface="+mn-lt"/>
                          <a:ea typeface="+mn-ea"/>
                          <a:cs typeface="+mn-cs"/>
                        </a:rPr>
                        <a:t>5.9822</a:t>
                      </a:r>
                      <a:endParaRPr lang="zh-TW"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2126196801"/>
                  </a:ext>
                </a:extLst>
              </a:tr>
              <a:tr h="850967">
                <a:tc>
                  <a:txBody>
                    <a:bodyPr/>
                    <a:lstStyle/>
                    <a:p>
                      <a:pPr marL="0" algn="ctr" defTabSz="914400" rtl="0" eaLnBrk="1" latinLnBrk="0" hangingPunct="1"/>
                      <a:r>
                        <a:rPr lang="en-US" altLang="zh-TW" sz="900" kern="1200" dirty="0">
                          <a:solidFill>
                            <a:schemeClr val="dk1"/>
                          </a:solidFill>
                          <a:latin typeface="+mn-lt"/>
                          <a:ea typeface="+mn-ea"/>
                          <a:cs typeface="+mn-cs"/>
                        </a:rPr>
                        <a:t>(-0.26, 0.22, 0.39)</a:t>
                      </a:r>
                      <a:endParaRPr lang="zh-TW" altLang="en-US" sz="9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TW" sz="900" kern="1200" dirty="0">
                          <a:solidFill>
                            <a:schemeClr val="dk1"/>
                          </a:solidFill>
                          <a:latin typeface="+mn-lt"/>
                          <a:ea typeface="+mn-ea"/>
                          <a:cs typeface="+mn-cs"/>
                        </a:rPr>
                        <a:t>(0,0,1)</a:t>
                      </a:r>
                      <a:endParaRPr lang="zh-TW" altLang="en-US" sz="9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TW" sz="1800" b="0" i="0" kern="1200" dirty="0">
                          <a:solidFill>
                            <a:schemeClr val="dk1"/>
                          </a:solidFill>
                          <a:effectLst/>
                          <a:latin typeface="+mn-lt"/>
                          <a:ea typeface="+mn-ea"/>
                          <a:cs typeface="+mn-cs"/>
                        </a:rPr>
                        <a:t>3.5042</a:t>
                      </a:r>
                      <a:endParaRPr lang="zh-TW"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2203685877"/>
                  </a:ext>
                </a:extLst>
              </a:tr>
              <a:tr h="850967">
                <a:tc>
                  <a:txBody>
                    <a:bodyPr/>
                    <a:lstStyle/>
                    <a:p>
                      <a:pPr marL="0" algn="ctr" defTabSz="914400" rtl="0" eaLnBrk="1" latinLnBrk="0" hangingPunct="1"/>
                      <a:r>
                        <a:rPr lang="en-US" altLang="zh-TW" sz="900" kern="1200" dirty="0">
                          <a:solidFill>
                            <a:schemeClr val="dk1"/>
                          </a:solidFill>
                          <a:latin typeface="+mn-lt"/>
                          <a:ea typeface="+mn-ea"/>
                          <a:cs typeface="+mn-cs"/>
                        </a:rPr>
                        <a:t>(0,0,0)</a:t>
                      </a:r>
                      <a:endParaRPr lang="zh-TW" altLang="en-US" sz="9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TW" sz="900" kern="1200" dirty="0">
                          <a:solidFill>
                            <a:schemeClr val="dk1"/>
                          </a:solidFill>
                          <a:latin typeface="+mn-lt"/>
                          <a:ea typeface="+mn-ea"/>
                          <a:cs typeface="+mn-cs"/>
                        </a:rPr>
                        <a:t>(0,0,1)</a:t>
                      </a:r>
                      <a:endParaRPr lang="zh-TW" altLang="en-US" sz="9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TW" sz="1800" b="0" i="0" kern="1200" dirty="0">
                          <a:solidFill>
                            <a:schemeClr val="dk1"/>
                          </a:solidFill>
                          <a:effectLst/>
                          <a:latin typeface="+mn-lt"/>
                          <a:ea typeface="+mn-ea"/>
                          <a:cs typeface="+mn-cs"/>
                        </a:rPr>
                        <a:t>5.0000</a:t>
                      </a:r>
                      <a:endParaRPr lang="zh-TW"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450445518"/>
                  </a:ext>
                </a:extLst>
              </a:tr>
            </a:tbl>
          </a:graphicData>
        </a:graphic>
      </p:graphicFrame>
      <p:sp>
        <p:nvSpPr>
          <p:cNvPr id="9" name="文字方塊 8">
            <a:extLst>
              <a:ext uri="{FF2B5EF4-FFF2-40B4-BE49-F238E27FC236}">
                <a16:creationId xmlns:a16="http://schemas.microsoft.com/office/drawing/2014/main" id="{FA798A50-35D4-442D-87AD-3C85ADF009EE}"/>
              </a:ext>
            </a:extLst>
          </p:cNvPr>
          <p:cNvSpPr txBox="1"/>
          <p:nvPr/>
        </p:nvSpPr>
        <p:spPr>
          <a:xfrm>
            <a:off x="7198383" y="1582340"/>
            <a:ext cx="4656620" cy="4801314"/>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由於我的模型裡將</a:t>
            </a:r>
            <a:r>
              <a:rPr lang="en-US" altLang="zh-TW" dirty="0">
                <a:latin typeface="微軟正黑體" panose="020B0604030504040204" pitchFamily="34" charset="-120"/>
                <a:ea typeface="微軟正黑體" panose="020B0604030504040204" pitchFamily="34" charset="-120"/>
              </a:rPr>
              <a:t>RGB</a:t>
            </a:r>
            <a:r>
              <a:rPr lang="zh-TW" altLang="en-US" dirty="0">
                <a:latin typeface="微軟正黑體" panose="020B0604030504040204" pitchFamily="34" charset="-120"/>
                <a:ea typeface="微軟正黑體" panose="020B0604030504040204" pitchFamily="34" charset="-120"/>
              </a:rPr>
              <a:t>的色值當成</a:t>
            </a:r>
            <a:r>
              <a:rPr lang="en-US" altLang="zh-TW" dirty="0">
                <a:latin typeface="微軟正黑體" panose="020B0604030504040204" pitchFamily="34" charset="-120"/>
                <a:ea typeface="微軟正黑體" panose="020B0604030504040204" pitchFamily="34" charset="-120"/>
              </a:rPr>
              <a:t>RGB_conv2d</a:t>
            </a:r>
            <a:r>
              <a:rPr lang="zh-TW" altLang="en-US" dirty="0">
                <a:latin typeface="微軟正黑體" panose="020B0604030504040204" pitchFamily="34" charset="-120"/>
                <a:ea typeface="微軟正黑體" panose="020B0604030504040204" pitchFamily="34" charset="-120"/>
              </a:rPr>
              <a:t>的</a:t>
            </a:r>
            <a:r>
              <a:rPr lang="en-US" altLang="zh-TW" dirty="0">
                <a:latin typeface="微軟正黑體" panose="020B0604030504040204" pitchFamily="34" charset="-120"/>
                <a:ea typeface="微軟正黑體" panose="020B0604030504040204" pitchFamily="34" charset="-120"/>
              </a:rPr>
              <a:t>weight</a:t>
            </a:r>
            <a:r>
              <a:rPr lang="zh-TW" altLang="en-US" dirty="0">
                <a:latin typeface="微軟正黑體" panose="020B0604030504040204" pitchFamily="34" charset="-120"/>
                <a:ea typeface="微軟正黑體" panose="020B0604030504040204" pitchFamily="34" charset="-120"/>
              </a:rPr>
              <a:t>進行訓練，因此訓練出來的</a:t>
            </a:r>
            <a:r>
              <a:rPr lang="en-US" altLang="zh-TW" dirty="0">
                <a:latin typeface="微軟正黑體" panose="020B0604030504040204" pitchFamily="34" charset="-120"/>
                <a:ea typeface="微軟正黑體" panose="020B0604030504040204" pitchFamily="34" charset="-120"/>
              </a:rPr>
              <a:t>RGB</a:t>
            </a:r>
            <a:r>
              <a:rPr lang="zh-TW" altLang="en-US" dirty="0">
                <a:latin typeface="微軟正黑體" panose="020B0604030504040204" pitchFamily="34" charset="-120"/>
                <a:ea typeface="微軟正黑體" panose="020B0604030504040204" pitchFamily="34" charset="-120"/>
              </a:rPr>
              <a:t>可能會存在負數。</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在顯示的時候，我會將</a:t>
            </a:r>
            <a:r>
              <a:rPr lang="en-US" altLang="zh-TW" dirty="0">
                <a:latin typeface="微軟正黑體" panose="020B0604030504040204" pitchFamily="34" charset="-120"/>
                <a:ea typeface="微軟正黑體" panose="020B0604030504040204" pitchFamily="34" charset="-120"/>
              </a:rPr>
              <a:t>weight</a:t>
            </a:r>
            <a:r>
              <a:rPr lang="zh-TW" altLang="en-US" dirty="0">
                <a:latin typeface="微軟正黑體" panose="020B0604030504040204" pitchFamily="34" charset="-120"/>
                <a:ea typeface="微軟正黑體" panose="020B0604030504040204" pitchFamily="34" charset="-120"/>
              </a:rPr>
              <a:t>的值 </a:t>
            </a:r>
            <a:r>
              <a:rPr lang="en-US" altLang="zh-TW" dirty="0">
                <a:latin typeface="微軟正黑體" panose="020B0604030504040204" pitchFamily="34" charset="-120"/>
                <a:ea typeface="微軟正黑體" panose="020B0604030504040204" pitchFamily="34" charset="-120"/>
              </a:rPr>
              <a:t>clip </a:t>
            </a:r>
            <a:r>
              <a:rPr lang="zh-TW" altLang="en-US" dirty="0">
                <a:latin typeface="微軟正黑體" panose="020B0604030504040204" pitchFamily="34" charset="-120"/>
                <a:ea typeface="微軟正黑體" panose="020B0604030504040204" pitchFamily="34" charset="-120"/>
              </a:rPr>
              <a:t>到</a:t>
            </a:r>
            <a:r>
              <a:rPr lang="en-US" altLang="zh-TW" dirty="0">
                <a:latin typeface="微軟正黑體" panose="020B0604030504040204" pitchFamily="34" charset="-120"/>
                <a:ea typeface="微軟正黑體" panose="020B0604030504040204" pitchFamily="34" charset="-120"/>
              </a:rPr>
              <a:t>(0,1)</a:t>
            </a:r>
            <a:r>
              <a:rPr lang="zh-TW" altLang="en-US" dirty="0">
                <a:latin typeface="微軟正黑體" panose="020B0604030504040204" pitchFamily="34" charset="-120"/>
                <a:ea typeface="微軟正黑體" panose="020B0604030504040204" pitchFamily="34" charset="-120"/>
              </a:rPr>
              <a:t>之間後再顯示出來，所以才會導致看起來是一樣的色塊對應出來卻不同。</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對於這個情況，之前是有試過在訓練過程中每個</a:t>
            </a:r>
            <a:r>
              <a:rPr lang="en-US" altLang="zh-TW" dirty="0">
                <a:latin typeface="微軟正黑體" panose="020B0604030504040204" pitchFamily="34" charset="-120"/>
                <a:ea typeface="微軟正黑體" panose="020B0604030504040204" pitchFamily="34" charset="-120"/>
              </a:rPr>
              <a:t>batch</a:t>
            </a:r>
            <a:r>
              <a:rPr lang="zh-TW" altLang="en-US" dirty="0">
                <a:latin typeface="微軟正黑體" panose="020B0604030504040204" pitchFamily="34" charset="-120"/>
                <a:ea typeface="微軟正黑體" panose="020B0604030504040204" pitchFamily="34" charset="-120"/>
              </a:rPr>
              <a:t>倒傳遞後將</a:t>
            </a:r>
            <a:r>
              <a:rPr lang="en-US" altLang="zh-TW" dirty="0">
                <a:latin typeface="微軟正黑體" panose="020B0604030504040204" pitchFamily="34" charset="-120"/>
                <a:ea typeface="微軟正黑體" panose="020B0604030504040204" pitchFamily="34" charset="-120"/>
              </a:rPr>
              <a:t>weights clip</a:t>
            </a:r>
            <a:r>
              <a:rPr lang="zh-TW" altLang="en-US" dirty="0">
                <a:latin typeface="微軟正黑體" panose="020B0604030504040204" pitchFamily="34" charset="-120"/>
                <a:ea typeface="微軟正黑體" panose="020B0604030504040204" pitchFamily="34" charset="-120"/>
              </a:rPr>
              <a:t>到</a:t>
            </a:r>
            <a:r>
              <a:rPr lang="en-US" altLang="zh-TW" dirty="0">
                <a:latin typeface="微軟正黑體" panose="020B0604030504040204" pitchFamily="34" charset="-120"/>
                <a:ea typeface="微軟正黑體" panose="020B0604030504040204" pitchFamily="34" charset="-120"/>
              </a:rPr>
              <a:t>(0,1)</a:t>
            </a:r>
            <a:r>
              <a:rPr lang="zh-TW" altLang="en-US" dirty="0">
                <a:latin typeface="微軟正黑體" panose="020B0604030504040204" pitchFamily="34" charset="-120"/>
                <a:ea typeface="微軟正黑體" panose="020B0604030504040204" pitchFamily="34" charset="-120"/>
              </a:rPr>
              <a:t>但成效不佳。</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由於現在的模型對比之前的試的時候有所變動，所以我會重新進行以下兩個方案的實驗</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每個</a:t>
            </a:r>
            <a:r>
              <a:rPr lang="en-US" altLang="zh-TW" dirty="0">
                <a:latin typeface="微軟正黑體" panose="020B0604030504040204" pitchFamily="34" charset="-120"/>
                <a:ea typeface="微軟正黑體" panose="020B0604030504040204" pitchFamily="34" charset="-120"/>
              </a:rPr>
              <a:t>batch</a:t>
            </a:r>
            <a:r>
              <a:rPr lang="zh-TW" altLang="en-US" dirty="0">
                <a:latin typeface="微軟正黑體" panose="020B0604030504040204" pitchFamily="34" charset="-120"/>
                <a:ea typeface="微軟正黑體" panose="020B0604030504040204" pitchFamily="34" charset="-120"/>
              </a:rPr>
              <a:t>倒傳遞後將</a:t>
            </a:r>
            <a:r>
              <a:rPr lang="en-US" altLang="zh-TW" dirty="0">
                <a:latin typeface="微軟正黑體" panose="020B0604030504040204" pitchFamily="34" charset="-120"/>
                <a:ea typeface="微軟正黑體" panose="020B0604030504040204" pitchFamily="34" charset="-120"/>
              </a:rPr>
              <a:t>weights clip</a:t>
            </a:r>
            <a:r>
              <a:rPr lang="zh-TW" altLang="en-US" dirty="0">
                <a:latin typeface="微軟正黑體" panose="020B0604030504040204" pitchFamily="34" charset="-120"/>
                <a:ea typeface="微軟正黑體" panose="020B0604030504040204" pitchFamily="34" charset="-120"/>
              </a:rPr>
              <a:t>到</a:t>
            </a:r>
            <a:r>
              <a:rPr lang="en-US" altLang="zh-TW" dirty="0">
                <a:latin typeface="微軟正黑體" panose="020B0604030504040204" pitchFamily="34" charset="-120"/>
                <a:ea typeface="微軟正黑體" panose="020B0604030504040204" pitchFamily="34" charset="-120"/>
              </a:rPr>
              <a:t>(0,1)</a:t>
            </a:r>
          </a:p>
          <a:p>
            <a:r>
              <a:rPr lang="en-US" altLang="zh-TW"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每個</a:t>
            </a:r>
            <a:r>
              <a:rPr lang="en-US" altLang="zh-TW" dirty="0">
                <a:latin typeface="微軟正黑體" panose="020B0604030504040204" pitchFamily="34" charset="-120"/>
                <a:ea typeface="微軟正黑體" panose="020B0604030504040204" pitchFamily="34" charset="-120"/>
              </a:rPr>
              <a:t>batch</a:t>
            </a:r>
            <a:r>
              <a:rPr lang="zh-TW" altLang="en-US" dirty="0">
                <a:latin typeface="微軟正黑體" panose="020B0604030504040204" pitchFamily="34" charset="-120"/>
                <a:ea typeface="微軟正黑體" panose="020B0604030504040204" pitchFamily="34" charset="-120"/>
              </a:rPr>
              <a:t>倒傳遞後將</a:t>
            </a:r>
            <a:r>
              <a:rPr lang="en-US" altLang="zh-TW" dirty="0">
                <a:latin typeface="微軟正黑體" panose="020B0604030504040204" pitchFamily="34" charset="-120"/>
                <a:ea typeface="微軟正黑體" panose="020B0604030504040204" pitchFamily="34" charset="-120"/>
              </a:rPr>
              <a:t>weights normalize</a:t>
            </a:r>
            <a:r>
              <a:rPr lang="zh-TW" altLang="en-US" dirty="0">
                <a:latin typeface="微軟正黑體" panose="020B0604030504040204" pitchFamily="34" charset="-120"/>
                <a:ea typeface="微軟正黑體" panose="020B0604030504040204" pitchFamily="34" charset="-120"/>
              </a:rPr>
              <a:t>到</a:t>
            </a:r>
            <a:r>
              <a:rPr lang="en-US" altLang="zh-TW" dirty="0">
                <a:latin typeface="微軟正黑體" panose="020B0604030504040204" pitchFamily="34" charset="-120"/>
                <a:ea typeface="微軟正黑體" panose="020B0604030504040204" pitchFamily="34" charset="-120"/>
              </a:rPr>
              <a:t>(0,1)</a:t>
            </a:r>
          </a:p>
        </p:txBody>
      </p:sp>
    </p:spTree>
    <p:extLst>
      <p:ext uri="{BB962C8B-B14F-4D97-AF65-F5344CB8AC3E}">
        <p14:creationId xmlns:p14="http://schemas.microsoft.com/office/powerpoint/2010/main" val="65619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D3301A-D404-4871-A2F8-B13E164B22A3}"/>
              </a:ext>
            </a:extLst>
          </p:cNvPr>
          <p:cNvSpPr>
            <a:spLocks noGrp="1"/>
          </p:cNvSpPr>
          <p:nvPr>
            <p:ph type="title"/>
          </p:nvPr>
        </p:nvSpPr>
        <p:spPr/>
        <p:txBody>
          <a:bodyPr>
            <a:normAutofit/>
          </a:bodyPr>
          <a:lstStyle/>
          <a:p>
            <a:r>
              <a:rPr lang="en-US" altLang="zh-TW" dirty="0"/>
              <a:t>2.</a:t>
            </a:r>
            <a:r>
              <a:rPr lang="zh-TW" altLang="en-US" dirty="0"/>
              <a:t> 同樣是咖啡色的</a:t>
            </a:r>
            <a:r>
              <a:rPr lang="en-US" altLang="zh-TW" dirty="0"/>
              <a:t>filter</a:t>
            </a:r>
            <a:r>
              <a:rPr lang="zh-TW" altLang="en-US" dirty="0"/>
              <a:t>，但對應的實際影像卻有綠和紅？</a:t>
            </a:r>
            <a:endParaRPr lang="en-US" altLang="zh-TW" dirty="0"/>
          </a:p>
        </p:txBody>
      </p:sp>
      <p:pic>
        <p:nvPicPr>
          <p:cNvPr id="5" name="內容版面配置區 4">
            <a:extLst>
              <a:ext uri="{FF2B5EF4-FFF2-40B4-BE49-F238E27FC236}">
                <a16:creationId xmlns:a16="http://schemas.microsoft.com/office/drawing/2014/main" id="{309D571D-EB7A-4A6B-95FE-D3F29326DC7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17110" y="2945232"/>
            <a:ext cx="1728798" cy="1728798"/>
          </a:xfrm>
        </p:spPr>
      </p:pic>
      <p:sp>
        <p:nvSpPr>
          <p:cNvPr id="6" name="文字方塊 5">
            <a:extLst>
              <a:ext uri="{FF2B5EF4-FFF2-40B4-BE49-F238E27FC236}">
                <a16:creationId xmlns:a16="http://schemas.microsoft.com/office/drawing/2014/main" id="{F1E40C49-57BA-4C4C-B430-646182C65E48}"/>
              </a:ext>
            </a:extLst>
          </p:cNvPr>
          <p:cNvSpPr txBox="1"/>
          <p:nvPr/>
        </p:nvSpPr>
        <p:spPr>
          <a:xfrm>
            <a:off x="403071" y="2234183"/>
            <a:ext cx="1160868" cy="369332"/>
          </a:xfrm>
          <a:prstGeom prst="rect">
            <a:avLst/>
          </a:prstGeom>
          <a:noFill/>
        </p:spPr>
        <p:txBody>
          <a:bodyPr wrap="square" rtlCol="0">
            <a:spAutoFit/>
          </a:bodyPr>
          <a:lstStyle/>
          <a:p>
            <a:pPr algn="ctr"/>
            <a:r>
              <a:rPr lang="en-US" altLang="zh-TW" dirty="0"/>
              <a:t>FM</a:t>
            </a:r>
            <a:endParaRPr lang="zh-TW" altLang="en-US" dirty="0"/>
          </a:p>
        </p:txBody>
      </p:sp>
      <p:sp>
        <p:nvSpPr>
          <p:cNvPr id="7" name="文字方塊 6">
            <a:extLst>
              <a:ext uri="{FF2B5EF4-FFF2-40B4-BE49-F238E27FC236}">
                <a16:creationId xmlns:a16="http://schemas.microsoft.com/office/drawing/2014/main" id="{89AB0419-32DC-484D-AA84-0301DBE031C9}"/>
              </a:ext>
            </a:extLst>
          </p:cNvPr>
          <p:cNvSpPr txBox="1"/>
          <p:nvPr/>
        </p:nvSpPr>
        <p:spPr>
          <a:xfrm>
            <a:off x="1267285" y="2234183"/>
            <a:ext cx="1160868" cy="369332"/>
          </a:xfrm>
          <a:prstGeom prst="rect">
            <a:avLst/>
          </a:prstGeom>
          <a:noFill/>
        </p:spPr>
        <p:txBody>
          <a:bodyPr wrap="square" rtlCol="0">
            <a:spAutoFit/>
          </a:bodyPr>
          <a:lstStyle/>
          <a:p>
            <a:pPr algn="ctr"/>
            <a:r>
              <a:rPr lang="en-US" altLang="zh-TW" dirty="0"/>
              <a:t>CI</a:t>
            </a:r>
            <a:endParaRPr lang="zh-TW" altLang="en-US" dirty="0"/>
          </a:p>
        </p:txBody>
      </p:sp>
      <p:graphicFrame>
        <p:nvGraphicFramePr>
          <p:cNvPr id="8" name="表格 8">
            <a:extLst>
              <a:ext uri="{FF2B5EF4-FFF2-40B4-BE49-F238E27FC236}">
                <a16:creationId xmlns:a16="http://schemas.microsoft.com/office/drawing/2014/main" id="{27EEB445-A0EA-42E8-A08F-8E7484FEBDD4}"/>
              </a:ext>
            </a:extLst>
          </p:cNvPr>
          <p:cNvGraphicFramePr>
            <a:graphicFrameLocks noGrp="1"/>
          </p:cNvGraphicFramePr>
          <p:nvPr>
            <p:extLst>
              <p:ext uri="{D42A27DB-BD31-4B8C-83A1-F6EECF244321}">
                <p14:modId xmlns:p14="http://schemas.microsoft.com/office/powerpoint/2010/main" val="1275956556"/>
              </p:ext>
            </p:extLst>
          </p:nvPr>
        </p:nvGraphicFramePr>
        <p:xfrm>
          <a:off x="2667523" y="1912566"/>
          <a:ext cx="5997206" cy="3264872"/>
        </p:xfrm>
        <a:graphic>
          <a:graphicData uri="http://schemas.openxmlformats.org/drawingml/2006/table">
            <a:tbl>
              <a:tblPr firstRow="1" bandRow="1">
                <a:tableStyleId>{5C22544A-7EE6-4342-B048-85BDC9FD1C3A}</a:tableStyleId>
              </a:tblPr>
              <a:tblGrid>
                <a:gridCol w="2084639">
                  <a:extLst>
                    <a:ext uri="{9D8B030D-6E8A-4147-A177-3AD203B41FA5}">
                      <a16:colId xmlns:a16="http://schemas.microsoft.com/office/drawing/2014/main" val="3579915185"/>
                    </a:ext>
                  </a:extLst>
                </a:gridCol>
                <a:gridCol w="2491095">
                  <a:extLst>
                    <a:ext uri="{9D8B030D-6E8A-4147-A177-3AD203B41FA5}">
                      <a16:colId xmlns:a16="http://schemas.microsoft.com/office/drawing/2014/main" val="886413144"/>
                    </a:ext>
                  </a:extLst>
                </a:gridCol>
                <a:gridCol w="1421472">
                  <a:extLst>
                    <a:ext uri="{9D8B030D-6E8A-4147-A177-3AD203B41FA5}">
                      <a16:colId xmlns:a16="http://schemas.microsoft.com/office/drawing/2014/main" val="139047509"/>
                    </a:ext>
                  </a:extLst>
                </a:gridCol>
              </a:tblGrid>
              <a:tr h="452262">
                <a:tc gridSpan="2">
                  <a:txBody>
                    <a:bodyPr/>
                    <a:lstStyle/>
                    <a:p>
                      <a:pPr algn="ctr"/>
                      <a:r>
                        <a:rPr lang="en-US" altLang="zh-TW" dirty="0"/>
                        <a:t>(R, G, B)</a:t>
                      </a:r>
                      <a:endParaRPr lang="zh-TW" altLang="en-US" dirty="0"/>
                    </a:p>
                  </a:txBody>
                  <a:tcPr anchor="ctr"/>
                </a:tc>
                <a:tc hMerge="1">
                  <a:txBody>
                    <a:bodyPr/>
                    <a:lstStyle/>
                    <a:p>
                      <a:endParaRPr lang="zh-TW" altLang="en-US" dirty="0"/>
                    </a:p>
                  </a:txBody>
                  <a:tcPr/>
                </a:tc>
                <a:tc>
                  <a:txBody>
                    <a:bodyPr/>
                    <a:lstStyle/>
                    <a:p>
                      <a:pPr algn="ctr"/>
                      <a:r>
                        <a:rPr lang="zh-TW" altLang="en-US" dirty="0"/>
                        <a:t>色塊距離</a:t>
                      </a:r>
                    </a:p>
                  </a:txBody>
                  <a:tcPr anchor="ctr"/>
                </a:tc>
                <a:extLst>
                  <a:ext uri="{0D108BD9-81ED-4DB2-BD59-A6C34878D82A}">
                    <a16:rowId xmlns:a16="http://schemas.microsoft.com/office/drawing/2014/main" val="2386541361"/>
                  </a:ext>
                </a:extLst>
              </a:tr>
              <a:tr h="1406305">
                <a:tc>
                  <a:txBody>
                    <a:bodyPr/>
                    <a:lstStyle/>
                    <a:p>
                      <a:pPr marL="0" algn="ctr" defTabSz="914400" rtl="0" eaLnBrk="1" latinLnBrk="0" hangingPunct="1"/>
                      <a:r>
                        <a:rPr lang="en-US" altLang="zh-TW" sz="900" kern="1200" dirty="0">
                          <a:solidFill>
                            <a:schemeClr val="dk1"/>
                          </a:solidFill>
                          <a:latin typeface="+mn-lt"/>
                          <a:ea typeface="+mn-ea"/>
                          <a:cs typeface="+mn-cs"/>
                        </a:rPr>
                        <a:t>(0.56, 0.42, 0.43)</a:t>
                      </a:r>
                      <a:endParaRPr lang="zh-TW" altLang="en-US" sz="900" kern="1200" dirty="0">
                        <a:solidFill>
                          <a:schemeClr val="dk1"/>
                        </a:solidFill>
                        <a:latin typeface="+mn-lt"/>
                        <a:ea typeface="+mn-ea"/>
                        <a:cs typeface="+mn-cs"/>
                      </a:endParaRPr>
                    </a:p>
                  </a:txBody>
                  <a:tcPr anchor="ctr"/>
                </a:tc>
                <a:tc>
                  <a:txBody>
                    <a:bodyPr/>
                    <a:lstStyle/>
                    <a:p>
                      <a:pPr marL="0" algn="ctr" defTabSz="914400" rtl="0" eaLnBrk="1" latinLnBrk="0" hangingPunct="1"/>
                      <a:endParaRPr lang="zh-TW" altLang="en-US" sz="9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TW" sz="1800" b="0" i="0" kern="1200" dirty="0">
                          <a:solidFill>
                            <a:schemeClr val="dk1"/>
                          </a:solidFill>
                          <a:effectLst/>
                          <a:latin typeface="+mn-lt"/>
                          <a:ea typeface="+mn-ea"/>
                          <a:cs typeface="+mn-cs"/>
                        </a:rPr>
                        <a:t>3.0618</a:t>
                      </a:r>
                      <a:endParaRPr lang="zh-TW"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2126196801"/>
                  </a:ext>
                </a:extLst>
              </a:tr>
              <a:tr h="1406305">
                <a:tc>
                  <a:txBody>
                    <a:bodyPr/>
                    <a:lstStyle/>
                    <a:p>
                      <a:pPr marL="0" algn="ctr" defTabSz="914400" rtl="0" eaLnBrk="1" latinLnBrk="0" hangingPunct="1"/>
                      <a:r>
                        <a:rPr lang="en-US" altLang="zh-TW" sz="900" kern="1200" dirty="0">
                          <a:solidFill>
                            <a:schemeClr val="dk1"/>
                          </a:solidFill>
                          <a:latin typeface="+mn-lt"/>
                          <a:ea typeface="+mn-ea"/>
                          <a:cs typeface="+mn-cs"/>
                        </a:rPr>
                        <a:t>(0.45, 0.53, 0.42)</a:t>
                      </a:r>
                      <a:endParaRPr lang="zh-TW" altLang="en-US" sz="900" kern="1200" dirty="0">
                        <a:solidFill>
                          <a:schemeClr val="dk1"/>
                        </a:solidFill>
                        <a:latin typeface="+mn-lt"/>
                        <a:ea typeface="+mn-ea"/>
                        <a:cs typeface="+mn-cs"/>
                      </a:endParaRPr>
                    </a:p>
                  </a:txBody>
                  <a:tcPr anchor="ctr"/>
                </a:tc>
                <a:tc>
                  <a:txBody>
                    <a:bodyPr/>
                    <a:lstStyle/>
                    <a:p>
                      <a:pPr marL="0" algn="ctr" defTabSz="914400" rtl="0" eaLnBrk="1" latinLnBrk="0" hangingPunct="1"/>
                      <a:endParaRPr lang="zh-TW" altLang="en-US" sz="9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TW" sz="1800" b="0" i="0" kern="1200" dirty="0">
                          <a:solidFill>
                            <a:schemeClr val="dk1"/>
                          </a:solidFill>
                          <a:effectLst/>
                          <a:latin typeface="+mn-lt"/>
                          <a:ea typeface="+mn-ea"/>
                          <a:cs typeface="+mn-cs"/>
                        </a:rPr>
                        <a:t>3.2240</a:t>
                      </a:r>
                      <a:endParaRPr lang="zh-TW"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2203685877"/>
                  </a:ext>
                </a:extLst>
              </a:tr>
            </a:tbl>
          </a:graphicData>
        </a:graphic>
      </p:graphicFrame>
      <p:graphicFrame>
        <p:nvGraphicFramePr>
          <p:cNvPr id="3" name="表格 3">
            <a:extLst>
              <a:ext uri="{FF2B5EF4-FFF2-40B4-BE49-F238E27FC236}">
                <a16:creationId xmlns:a16="http://schemas.microsoft.com/office/drawing/2014/main" id="{05045E1A-2016-4443-BCEF-76C6FED965E1}"/>
              </a:ext>
            </a:extLst>
          </p:cNvPr>
          <p:cNvGraphicFramePr>
            <a:graphicFrameLocks noGrp="1"/>
          </p:cNvGraphicFramePr>
          <p:nvPr>
            <p:extLst>
              <p:ext uri="{D42A27DB-BD31-4B8C-83A1-F6EECF244321}">
                <p14:modId xmlns:p14="http://schemas.microsoft.com/office/powerpoint/2010/main" val="806562120"/>
              </p:ext>
            </p:extLst>
          </p:nvPr>
        </p:nvGraphicFramePr>
        <p:xfrm>
          <a:off x="5099804" y="2612282"/>
          <a:ext cx="1960433" cy="990203"/>
        </p:xfrm>
        <a:graphic>
          <a:graphicData uri="http://schemas.openxmlformats.org/drawingml/2006/table">
            <a:tbl>
              <a:tblPr firstRow="1" bandRow="1">
                <a:tableStyleId>{5C22544A-7EE6-4342-B048-85BDC9FD1C3A}</a:tableStyleId>
              </a:tblPr>
              <a:tblGrid>
                <a:gridCol w="428261">
                  <a:extLst>
                    <a:ext uri="{9D8B030D-6E8A-4147-A177-3AD203B41FA5}">
                      <a16:colId xmlns:a16="http://schemas.microsoft.com/office/drawing/2014/main" val="4137216366"/>
                    </a:ext>
                  </a:extLst>
                </a:gridCol>
                <a:gridCol w="383043">
                  <a:extLst>
                    <a:ext uri="{9D8B030D-6E8A-4147-A177-3AD203B41FA5}">
                      <a16:colId xmlns:a16="http://schemas.microsoft.com/office/drawing/2014/main" val="674980424"/>
                    </a:ext>
                  </a:extLst>
                </a:gridCol>
                <a:gridCol w="383043">
                  <a:extLst>
                    <a:ext uri="{9D8B030D-6E8A-4147-A177-3AD203B41FA5}">
                      <a16:colId xmlns:a16="http://schemas.microsoft.com/office/drawing/2014/main" val="1091011524"/>
                    </a:ext>
                  </a:extLst>
                </a:gridCol>
                <a:gridCol w="383043">
                  <a:extLst>
                    <a:ext uri="{9D8B030D-6E8A-4147-A177-3AD203B41FA5}">
                      <a16:colId xmlns:a16="http://schemas.microsoft.com/office/drawing/2014/main" val="3078380018"/>
                    </a:ext>
                  </a:extLst>
                </a:gridCol>
                <a:gridCol w="383043">
                  <a:extLst>
                    <a:ext uri="{9D8B030D-6E8A-4147-A177-3AD203B41FA5}">
                      <a16:colId xmlns:a16="http://schemas.microsoft.com/office/drawing/2014/main" val="3634034815"/>
                    </a:ext>
                  </a:extLst>
                </a:gridCol>
              </a:tblGrid>
              <a:tr h="203375">
                <a:tc>
                  <a:txBody>
                    <a:bodyPr/>
                    <a:lstStyle/>
                    <a:p>
                      <a:pPr algn="l"/>
                      <a:r>
                        <a:rPr lang="en-US" altLang="zh-TW" sz="300" b="0" i="0" kern="1200" dirty="0">
                          <a:solidFill>
                            <a:schemeClr val="tx1"/>
                          </a:solidFill>
                          <a:effectLst/>
                          <a:latin typeface="+mn-lt"/>
                          <a:ea typeface="+mn-ea"/>
                          <a:cs typeface="+mn-cs"/>
                        </a:rPr>
                        <a:t>(1, 0.37, 0.37)</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(1, 0, 0)</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(1, 0, 0)</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(1, 0, 0)</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(1, 0.37, 0.37)</a:t>
                      </a:r>
                      <a:endParaRPr lang="zh-TW" altLang="en-US" sz="300" dirty="0">
                        <a:solidFill>
                          <a:schemeClr val="tx1"/>
                        </a:solidFill>
                      </a:endParaRPr>
                    </a:p>
                    <a:p>
                      <a:pPr algn="l"/>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18252"/>
                  </a:ext>
                </a:extLst>
              </a:tr>
              <a:tr h="196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(1, 0.37, 0.37)</a:t>
                      </a:r>
                      <a:endParaRPr lang="zh-TW" altLang="en-US" sz="300" dirty="0">
                        <a:solidFill>
                          <a:schemeClr val="tx1"/>
                        </a:solidFill>
                      </a:endParaRPr>
                    </a:p>
                    <a:p>
                      <a:pPr algn="l"/>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(1, 0, 0)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(1, 0, 0)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(1, 0, 0)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(1, 0.37, 0.37)</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8658315"/>
                  </a:ext>
                </a:extLst>
              </a:tr>
              <a:tr h="196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(1, 0.37, 0.37)</a:t>
                      </a:r>
                      <a:endParaRPr lang="zh-TW" altLang="en-US" sz="300" dirty="0">
                        <a:solidFill>
                          <a:schemeClr val="tx1"/>
                        </a:solidFill>
                      </a:endParaRPr>
                    </a:p>
                    <a:p>
                      <a:pPr algn="l"/>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(1, 0, 0)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(1, 0, 0)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(1, 0, 0)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(1, 0.37, 0.37)</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2050407"/>
                  </a:ext>
                </a:extLst>
              </a:tr>
              <a:tr h="196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(1, 0.37, 0.37)</a:t>
                      </a:r>
                      <a:endParaRPr lang="zh-TW" altLang="en-US" sz="300" dirty="0">
                        <a:solidFill>
                          <a:schemeClr val="tx1"/>
                        </a:solidFill>
                      </a:endParaRPr>
                    </a:p>
                    <a:p>
                      <a:pPr algn="l"/>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(1, 0, 0)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(1, 0, 0)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(1, 0, 0)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(1, 0.37, 0.37)</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5857602"/>
                  </a:ext>
                </a:extLst>
              </a:tr>
              <a:tr h="196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(1, 0.6, 0.6)</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(1, 0.37, 0.37)</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(1, 0.37, 0.37)</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(1, 0.37, 0.37)</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(1, 0.6, 0.6)</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1918441"/>
                  </a:ext>
                </a:extLst>
              </a:tr>
            </a:tbl>
          </a:graphicData>
        </a:graphic>
      </p:graphicFrame>
      <p:graphicFrame>
        <p:nvGraphicFramePr>
          <p:cNvPr id="10" name="表格 3">
            <a:extLst>
              <a:ext uri="{FF2B5EF4-FFF2-40B4-BE49-F238E27FC236}">
                <a16:creationId xmlns:a16="http://schemas.microsoft.com/office/drawing/2014/main" id="{81B09565-6805-499B-8570-E846974B9D67}"/>
              </a:ext>
            </a:extLst>
          </p:cNvPr>
          <p:cNvGraphicFramePr>
            <a:graphicFrameLocks noGrp="1"/>
          </p:cNvGraphicFramePr>
          <p:nvPr>
            <p:extLst>
              <p:ext uri="{D42A27DB-BD31-4B8C-83A1-F6EECF244321}">
                <p14:modId xmlns:p14="http://schemas.microsoft.com/office/powerpoint/2010/main" val="2819882248"/>
              </p:ext>
            </p:extLst>
          </p:nvPr>
        </p:nvGraphicFramePr>
        <p:xfrm>
          <a:off x="5099804" y="3949020"/>
          <a:ext cx="1960433" cy="983535"/>
        </p:xfrm>
        <a:graphic>
          <a:graphicData uri="http://schemas.openxmlformats.org/drawingml/2006/table">
            <a:tbl>
              <a:tblPr firstRow="1" bandRow="1">
                <a:tableStyleId>{5C22544A-7EE6-4342-B048-85BDC9FD1C3A}</a:tableStyleId>
              </a:tblPr>
              <a:tblGrid>
                <a:gridCol w="428261">
                  <a:extLst>
                    <a:ext uri="{9D8B030D-6E8A-4147-A177-3AD203B41FA5}">
                      <a16:colId xmlns:a16="http://schemas.microsoft.com/office/drawing/2014/main" val="4137216366"/>
                    </a:ext>
                  </a:extLst>
                </a:gridCol>
                <a:gridCol w="383043">
                  <a:extLst>
                    <a:ext uri="{9D8B030D-6E8A-4147-A177-3AD203B41FA5}">
                      <a16:colId xmlns:a16="http://schemas.microsoft.com/office/drawing/2014/main" val="674980424"/>
                    </a:ext>
                  </a:extLst>
                </a:gridCol>
                <a:gridCol w="383043">
                  <a:extLst>
                    <a:ext uri="{9D8B030D-6E8A-4147-A177-3AD203B41FA5}">
                      <a16:colId xmlns:a16="http://schemas.microsoft.com/office/drawing/2014/main" val="1091011524"/>
                    </a:ext>
                  </a:extLst>
                </a:gridCol>
                <a:gridCol w="383043">
                  <a:extLst>
                    <a:ext uri="{9D8B030D-6E8A-4147-A177-3AD203B41FA5}">
                      <a16:colId xmlns:a16="http://schemas.microsoft.com/office/drawing/2014/main" val="3078380018"/>
                    </a:ext>
                  </a:extLst>
                </a:gridCol>
                <a:gridCol w="383043">
                  <a:extLst>
                    <a:ext uri="{9D8B030D-6E8A-4147-A177-3AD203B41FA5}">
                      <a16:colId xmlns:a16="http://schemas.microsoft.com/office/drawing/2014/main" val="3634034815"/>
                    </a:ext>
                  </a:extLst>
                </a:gridCol>
              </a:tblGrid>
              <a:tr h="196707">
                <a:tc>
                  <a:txBody>
                    <a:bodyPr/>
                    <a:lstStyle/>
                    <a:p>
                      <a:pPr algn="l"/>
                      <a:r>
                        <a:rPr lang="en-US" altLang="zh-TW" sz="300" b="0" i="0" kern="1200" dirty="0">
                          <a:solidFill>
                            <a:schemeClr val="tx1"/>
                          </a:solidFill>
                          <a:effectLst/>
                          <a:latin typeface="+mn-lt"/>
                          <a:ea typeface="+mn-ea"/>
                          <a:cs typeface="+mn-cs"/>
                        </a:rPr>
                        <a:t>(0.37,1, 0.37)</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(0, 1, 0)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(0, 1, 0)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(0, 1, 0)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TW" sz="300" b="0" i="0" kern="1200" dirty="0">
                          <a:solidFill>
                            <a:schemeClr val="tx1"/>
                          </a:solidFill>
                          <a:effectLst/>
                          <a:latin typeface="+mn-lt"/>
                          <a:ea typeface="+mn-ea"/>
                          <a:cs typeface="+mn-cs"/>
                        </a:rPr>
                        <a:t>(0.37,1, 0.37)</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18252"/>
                  </a:ext>
                </a:extLst>
              </a:tr>
              <a:tr h="196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(0.37,1, 0.37)</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(0, 1, 0)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(0, 1, 0)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(0, 1, 0)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(0.37,1, 0.37)</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8658315"/>
                  </a:ext>
                </a:extLst>
              </a:tr>
              <a:tr h="196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(0.37,1, 0.37)</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(0, 1, 0)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(0, 1, 0)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(0, 1, 0)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(0.37,1, 0.37)</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2050407"/>
                  </a:ext>
                </a:extLst>
              </a:tr>
              <a:tr h="196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(0.37,1, 0.37)</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(0, 1, 0)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(0, 1, 0)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(0, 1, 0)</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(0.37,1, 0.37)</a:t>
                      </a:r>
                      <a:endParaRPr kumimoji="0" lang="zh-TW" altLang="en-US" sz="3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5857602"/>
                  </a:ext>
                </a:extLst>
              </a:tr>
              <a:tr h="196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(0.6, 1, 0.6)</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(1, 0.37, 0.37)</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(1, 0.37, 0.37)</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(1, 0.37, 0.37)</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00" b="0" i="0" kern="1200" dirty="0">
                          <a:solidFill>
                            <a:schemeClr val="tx1"/>
                          </a:solidFill>
                          <a:effectLst/>
                          <a:latin typeface="+mn-lt"/>
                          <a:ea typeface="+mn-ea"/>
                          <a:cs typeface="+mn-cs"/>
                        </a:rPr>
                        <a:t>(0.6, 1, 0.6)</a:t>
                      </a:r>
                      <a:endParaRPr lang="zh-TW" altLang="en-US" sz="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1918441"/>
                  </a:ext>
                </a:extLst>
              </a:tr>
            </a:tbl>
          </a:graphicData>
        </a:graphic>
      </p:graphicFrame>
      <p:sp>
        <p:nvSpPr>
          <p:cNvPr id="11" name="文字方塊 10">
            <a:extLst>
              <a:ext uri="{FF2B5EF4-FFF2-40B4-BE49-F238E27FC236}">
                <a16:creationId xmlns:a16="http://schemas.microsoft.com/office/drawing/2014/main" id="{77FB2C0F-FFF9-4331-BCEE-F8342890FE5C}"/>
              </a:ext>
            </a:extLst>
          </p:cNvPr>
          <p:cNvSpPr txBox="1"/>
          <p:nvPr/>
        </p:nvSpPr>
        <p:spPr>
          <a:xfrm>
            <a:off x="8748442" y="2000285"/>
            <a:ext cx="3106562" cy="2308324"/>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從結果上來看，對於這兩個咖啡色，模型選擇紅和綠兩個不同的</a:t>
            </a:r>
            <a:r>
              <a:rPr lang="en-US" altLang="zh-TW" dirty="0">
                <a:latin typeface="微軟正黑體" panose="020B0604030504040204" pitchFamily="34" charset="-120"/>
                <a:ea typeface="微軟正黑體" panose="020B0604030504040204" pitchFamily="34" charset="-120"/>
              </a:rPr>
              <a:t>CI</a:t>
            </a:r>
            <a:r>
              <a:rPr lang="zh-TW" altLang="en-US" dirty="0">
                <a:latin typeface="微軟正黑體" panose="020B0604030504040204" pitchFamily="34" charset="-120"/>
                <a:ea typeface="微軟正黑體" panose="020B0604030504040204" pitchFamily="34" charset="-120"/>
              </a:rPr>
              <a:t>的原因是由於這兩個咖啡色雖然值相近但是比例不同，一個紅色多一點於是模型便選擇紅色的</a:t>
            </a:r>
            <a:r>
              <a:rPr lang="en-US" altLang="zh-TW" dirty="0">
                <a:latin typeface="微軟正黑體" panose="020B0604030504040204" pitchFamily="34" charset="-120"/>
                <a:ea typeface="微軟正黑體" panose="020B0604030504040204" pitchFamily="34" charset="-120"/>
              </a:rPr>
              <a:t>CI</a:t>
            </a:r>
            <a:r>
              <a:rPr lang="zh-TW" altLang="en-US" dirty="0">
                <a:latin typeface="微軟正黑體" panose="020B0604030504040204" pitchFamily="34" charset="-120"/>
                <a:ea typeface="微軟正黑體" panose="020B0604030504040204" pitchFamily="34" charset="-120"/>
              </a:rPr>
              <a:t>，而另一個綠色多一點模型便選擇綠色的</a:t>
            </a:r>
            <a:r>
              <a:rPr lang="en-US" altLang="zh-TW" dirty="0">
                <a:latin typeface="微軟正黑體" panose="020B0604030504040204" pitchFamily="34" charset="-120"/>
                <a:ea typeface="微軟正黑體" panose="020B0604030504040204" pitchFamily="34" charset="-120"/>
              </a:rPr>
              <a:t>CI</a:t>
            </a:r>
          </a:p>
        </p:txBody>
      </p:sp>
    </p:spTree>
    <p:extLst>
      <p:ext uri="{BB962C8B-B14F-4D97-AF65-F5344CB8AC3E}">
        <p14:creationId xmlns:p14="http://schemas.microsoft.com/office/powerpoint/2010/main" val="177187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B8EF4D-186E-44CF-B805-6A9CABC051FC}"/>
              </a:ext>
            </a:extLst>
          </p:cNvPr>
          <p:cNvSpPr>
            <a:spLocks noGrp="1"/>
          </p:cNvSpPr>
          <p:nvPr>
            <p:ph type="title"/>
          </p:nvPr>
        </p:nvSpPr>
        <p:spPr/>
        <p:txBody>
          <a:bodyPr/>
          <a:lstStyle/>
          <a:p>
            <a:r>
              <a:rPr lang="zh-TW" altLang="en-US" dirty="0"/>
              <a:t>要確定有沒錯誤？</a:t>
            </a:r>
          </a:p>
        </p:txBody>
      </p:sp>
      <p:sp>
        <p:nvSpPr>
          <p:cNvPr id="3" name="內容版面配置區 2">
            <a:extLst>
              <a:ext uri="{FF2B5EF4-FFF2-40B4-BE49-F238E27FC236}">
                <a16:creationId xmlns:a16="http://schemas.microsoft.com/office/drawing/2014/main" id="{CB401CA6-3E71-440C-A314-865BB40E25D7}"/>
              </a:ext>
            </a:extLst>
          </p:cNvPr>
          <p:cNvSpPr>
            <a:spLocks noGrp="1"/>
          </p:cNvSpPr>
          <p:nvPr>
            <p:ph idx="1"/>
          </p:nvPr>
        </p:nvSpPr>
        <p:spPr/>
        <p:txBody>
          <a:bodyPr>
            <a:normAutofit/>
          </a:bodyPr>
          <a:lstStyle/>
          <a:p>
            <a:pPr>
              <a:lnSpc>
                <a:spcPct val="150000"/>
              </a:lnSpc>
            </a:pPr>
            <a:r>
              <a:rPr lang="zh-TW" altLang="en-US" sz="2000" dirty="0"/>
              <a:t>我重新檢視程式碼和觀察反映最大</a:t>
            </a:r>
            <a:r>
              <a:rPr lang="en-US" altLang="zh-TW" sz="2000" dirty="0"/>
              <a:t>(</a:t>
            </a:r>
            <a:r>
              <a:rPr lang="zh-TW" altLang="en-US" sz="2000" dirty="0"/>
              <a:t>距離最近</a:t>
            </a:r>
            <a:r>
              <a:rPr lang="en-US" altLang="zh-TW" sz="2000" dirty="0"/>
              <a:t>)</a:t>
            </a:r>
            <a:r>
              <a:rPr lang="zh-TW" altLang="en-US" sz="2000" dirty="0"/>
              <a:t>的數值後我認為程式本身應該沒有問題，問題出在</a:t>
            </a:r>
            <a:r>
              <a:rPr lang="en-US" altLang="zh-TW" sz="2000" dirty="0"/>
              <a:t>weights</a:t>
            </a:r>
            <a:r>
              <a:rPr lang="zh-TW" altLang="en-US" sz="2000" dirty="0"/>
              <a:t>存在負數才導致顯示出來色塊的顏色和實際</a:t>
            </a:r>
            <a:r>
              <a:rPr lang="en-US" altLang="zh-TW" sz="2000" dirty="0"/>
              <a:t>RGB</a:t>
            </a:r>
            <a:r>
              <a:rPr lang="zh-TW" altLang="en-US" sz="2000" dirty="0"/>
              <a:t>不符，進而導致顯示出相同顏色的色塊卻對應到不同顏色的</a:t>
            </a:r>
            <a:r>
              <a:rPr lang="en-US" altLang="zh-TW" sz="2000" dirty="0"/>
              <a:t>CI</a:t>
            </a:r>
            <a:endParaRPr lang="zh-TW" altLang="en-US" sz="2000" dirty="0"/>
          </a:p>
        </p:txBody>
      </p:sp>
    </p:spTree>
    <p:extLst>
      <p:ext uri="{BB962C8B-B14F-4D97-AF65-F5344CB8AC3E}">
        <p14:creationId xmlns:p14="http://schemas.microsoft.com/office/powerpoint/2010/main" val="220178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B60D6B-29AB-4CC5-A6C8-E166EFB5C9AE}"/>
              </a:ext>
            </a:extLst>
          </p:cNvPr>
          <p:cNvSpPr>
            <a:spLocks noGrp="1"/>
          </p:cNvSpPr>
          <p:nvPr>
            <p:ph type="title"/>
          </p:nvPr>
        </p:nvSpPr>
        <p:spPr>
          <a:xfrm>
            <a:off x="838200" y="365126"/>
            <a:ext cx="10515600" cy="1066384"/>
          </a:xfrm>
        </p:spPr>
        <p:txBody>
          <a:bodyPr/>
          <a:lstStyle/>
          <a:p>
            <a:r>
              <a:rPr lang="zh-TW" altLang="en-US" dirty="0">
                <a:latin typeface="微軟正黑體" panose="020B0604030504040204" pitchFamily="34" charset="-120"/>
                <a:ea typeface="微軟正黑體" panose="020B0604030504040204" pitchFamily="34" charset="-120"/>
              </a:rPr>
              <a:t>每個</a:t>
            </a:r>
            <a:r>
              <a:rPr lang="en-US" altLang="zh-TW" dirty="0">
                <a:latin typeface="微軟正黑體" panose="020B0604030504040204" pitchFamily="34" charset="-120"/>
                <a:ea typeface="微軟正黑體" panose="020B0604030504040204" pitchFamily="34" charset="-120"/>
              </a:rPr>
              <a:t>batch</a:t>
            </a:r>
            <a:r>
              <a:rPr lang="zh-TW" altLang="en-US" dirty="0">
                <a:latin typeface="微軟正黑體" panose="020B0604030504040204" pitchFamily="34" charset="-120"/>
                <a:ea typeface="微軟正黑體" panose="020B0604030504040204" pitchFamily="34" charset="-120"/>
              </a:rPr>
              <a:t>倒傳遞後將</a:t>
            </a:r>
            <a:r>
              <a:rPr lang="en-US" altLang="zh-TW" dirty="0">
                <a:latin typeface="微軟正黑體" panose="020B0604030504040204" pitchFamily="34" charset="-120"/>
                <a:ea typeface="微軟正黑體" panose="020B0604030504040204" pitchFamily="34" charset="-120"/>
              </a:rPr>
              <a:t>weights clip</a:t>
            </a:r>
            <a:r>
              <a:rPr lang="zh-TW" altLang="en-US" dirty="0">
                <a:latin typeface="微軟正黑體" panose="020B0604030504040204" pitchFamily="34" charset="-120"/>
                <a:ea typeface="微軟正黑體" panose="020B0604030504040204" pitchFamily="34" charset="-120"/>
              </a:rPr>
              <a:t>到</a:t>
            </a:r>
            <a:r>
              <a:rPr lang="en-US" altLang="zh-TW" dirty="0">
                <a:latin typeface="微軟正黑體" panose="020B0604030504040204" pitchFamily="34" charset="-120"/>
                <a:ea typeface="微軟正黑體" panose="020B0604030504040204" pitchFamily="34" charset="-120"/>
              </a:rPr>
              <a:t>(0,1)</a:t>
            </a:r>
            <a:endParaRPr lang="zh-TW" altLang="en-US" dirty="0"/>
          </a:p>
        </p:txBody>
      </p:sp>
      <p:sp>
        <p:nvSpPr>
          <p:cNvPr id="3" name="內容版面配置區 2">
            <a:extLst>
              <a:ext uri="{FF2B5EF4-FFF2-40B4-BE49-F238E27FC236}">
                <a16:creationId xmlns:a16="http://schemas.microsoft.com/office/drawing/2014/main" id="{06BEA3DD-CFBB-4033-B79A-1F00875FB5C2}"/>
              </a:ext>
            </a:extLst>
          </p:cNvPr>
          <p:cNvSpPr>
            <a:spLocks noGrp="1"/>
          </p:cNvSpPr>
          <p:nvPr>
            <p:ph idx="1"/>
          </p:nvPr>
        </p:nvSpPr>
        <p:spPr>
          <a:xfrm>
            <a:off x="838200" y="1481959"/>
            <a:ext cx="10515600" cy="4695004"/>
          </a:xfrm>
        </p:spPr>
        <p:txBody>
          <a:bodyPr>
            <a:normAutofit/>
          </a:bodyPr>
          <a:lstStyle/>
          <a:p>
            <a:r>
              <a:rPr lang="en-US" altLang="zh-TW" sz="2000" dirty="0" err="1"/>
              <a:t>Train_accuracy</a:t>
            </a:r>
            <a:r>
              <a:rPr lang="en-US" altLang="zh-TW" sz="2000" dirty="0"/>
              <a:t> = 0.97, </a:t>
            </a:r>
            <a:r>
              <a:rPr lang="en-US" altLang="zh-TW" sz="2000" dirty="0" err="1"/>
              <a:t>Test_accuracy</a:t>
            </a:r>
            <a:r>
              <a:rPr lang="en-US" altLang="zh-TW" sz="2000" dirty="0"/>
              <a:t> = 0.89</a:t>
            </a:r>
          </a:p>
          <a:p>
            <a:r>
              <a:rPr lang="zh-TW" altLang="en-US" sz="2000" dirty="0"/>
              <a:t>推論</a:t>
            </a:r>
            <a:r>
              <a:rPr lang="en-US" altLang="zh-TW" sz="2000" dirty="0"/>
              <a:t>:</a:t>
            </a:r>
            <a:r>
              <a:rPr lang="zh-TW" altLang="en-US" sz="2000" dirty="0"/>
              <a:t> </a:t>
            </a:r>
            <a:r>
              <a:rPr lang="en-US" altLang="zh-TW" sz="2000" dirty="0"/>
              <a:t>accuracy = 0.36, </a:t>
            </a:r>
            <a:r>
              <a:rPr lang="en-US" altLang="zh-TW" sz="2000" dirty="0" err="1"/>
              <a:t>color_accuracy</a:t>
            </a:r>
            <a:r>
              <a:rPr lang="en-US" altLang="zh-TW" sz="2000" dirty="0"/>
              <a:t> = 0.76, </a:t>
            </a:r>
            <a:r>
              <a:rPr lang="en-US" altLang="zh-TW" sz="2000" dirty="0" err="1"/>
              <a:t>shape_accuracy</a:t>
            </a:r>
            <a:r>
              <a:rPr lang="en-US" altLang="zh-TW" sz="2000" dirty="0"/>
              <a:t>=0.43</a:t>
            </a:r>
          </a:p>
          <a:p>
            <a:r>
              <a:rPr lang="zh-TW" altLang="en-US" sz="2000" dirty="0"/>
              <a:t>這個方案解決了原來</a:t>
            </a:r>
            <a:r>
              <a:rPr lang="en-US" altLang="zh-TW" sz="2000" dirty="0"/>
              <a:t>FM</a:t>
            </a:r>
            <a:r>
              <a:rPr lang="zh-TW" altLang="en-US" sz="2000" dirty="0"/>
              <a:t>顯示的色塊和實際</a:t>
            </a:r>
            <a:r>
              <a:rPr lang="en-US" altLang="zh-TW" sz="2000" dirty="0"/>
              <a:t>RGB</a:t>
            </a:r>
            <a:r>
              <a:rPr lang="zh-TW" altLang="en-US" sz="2000" dirty="0"/>
              <a:t>值不符的問題</a:t>
            </a:r>
          </a:p>
        </p:txBody>
      </p:sp>
      <p:pic>
        <p:nvPicPr>
          <p:cNvPr id="5" name="圖片 4">
            <a:extLst>
              <a:ext uri="{FF2B5EF4-FFF2-40B4-BE49-F238E27FC236}">
                <a16:creationId xmlns:a16="http://schemas.microsoft.com/office/drawing/2014/main" id="{7355BA07-7AFD-40B4-814E-56374F34219A}"/>
              </a:ext>
            </a:extLst>
          </p:cNvPr>
          <p:cNvPicPr>
            <a:picLocks noChangeAspect="1"/>
          </p:cNvPicPr>
          <p:nvPr/>
        </p:nvPicPr>
        <p:blipFill>
          <a:blip r:embed="rId2"/>
          <a:stretch>
            <a:fillRect/>
          </a:stretch>
        </p:blipFill>
        <p:spPr>
          <a:xfrm>
            <a:off x="1311757" y="3779947"/>
            <a:ext cx="4098721" cy="1397449"/>
          </a:xfrm>
          <a:prstGeom prst="rect">
            <a:avLst/>
          </a:prstGeom>
        </p:spPr>
      </p:pic>
      <p:sp>
        <p:nvSpPr>
          <p:cNvPr id="6" name="文字方塊 5">
            <a:extLst>
              <a:ext uri="{FF2B5EF4-FFF2-40B4-BE49-F238E27FC236}">
                <a16:creationId xmlns:a16="http://schemas.microsoft.com/office/drawing/2014/main" id="{8E8F746C-5BE1-44FB-AA0C-D09CC8F61563}"/>
              </a:ext>
            </a:extLst>
          </p:cNvPr>
          <p:cNvSpPr txBox="1"/>
          <p:nvPr/>
        </p:nvSpPr>
        <p:spPr>
          <a:xfrm>
            <a:off x="2780683" y="5382347"/>
            <a:ext cx="1160868" cy="369332"/>
          </a:xfrm>
          <a:prstGeom prst="rect">
            <a:avLst/>
          </a:prstGeom>
          <a:noFill/>
        </p:spPr>
        <p:txBody>
          <a:bodyPr wrap="square" rtlCol="0">
            <a:spAutoFit/>
          </a:bodyPr>
          <a:lstStyle/>
          <a:p>
            <a:pPr algn="ctr"/>
            <a:r>
              <a:rPr lang="en-US" altLang="zh-TW" dirty="0"/>
              <a:t>FM</a:t>
            </a:r>
            <a:endParaRPr lang="zh-TW" altLang="en-US" dirty="0"/>
          </a:p>
        </p:txBody>
      </p:sp>
      <p:pic>
        <p:nvPicPr>
          <p:cNvPr id="8" name="圖片 7">
            <a:extLst>
              <a:ext uri="{FF2B5EF4-FFF2-40B4-BE49-F238E27FC236}">
                <a16:creationId xmlns:a16="http://schemas.microsoft.com/office/drawing/2014/main" id="{C2E1D8F1-68D0-4218-9D65-F0171284B011}"/>
              </a:ext>
            </a:extLst>
          </p:cNvPr>
          <p:cNvPicPr>
            <a:picLocks noChangeAspect="1"/>
          </p:cNvPicPr>
          <p:nvPr/>
        </p:nvPicPr>
        <p:blipFill>
          <a:blip r:embed="rId3"/>
          <a:stretch>
            <a:fillRect/>
          </a:stretch>
        </p:blipFill>
        <p:spPr>
          <a:xfrm>
            <a:off x="6476787" y="3779947"/>
            <a:ext cx="4098722" cy="1397449"/>
          </a:xfrm>
          <a:prstGeom prst="rect">
            <a:avLst/>
          </a:prstGeom>
        </p:spPr>
      </p:pic>
      <p:sp>
        <p:nvSpPr>
          <p:cNvPr id="9" name="文字方塊 8">
            <a:extLst>
              <a:ext uri="{FF2B5EF4-FFF2-40B4-BE49-F238E27FC236}">
                <a16:creationId xmlns:a16="http://schemas.microsoft.com/office/drawing/2014/main" id="{B064A6D7-93BB-45A1-8D5D-B0BBF4347433}"/>
              </a:ext>
            </a:extLst>
          </p:cNvPr>
          <p:cNvSpPr txBox="1"/>
          <p:nvPr/>
        </p:nvSpPr>
        <p:spPr>
          <a:xfrm>
            <a:off x="7945714" y="5382347"/>
            <a:ext cx="1160868" cy="369332"/>
          </a:xfrm>
          <a:prstGeom prst="rect">
            <a:avLst/>
          </a:prstGeom>
          <a:noFill/>
        </p:spPr>
        <p:txBody>
          <a:bodyPr wrap="square" rtlCol="0">
            <a:spAutoFit/>
          </a:bodyPr>
          <a:lstStyle/>
          <a:p>
            <a:pPr algn="ctr"/>
            <a:r>
              <a:rPr lang="en-US" altLang="zh-TW" dirty="0"/>
              <a:t>CI</a:t>
            </a:r>
            <a:endParaRPr lang="zh-TW" altLang="en-US" dirty="0"/>
          </a:p>
        </p:txBody>
      </p:sp>
    </p:spTree>
    <p:extLst>
      <p:ext uri="{BB962C8B-B14F-4D97-AF65-F5344CB8AC3E}">
        <p14:creationId xmlns:p14="http://schemas.microsoft.com/office/powerpoint/2010/main" val="379889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B60D6B-29AB-4CC5-A6C8-E166EFB5C9AE}"/>
              </a:ext>
            </a:extLst>
          </p:cNvPr>
          <p:cNvSpPr>
            <a:spLocks noGrp="1"/>
          </p:cNvSpPr>
          <p:nvPr>
            <p:ph type="title"/>
          </p:nvPr>
        </p:nvSpPr>
        <p:spPr>
          <a:xfrm>
            <a:off x="838200" y="365126"/>
            <a:ext cx="10515600" cy="1066384"/>
          </a:xfrm>
        </p:spPr>
        <p:txBody>
          <a:bodyPr/>
          <a:lstStyle/>
          <a:p>
            <a:r>
              <a:rPr lang="zh-TW" altLang="en-US" dirty="0">
                <a:latin typeface="微軟正黑體" panose="020B0604030504040204" pitchFamily="34" charset="-120"/>
                <a:ea typeface="微軟正黑體" panose="020B0604030504040204" pitchFamily="34" charset="-120"/>
              </a:rPr>
              <a:t>每個</a:t>
            </a:r>
            <a:r>
              <a:rPr lang="en-US" altLang="zh-TW" dirty="0">
                <a:latin typeface="微軟正黑體" panose="020B0604030504040204" pitchFamily="34" charset="-120"/>
                <a:ea typeface="微軟正黑體" panose="020B0604030504040204" pitchFamily="34" charset="-120"/>
              </a:rPr>
              <a:t>batch</a:t>
            </a:r>
            <a:r>
              <a:rPr lang="zh-TW" altLang="en-US" dirty="0">
                <a:latin typeface="微軟正黑體" panose="020B0604030504040204" pitchFamily="34" charset="-120"/>
                <a:ea typeface="微軟正黑體" panose="020B0604030504040204" pitchFamily="34" charset="-120"/>
              </a:rPr>
              <a:t>倒傳遞後將</a:t>
            </a:r>
            <a:r>
              <a:rPr lang="en-US" altLang="zh-TW" dirty="0">
                <a:latin typeface="微軟正黑體" panose="020B0604030504040204" pitchFamily="34" charset="-120"/>
                <a:ea typeface="微軟正黑體" panose="020B0604030504040204" pitchFamily="34" charset="-120"/>
              </a:rPr>
              <a:t>weights clip</a:t>
            </a:r>
            <a:r>
              <a:rPr lang="zh-TW" altLang="en-US" dirty="0">
                <a:latin typeface="微軟正黑體" panose="020B0604030504040204" pitchFamily="34" charset="-120"/>
                <a:ea typeface="微軟正黑體" panose="020B0604030504040204" pitchFamily="34" charset="-120"/>
              </a:rPr>
              <a:t>到</a:t>
            </a:r>
            <a:r>
              <a:rPr lang="en-US" altLang="zh-TW" dirty="0">
                <a:latin typeface="微軟正黑體" panose="020B0604030504040204" pitchFamily="34" charset="-120"/>
                <a:ea typeface="微軟正黑體" panose="020B0604030504040204" pitchFamily="34" charset="-120"/>
              </a:rPr>
              <a:t>(0,1)</a:t>
            </a:r>
            <a:endParaRPr lang="zh-TW" altLang="en-US" dirty="0"/>
          </a:p>
        </p:txBody>
      </p:sp>
      <p:sp>
        <p:nvSpPr>
          <p:cNvPr id="3" name="內容版面配置區 2">
            <a:extLst>
              <a:ext uri="{FF2B5EF4-FFF2-40B4-BE49-F238E27FC236}">
                <a16:creationId xmlns:a16="http://schemas.microsoft.com/office/drawing/2014/main" id="{06BEA3DD-CFBB-4033-B79A-1F00875FB5C2}"/>
              </a:ext>
            </a:extLst>
          </p:cNvPr>
          <p:cNvSpPr>
            <a:spLocks noGrp="1"/>
          </p:cNvSpPr>
          <p:nvPr>
            <p:ph idx="1"/>
          </p:nvPr>
        </p:nvSpPr>
        <p:spPr>
          <a:xfrm>
            <a:off x="838200" y="1481959"/>
            <a:ext cx="10515600" cy="4695004"/>
          </a:xfrm>
        </p:spPr>
        <p:txBody>
          <a:bodyPr>
            <a:normAutofit/>
          </a:bodyPr>
          <a:lstStyle/>
          <a:p>
            <a:r>
              <a:rPr lang="en-US" altLang="zh-TW" sz="2000" dirty="0" err="1"/>
              <a:t>Train_accuracy</a:t>
            </a:r>
            <a:r>
              <a:rPr lang="en-US" altLang="zh-TW" sz="2000" dirty="0"/>
              <a:t> = 0.97, </a:t>
            </a:r>
            <a:r>
              <a:rPr lang="en-US" altLang="zh-TW" sz="2000" dirty="0" err="1"/>
              <a:t>Test_accuracy</a:t>
            </a:r>
            <a:r>
              <a:rPr lang="en-US" altLang="zh-TW" sz="2000" dirty="0"/>
              <a:t> = 0.89</a:t>
            </a:r>
          </a:p>
          <a:p>
            <a:r>
              <a:rPr lang="zh-TW" altLang="en-US" sz="2000" dirty="0"/>
              <a:t>推論</a:t>
            </a:r>
            <a:r>
              <a:rPr lang="en-US" altLang="zh-TW" sz="2000" dirty="0"/>
              <a:t>:</a:t>
            </a:r>
            <a:r>
              <a:rPr lang="zh-TW" altLang="en-US" sz="2000" dirty="0"/>
              <a:t> </a:t>
            </a:r>
            <a:r>
              <a:rPr lang="en-US" altLang="zh-TW" sz="2000" dirty="0"/>
              <a:t>accuracy = 0.36, </a:t>
            </a:r>
            <a:r>
              <a:rPr lang="en-US" altLang="zh-TW" sz="2000" dirty="0" err="1"/>
              <a:t>color_accuracy</a:t>
            </a:r>
            <a:r>
              <a:rPr lang="en-US" altLang="zh-TW" sz="2000" dirty="0"/>
              <a:t> = 0.76, </a:t>
            </a:r>
            <a:r>
              <a:rPr lang="en-US" altLang="zh-TW" sz="2000" dirty="0" err="1"/>
              <a:t>shape_accuracy</a:t>
            </a:r>
            <a:r>
              <a:rPr lang="en-US" altLang="zh-TW" sz="2000" dirty="0"/>
              <a:t>=0.43</a:t>
            </a:r>
          </a:p>
          <a:p>
            <a:r>
              <a:rPr lang="zh-TW" altLang="en-US" sz="2000" dirty="0"/>
              <a:t>這個方案解決了原來</a:t>
            </a:r>
            <a:r>
              <a:rPr lang="en-US" altLang="zh-TW" sz="2000" dirty="0"/>
              <a:t>FM</a:t>
            </a:r>
            <a:r>
              <a:rPr lang="zh-TW" altLang="en-US" sz="2000" dirty="0"/>
              <a:t>顯示的色塊和實際</a:t>
            </a:r>
            <a:r>
              <a:rPr lang="en-US" altLang="zh-TW" sz="2000" dirty="0"/>
              <a:t>RGB</a:t>
            </a:r>
            <a:r>
              <a:rPr lang="zh-TW" altLang="en-US" sz="2000" dirty="0"/>
              <a:t>值不符的問題</a:t>
            </a:r>
          </a:p>
        </p:txBody>
      </p:sp>
      <p:pic>
        <p:nvPicPr>
          <p:cNvPr id="7" name="圖片 6">
            <a:extLst>
              <a:ext uri="{FF2B5EF4-FFF2-40B4-BE49-F238E27FC236}">
                <a16:creationId xmlns:a16="http://schemas.microsoft.com/office/drawing/2014/main" id="{74D4A494-DE83-454E-AFF8-ABDBBA6C251D}"/>
              </a:ext>
            </a:extLst>
          </p:cNvPr>
          <p:cNvPicPr>
            <a:picLocks noChangeAspect="1"/>
          </p:cNvPicPr>
          <p:nvPr/>
        </p:nvPicPr>
        <p:blipFill>
          <a:blip r:embed="rId2"/>
          <a:stretch>
            <a:fillRect/>
          </a:stretch>
        </p:blipFill>
        <p:spPr>
          <a:xfrm>
            <a:off x="838200" y="2785932"/>
            <a:ext cx="3651097" cy="3171966"/>
          </a:xfrm>
          <a:prstGeom prst="rect">
            <a:avLst/>
          </a:prstGeom>
        </p:spPr>
      </p:pic>
      <p:pic>
        <p:nvPicPr>
          <p:cNvPr id="11" name="圖片 10">
            <a:extLst>
              <a:ext uri="{FF2B5EF4-FFF2-40B4-BE49-F238E27FC236}">
                <a16:creationId xmlns:a16="http://schemas.microsoft.com/office/drawing/2014/main" id="{D5D28E49-F2DF-4147-86F2-1D9D990F8D0F}"/>
              </a:ext>
            </a:extLst>
          </p:cNvPr>
          <p:cNvPicPr>
            <a:picLocks noChangeAspect="1"/>
          </p:cNvPicPr>
          <p:nvPr/>
        </p:nvPicPr>
        <p:blipFill>
          <a:blip r:embed="rId3"/>
          <a:stretch>
            <a:fillRect/>
          </a:stretch>
        </p:blipFill>
        <p:spPr>
          <a:xfrm>
            <a:off x="4801322" y="2785932"/>
            <a:ext cx="3574515" cy="3056277"/>
          </a:xfrm>
          <a:prstGeom prst="rect">
            <a:avLst/>
          </a:prstGeom>
        </p:spPr>
      </p:pic>
      <p:pic>
        <p:nvPicPr>
          <p:cNvPr id="13" name="圖片 12">
            <a:extLst>
              <a:ext uri="{FF2B5EF4-FFF2-40B4-BE49-F238E27FC236}">
                <a16:creationId xmlns:a16="http://schemas.microsoft.com/office/drawing/2014/main" id="{7406164A-2D0D-42DD-97EF-D9BC404E5C0D}"/>
              </a:ext>
            </a:extLst>
          </p:cNvPr>
          <p:cNvPicPr>
            <a:picLocks noChangeAspect="1"/>
          </p:cNvPicPr>
          <p:nvPr/>
        </p:nvPicPr>
        <p:blipFill>
          <a:blip r:embed="rId4"/>
          <a:stretch>
            <a:fillRect/>
          </a:stretch>
        </p:blipFill>
        <p:spPr>
          <a:xfrm>
            <a:off x="8562121" y="2892906"/>
            <a:ext cx="3211807" cy="2744842"/>
          </a:xfrm>
          <a:prstGeom prst="rect">
            <a:avLst/>
          </a:prstGeom>
        </p:spPr>
      </p:pic>
    </p:spTree>
    <p:extLst>
      <p:ext uri="{BB962C8B-B14F-4D97-AF65-F5344CB8AC3E}">
        <p14:creationId xmlns:p14="http://schemas.microsoft.com/office/powerpoint/2010/main" val="229989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B60D6B-29AB-4CC5-A6C8-E166EFB5C9AE}"/>
              </a:ext>
            </a:extLst>
          </p:cNvPr>
          <p:cNvSpPr>
            <a:spLocks noGrp="1"/>
          </p:cNvSpPr>
          <p:nvPr>
            <p:ph type="title"/>
          </p:nvPr>
        </p:nvSpPr>
        <p:spPr>
          <a:xfrm>
            <a:off x="838200" y="365126"/>
            <a:ext cx="10515600" cy="1066384"/>
          </a:xfrm>
        </p:spPr>
        <p:txBody>
          <a:bodyPr>
            <a:noAutofit/>
          </a:bodyPr>
          <a:lstStyle/>
          <a:p>
            <a:r>
              <a:rPr lang="zh-TW" altLang="en-US" sz="3200" dirty="0">
                <a:latin typeface="微軟正黑體" panose="020B0604030504040204" pitchFamily="34" charset="-120"/>
                <a:ea typeface="微軟正黑體" panose="020B0604030504040204" pitchFamily="34" charset="-120"/>
              </a:rPr>
              <a:t>每個</a:t>
            </a:r>
            <a:r>
              <a:rPr lang="en-US" altLang="zh-TW" sz="3200" dirty="0">
                <a:latin typeface="微軟正黑體" panose="020B0604030504040204" pitchFamily="34" charset="-120"/>
                <a:ea typeface="微軟正黑體" panose="020B0604030504040204" pitchFamily="34" charset="-120"/>
              </a:rPr>
              <a:t>batch</a:t>
            </a:r>
            <a:r>
              <a:rPr lang="zh-TW" altLang="en-US" sz="3200" dirty="0">
                <a:latin typeface="微軟正黑體" panose="020B0604030504040204" pitchFamily="34" charset="-120"/>
                <a:ea typeface="微軟正黑體" panose="020B0604030504040204" pitchFamily="34" charset="-120"/>
              </a:rPr>
              <a:t>倒傳遞後將</a:t>
            </a:r>
            <a:r>
              <a:rPr lang="en-US" altLang="zh-TW" sz="3200" dirty="0">
                <a:latin typeface="微軟正黑體" panose="020B0604030504040204" pitchFamily="34" charset="-120"/>
                <a:ea typeface="微軟正黑體" panose="020B0604030504040204" pitchFamily="34" charset="-120"/>
              </a:rPr>
              <a:t>weights normalize</a:t>
            </a:r>
            <a:r>
              <a:rPr lang="zh-TW" altLang="en-US" sz="3200" dirty="0">
                <a:latin typeface="微軟正黑體" panose="020B0604030504040204" pitchFamily="34" charset="-120"/>
                <a:ea typeface="微軟正黑體" panose="020B0604030504040204" pitchFamily="34" charset="-120"/>
              </a:rPr>
              <a:t>到</a:t>
            </a:r>
            <a:r>
              <a:rPr lang="en-US" altLang="zh-TW" sz="3200" dirty="0">
                <a:latin typeface="微軟正黑體" panose="020B0604030504040204" pitchFamily="34" charset="-120"/>
                <a:ea typeface="微軟正黑體" panose="020B0604030504040204" pitchFamily="34" charset="-120"/>
              </a:rPr>
              <a:t>(0,1)</a:t>
            </a:r>
            <a:endParaRPr lang="zh-TW" altLang="en-US" sz="3200" dirty="0"/>
          </a:p>
        </p:txBody>
      </p:sp>
      <p:sp>
        <p:nvSpPr>
          <p:cNvPr id="3" name="內容版面配置區 2">
            <a:extLst>
              <a:ext uri="{FF2B5EF4-FFF2-40B4-BE49-F238E27FC236}">
                <a16:creationId xmlns:a16="http://schemas.microsoft.com/office/drawing/2014/main" id="{06BEA3DD-CFBB-4033-B79A-1F00875FB5C2}"/>
              </a:ext>
            </a:extLst>
          </p:cNvPr>
          <p:cNvSpPr>
            <a:spLocks noGrp="1"/>
          </p:cNvSpPr>
          <p:nvPr>
            <p:ph idx="1"/>
          </p:nvPr>
        </p:nvSpPr>
        <p:spPr>
          <a:xfrm>
            <a:off x="838200" y="1481959"/>
            <a:ext cx="10515600" cy="4695004"/>
          </a:xfrm>
        </p:spPr>
        <p:txBody>
          <a:bodyPr>
            <a:normAutofit/>
          </a:bodyPr>
          <a:lstStyle/>
          <a:p>
            <a:r>
              <a:rPr lang="en-US" altLang="zh-TW" sz="2000" dirty="0" err="1"/>
              <a:t>Train_accuracy</a:t>
            </a:r>
            <a:r>
              <a:rPr lang="en-US" altLang="zh-TW" sz="2000" dirty="0"/>
              <a:t> = 1.0, </a:t>
            </a:r>
            <a:r>
              <a:rPr lang="en-US" altLang="zh-TW" sz="2000" dirty="0" err="1"/>
              <a:t>Test_accuracy</a:t>
            </a:r>
            <a:r>
              <a:rPr lang="en-US" altLang="zh-TW" sz="2000" dirty="0"/>
              <a:t> = 0.907</a:t>
            </a:r>
          </a:p>
          <a:p>
            <a:r>
              <a:rPr lang="zh-TW" altLang="en-US" sz="2000" dirty="0"/>
              <a:t>推論</a:t>
            </a:r>
            <a:r>
              <a:rPr lang="en-US" altLang="zh-TW" sz="2000" dirty="0"/>
              <a:t>: accuracy: 0.289, </a:t>
            </a:r>
            <a:r>
              <a:rPr lang="en-US" altLang="zh-TW" sz="2000" dirty="0" err="1"/>
              <a:t>color_accuracy</a:t>
            </a:r>
            <a:r>
              <a:rPr lang="en-US" altLang="zh-TW" sz="2000" dirty="0"/>
              <a:t>: 0.618, </a:t>
            </a:r>
            <a:r>
              <a:rPr lang="en-US" altLang="zh-TW" sz="2000" dirty="0" err="1"/>
              <a:t>shape_accuracy</a:t>
            </a:r>
            <a:r>
              <a:rPr lang="en-US" altLang="zh-TW" sz="2000" dirty="0"/>
              <a:t>: 0.428</a:t>
            </a:r>
          </a:p>
          <a:p>
            <a:r>
              <a:rPr lang="zh-TW" altLang="en-US" sz="2000" dirty="0"/>
              <a:t>這個方案解決了原來</a:t>
            </a:r>
            <a:r>
              <a:rPr lang="en-US" altLang="zh-TW" sz="2000" dirty="0"/>
              <a:t>FM</a:t>
            </a:r>
            <a:r>
              <a:rPr lang="zh-TW" altLang="en-US" sz="2000" dirty="0"/>
              <a:t>顯示的色塊和實際</a:t>
            </a:r>
            <a:r>
              <a:rPr lang="en-US" altLang="zh-TW" sz="2000" dirty="0"/>
              <a:t>RGB</a:t>
            </a:r>
            <a:r>
              <a:rPr lang="zh-TW" altLang="en-US" sz="2000" dirty="0"/>
              <a:t>值不符的問題</a:t>
            </a:r>
          </a:p>
        </p:txBody>
      </p:sp>
      <p:pic>
        <p:nvPicPr>
          <p:cNvPr id="5" name="圖片 4">
            <a:extLst>
              <a:ext uri="{FF2B5EF4-FFF2-40B4-BE49-F238E27FC236}">
                <a16:creationId xmlns:a16="http://schemas.microsoft.com/office/drawing/2014/main" id="{7355BA07-7AFD-40B4-814E-56374F3421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90140" y="3773641"/>
            <a:ext cx="4098721" cy="1397448"/>
          </a:xfrm>
          <a:prstGeom prst="rect">
            <a:avLst/>
          </a:prstGeom>
        </p:spPr>
      </p:pic>
      <p:sp>
        <p:nvSpPr>
          <p:cNvPr id="6" name="文字方塊 5">
            <a:extLst>
              <a:ext uri="{FF2B5EF4-FFF2-40B4-BE49-F238E27FC236}">
                <a16:creationId xmlns:a16="http://schemas.microsoft.com/office/drawing/2014/main" id="{8E8F746C-5BE1-44FB-AA0C-D09CC8F61563}"/>
              </a:ext>
            </a:extLst>
          </p:cNvPr>
          <p:cNvSpPr txBox="1"/>
          <p:nvPr/>
        </p:nvSpPr>
        <p:spPr>
          <a:xfrm>
            <a:off x="2459066" y="5376041"/>
            <a:ext cx="1160868" cy="369332"/>
          </a:xfrm>
          <a:prstGeom prst="rect">
            <a:avLst/>
          </a:prstGeom>
          <a:noFill/>
        </p:spPr>
        <p:txBody>
          <a:bodyPr wrap="square" rtlCol="0">
            <a:spAutoFit/>
          </a:bodyPr>
          <a:lstStyle/>
          <a:p>
            <a:pPr algn="ctr"/>
            <a:r>
              <a:rPr lang="en-US" altLang="zh-TW" dirty="0"/>
              <a:t>FM</a:t>
            </a:r>
            <a:endParaRPr lang="zh-TW" altLang="en-US" dirty="0"/>
          </a:p>
        </p:txBody>
      </p:sp>
      <p:pic>
        <p:nvPicPr>
          <p:cNvPr id="8" name="圖片 7">
            <a:extLst>
              <a:ext uri="{FF2B5EF4-FFF2-40B4-BE49-F238E27FC236}">
                <a16:creationId xmlns:a16="http://schemas.microsoft.com/office/drawing/2014/main" id="{C2E1D8F1-68D0-4218-9D65-F0171284B0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55170" y="3773641"/>
            <a:ext cx="4098721" cy="1397449"/>
          </a:xfrm>
          <a:prstGeom prst="rect">
            <a:avLst/>
          </a:prstGeom>
        </p:spPr>
      </p:pic>
      <p:sp>
        <p:nvSpPr>
          <p:cNvPr id="9" name="文字方塊 8">
            <a:extLst>
              <a:ext uri="{FF2B5EF4-FFF2-40B4-BE49-F238E27FC236}">
                <a16:creationId xmlns:a16="http://schemas.microsoft.com/office/drawing/2014/main" id="{B064A6D7-93BB-45A1-8D5D-B0BBF4347433}"/>
              </a:ext>
            </a:extLst>
          </p:cNvPr>
          <p:cNvSpPr txBox="1"/>
          <p:nvPr/>
        </p:nvSpPr>
        <p:spPr>
          <a:xfrm>
            <a:off x="7624097" y="5376041"/>
            <a:ext cx="1160868" cy="369332"/>
          </a:xfrm>
          <a:prstGeom prst="rect">
            <a:avLst/>
          </a:prstGeom>
          <a:noFill/>
        </p:spPr>
        <p:txBody>
          <a:bodyPr wrap="square" rtlCol="0">
            <a:spAutoFit/>
          </a:bodyPr>
          <a:lstStyle/>
          <a:p>
            <a:pPr algn="ctr"/>
            <a:r>
              <a:rPr lang="en-US" altLang="zh-TW" dirty="0"/>
              <a:t>CI</a:t>
            </a:r>
            <a:endParaRPr lang="zh-TW" altLang="en-US" dirty="0"/>
          </a:p>
        </p:txBody>
      </p:sp>
    </p:spTree>
    <p:extLst>
      <p:ext uri="{BB962C8B-B14F-4D97-AF65-F5344CB8AC3E}">
        <p14:creationId xmlns:p14="http://schemas.microsoft.com/office/powerpoint/2010/main" val="1589704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B60D6B-29AB-4CC5-A6C8-E166EFB5C9AE}"/>
              </a:ext>
            </a:extLst>
          </p:cNvPr>
          <p:cNvSpPr>
            <a:spLocks noGrp="1"/>
          </p:cNvSpPr>
          <p:nvPr>
            <p:ph type="title"/>
          </p:nvPr>
        </p:nvSpPr>
        <p:spPr>
          <a:xfrm>
            <a:off x="838200" y="365126"/>
            <a:ext cx="10515600" cy="1066384"/>
          </a:xfrm>
        </p:spPr>
        <p:txBody>
          <a:bodyPr>
            <a:noAutofit/>
          </a:bodyPr>
          <a:lstStyle/>
          <a:p>
            <a:r>
              <a:rPr lang="zh-TW" altLang="en-US" sz="3200" dirty="0">
                <a:latin typeface="微軟正黑體" panose="020B0604030504040204" pitchFamily="34" charset="-120"/>
                <a:ea typeface="微軟正黑體" panose="020B0604030504040204" pitchFamily="34" charset="-120"/>
              </a:rPr>
              <a:t>每個</a:t>
            </a:r>
            <a:r>
              <a:rPr lang="en-US" altLang="zh-TW" sz="3200" dirty="0">
                <a:latin typeface="微軟正黑體" panose="020B0604030504040204" pitchFamily="34" charset="-120"/>
                <a:ea typeface="微軟正黑體" panose="020B0604030504040204" pitchFamily="34" charset="-120"/>
              </a:rPr>
              <a:t>batch</a:t>
            </a:r>
            <a:r>
              <a:rPr lang="zh-TW" altLang="en-US" sz="3200" dirty="0">
                <a:latin typeface="微軟正黑體" panose="020B0604030504040204" pitchFamily="34" charset="-120"/>
                <a:ea typeface="微軟正黑體" panose="020B0604030504040204" pitchFamily="34" charset="-120"/>
              </a:rPr>
              <a:t>倒傳遞後將</a:t>
            </a:r>
            <a:r>
              <a:rPr lang="en-US" altLang="zh-TW" sz="3200" dirty="0">
                <a:latin typeface="微軟正黑體" panose="020B0604030504040204" pitchFamily="34" charset="-120"/>
                <a:ea typeface="微軟正黑體" panose="020B0604030504040204" pitchFamily="34" charset="-120"/>
              </a:rPr>
              <a:t>weights normalize</a:t>
            </a:r>
            <a:r>
              <a:rPr lang="zh-TW" altLang="en-US" sz="3200" dirty="0">
                <a:latin typeface="微軟正黑體" panose="020B0604030504040204" pitchFamily="34" charset="-120"/>
                <a:ea typeface="微軟正黑體" panose="020B0604030504040204" pitchFamily="34" charset="-120"/>
              </a:rPr>
              <a:t>到</a:t>
            </a:r>
            <a:r>
              <a:rPr lang="en-US" altLang="zh-TW" sz="3200" dirty="0">
                <a:latin typeface="微軟正黑體" panose="020B0604030504040204" pitchFamily="34" charset="-120"/>
                <a:ea typeface="微軟正黑體" panose="020B0604030504040204" pitchFamily="34" charset="-120"/>
              </a:rPr>
              <a:t>(0,1)</a:t>
            </a:r>
            <a:endParaRPr lang="zh-TW" altLang="en-US" sz="3200" dirty="0"/>
          </a:p>
        </p:txBody>
      </p:sp>
      <p:sp>
        <p:nvSpPr>
          <p:cNvPr id="3" name="內容版面配置區 2">
            <a:extLst>
              <a:ext uri="{FF2B5EF4-FFF2-40B4-BE49-F238E27FC236}">
                <a16:creationId xmlns:a16="http://schemas.microsoft.com/office/drawing/2014/main" id="{06BEA3DD-CFBB-4033-B79A-1F00875FB5C2}"/>
              </a:ext>
            </a:extLst>
          </p:cNvPr>
          <p:cNvSpPr>
            <a:spLocks noGrp="1"/>
          </p:cNvSpPr>
          <p:nvPr>
            <p:ph idx="1"/>
          </p:nvPr>
        </p:nvSpPr>
        <p:spPr>
          <a:xfrm>
            <a:off x="838200" y="1481959"/>
            <a:ext cx="10515600" cy="4695004"/>
          </a:xfrm>
        </p:spPr>
        <p:txBody>
          <a:bodyPr>
            <a:normAutofit/>
          </a:bodyPr>
          <a:lstStyle/>
          <a:p>
            <a:r>
              <a:rPr lang="en-US" altLang="zh-TW" sz="2000" dirty="0" err="1"/>
              <a:t>Train_accuracy</a:t>
            </a:r>
            <a:r>
              <a:rPr lang="en-US" altLang="zh-TW" sz="2000" dirty="0"/>
              <a:t> = 1.0, </a:t>
            </a:r>
            <a:r>
              <a:rPr lang="en-US" altLang="zh-TW" sz="2000" dirty="0" err="1"/>
              <a:t>Test_accuracy</a:t>
            </a:r>
            <a:r>
              <a:rPr lang="en-US" altLang="zh-TW" sz="2000" dirty="0"/>
              <a:t> = 0.907</a:t>
            </a:r>
          </a:p>
          <a:p>
            <a:r>
              <a:rPr lang="zh-TW" altLang="en-US" sz="2000" dirty="0"/>
              <a:t>推論</a:t>
            </a:r>
            <a:r>
              <a:rPr lang="en-US" altLang="zh-TW" sz="2000" dirty="0"/>
              <a:t>: accuracy: 0.289, </a:t>
            </a:r>
            <a:r>
              <a:rPr lang="en-US" altLang="zh-TW" sz="2000" dirty="0" err="1"/>
              <a:t>color_accuracy</a:t>
            </a:r>
            <a:r>
              <a:rPr lang="en-US" altLang="zh-TW" sz="2000" dirty="0"/>
              <a:t>: 0.618, </a:t>
            </a:r>
            <a:r>
              <a:rPr lang="en-US" altLang="zh-TW" sz="2000" dirty="0" err="1"/>
              <a:t>shape_accuracy</a:t>
            </a:r>
            <a:r>
              <a:rPr lang="en-US" altLang="zh-TW" sz="2000" dirty="0"/>
              <a:t>: 0.428</a:t>
            </a:r>
          </a:p>
          <a:p>
            <a:r>
              <a:rPr lang="zh-TW" altLang="en-US" sz="2000" dirty="0"/>
              <a:t>這個方案解決了原來</a:t>
            </a:r>
            <a:r>
              <a:rPr lang="en-US" altLang="zh-TW" sz="2000" dirty="0"/>
              <a:t>FM</a:t>
            </a:r>
            <a:r>
              <a:rPr lang="zh-TW" altLang="en-US" sz="2000" dirty="0"/>
              <a:t>顯示的色塊和實際</a:t>
            </a:r>
            <a:r>
              <a:rPr lang="en-US" altLang="zh-TW" sz="2000" dirty="0"/>
              <a:t>RGB</a:t>
            </a:r>
            <a:r>
              <a:rPr lang="zh-TW" altLang="en-US" sz="2000" dirty="0"/>
              <a:t>值不符的問題</a:t>
            </a:r>
          </a:p>
        </p:txBody>
      </p:sp>
      <p:pic>
        <p:nvPicPr>
          <p:cNvPr id="7" name="圖片 6">
            <a:extLst>
              <a:ext uri="{FF2B5EF4-FFF2-40B4-BE49-F238E27FC236}">
                <a16:creationId xmlns:a16="http://schemas.microsoft.com/office/drawing/2014/main" id="{4C24605F-6C10-4E7D-B430-2DB19D0FA474}"/>
              </a:ext>
            </a:extLst>
          </p:cNvPr>
          <p:cNvPicPr>
            <a:picLocks noChangeAspect="1"/>
          </p:cNvPicPr>
          <p:nvPr/>
        </p:nvPicPr>
        <p:blipFill>
          <a:blip r:embed="rId2"/>
          <a:stretch>
            <a:fillRect/>
          </a:stretch>
        </p:blipFill>
        <p:spPr>
          <a:xfrm>
            <a:off x="195691" y="2948437"/>
            <a:ext cx="3354704" cy="2914469"/>
          </a:xfrm>
          <a:prstGeom prst="rect">
            <a:avLst/>
          </a:prstGeom>
        </p:spPr>
      </p:pic>
      <p:pic>
        <p:nvPicPr>
          <p:cNvPr id="11" name="圖片 10">
            <a:extLst>
              <a:ext uri="{FF2B5EF4-FFF2-40B4-BE49-F238E27FC236}">
                <a16:creationId xmlns:a16="http://schemas.microsoft.com/office/drawing/2014/main" id="{B6650635-2FDA-4828-815A-10CB4775A06D}"/>
              </a:ext>
            </a:extLst>
          </p:cNvPr>
          <p:cNvPicPr>
            <a:picLocks noChangeAspect="1"/>
          </p:cNvPicPr>
          <p:nvPr/>
        </p:nvPicPr>
        <p:blipFill>
          <a:blip r:embed="rId3"/>
          <a:stretch>
            <a:fillRect/>
          </a:stretch>
        </p:blipFill>
        <p:spPr>
          <a:xfrm>
            <a:off x="4325337" y="2948437"/>
            <a:ext cx="3410844" cy="2916335"/>
          </a:xfrm>
          <a:prstGeom prst="rect">
            <a:avLst/>
          </a:prstGeom>
        </p:spPr>
      </p:pic>
      <p:pic>
        <p:nvPicPr>
          <p:cNvPr id="13" name="圖片 12">
            <a:extLst>
              <a:ext uri="{FF2B5EF4-FFF2-40B4-BE49-F238E27FC236}">
                <a16:creationId xmlns:a16="http://schemas.microsoft.com/office/drawing/2014/main" id="{1CAD9B55-CDF7-4674-B3CD-E4730D96EBD6}"/>
              </a:ext>
            </a:extLst>
          </p:cNvPr>
          <p:cNvPicPr>
            <a:picLocks noChangeAspect="1"/>
          </p:cNvPicPr>
          <p:nvPr/>
        </p:nvPicPr>
        <p:blipFill>
          <a:blip r:embed="rId4"/>
          <a:stretch>
            <a:fillRect/>
          </a:stretch>
        </p:blipFill>
        <p:spPr>
          <a:xfrm>
            <a:off x="8207730" y="2948437"/>
            <a:ext cx="3722396" cy="3181196"/>
          </a:xfrm>
          <a:prstGeom prst="rect">
            <a:avLst/>
          </a:prstGeom>
        </p:spPr>
      </p:pic>
    </p:spTree>
    <p:extLst>
      <p:ext uri="{BB962C8B-B14F-4D97-AF65-F5344CB8AC3E}">
        <p14:creationId xmlns:p14="http://schemas.microsoft.com/office/powerpoint/2010/main" val="277844179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2679</TotalTime>
  <Words>1334</Words>
  <Application>Microsoft Office PowerPoint</Application>
  <PresentationFormat>寬螢幕</PresentationFormat>
  <Paragraphs>133</Paragraphs>
  <Slides>13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13</vt:i4>
      </vt:variant>
    </vt:vector>
  </HeadingPairs>
  <TitlesOfParts>
    <vt:vector size="17" baseType="lpstr">
      <vt:lpstr>微軟正黑體</vt:lpstr>
      <vt:lpstr>Arial</vt:lpstr>
      <vt:lpstr>Calibri</vt:lpstr>
      <vt:lpstr>Office 佈景主題</vt:lpstr>
      <vt:lpstr>4/3 疑問回答和進度報告</vt:lpstr>
      <vt:lpstr>PowerPoint 簡報</vt:lpstr>
      <vt:lpstr>1. 同樣是黑色的filter，但對應的實際影像卻有白，綠和藍？</vt:lpstr>
      <vt:lpstr>2. 同樣是咖啡色的filter，但對應的實際影像卻有綠和紅？</vt:lpstr>
      <vt:lpstr>要確定有沒錯誤？</vt:lpstr>
      <vt:lpstr>每個batch倒傳遞後將weights clip到(0,1)</vt:lpstr>
      <vt:lpstr>每個batch倒傳遞後將weights clip到(0,1)</vt:lpstr>
      <vt:lpstr>每個batch倒傳遞後將weights normalize到(0,1)</vt:lpstr>
      <vt:lpstr>每個batch倒傳遞後將weights normalize到(0,1)</vt:lpstr>
      <vt:lpstr>目前進度: 研究其餘的量測標準</vt:lpstr>
      <vt:lpstr>目前進度: 研究其餘的量測標準</vt:lpstr>
      <vt:lpstr>目前進度: 研究其餘的量測標準</vt:lpstr>
      <vt:lpstr>目前進度: 研究其餘的量測標準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建名 凃</dc:creator>
  <cp:lastModifiedBy>建名 凃</cp:lastModifiedBy>
  <cp:revision>32</cp:revision>
  <dcterms:created xsi:type="dcterms:W3CDTF">2024-04-01T08:48:11Z</dcterms:created>
  <dcterms:modified xsi:type="dcterms:W3CDTF">2024-04-03T05:29:28Z</dcterms:modified>
</cp:coreProperties>
</file>