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9" r:id="rId3"/>
    <p:sldId id="267" r:id="rId4"/>
    <p:sldId id="272" r:id="rId5"/>
    <p:sldId id="273" r:id="rId6"/>
    <p:sldId id="274" r:id="rId7"/>
    <p:sldId id="270" r:id="rId8"/>
    <p:sldId id="271" r:id="rId9"/>
    <p:sldId id="258" r:id="rId10"/>
    <p:sldId id="266" r:id="rId11"/>
    <p:sldId id="257" r:id="rId12"/>
    <p:sldId id="259" r:id="rId13"/>
    <p:sldId id="260" r:id="rId14"/>
    <p:sldId id="261" r:id="rId15"/>
    <p:sldId id="262" r:id="rId16"/>
    <p:sldId id="263" r:id="rId17"/>
    <p:sldId id="264" r:id="rId18"/>
    <p:sldId id="275" r:id="rId19"/>
    <p:sldId id="277" r:id="rId20"/>
    <p:sldId id="278" r:id="rId21"/>
    <p:sldId id="265" r:id="rId22"/>
    <p:sldId id="276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7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4A47B-9E88-4769-B660-C5A808DD9ECB}" type="datetimeFigureOut">
              <a:rPr lang="zh-TW" altLang="en-US" smtClean="0"/>
              <a:t>2024/6/8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06AF0-0DB4-4A7B-A680-93C2150C4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30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Id = 153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06AF0-0DB4-4A7B-A680-93C2150C483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448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06AF0-0DB4-4A7B-A680-93C2150C483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24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Id=6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06AF0-0DB4-4A7B-A680-93C2150C483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539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Id = 130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06AF0-0DB4-4A7B-A680-93C2150C483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611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Id = 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06AF0-0DB4-4A7B-A680-93C2150C483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860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06AF0-0DB4-4A7B-A680-93C2150C483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639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Green_9, id = 70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06AF0-0DB4-4A7B-A680-93C2150C483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787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Green_4, id = 172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06AF0-0DB4-4A7B-A680-93C2150C483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805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Blue_2 id=74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06AF0-0DB4-4A7B-A680-93C2150C483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208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Green_2 id=23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06AF0-0DB4-4A7B-A680-93C2150C483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643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Green_2 id=23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06AF0-0DB4-4A7B-A680-93C2150C483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035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921903-3B11-4C07-915E-E16708709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DEFE33E-F031-4389-B50C-402685F1E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C29EE5-269D-443C-A5E0-CF7FC983E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CB45-164D-4AD8-A61F-2A99F9986302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30164C-7691-4DA5-825D-4251D7EB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0EEDCC-8754-43C6-A717-2029AB8E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9565-26FE-4E19-B5A7-0BE55D7E62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29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4C51C5-BF36-498A-8446-3C7CE0E2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1A322A-0D76-4098-BCC7-FD415D4F0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2B7B23-15F4-4BE8-AE27-C0A290558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CB45-164D-4AD8-A61F-2A99F9986302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22A194-D080-418E-B11F-091FD3D1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B96875-0B8F-4859-952B-E26D6CE3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9565-26FE-4E19-B5A7-0BE55D7E62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53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1CA5062-7221-49AD-A710-663E74CD6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B7C782F-EA6E-4E1F-B748-FF5AB4E3D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4D0309-CAB0-4C3B-B9CE-AE7E6BFF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CB45-164D-4AD8-A61F-2A99F9986302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C37BF8-5C21-4686-AC6F-70957BAD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7C15B2-F58A-46E9-9DBD-2995073B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9565-26FE-4E19-B5A7-0BE55D7E62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256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1D83D5-F963-4715-8578-3F84753B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72E402-7448-40FC-AF74-4ADFFAEE7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62F197-736A-4333-B536-E7F452B1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CB45-164D-4AD8-A61F-2A99F9986302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55C638-4D3A-4E28-9688-23BD376A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6B46D7-1668-4062-8C04-3C788D3D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9565-26FE-4E19-B5A7-0BE55D7E62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74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CBAA67-7F1E-40B4-BE05-CDBDB9D99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6ED37C-B2A1-42A8-9F18-E1830EA33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4525A9-D060-4A92-B89E-FCF625A9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CB45-164D-4AD8-A61F-2A99F9986302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6F16E4-F687-4D68-B80A-D69793DF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E9F349-ECFC-4273-96B9-98D9F1D6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9565-26FE-4E19-B5A7-0BE55D7E62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0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80B8BD-01E8-4A94-A1A5-3E65D0D8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498275-BE4F-45C6-B782-98DCA7B0B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B524DF-D449-4C24-A67F-25DAEDCEF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33AF31-42A5-4217-911C-CF668C5C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CB45-164D-4AD8-A61F-2A99F9986302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957B00-3A43-4748-B8A9-989E0873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D31541-E82A-4BC5-BDF5-9D6F8D0B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9565-26FE-4E19-B5A7-0BE55D7E62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81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42B47C-3C96-4204-A6FE-895A6E5F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E9BAD6-DE95-438B-800F-426731052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F4DFFB2-187F-4F83-951E-B539F18CD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151AC0F-5D31-43AE-8959-490310669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BDF0508-EE36-4CEC-980D-B8724CB14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8149795-F55B-4C0C-8124-A05D050C9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CB45-164D-4AD8-A61F-2A99F9986302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F42C89E-11B3-4B9D-A872-DD9A71B1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0281B9B-D0F3-4724-8AA0-28BA53D7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9565-26FE-4E19-B5A7-0BE55D7E62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0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C95365-FC58-46CA-ADDD-A0839A83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D6EE466-6458-4BF6-B4A8-ABF64575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CB45-164D-4AD8-A61F-2A99F9986302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A0C68F6-55A6-4414-AC45-7AD92C026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D0E1A9E-B9D2-4F63-8358-8275267F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9565-26FE-4E19-B5A7-0BE55D7E62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50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C574951-B7C9-40D0-B33A-328E4671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CB45-164D-4AD8-A61F-2A99F9986302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CC7CE95-5ACF-4202-BA7A-1A6BDA323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5166CD-D98B-4872-88CD-7F537336F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9565-26FE-4E19-B5A7-0BE55D7E62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13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AB584-9893-4209-9E7C-86836BEBD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802B46-17E1-4704-A5D9-6CE12021F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432F06D-750D-428E-98B1-EA696D2A5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CD0F0F-DFE7-41CB-A995-90337F2C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CB45-164D-4AD8-A61F-2A99F9986302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5752F6-E36B-4754-AE58-B0BE0DEE1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328D20-AFDD-41C4-99A6-E96BBBBF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9565-26FE-4E19-B5A7-0BE55D7E62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84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922E5C-DD51-4A3A-94F0-F896C1180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63978DC-1843-4808-8198-C7AB2083C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9DFE634-EDFA-495D-8A30-A5B6FE4EA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CD793C-DC9D-4B37-A97E-619EC006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CB45-164D-4AD8-A61F-2A99F9986302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FA65BF-7641-4E10-B074-188563FF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E3675A-E53F-479B-8337-B17F727C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9565-26FE-4E19-B5A7-0BE55D7E62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3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E29FA0C-045E-4180-B982-19D5D8E5C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4169AB-D719-453A-B0D2-B55F559E3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2A68DF-FB97-4C9C-849E-623646F23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BCB45-164D-4AD8-A61F-2A99F9986302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DDE809-8B24-4C5D-91E6-3E64A3EAE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07EA45-F572-4700-97BA-A96027C03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E9565-26FE-4E19-B5A7-0BE55D7E62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92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07.png"/><Relationship Id="rId5" Type="http://schemas.openxmlformats.org/officeDocument/2006/relationships/image" Target="../media/image102.png"/><Relationship Id="rId10" Type="http://schemas.openxmlformats.org/officeDocument/2006/relationships/image" Target="../media/image98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10" Type="http://schemas.openxmlformats.org/officeDocument/2006/relationships/image" Target="../media/image125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39CD19-999B-486B-9C9E-8299A1AEA0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0608</a:t>
            </a:r>
            <a:r>
              <a:rPr lang="zh-TW" altLang="en-US" dirty="0"/>
              <a:t>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7C3F596-0FF5-41B5-A569-FC72D32B9D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81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6667C3-1755-400D-A0FA-26085A70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Colored_FashionMNIST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7203BE1-74FC-4308-A0CC-68D300DD69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383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A8E0BA-7D18-463A-BFF6-B62638929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Lab</a:t>
            </a:r>
            <a:r>
              <a:rPr lang="zh-TW" altLang="en-US" sz="4000" dirty="0"/>
              <a:t>色差</a:t>
            </a:r>
            <a:r>
              <a:rPr lang="en-US" altLang="zh-TW" sz="4000" dirty="0"/>
              <a:t> + </a:t>
            </a:r>
            <a:r>
              <a:rPr lang="zh-TW" altLang="en-US" sz="4000" dirty="0"/>
              <a:t>平行架構 </a:t>
            </a:r>
            <a:r>
              <a:rPr lang="en-US" altLang="zh-TW" sz="4000" dirty="0"/>
              <a:t>in </a:t>
            </a:r>
            <a:r>
              <a:rPr lang="en-US" altLang="zh-TW" sz="4000" dirty="0" err="1"/>
              <a:t>Colored_FashionMNIST</a:t>
            </a:r>
            <a:endParaRPr lang="zh-TW" altLang="en-US" sz="40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1DC1830-7576-4395-9251-666D61B34DDE}"/>
              </a:ext>
            </a:extLst>
          </p:cNvPr>
          <p:cNvSpPr txBox="1"/>
          <p:nvPr/>
        </p:nvSpPr>
        <p:spPr>
          <a:xfrm>
            <a:off x="786973" y="4603632"/>
            <a:ext cx="79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Origin</a:t>
            </a:r>
            <a:endParaRPr lang="zh-TW" altLang="en-US" dirty="0"/>
          </a:p>
        </p:txBody>
      </p:sp>
      <p:pic>
        <p:nvPicPr>
          <p:cNvPr id="36" name="內容版面配置區 35">
            <a:extLst>
              <a:ext uri="{FF2B5EF4-FFF2-40B4-BE49-F238E27FC236}">
                <a16:creationId xmlns:a16="http://schemas.microsoft.com/office/drawing/2014/main" id="{30763B73-94E8-406F-9329-33CF1BAD6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74" y="3116119"/>
            <a:ext cx="1494714" cy="1487513"/>
          </a:xfr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4ADB87D1-0324-4F16-A6B7-235132AA9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864" y="4810876"/>
            <a:ext cx="1567825" cy="1560272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B5BD5BFB-F613-4F0A-8E1A-158D1D9AE2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452" y="4810876"/>
            <a:ext cx="1671096" cy="1664464"/>
          </a:xfrm>
          <a:prstGeom prst="rect">
            <a:avLst/>
          </a:prstGeom>
        </p:spPr>
      </p:pic>
      <p:pic>
        <p:nvPicPr>
          <p:cNvPr id="42" name="圖片 41">
            <a:extLst>
              <a:ext uri="{FF2B5EF4-FFF2-40B4-BE49-F238E27FC236}">
                <a16:creationId xmlns:a16="http://schemas.microsoft.com/office/drawing/2014/main" id="{CA51F6B1-1D84-4BE2-BB57-045A7C878A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194" y="4788298"/>
            <a:ext cx="1518952" cy="1704577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9551135F-D419-41CE-9414-D480EEC727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863" y="1868727"/>
            <a:ext cx="1567826" cy="1560273"/>
          </a:xfrm>
          <a:prstGeom prst="rect">
            <a:avLst/>
          </a:prstGeom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CD453069-3FFD-4D5A-A454-57F0E3B3E1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495" y="1868727"/>
            <a:ext cx="1628053" cy="1620210"/>
          </a:xfrm>
          <a:prstGeom prst="rect">
            <a:avLst/>
          </a:prstGeom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9017A60C-92C4-4389-8408-6A0909C22B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20" y="1868726"/>
            <a:ext cx="1567826" cy="1560273"/>
          </a:xfrm>
          <a:prstGeom prst="rect">
            <a:avLst/>
          </a:prstGeom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AD963FCA-784D-4F0E-92F8-41F3B4808E3D}"/>
              </a:ext>
            </a:extLst>
          </p:cNvPr>
          <p:cNvSpPr txBox="1"/>
          <p:nvPr/>
        </p:nvSpPr>
        <p:spPr>
          <a:xfrm>
            <a:off x="484094" y="1690688"/>
            <a:ext cx="1567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400" dirty="0" err="1"/>
              <a:t>Train_acc</a:t>
            </a:r>
            <a:r>
              <a:rPr lang="en-US" altLang="zh-TW" sz="1400" dirty="0"/>
              <a:t> = </a:t>
            </a:r>
            <a:r>
              <a:rPr lang="en-US" altLang="zh-TW" sz="1400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0.8727</a:t>
            </a:r>
          </a:p>
          <a:p>
            <a:r>
              <a:rPr lang="en-US" altLang="zh-TW" sz="1400" b="0" i="0" dirty="0" err="1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Test_acc</a:t>
            </a:r>
            <a:r>
              <a:rPr lang="en-US" altLang="zh-TW" sz="1400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 = 0.8285</a:t>
            </a:r>
          </a:p>
        </p:txBody>
      </p:sp>
    </p:spTree>
    <p:extLst>
      <p:ext uri="{BB962C8B-B14F-4D97-AF65-F5344CB8AC3E}">
        <p14:creationId xmlns:p14="http://schemas.microsoft.com/office/powerpoint/2010/main" val="2292782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A8E0BA-7D18-463A-BFF6-B6263892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6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Lab</a:t>
            </a:r>
            <a:r>
              <a:rPr lang="zh-TW" altLang="en-US" sz="3600" dirty="0"/>
              <a:t>色差</a:t>
            </a:r>
            <a:r>
              <a:rPr lang="en-US" altLang="zh-TW" sz="3600" dirty="0"/>
              <a:t> + </a:t>
            </a:r>
            <a:r>
              <a:rPr lang="zh-TW" altLang="en-US" sz="3600" dirty="0"/>
              <a:t>平行架構 </a:t>
            </a:r>
            <a:r>
              <a:rPr lang="en-US" altLang="zh-TW" sz="3600" dirty="0"/>
              <a:t>in </a:t>
            </a:r>
            <a:r>
              <a:rPr lang="en-US" altLang="zh-TW" sz="3600" dirty="0" err="1"/>
              <a:t>Colored_FashionMNIST</a:t>
            </a:r>
            <a:endParaRPr lang="zh-TW" altLang="en-US" sz="36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F5F8360-BE84-4EA7-9935-75BBBCEE483D}"/>
              </a:ext>
            </a:extLst>
          </p:cNvPr>
          <p:cNvSpPr txBox="1"/>
          <p:nvPr/>
        </p:nvSpPr>
        <p:spPr>
          <a:xfrm>
            <a:off x="1049867" y="4786489"/>
            <a:ext cx="79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Origin</a:t>
            </a:r>
            <a:endParaRPr lang="zh-TW" altLang="en-US" dirty="0"/>
          </a:p>
        </p:txBody>
      </p:sp>
      <p:pic>
        <p:nvPicPr>
          <p:cNvPr id="42" name="內容版面配置區 41">
            <a:extLst>
              <a:ext uri="{FF2B5EF4-FFF2-40B4-BE49-F238E27FC236}">
                <a16:creationId xmlns:a16="http://schemas.microsoft.com/office/drawing/2014/main" id="{763436AF-2C62-42B0-AFAF-5B269F8BD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10" y="2966198"/>
            <a:ext cx="1734646" cy="1726289"/>
          </a:xfr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7EDB111F-8665-4F6C-8515-38F8A1DD0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468" y="4692487"/>
            <a:ext cx="1920866" cy="1911612"/>
          </a:xfrm>
          <a:prstGeom prst="rect">
            <a:avLst/>
          </a:prstGeom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750D67DC-1FFF-4294-8667-D754F087F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208" y="4692487"/>
            <a:ext cx="1920866" cy="1913244"/>
          </a:xfrm>
          <a:prstGeom prst="rect">
            <a:avLst/>
          </a:prstGeom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B57AB9CA-335B-410B-9F96-785F205B1C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838" y="4692487"/>
            <a:ext cx="1711229" cy="1920351"/>
          </a:xfrm>
          <a:prstGeom prst="rect">
            <a:avLst/>
          </a:prstGeom>
        </p:spPr>
      </p:pic>
      <p:pic>
        <p:nvPicPr>
          <p:cNvPr id="50" name="圖片 49">
            <a:extLst>
              <a:ext uri="{FF2B5EF4-FFF2-40B4-BE49-F238E27FC236}">
                <a16:creationId xmlns:a16="http://schemas.microsoft.com/office/drawing/2014/main" id="{2B17A2EE-2BD7-4C8A-B748-7E7F19404A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144" y="1477244"/>
            <a:ext cx="1734646" cy="1726289"/>
          </a:xfrm>
          <a:prstGeom prst="rect">
            <a:avLst/>
          </a:prstGeom>
        </p:spPr>
      </p:pic>
      <p:pic>
        <p:nvPicPr>
          <p:cNvPr id="52" name="圖片 51">
            <a:extLst>
              <a:ext uri="{FF2B5EF4-FFF2-40B4-BE49-F238E27FC236}">
                <a16:creationId xmlns:a16="http://schemas.microsoft.com/office/drawing/2014/main" id="{244BF122-6DF1-480E-8AB4-5C3F890382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565" y="1477244"/>
            <a:ext cx="1734647" cy="1726290"/>
          </a:xfrm>
          <a:prstGeom prst="rect">
            <a:avLst/>
          </a:prstGeom>
        </p:spPr>
      </p:pic>
      <p:pic>
        <p:nvPicPr>
          <p:cNvPr id="54" name="圖片 53">
            <a:extLst>
              <a:ext uri="{FF2B5EF4-FFF2-40B4-BE49-F238E27FC236}">
                <a16:creationId xmlns:a16="http://schemas.microsoft.com/office/drawing/2014/main" id="{79116A23-94F7-4C68-A873-0EC00EFB1E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839" y="1477244"/>
            <a:ext cx="1734646" cy="1726289"/>
          </a:xfrm>
          <a:prstGeom prst="rect">
            <a:avLst/>
          </a:prstGeom>
        </p:spPr>
      </p:pic>
      <p:sp>
        <p:nvSpPr>
          <p:cNvPr id="55" name="文字方塊 54">
            <a:extLst>
              <a:ext uri="{FF2B5EF4-FFF2-40B4-BE49-F238E27FC236}">
                <a16:creationId xmlns:a16="http://schemas.microsoft.com/office/drawing/2014/main" id="{C0E45A2B-1061-4FF5-859F-FABACCB529C4}"/>
              </a:ext>
            </a:extLst>
          </p:cNvPr>
          <p:cNvSpPr txBox="1"/>
          <p:nvPr/>
        </p:nvSpPr>
        <p:spPr>
          <a:xfrm>
            <a:off x="484094" y="1690688"/>
            <a:ext cx="1567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400" dirty="0" err="1"/>
              <a:t>Train_acc</a:t>
            </a:r>
            <a:r>
              <a:rPr lang="en-US" altLang="zh-TW" sz="1400" dirty="0"/>
              <a:t> = </a:t>
            </a:r>
            <a:r>
              <a:rPr lang="en-US" altLang="zh-TW" sz="1400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0.8727</a:t>
            </a:r>
          </a:p>
          <a:p>
            <a:r>
              <a:rPr lang="en-US" altLang="zh-TW" sz="1400" b="0" i="0" dirty="0" err="1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Test_acc</a:t>
            </a:r>
            <a:r>
              <a:rPr lang="en-US" altLang="zh-TW" sz="1400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 = 0.8285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B783D9C-77A4-4ADF-A763-B3132889AFF3}"/>
              </a:ext>
            </a:extLst>
          </p:cNvPr>
          <p:cNvSpPr/>
          <p:nvPr/>
        </p:nvSpPr>
        <p:spPr>
          <a:xfrm>
            <a:off x="5801565" y="1456768"/>
            <a:ext cx="605959" cy="584947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03C7C75-E34C-485C-A6C9-45E2A57AA1E9}"/>
              </a:ext>
            </a:extLst>
          </p:cNvPr>
          <p:cNvSpPr/>
          <p:nvPr/>
        </p:nvSpPr>
        <p:spPr>
          <a:xfrm>
            <a:off x="8577682" y="1477244"/>
            <a:ext cx="1924471" cy="584947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212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239EC3-BF0B-4204-8C6F-3A05CE73D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Lab</a:t>
            </a:r>
            <a:r>
              <a:rPr lang="zh-TW" altLang="en-US" sz="3600" dirty="0"/>
              <a:t>色差</a:t>
            </a:r>
            <a:r>
              <a:rPr lang="en-US" altLang="zh-TW" sz="3600" dirty="0"/>
              <a:t> + </a:t>
            </a:r>
            <a:r>
              <a:rPr lang="zh-TW" altLang="en-US" sz="3600" dirty="0"/>
              <a:t>平行架構 </a:t>
            </a:r>
            <a:r>
              <a:rPr lang="en-US" altLang="zh-TW" sz="3600" dirty="0"/>
              <a:t>in </a:t>
            </a:r>
            <a:r>
              <a:rPr lang="en-US" altLang="zh-TW" sz="3600" dirty="0" err="1"/>
              <a:t>Colored_FashionMNIST</a:t>
            </a:r>
            <a:endParaRPr lang="zh-TW" altLang="en-US" sz="36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362EFAE-973C-4754-AEE9-3554ABEC4083}"/>
              </a:ext>
            </a:extLst>
          </p:cNvPr>
          <p:cNvSpPr txBox="1"/>
          <p:nvPr/>
        </p:nvSpPr>
        <p:spPr>
          <a:xfrm>
            <a:off x="1049867" y="4786489"/>
            <a:ext cx="79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Origin</a:t>
            </a:r>
            <a:endParaRPr lang="zh-TW" altLang="en-US" dirty="0"/>
          </a:p>
        </p:txBody>
      </p:sp>
      <p:pic>
        <p:nvPicPr>
          <p:cNvPr id="18" name="內容版面配置區 17">
            <a:extLst>
              <a:ext uri="{FF2B5EF4-FFF2-40B4-BE49-F238E27FC236}">
                <a16:creationId xmlns:a16="http://schemas.microsoft.com/office/drawing/2014/main" id="{7CCC3C1E-6876-4F51-B1DD-4ECEA7B7A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77" y="2831067"/>
            <a:ext cx="1964888" cy="1955422"/>
          </a:xfr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0290DDBE-F6E2-4B49-BB80-972601745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755" y="4723856"/>
            <a:ext cx="1649932" cy="1641983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50E0F294-E7A7-4C80-A10E-8461F4F635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059" y="4723856"/>
            <a:ext cx="1648525" cy="1641983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CB197E40-BD19-42A4-8470-EFAD3F04EB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523" y="4723856"/>
            <a:ext cx="1538896" cy="1726959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DDEA2AEE-FF55-43DD-A630-3308DC98AA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754" y="1690688"/>
            <a:ext cx="1649933" cy="1641984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F13F38CF-F888-4876-A0FD-A6EDE9154C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059" y="1690688"/>
            <a:ext cx="1649932" cy="1641984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B5EF7E49-1E72-4A1D-B65E-CE316AABF1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893" y="1692088"/>
            <a:ext cx="1648526" cy="1640584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B6622328-BD4B-4F03-A98C-F76B4CEA8299}"/>
              </a:ext>
            </a:extLst>
          </p:cNvPr>
          <p:cNvSpPr txBox="1"/>
          <p:nvPr/>
        </p:nvSpPr>
        <p:spPr>
          <a:xfrm>
            <a:off x="484094" y="1690688"/>
            <a:ext cx="1567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400" dirty="0" err="1"/>
              <a:t>Train_acc</a:t>
            </a:r>
            <a:r>
              <a:rPr lang="en-US" altLang="zh-TW" sz="1400" dirty="0"/>
              <a:t> = </a:t>
            </a:r>
            <a:r>
              <a:rPr lang="en-US" altLang="zh-TW" sz="1400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0.8727</a:t>
            </a:r>
          </a:p>
          <a:p>
            <a:r>
              <a:rPr lang="en-US" altLang="zh-TW" sz="1400" b="0" i="0" dirty="0" err="1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Test_acc</a:t>
            </a:r>
            <a:r>
              <a:rPr lang="en-US" altLang="zh-TW" sz="1400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 = 0.8285</a:t>
            </a:r>
          </a:p>
        </p:txBody>
      </p:sp>
    </p:spTree>
    <p:extLst>
      <p:ext uri="{BB962C8B-B14F-4D97-AF65-F5344CB8AC3E}">
        <p14:creationId xmlns:p14="http://schemas.microsoft.com/office/powerpoint/2010/main" val="2265159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239EC3-BF0B-4204-8C6F-3A05CE73D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歐式距離</a:t>
            </a:r>
            <a:r>
              <a:rPr lang="en-US" altLang="zh-TW" sz="3200" dirty="0"/>
              <a:t>(</a:t>
            </a:r>
            <a:r>
              <a:rPr lang="zh-TW" altLang="en-US" sz="3200" dirty="0"/>
              <a:t>無加權</a:t>
            </a:r>
            <a:r>
              <a:rPr lang="en-US" altLang="zh-TW" sz="3200" dirty="0"/>
              <a:t>)+ </a:t>
            </a:r>
            <a:r>
              <a:rPr lang="zh-TW" altLang="en-US" sz="3200" dirty="0"/>
              <a:t>平行架構 </a:t>
            </a:r>
            <a:r>
              <a:rPr lang="en-US" altLang="zh-TW" sz="3200" dirty="0"/>
              <a:t>in </a:t>
            </a:r>
            <a:r>
              <a:rPr lang="en-US" altLang="zh-TW" sz="3200" dirty="0" err="1"/>
              <a:t>Colored_FashionMNIST</a:t>
            </a:r>
            <a:endParaRPr lang="zh-TW" altLang="en-US" sz="3200" dirty="0"/>
          </a:p>
        </p:txBody>
      </p:sp>
      <p:pic>
        <p:nvPicPr>
          <p:cNvPr id="16" name="內容版面配置區 15">
            <a:extLst>
              <a:ext uri="{FF2B5EF4-FFF2-40B4-BE49-F238E27FC236}">
                <a16:creationId xmlns:a16="http://schemas.microsoft.com/office/drawing/2014/main" id="{E6F18668-3EB2-4021-8BC5-EE76095BC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14" y="3046849"/>
            <a:ext cx="1908904" cy="1899708"/>
          </a:xfr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ED4548E-038B-4BDC-ACC3-C31B193FB2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356" y="4634776"/>
            <a:ext cx="2013029" cy="2003331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983D3011-88AA-42FC-8AE9-39CB5A9557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177" y="4634776"/>
            <a:ext cx="1908904" cy="1901329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30EAD4C5-5966-400E-88A6-A74A202BE0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123" y="4705139"/>
            <a:ext cx="1593055" cy="1787736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84E4DC76-607B-4AF7-9E81-7F39FBFE0C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164" y="1560174"/>
            <a:ext cx="1877873" cy="1868826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30AB7AC6-F798-469D-B288-EE2A561445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244" y="1560174"/>
            <a:ext cx="1877873" cy="1868826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CD62FD3D-CD68-45B8-BE3D-01D1428E22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788" y="1560174"/>
            <a:ext cx="1796390" cy="1787736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BA4F61FD-6589-4041-96FC-CA550B17AF7A}"/>
              </a:ext>
            </a:extLst>
          </p:cNvPr>
          <p:cNvSpPr txBox="1"/>
          <p:nvPr/>
        </p:nvSpPr>
        <p:spPr>
          <a:xfrm>
            <a:off x="1049867" y="4786489"/>
            <a:ext cx="79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Origin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C38B593-3D0E-4053-8C68-E759B05FB048}"/>
              </a:ext>
            </a:extLst>
          </p:cNvPr>
          <p:cNvSpPr txBox="1"/>
          <p:nvPr/>
        </p:nvSpPr>
        <p:spPr>
          <a:xfrm>
            <a:off x="484094" y="1690688"/>
            <a:ext cx="1567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400" dirty="0" err="1"/>
              <a:t>Train_acc</a:t>
            </a:r>
            <a:r>
              <a:rPr lang="en-US" altLang="zh-TW" sz="1400" dirty="0"/>
              <a:t> = </a:t>
            </a:r>
            <a:r>
              <a:rPr lang="en-US" altLang="zh-TW" sz="1400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0.8715</a:t>
            </a:r>
          </a:p>
          <a:p>
            <a:r>
              <a:rPr lang="en-US" altLang="zh-TW" sz="1400" b="0" i="0" dirty="0" err="1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Test_acc</a:t>
            </a:r>
            <a:r>
              <a:rPr lang="en-US" altLang="zh-TW" sz="1400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 = 0.822</a:t>
            </a:r>
          </a:p>
        </p:txBody>
      </p:sp>
    </p:spTree>
    <p:extLst>
      <p:ext uri="{BB962C8B-B14F-4D97-AF65-F5344CB8AC3E}">
        <p14:creationId xmlns:p14="http://schemas.microsoft.com/office/powerpoint/2010/main" val="2299481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239EC3-BF0B-4204-8C6F-3A05CE73D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歐式距離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(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無加權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)+ 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平行架構 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in </a:t>
            </a:r>
            <a:r>
              <a:rPr kumimoji="0" lang="en-US" altLang="zh-TW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Colored_FashionMNIST</a:t>
            </a:r>
            <a:endParaRPr lang="zh-TW" altLang="en-US" sz="40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5FBF86A-D741-442F-9D74-E6698EF57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56" y="2740026"/>
            <a:ext cx="1795468" cy="1786819"/>
          </a:xfr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24E382C-8F3E-4D79-AD32-912829A217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603" y="4526845"/>
            <a:ext cx="2174375" cy="21639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4FD7F74-FADF-4EA9-80E4-FCBC1FD905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182" y="4526845"/>
            <a:ext cx="2105635" cy="209727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1313743-50EF-4857-9804-6C02C58B0E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794" y="4646628"/>
            <a:ext cx="1853603" cy="208012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FC2EA63A-670A-4CE2-9E01-75113436D0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603" y="1327847"/>
            <a:ext cx="2016330" cy="200661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D7F485A4-5D1C-4DD6-804D-0CFC2CBED6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443" y="1327847"/>
            <a:ext cx="2016330" cy="2006616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F6B938DC-BD59-4168-8F9D-779D82E7F1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069" y="1327847"/>
            <a:ext cx="2016330" cy="2006616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38FFF7DA-AD50-4C84-8F1A-1BAD2454DC97}"/>
              </a:ext>
            </a:extLst>
          </p:cNvPr>
          <p:cNvSpPr txBox="1"/>
          <p:nvPr/>
        </p:nvSpPr>
        <p:spPr>
          <a:xfrm>
            <a:off x="1049867" y="4786489"/>
            <a:ext cx="79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Origin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15D63D1-1E10-4A44-9893-F2FDD4348C12}"/>
              </a:ext>
            </a:extLst>
          </p:cNvPr>
          <p:cNvSpPr txBox="1"/>
          <p:nvPr/>
        </p:nvSpPr>
        <p:spPr>
          <a:xfrm>
            <a:off x="484094" y="1690688"/>
            <a:ext cx="1567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400" dirty="0" err="1"/>
              <a:t>Train_acc</a:t>
            </a:r>
            <a:r>
              <a:rPr lang="en-US" altLang="zh-TW" sz="1400" dirty="0"/>
              <a:t> = </a:t>
            </a:r>
            <a:r>
              <a:rPr lang="en-US" altLang="zh-TW" sz="1400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0.8715</a:t>
            </a:r>
          </a:p>
          <a:p>
            <a:r>
              <a:rPr lang="en-US" altLang="zh-TW" sz="1400" b="0" i="0" dirty="0" err="1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Test_acc</a:t>
            </a:r>
            <a:r>
              <a:rPr lang="en-US" altLang="zh-TW" sz="1400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 = 0.822</a:t>
            </a:r>
          </a:p>
        </p:txBody>
      </p:sp>
    </p:spTree>
    <p:extLst>
      <p:ext uri="{BB962C8B-B14F-4D97-AF65-F5344CB8AC3E}">
        <p14:creationId xmlns:p14="http://schemas.microsoft.com/office/powerpoint/2010/main" val="1749951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652495-EE07-4618-AAAA-99347F2D0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歐式距離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(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無加權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)+ 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平行架構 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in </a:t>
            </a:r>
            <a:r>
              <a:rPr kumimoji="0" lang="en-US" altLang="zh-TW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Colored_FashionMNIST</a:t>
            </a:r>
            <a:endParaRPr lang="zh-TW" altLang="en-US" sz="36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49AA9B6-4299-432F-8D23-01F13A3F6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89" y="2772304"/>
            <a:ext cx="1876470" cy="186743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81F01B8-2032-42E7-B8F8-9D1B36BC8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200" y="4422258"/>
            <a:ext cx="1999889" cy="199025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42D9A0D-8B05-493C-9BF4-B0066FE3BD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176" y="4422258"/>
            <a:ext cx="1999889" cy="199195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AADE526-1203-467A-AFFC-3D7915CD8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152" y="4341895"/>
            <a:ext cx="1845131" cy="207061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26CDFBD-56F3-40B9-B040-6037D3BF1F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980" y="1415704"/>
            <a:ext cx="1708259" cy="170002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2F156383-01AF-4F6F-A8B0-012977DD3E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263" y="1379757"/>
            <a:ext cx="1780500" cy="177192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27B63533-0CE9-4A74-AEA5-E5FEBBE76D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783" y="1399652"/>
            <a:ext cx="1780500" cy="1771922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4E1708E4-803F-46A9-BF0E-C6B2081F4FF3}"/>
              </a:ext>
            </a:extLst>
          </p:cNvPr>
          <p:cNvSpPr txBox="1"/>
          <p:nvPr/>
        </p:nvSpPr>
        <p:spPr>
          <a:xfrm>
            <a:off x="1049867" y="4786489"/>
            <a:ext cx="79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Origin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5037BD3-13D7-42A8-819D-4234771BE56C}"/>
              </a:ext>
            </a:extLst>
          </p:cNvPr>
          <p:cNvSpPr txBox="1"/>
          <p:nvPr/>
        </p:nvSpPr>
        <p:spPr>
          <a:xfrm>
            <a:off x="484094" y="1690688"/>
            <a:ext cx="1567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400" dirty="0" err="1"/>
              <a:t>Train_acc</a:t>
            </a:r>
            <a:r>
              <a:rPr lang="en-US" altLang="zh-TW" sz="1400" dirty="0"/>
              <a:t> = </a:t>
            </a:r>
            <a:r>
              <a:rPr lang="en-US" altLang="zh-TW" sz="1400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0.8715</a:t>
            </a:r>
          </a:p>
          <a:p>
            <a:r>
              <a:rPr lang="en-US" altLang="zh-TW" sz="1400" b="0" i="0" dirty="0" err="1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Test_acc</a:t>
            </a:r>
            <a:r>
              <a:rPr lang="en-US" altLang="zh-TW" sz="1400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 = 0.822</a:t>
            </a:r>
          </a:p>
        </p:txBody>
      </p:sp>
    </p:spTree>
    <p:extLst>
      <p:ext uri="{BB962C8B-B14F-4D97-AF65-F5344CB8AC3E}">
        <p14:creationId xmlns:p14="http://schemas.microsoft.com/office/powerpoint/2010/main" val="1159361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652495-EE07-4618-AAAA-99347F2D0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歐式距離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(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無加權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)+ 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平行架構 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in </a:t>
            </a:r>
            <a:r>
              <a:rPr kumimoji="0" lang="en-US" altLang="zh-TW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Colored_FashionMNIST</a:t>
            </a:r>
            <a:endParaRPr lang="zh-TW" altLang="en-US" sz="3600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3FEF2555-C29F-4FE2-ACE9-097208966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44" y="4430095"/>
            <a:ext cx="1594565" cy="1586883"/>
          </a:xfr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667B54E-CD84-4224-901A-FA35FE937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268" y="4342716"/>
            <a:ext cx="1744740" cy="1737817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338E304A-7435-488F-9DEF-F30E8D0B0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869" y="4342716"/>
            <a:ext cx="1610375" cy="1807173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FA8F8365-C8E1-4160-8FE6-804496B695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803" y="1749250"/>
            <a:ext cx="1634205" cy="1626332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F187A553-E742-43E9-964E-EF68029484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869" y="1807165"/>
            <a:ext cx="1494578" cy="1487378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4BA2CFCC-D671-47EE-B0A3-B6900FC2BB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44" y="1704866"/>
            <a:ext cx="1732480" cy="1724134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EF3306EB-2269-4614-9D40-BEB573BCD5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90" y="2670268"/>
            <a:ext cx="1933624" cy="1924309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2BE88CE3-50AB-471B-A00C-2136542BE518}"/>
              </a:ext>
            </a:extLst>
          </p:cNvPr>
          <p:cNvSpPr txBox="1"/>
          <p:nvPr/>
        </p:nvSpPr>
        <p:spPr>
          <a:xfrm>
            <a:off x="1049867" y="4786489"/>
            <a:ext cx="79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Origin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879E935-25F7-48E0-BA38-1C19E11D0587}"/>
              </a:ext>
            </a:extLst>
          </p:cNvPr>
          <p:cNvSpPr txBox="1"/>
          <p:nvPr/>
        </p:nvSpPr>
        <p:spPr>
          <a:xfrm>
            <a:off x="484094" y="1690688"/>
            <a:ext cx="1567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400" dirty="0" err="1"/>
              <a:t>Train_acc</a:t>
            </a:r>
            <a:r>
              <a:rPr lang="en-US" altLang="zh-TW" sz="1400" dirty="0"/>
              <a:t> = </a:t>
            </a:r>
            <a:r>
              <a:rPr lang="en-US" altLang="zh-TW" sz="1400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0.8715</a:t>
            </a:r>
          </a:p>
          <a:p>
            <a:r>
              <a:rPr lang="en-US" altLang="zh-TW" sz="1400" b="0" i="0" dirty="0" err="1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Test_acc</a:t>
            </a:r>
            <a:r>
              <a:rPr lang="en-US" altLang="zh-TW" sz="1400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 = 0.822</a:t>
            </a:r>
          </a:p>
        </p:txBody>
      </p:sp>
    </p:spTree>
    <p:extLst>
      <p:ext uri="{BB962C8B-B14F-4D97-AF65-F5344CB8AC3E}">
        <p14:creationId xmlns:p14="http://schemas.microsoft.com/office/powerpoint/2010/main" val="2218439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66473D1-D2FA-4DD9-B1CC-559F7C1C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Malaria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34DF7D6-98F3-4EEC-93CC-2EB31A4304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4391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E5B02-4F38-49B0-B6A7-A203206D2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LAB</a:t>
            </a:r>
            <a:r>
              <a:rPr lang="zh-TW" altLang="en-US" sz="3600" dirty="0"/>
              <a:t>色差</a:t>
            </a:r>
            <a:r>
              <a:rPr lang="en-US" altLang="zh-TW" sz="3600" dirty="0"/>
              <a:t>+ </a:t>
            </a:r>
            <a:r>
              <a:rPr lang="zh-TW" altLang="en-US" sz="3600" dirty="0"/>
              <a:t>平行架構 </a:t>
            </a:r>
            <a:r>
              <a:rPr lang="en-US" altLang="zh-TW" sz="3600" dirty="0"/>
              <a:t>in Malaria</a:t>
            </a:r>
            <a:endParaRPr lang="zh-TW" altLang="en-US" sz="36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E0AF311-D7ED-4B0D-85DF-87CF0EBF65C4}"/>
              </a:ext>
            </a:extLst>
          </p:cNvPr>
          <p:cNvSpPr txBox="1"/>
          <p:nvPr/>
        </p:nvSpPr>
        <p:spPr>
          <a:xfrm>
            <a:off x="1049867" y="4786489"/>
            <a:ext cx="79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Origin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D37290E-042D-4D20-A7A7-697002FDAE4E}"/>
              </a:ext>
            </a:extLst>
          </p:cNvPr>
          <p:cNvSpPr txBox="1"/>
          <p:nvPr/>
        </p:nvSpPr>
        <p:spPr>
          <a:xfrm>
            <a:off x="452757" y="5375342"/>
            <a:ext cx="197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label</a:t>
            </a:r>
            <a:r>
              <a:rPr lang="zh-TW" altLang="en-US" dirty="0"/>
              <a:t>：</a:t>
            </a:r>
            <a:r>
              <a:rPr lang="en-US" altLang="zh-TW" dirty="0"/>
              <a:t>Parasitized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18F80DF-3EA5-45C5-9B46-240981DB78EF}"/>
              </a:ext>
            </a:extLst>
          </p:cNvPr>
          <p:cNvSpPr txBox="1"/>
          <p:nvPr/>
        </p:nvSpPr>
        <p:spPr>
          <a:xfrm>
            <a:off x="744070" y="1648599"/>
            <a:ext cx="1567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400" dirty="0" err="1"/>
              <a:t>Train_acc</a:t>
            </a:r>
            <a:r>
              <a:rPr lang="en-US" altLang="zh-TW" sz="1400" dirty="0"/>
              <a:t> = </a:t>
            </a:r>
            <a:r>
              <a:rPr lang="en-US" altLang="zh-TW" sz="1400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0.7302</a:t>
            </a:r>
          </a:p>
          <a:p>
            <a:pPr algn="l"/>
            <a:r>
              <a:rPr lang="en-US" altLang="zh-TW" sz="1400" b="0" i="0" dirty="0" err="1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Test_acc</a:t>
            </a:r>
            <a:r>
              <a:rPr lang="en-US" altLang="zh-TW" sz="1400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 = 0.7396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7B10FE0-7DFD-486B-90C5-CAFD3400C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96" y="3127348"/>
            <a:ext cx="1567826" cy="155883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58DBDB2-AB1C-44CF-8D1B-AC31106CE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298" y="4812610"/>
            <a:ext cx="1874880" cy="186412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FE87819A-60C0-4561-84BB-39B260527A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528" y="4786489"/>
            <a:ext cx="1897932" cy="1890248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15855F93-DCD4-4405-8F0F-5765143A54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810" y="4768251"/>
            <a:ext cx="1673803" cy="1908485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B45C7F0C-15F8-4B0A-87D8-D009C8DDB5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964" y="4777457"/>
            <a:ext cx="1899279" cy="1899279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8607DEF6-75EA-4576-BD94-F1B72C81F1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298" y="1898426"/>
            <a:ext cx="1874880" cy="1864127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3ECCA1A1-55B4-4145-871C-DEBF467928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81" y="1910208"/>
            <a:ext cx="1874879" cy="1864126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7BA22020-CE49-45DD-9F6C-522CDDFC9B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810" y="1910208"/>
            <a:ext cx="1874879" cy="1864126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CC65AD03-EDA3-4369-A4D2-017324C570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964" y="1898426"/>
            <a:ext cx="1823419" cy="181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2A97626-1150-4702-A4C2-F6A35CB37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897" y="277712"/>
            <a:ext cx="10515600" cy="1325563"/>
          </a:xfrm>
        </p:spPr>
        <p:txBody>
          <a:bodyPr/>
          <a:lstStyle/>
          <a:p>
            <a:r>
              <a:rPr lang="en-US" altLang="zh-TW" dirty="0"/>
              <a:t>LAB</a:t>
            </a:r>
            <a:r>
              <a:rPr lang="zh-TW" altLang="en-US" dirty="0"/>
              <a:t>色差 </a:t>
            </a:r>
            <a:r>
              <a:rPr lang="en-US" altLang="zh-TW" dirty="0"/>
              <a:t>+ </a:t>
            </a:r>
            <a:r>
              <a:rPr lang="zh-TW" altLang="en-US" dirty="0"/>
              <a:t>平行架構 </a:t>
            </a:r>
            <a:r>
              <a:rPr lang="en-US" altLang="zh-TW" dirty="0"/>
              <a:t>in </a:t>
            </a:r>
            <a:r>
              <a:rPr lang="en-US" altLang="zh-TW" dirty="0" err="1"/>
              <a:t>Colored_MNIST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E1D122-386D-405E-B1E4-01FB93AD85DB}"/>
              </a:ext>
            </a:extLst>
          </p:cNvPr>
          <p:cNvSpPr/>
          <p:nvPr/>
        </p:nvSpPr>
        <p:spPr>
          <a:xfrm>
            <a:off x="1062445" y="3503194"/>
            <a:ext cx="1018903" cy="960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Input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562DAB1-11DD-454C-A35A-B77A9FABCDA5}"/>
              </a:ext>
            </a:extLst>
          </p:cNvPr>
          <p:cNvCxnSpPr/>
          <p:nvPr/>
        </p:nvCxnSpPr>
        <p:spPr>
          <a:xfrm>
            <a:off x="1985554" y="4780226"/>
            <a:ext cx="452846" cy="30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D0FF4EDB-8CCC-4080-A69C-3A1AE7742D05}"/>
              </a:ext>
            </a:extLst>
          </p:cNvPr>
          <p:cNvCxnSpPr>
            <a:cxnSpLocks/>
          </p:cNvCxnSpPr>
          <p:nvPr/>
        </p:nvCxnSpPr>
        <p:spPr>
          <a:xfrm flipV="1">
            <a:off x="2081348" y="2874918"/>
            <a:ext cx="570410" cy="297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2680F9EE-F6CB-45AD-8621-4AC1E92CC280}"/>
              </a:ext>
            </a:extLst>
          </p:cNvPr>
          <p:cNvSpPr txBox="1"/>
          <p:nvPr/>
        </p:nvSpPr>
        <p:spPr>
          <a:xfrm>
            <a:off x="1062445" y="4556596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28 * 28</a:t>
            </a:r>
            <a:endParaRPr lang="zh-TW" altLang="en-US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055746EB-FBA5-4D53-9BC4-CC6410C3E5BE}"/>
              </a:ext>
            </a:extLst>
          </p:cNvPr>
          <p:cNvGrpSpPr/>
          <p:nvPr/>
        </p:nvGrpSpPr>
        <p:grpSpPr>
          <a:xfrm>
            <a:off x="2756263" y="1834225"/>
            <a:ext cx="5784671" cy="2380984"/>
            <a:chOff x="4038867" y="2629376"/>
            <a:chExt cx="5784671" cy="238098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43D2BD4-1F43-4C0A-9807-247CD4F5B885}"/>
                </a:ext>
              </a:extLst>
            </p:cNvPr>
            <p:cNvSpPr/>
            <p:nvPr/>
          </p:nvSpPr>
          <p:spPr>
            <a:xfrm>
              <a:off x="4328428" y="3210298"/>
              <a:ext cx="322218" cy="303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F86E9C3-A800-4693-BF14-8BAAFD469AF1}"/>
                </a:ext>
              </a:extLst>
            </p:cNvPr>
            <p:cNvSpPr/>
            <p:nvPr/>
          </p:nvSpPr>
          <p:spPr>
            <a:xfrm>
              <a:off x="4263113" y="3309834"/>
              <a:ext cx="322218" cy="303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AD94AB7-4FDC-441F-9D96-C6631FC03B6A}"/>
                </a:ext>
              </a:extLst>
            </p:cNvPr>
            <p:cNvSpPr/>
            <p:nvPr/>
          </p:nvSpPr>
          <p:spPr>
            <a:xfrm>
              <a:off x="4143372" y="3401309"/>
              <a:ext cx="322218" cy="303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EC85FC6-1555-4FD8-BA11-0198C47CC752}"/>
                </a:ext>
              </a:extLst>
            </p:cNvPr>
            <p:cNvSpPr txBox="1"/>
            <p:nvPr/>
          </p:nvSpPr>
          <p:spPr>
            <a:xfrm>
              <a:off x="4038867" y="3810031"/>
              <a:ext cx="77071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30</a:t>
              </a:r>
              <a:r>
                <a:rPr lang="zh-TW" altLang="en-US" dirty="0"/>
                <a:t> 色 </a:t>
              </a:r>
              <a:r>
                <a:rPr lang="en-US" altLang="zh-TW" dirty="0"/>
                <a:t>Filter</a:t>
              </a:r>
              <a:br>
                <a:rPr lang="en-US" altLang="zh-TW" dirty="0"/>
              </a:br>
              <a:r>
                <a:rPr lang="en-US" altLang="zh-TW" dirty="0"/>
                <a:t>(30,3)</a:t>
              </a:r>
              <a:endParaRPr lang="zh-TW" altLang="en-US" dirty="0"/>
            </a:p>
            <a:p>
              <a:endParaRPr lang="zh-TW" altLang="en-US" dirty="0"/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A6F469FB-B3DE-4302-9C56-03C9A01210E3}"/>
                </a:ext>
              </a:extLst>
            </p:cNvPr>
            <p:cNvCxnSpPr>
              <a:cxnSpLocks/>
            </p:cNvCxnSpPr>
            <p:nvPr/>
          </p:nvCxnSpPr>
          <p:spPr>
            <a:xfrm>
              <a:off x="4809577" y="3600347"/>
              <a:ext cx="581297" cy="49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E9AE767-C9E3-4F37-972B-913E705BD581}"/>
                </a:ext>
              </a:extLst>
            </p:cNvPr>
            <p:cNvSpPr/>
            <p:nvPr/>
          </p:nvSpPr>
          <p:spPr>
            <a:xfrm>
              <a:off x="5484219" y="2632504"/>
              <a:ext cx="178527" cy="17477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5EA89BDA-EB93-4537-B1C8-C8E8E65C5F8C}"/>
                </a:ext>
              </a:extLst>
            </p:cNvPr>
            <p:cNvSpPr txBox="1"/>
            <p:nvPr/>
          </p:nvSpPr>
          <p:spPr>
            <a:xfrm>
              <a:off x="5082807" y="4092654"/>
              <a:ext cx="1997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RM_color</a:t>
              </a:r>
              <a:r>
                <a:rPr lang="en-US" altLang="zh-TW" dirty="0"/>
                <a:t>: (30, 6, 6)</a:t>
              </a:r>
              <a:endParaRPr lang="zh-TW" altLang="en-US" dirty="0"/>
            </a:p>
          </p:txBody>
        </p: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A6A6FB43-F072-4CCA-858E-0CFBF4EAE9F0}"/>
                </a:ext>
              </a:extLst>
            </p:cNvPr>
            <p:cNvCxnSpPr>
              <a:cxnSpLocks/>
            </p:cNvCxnSpPr>
            <p:nvPr/>
          </p:nvCxnSpPr>
          <p:spPr>
            <a:xfrm>
              <a:off x="7089045" y="3613408"/>
              <a:ext cx="80118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D6D6E67-C610-4304-8887-B0A082CBE7D0}"/>
                </a:ext>
              </a:extLst>
            </p:cNvPr>
            <p:cNvSpPr/>
            <p:nvPr/>
          </p:nvSpPr>
          <p:spPr>
            <a:xfrm>
              <a:off x="5723705" y="2632504"/>
              <a:ext cx="178527" cy="17477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D720924-D2D3-4BF1-961C-E9C9B99FC9B4}"/>
                </a:ext>
              </a:extLst>
            </p:cNvPr>
            <p:cNvSpPr/>
            <p:nvPr/>
          </p:nvSpPr>
          <p:spPr>
            <a:xfrm>
              <a:off x="5955026" y="2629376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1D61473-018E-4333-8D10-F41D19FA32AA}"/>
                </a:ext>
              </a:extLst>
            </p:cNvPr>
            <p:cNvSpPr/>
            <p:nvPr/>
          </p:nvSpPr>
          <p:spPr>
            <a:xfrm>
              <a:off x="6199409" y="2633418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BD99F2E5-7E94-4224-8CE6-0696017385FD}"/>
                </a:ext>
              </a:extLst>
            </p:cNvPr>
            <p:cNvSpPr/>
            <p:nvPr/>
          </p:nvSpPr>
          <p:spPr>
            <a:xfrm>
              <a:off x="6438895" y="2633418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56778D7-2479-4A60-BFED-6445674B05F4}"/>
                </a:ext>
              </a:extLst>
            </p:cNvPr>
            <p:cNvSpPr/>
            <p:nvPr/>
          </p:nvSpPr>
          <p:spPr>
            <a:xfrm>
              <a:off x="6670216" y="2630290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4443F46-F07F-45EB-B9AD-29594FF25440}"/>
                </a:ext>
              </a:extLst>
            </p:cNvPr>
            <p:cNvSpPr/>
            <p:nvPr/>
          </p:nvSpPr>
          <p:spPr>
            <a:xfrm>
              <a:off x="5484219" y="2880903"/>
              <a:ext cx="178527" cy="17477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7CD9A85E-B5E7-4031-B48B-208412445124}"/>
                </a:ext>
              </a:extLst>
            </p:cNvPr>
            <p:cNvSpPr/>
            <p:nvPr/>
          </p:nvSpPr>
          <p:spPr>
            <a:xfrm>
              <a:off x="5723705" y="2880903"/>
              <a:ext cx="178527" cy="17477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A1CD1C3-D4BA-467D-821F-40D2681D8F11}"/>
                </a:ext>
              </a:extLst>
            </p:cNvPr>
            <p:cNvSpPr/>
            <p:nvPr/>
          </p:nvSpPr>
          <p:spPr>
            <a:xfrm>
              <a:off x="5955026" y="2877775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E7FD81D3-C174-426E-A9E1-A923C4831D0A}"/>
                </a:ext>
              </a:extLst>
            </p:cNvPr>
            <p:cNvSpPr/>
            <p:nvPr/>
          </p:nvSpPr>
          <p:spPr>
            <a:xfrm>
              <a:off x="6199409" y="2881817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49855BA5-8BC3-4F11-9FD3-D42754C9D2B7}"/>
                </a:ext>
              </a:extLst>
            </p:cNvPr>
            <p:cNvSpPr/>
            <p:nvPr/>
          </p:nvSpPr>
          <p:spPr>
            <a:xfrm>
              <a:off x="6438895" y="2881817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5E130B84-DBF7-48A1-9EE7-03D32D67C21E}"/>
                </a:ext>
              </a:extLst>
            </p:cNvPr>
            <p:cNvSpPr/>
            <p:nvPr/>
          </p:nvSpPr>
          <p:spPr>
            <a:xfrm>
              <a:off x="6670216" y="2878689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4ECAFBF0-89C5-432B-8E22-960251489671}"/>
                </a:ext>
              </a:extLst>
            </p:cNvPr>
            <p:cNvSpPr/>
            <p:nvPr/>
          </p:nvSpPr>
          <p:spPr>
            <a:xfrm>
              <a:off x="5484219" y="3125126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223305F-23C1-4787-AD84-B2A95D569AA7}"/>
                </a:ext>
              </a:extLst>
            </p:cNvPr>
            <p:cNvSpPr/>
            <p:nvPr/>
          </p:nvSpPr>
          <p:spPr>
            <a:xfrm>
              <a:off x="5723705" y="3125126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459F1B7A-61A6-4923-913F-7CCBFC606BA0}"/>
                </a:ext>
              </a:extLst>
            </p:cNvPr>
            <p:cNvSpPr/>
            <p:nvPr/>
          </p:nvSpPr>
          <p:spPr>
            <a:xfrm>
              <a:off x="5955026" y="3121998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BF7D9303-C899-4094-8D44-16FE1A6FCDAC}"/>
                </a:ext>
              </a:extLst>
            </p:cNvPr>
            <p:cNvSpPr/>
            <p:nvPr/>
          </p:nvSpPr>
          <p:spPr>
            <a:xfrm>
              <a:off x="6199409" y="3126040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2873751F-D217-4C63-94DE-1AAB94F75465}"/>
                </a:ext>
              </a:extLst>
            </p:cNvPr>
            <p:cNvSpPr/>
            <p:nvPr/>
          </p:nvSpPr>
          <p:spPr>
            <a:xfrm>
              <a:off x="6438895" y="3126040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23B17518-5E1E-4907-889E-8ACBD8C43747}"/>
                </a:ext>
              </a:extLst>
            </p:cNvPr>
            <p:cNvSpPr/>
            <p:nvPr/>
          </p:nvSpPr>
          <p:spPr>
            <a:xfrm>
              <a:off x="6670216" y="3122912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B7C5BC3-09E7-4BE2-8E23-58C6BDFACD5B}"/>
                </a:ext>
              </a:extLst>
            </p:cNvPr>
            <p:cNvSpPr/>
            <p:nvPr/>
          </p:nvSpPr>
          <p:spPr>
            <a:xfrm>
              <a:off x="5484219" y="3367331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BD64356A-DA5A-42FA-9635-66BE9D115578}"/>
                </a:ext>
              </a:extLst>
            </p:cNvPr>
            <p:cNvSpPr/>
            <p:nvPr/>
          </p:nvSpPr>
          <p:spPr>
            <a:xfrm>
              <a:off x="5723705" y="3367331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55A6CB1E-918A-450B-8BD2-204E15DE53B5}"/>
                </a:ext>
              </a:extLst>
            </p:cNvPr>
            <p:cNvSpPr/>
            <p:nvPr/>
          </p:nvSpPr>
          <p:spPr>
            <a:xfrm>
              <a:off x="5955026" y="3364203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9688D288-1DF5-4A76-BB7D-64789566A66A}"/>
                </a:ext>
              </a:extLst>
            </p:cNvPr>
            <p:cNvSpPr/>
            <p:nvPr/>
          </p:nvSpPr>
          <p:spPr>
            <a:xfrm>
              <a:off x="6199409" y="3368245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695CB73E-8FED-4E1C-8A3D-A22D9507F92B}"/>
                </a:ext>
              </a:extLst>
            </p:cNvPr>
            <p:cNvSpPr/>
            <p:nvPr/>
          </p:nvSpPr>
          <p:spPr>
            <a:xfrm>
              <a:off x="6438895" y="3368245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D7AC16E7-DC06-4A55-BDF5-6A618015A961}"/>
                </a:ext>
              </a:extLst>
            </p:cNvPr>
            <p:cNvSpPr/>
            <p:nvPr/>
          </p:nvSpPr>
          <p:spPr>
            <a:xfrm>
              <a:off x="6670216" y="3365117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4724AEF7-CC87-413F-B54C-F0E67F186ADE}"/>
                </a:ext>
              </a:extLst>
            </p:cNvPr>
            <p:cNvSpPr/>
            <p:nvPr/>
          </p:nvSpPr>
          <p:spPr>
            <a:xfrm>
              <a:off x="5484219" y="3615730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4E2D955D-F48E-498E-A990-E9EAE33DD78E}"/>
                </a:ext>
              </a:extLst>
            </p:cNvPr>
            <p:cNvSpPr/>
            <p:nvPr/>
          </p:nvSpPr>
          <p:spPr>
            <a:xfrm>
              <a:off x="5723705" y="3615730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D88E6AA2-C5C5-48EC-AD6D-0943A2451332}"/>
                </a:ext>
              </a:extLst>
            </p:cNvPr>
            <p:cNvSpPr/>
            <p:nvPr/>
          </p:nvSpPr>
          <p:spPr>
            <a:xfrm>
              <a:off x="5955026" y="3612602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828CE842-503E-4EA4-BEEC-39ACA1497000}"/>
                </a:ext>
              </a:extLst>
            </p:cNvPr>
            <p:cNvSpPr/>
            <p:nvPr/>
          </p:nvSpPr>
          <p:spPr>
            <a:xfrm>
              <a:off x="6199409" y="3616644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135A4248-4EDD-48A8-AC55-8FD351B969F3}"/>
                </a:ext>
              </a:extLst>
            </p:cNvPr>
            <p:cNvSpPr/>
            <p:nvPr/>
          </p:nvSpPr>
          <p:spPr>
            <a:xfrm>
              <a:off x="6438895" y="3616644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5216BB81-99F1-462E-9E2A-A091F6674392}"/>
                </a:ext>
              </a:extLst>
            </p:cNvPr>
            <p:cNvSpPr/>
            <p:nvPr/>
          </p:nvSpPr>
          <p:spPr>
            <a:xfrm>
              <a:off x="6670216" y="3613516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4DF8BE41-1C7B-452D-A230-18CAEE296880}"/>
                </a:ext>
              </a:extLst>
            </p:cNvPr>
            <p:cNvSpPr/>
            <p:nvPr/>
          </p:nvSpPr>
          <p:spPr>
            <a:xfrm>
              <a:off x="5484219" y="3859953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92471166-AF04-4967-A23B-80C107CB1F08}"/>
                </a:ext>
              </a:extLst>
            </p:cNvPr>
            <p:cNvSpPr/>
            <p:nvPr/>
          </p:nvSpPr>
          <p:spPr>
            <a:xfrm>
              <a:off x="5723705" y="3859953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0AC45915-2521-4A15-9047-DEB672189044}"/>
                </a:ext>
              </a:extLst>
            </p:cNvPr>
            <p:cNvSpPr/>
            <p:nvPr/>
          </p:nvSpPr>
          <p:spPr>
            <a:xfrm>
              <a:off x="5955026" y="3856825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CE1AD93-2AB7-4D6C-8041-E918DAA36B25}"/>
                </a:ext>
              </a:extLst>
            </p:cNvPr>
            <p:cNvSpPr/>
            <p:nvPr/>
          </p:nvSpPr>
          <p:spPr>
            <a:xfrm>
              <a:off x="6199409" y="3860867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0F4DD13E-A061-4E85-AAB1-91A593FF5C24}"/>
                </a:ext>
              </a:extLst>
            </p:cNvPr>
            <p:cNvSpPr/>
            <p:nvPr/>
          </p:nvSpPr>
          <p:spPr>
            <a:xfrm>
              <a:off x="6438895" y="3860867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2BE321CB-ABAF-4214-B2D5-C7B433D81960}"/>
                </a:ext>
              </a:extLst>
            </p:cNvPr>
            <p:cNvSpPr/>
            <p:nvPr/>
          </p:nvSpPr>
          <p:spPr>
            <a:xfrm>
              <a:off x="6670216" y="3857739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FC96934F-C8BE-4BD1-AF3A-E54AD0517966}"/>
                </a:ext>
              </a:extLst>
            </p:cNvPr>
            <p:cNvSpPr/>
            <p:nvPr/>
          </p:nvSpPr>
          <p:spPr>
            <a:xfrm>
              <a:off x="8134075" y="3052547"/>
              <a:ext cx="1689463" cy="1035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色彩特徵傳遞區塊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A6D06CC4-A290-4DF5-A94C-11ED7C86E555}"/>
              </a:ext>
            </a:extLst>
          </p:cNvPr>
          <p:cNvGrpSpPr/>
          <p:nvPr/>
        </p:nvGrpSpPr>
        <p:grpSpPr>
          <a:xfrm>
            <a:off x="2735176" y="4180857"/>
            <a:ext cx="5706291" cy="1920777"/>
            <a:chOff x="2636521" y="1851417"/>
            <a:chExt cx="5706291" cy="1920777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4E17D0F-3936-4830-9D89-966CB0444E37}"/>
                </a:ext>
              </a:extLst>
            </p:cNvPr>
            <p:cNvSpPr/>
            <p:nvPr/>
          </p:nvSpPr>
          <p:spPr>
            <a:xfrm>
              <a:off x="3008811" y="2557961"/>
              <a:ext cx="322218" cy="303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A04CDE2-4920-47D9-84A0-7FDD00C50C71}"/>
                </a:ext>
              </a:extLst>
            </p:cNvPr>
            <p:cNvSpPr/>
            <p:nvPr/>
          </p:nvSpPr>
          <p:spPr>
            <a:xfrm>
              <a:off x="2943496" y="2657497"/>
              <a:ext cx="322218" cy="303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ADDADD4-C450-4FC4-9BA5-750DD5DBE5A4}"/>
                </a:ext>
              </a:extLst>
            </p:cNvPr>
            <p:cNvSpPr/>
            <p:nvPr/>
          </p:nvSpPr>
          <p:spPr>
            <a:xfrm>
              <a:off x="2823755" y="2748972"/>
              <a:ext cx="322218" cy="303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1E2E5BCF-997A-4D2F-9B86-D99F11AFB1CA}"/>
                </a:ext>
              </a:extLst>
            </p:cNvPr>
            <p:cNvSpPr txBox="1"/>
            <p:nvPr/>
          </p:nvSpPr>
          <p:spPr>
            <a:xfrm>
              <a:off x="2636521" y="3125863"/>
              <a:ext cx="10189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70 Filter</a:t>
              </a:r>
            </a:p>
            <a:p>
              <a:r>
                <a:rPr lang="en-US" altLang="zh-TW" dirty="0"/>
                <a:t>(70, 5, 5)</a:t>
              </a:r>
              <a:endParaRPr lang="zh-TW" altLang="en-US" dirty="0"/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A9874014-AAC7-4081-BECB-57773AFAD58D}"/>
                </a:ext>
              </a:extLst>
            </p:cNvPr>
            <p:cNvCxnSpPr>
              <a:cxnSpLocks/>
            </p:cNvCxnSpPr>
            <p:nvPr/>
          </p:nvCxnSpPr>
          <p:spPr>
            <a:xfrm>
              <a:off x="3426823" y="2828893"/>
              <a:ext cx="581297" cy="49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4A6EEDFF-636D-4D99-AED8-D0939FD7978F}"/>
                </a:ext>
              </a:extLst>
            </p:cNvPr>
            <p:cNvSpPr txBox="1"/>
            <p:nvPr/>
          </p:nvSpPr>
          <p:spPr>
            <a:xfrm>
              <a:off x="3763190" y="3241279"/>
              <a:ext cx="1997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RM_gray</a:t>
              </a:r>
              <a:r>
                <a:rPr lang="en-US" altLang="zh-TW" dirty="0"/>
                <a:t>: (70, 6, 6)</a:t>
              </a:r>
              <a:endParaRPr lang="zh-TW" altLang="en-US" dirty="0"/>
            </a:p>
          </p:txBody>
        </p: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3D796B40-90DC-4854-8D28-1129FCE8C77B}"/>
                </a:ext>
              </a:extLst>
            </p:cNvPr>
            <p:cNvCxnSpPr>
              <a:cxnSpLocks/>
            </p:cNvCxnSpPr>
            <p:nvPr/>
          </p:nvCxnSpPr>
          <p:spPr>
            <a:xfrm>
              <a:off x="5617028" y="2849085"/>
              <a:ext cx="8011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5EEC9325-6E38-4BD3-BF86-1ABE49FBB4F0}"/>
                </a:ext>
              </a:extLst>
            </p:cNvPr>
            <p:cNvSpPr/>
            <p:nvPr/>
          </p:nvSpPr>
          <p:spPr>
            <a:xfrm>
              <a:off x="4092756" y="1854545"/>
              <a:ext cx="178527" cy="17477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BB1A8C2B-0F24-40F7-B69C-EC88FD9D4022}"/>
                </a:ext>
              </a:extLst>
            </p:cNvPr>
            <p:cNvSpPr/>
            <p:nvPr/>
          </p:nvSpPr>
          <p:spPr>
            <a:xfrm>
              <a:off x="4332242" y="1854545"/>
              <a:ext cx="178527" cy="17477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C7166E8D-9B1F-475D-AC3F-F373B5ADDA3B}"/>
                </a:ext>
              </a:extLst>
            </p:cNvPr>
            <p:cNvSpPr/>
            <p:nvPr/>
          </p:nvSpPr>
          <p:spPr>
            <a:xfrm>
              <a:off x="4563563" y="1851417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A1077E7A-C075-4E1B-AFC5-E23CED89D990}"/>
                </a:ext>
              </a:extLst>
            </p:cNvPr>
            <p:cNvSpPr/>
            <p:nvPr/>
          </p:nvSpPr>
          <p:spPr>
            <a:xfrm>
              <a:off x="4807946" y="1855459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9FEA548B-E519-4AA4-ABE2-FF412F580647}"/>
                </a:ext>
              </a:extLst>
            </p:cNvPr>
            <p:cNvSpPr/>
            <p:nvPr/>
          </p:nvSpPr>
          <p:spPr>
            <a:xfrm>
              <a:off x="5047432" y="1855459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D0D2C42E-3CA7-4D65-B772-AD28A98531FF}"/>
                </a:ext>
              </a:extLst>
            </p:cNvPr>
            <p:cNvSpPr/>
            <p:nvPr/>
          </p:nvSpPr>
          <p:spPr>
            <a:xfrm>
              <a:off x="5278753" y="1852331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8D07D6DA-4E16-4BE8-A1B4-5266F9160166}"/>
                </a:ext>
              </a:extLst>
            </p:cNvPr>
            <p:cNvSpPr/>
            <p:nvPr/>
          </p:nvSpPr>
          <p:spPr>
            <a:xfrm>
              <a:off x="4092756" y="2102944"/>
              <a:ext cx="178527" cy="17477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A22590F6-4A31-4185-995E-363FFB80A98F}"/>
                </a:ext>
              </a:extLst>
            </p:cNvPr>
            <p:cNvSpPr/>
            <p:nvPr/>
          </p:nvSpPr>
          <p:spPr>
            <a:xfrm>
              <a:off x="4332242" y="2102944"/>
              <a:ext cx="178527" cy="17477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2155CEFA-6156-4041-AEC3-6EB9C52F635C}"/>
                </a:ext>
              </a:extLst>
            </p:cNvPr>
            <p:cNvSpPr/>
            <p:nvPr/>
          </p:nvSpPr>
          <p:spPr>
            <a:xfrm>
              <a:off x="4563563" y="2099816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FA9F89CB-C31F-4365-A15F-D14AC038B298}"/>
                </a:ext>
              </a:extLst>
            </p:cNvPr>
            <p:cNvSpPr/>
            <p:nvPr/>
          </p:nvSpPr>
          <p:spPr>
            <a:xfrm>
              <a:off x="4807946" y="2103858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1908409E-FDD9-4C7E-9CFB-59B35C490B51}"/>
                </a:ext>
              </a:extLst>
            </p:cNvPr>
            <p:cNvSpPr/>
            <p:nvPr/>
          </p:nvSpPr>
          <p:spPr>
            <a:xfrm>
              <a:off x="5047432" y="2103858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4C468218-85BA-44C9-9D8A-986257B16987}"/>
                </a:ext>
              </a:extLst>
            </p:cNvPr>
            <p:cNvSpPr/>
            <p:nvPr/>
          </p:nvSpPr>
          <p:spPr>
            <a:xfrm>
              <a:off x="5278753" y="2100730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223CFEFF-64F0-477F-A9F3-36633A4143AC}"/>
                </a:ext>
              </a:extLst>
            </p:cNvPr>
            <p:cNvSpPr/>
            <p:nvPr/>
          </p:nvSpPr>
          <p:spPr>
            <a:xfrm>
              <a:off x="4092756" y="2347167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02218C24-3E90-492B-8E1F-0B6FF69F5BD6}"/>
                </a:ext>
              </a:extLst>
            </p:cNvPr>
            <p:cNvSpPr/>
            <p:nvPr/>
          </p:nvSpPr>
          <p:spPr>
            <a:xfrm>
              <a:off x="4332242" y="2347167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83D59138-D012-4CB2-A245-B5853F313BB9}"/>
                </a:ext>
              </a:extLst>
            </p:cNvPr>
            <p:cNvSpPr/>
            <p:nvPr/>
          </p:nvSpPr>
          <p:spPr>
            <a:xfrm>
              <a:off x="4563563" y="2344039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80502BBA-61C6-4F91-B528-92204DBC8207}"/>
                </a:ext>
              </a:extLst>
            </p:cNvPr>
            <p:cNvSpPr/>
            <p:nvPr/>
          </p:nvSpPr>
          <p:spPr>
            <a:xfrm>
              <a:off x="4807946" y="2348081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9923190E-DD85-47B1-B452-BDD657187120}"/>
                </a:ext>
              </a:extLst>
            </p:cNvPr>
            <p:cNvSpPr/>
            <p:nvPr/>
          </p:nvSpPr>
          <p:spPr>
            <a:xfrm>
              <a:off x="5047432" y="2348081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D4480FF9-4EC5-4F3C-8402-53BC47E5F2CB}"/>
                </a:ext>
              </a:extLst>
            </p:cNvPr>
            <p:cNvSpPr/>
            <p:nvPr/>
          </p:nvSpPr>
          <p:spPr>
            <a:xfrm>
              <a:off x="5278753" y="2344953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A6CB56B6-EC32-475F-9CA9-1CAACAABB06B}"/>
                </a:ext>
              </a:extLst>
            </p:cNvPr>
            <p:cNvSpPr/>
            <p:nvPr/>
          </p:nvSpPr>
          <p:spPr>
            <a:xfrm>
              <a:off x="4092756" y="2589372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A2B68F38-68E1-4656-9F39-C7F6396624BA}"/>
                </a:ext>
              </a:extLst>
            </p:cNvPr>
            <p:cNvSpPr/>
            <p:nvPr/>
          </p:nvSpPr>
          <p:spPr>
            <a:xfrm>
              <a:off x="4332242" y="2589372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625D8AAE-577B-4923-AA64-EDBE1F8CAF82}"/>
                </a:ext>
              </a:extLst>
            </p:cNvPr>
            <p:cNvSpPr/>
            <p:nvPr/>
          </p:nvSpPr>
          <p:spPr>
            <a:xfrm>
              <a:off x="4563563" y="2586244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0619E53B-B472-4033-9A40-A3989A5C67C3}"/>
                </a:ext>
              </a:extLst>
            </p:cNvPr>
            <p:cNvSpPr/>
            <p:nvPr/>
          </p:nvSpPr>
          <p:spPr>
            <a:xfrm>
              <a:off x="4807946" y="2590286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6B28E485-B0B2-4330-BD2A-1C71AA9B3DE0}"/>
                </a:ext>
              </a:extLst>
            </p:cNvPr>
            <p:cNvSpPr/>
            <p:nvPr/>
          </p:nvSpPr>
          <p:spPr>
            <a:xfrm>
              <a:off x="5047432" y="2590286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B21D24F9-3CC4-4F82-8C66-1E22883651CA}"/>
                </a:ext>
              </a:extLst>
            </p:cNvPr>
            <p:cNvSpPr/>
            <p:nvPr/>
          </p:nvSpPr>
          <p:spPr>
            <a:xfrm>
              <a:off x="5278753" y="2587158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815654DE-4D36-4101-A570-06E1F55696A8}"/>
                </a:ext>
              </a:extLst>
            </p:cNvPr>
            <p:cNvSpPr/>
            <p:nvPr/>
          </p:nvSpPr>
          <p:spPr>
            <a:xfrm>
              <a:off x="4092756" y="2837771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9721E2BB-42B7-4ED4-8307-DCAD563BD23D}"/>
                </a:ext>
              </a:extLst>
            </p:cNvPr>
            <p:cNvSpPr/>
            <p:nvPr/>
          </p:nvSpPr>
          <p:spPr>
            <a:xfrm>
              <a:off x="4332242" y="2837771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95226F19-AA47-4C49-A303-6E69FBACD684}"/>
                </a:ext>
              </a:extLst>
            </p:cNvPr>
            <p:cNvSpPr/>
            <p:nvPr/>
          </p:nvSpPr>
          <p:spPr>
            <a:xfrm>
              <a:off x="4563563" y="2834643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BEC35E57-133B-45DF-9A02-778D2C715E04}"/>
                </a:ext>
              </a:extLst>
            </p:cNvPr>
            <p:cNvSpPr/>
            <p:nvPr/>
          </p:nvSpPr>
          <p:spPr>
            <a:xfrm>
              <a:off x="4807946" y="2838685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295FF720-18DD-4F54-B0E7-BC97725D75BA}"/>
                </a:ext>
              </a:extLst>
            </p:cNvPr>
            <p:cNvSpPr/>
            <p:nvPr/>
          </p:nvSpPr>
          <p:spPr>
            <a:xfrm>
              <a:off x="5047432" y="2838685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FEA680D7-31D2-47DB-8E8A-EC1293CD1018}"/>
                </a:ext>
              </a:extLst>
            </p:cNvPr>
            <p:cNvSpPr/>
            <p:nvPr/>
          </p:nvSpPr>
          <p:spPr>
            <a:xfrm>
              <a:off x="5278753" y="2835557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7F07EDB4-CB8A-407E-B745-1DD69A1546C4}"/>
                </a:ext>
              </a:extLst>
            </p:cNvPr>
            <p:cNvSpPr/>
            <p:nvPr/>
          </p:nvSpPr>
          <p:spPr>
            <a:xfrm>
              <a:off x="4092756" y="3081994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1FEA4E96-E2A2-41DC-B848-FCE99537EFD2}"/>
                </a:ext>
              </a:extLst>
            </p:cNvPr>
            <p:cNvSpPr/>
            <p:nvPr/>
          </p:nvSpPr>
          <p:spPr>
            <a:xfrm>
              <a:off x="4332242" y="3081994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39D9709B-0874-4B16-AC24-9ADDA131301F}"/>
                </a:ext>
              </a:extLst>
            </p:cNvPr>
            <p:cNvSpPr/>
            <p:nvPr/>
          </p:nvSpPr>
          <p:spPr>
            <a:xfrm>
              <a:off x="4563563" y="3078866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88AF0CAE-75B8-4EC0-9EF3-6234112E2070}"/>
                </a:ext>
              </a:extLst>
            </p:cNvPr>
            <p:cNvSpPr/>
            <p:nvPr/>
          </p:nvSpPr>
          <p:spPr>
            <a:xfrm>
              <a:off x="4807946" y="3082908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08864EEA-803D-4ABD-B945-5C63C79A4FAB}"/>
                </a:ext>
              </a:extLst>
            </p:cNvPr>
            <p:cNvSpPr/>
            <p:nvPr/>
          </p:nvSpPr>
          <p:spPr>
            <a:xfrm>
              <a:off x="5047432" y="3082908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A06CDAE0-0AF9-430F-A392-41BE9999E616}"/>
                </a:ext>
              </a:extLst>
            </p:cNvPr>
            <p:cNvSpPr/>
            <p:nvPr/>
          </p:nvSpPr>
          <p:spPr>
            <a:xfrm>
              <a:off x="5278753" y="3079780"/>
              <a:ext cx="178527" cy="174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矩形: 圓角 166">
              <a:extLst>
                <a:ext uri="{FF2B5EF4-FFF2-40B4-BE49-F238E27FC236}">
                  <a16:creationId xmlns:a16="http://schemas.microsoft.com/office/drawing/2014/main" id="{A69D21B0-5D77-4C17-80CA-BEB2F1C4A074}"/>
                </a:ext>
              </a:extLst>
            </p:cNvPr>
            <p:cNvSpPr/>
            <p:nvPr/>
          </p:nvSpPr>
          <p:spPr>
            <a:xfrm>
              <a:off x="6653349" y="2331514"/>
              <a:ext cx="1689463" cy="1035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灰階特徵傳遞區塊</a:t>
              </a:r>
            </a:p>
          </p:txBody>
        </p:sp>
      </p:grp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42308CB5-F229-4574-A600-1D247259D5F8}"/>
              </a:ext>
            </a:extLst>
          </p:cNvPr>
          <p:cNvSpPr/>
          <p:nvPr/>
        </p:nvSpPr>
        <p:spPr>
          <a:xfrm>
            <a:off x="9753600" y="2099816"/>
            <a:ext cx="1689463" cy="3717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全連接層</a:t>
            </a:r>
          </a:p>
        </p:txBody>
      </p:sp>
      <p:cxnSp>
        <p:nvCxnSpPr>
          <p:cNvPr id="168" name="直線單箭頭接點 167">
            <a:extLst>
              <a:ext uri="{FF2B5EF4-FFF2-40B4-BE49-F238E27FC236}">
                <a16:creationId xmlns:a16="http://schemas.microsoft.com/office/drawing/2014/main" id="{E87EE3E5-92C8-4DBC-BCB2-687B82FA9871}"/>
              </a:ext>
            </a:extLst>
          </p:cNvPr>
          <p:cNvCxnSpPr>
            <a:cxnSpLocks/>
          </p:cNvCxnSpPr>
          <p:nvPr/>
        </p:nvCxnSpPr>
        <p:spPr>
          <a:xfrm>
            <a:off x="8634548" y="2841293"/>
            <a:ext cx="801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>
            <a:extLst>
              <a:ext uri="{FF2B5EF4-FFF2-40B4-BE49-F238E27FC236}">
                <a16:creationId xmlns:a16="http://schemas.microsoft.com/office/drawing/2014/main" id="{9D8C97EB-80F6-408B-8050-84975CD45549}"/>
              </a:ext>
            </a:extLst>
          </p:cNvPr>
          <p:cNvCxnSpPr>
            <a:cxnSpLocks/>
          </p:cNvCxnSpPr>
          <p:nvPr/>
        </p:nvCxnSpPr>
        <p:spPr>
          <a:xfrm>
            <a:off x="8556444" y="5269916"/>
            <a:ext cx="8011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219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E5B02-4F38-49B0-B6A7-A203206D2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LAB</a:t>
            </a:r>
            <a:r>
              <a:rPr lang="zh-TW" altLang="en-US" sz="3600" dirty="0"/>
              <a:t>色差</a:t>
            </a:r>
            <a:r>
              <a:rPr lang="en-US" altLang="zh-TW" sz="3600" dirty="0"/>
              <a:t>+ </a:t>
            </a:r>
            <a:r>
              <a:rPr lang="zh-TW" altLang="en-US" sz="3600" dirty="0"/>
              <a:t>平行架構 </a:t>
            </a:r>
            <a:r>
              <a:rPr lang="en-US" altLang="zh-TW" sz="3600" dirty="0"/>
              <a:t>in Malaria</a:t>
            </a:r>
            <a:endParaRPr lang="zh-TW" altLang="en-US" sz="36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C518A19-5951-4FC6-9603-47C9A06B6E88}"/>
              </a:ext>
            </a:extLst>
          </p:cNvPr>
          <p:cNvSpPr txBox="1"/>
          <p:nvPr/>
        </p:nvSpPr>
        <p:spPr>
          <a:xfrm>
            <a:off x="1049867" y="4786489"/>
            <a:ext cx="79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Origin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E813845-1D77-4479-9B4D-CF06B74DB9D0}"/>
              </a:ext>
            </a:extLst>
          </p:cNvPr>
          <p:cNvSpPr txBox="1"/>
          <p:nvPr/>
        </p:nvSpPr>
        <p:spPr>
          <a:xfrm>
            <a:off x="452757" y="5375342"/>
            <a:ext cx="197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label</a:t>
            </a:r>
            <a:r>
              <a:rPr lang="zh-TW" altLang="en-US" dirty="0"/>
              <a:t>：</a:t>
            </a:r>
            <a:r>
              <a:rPr lang="en-US" altLang="zh-TW" dirty="0"/>
              <a:t>Uninfected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71B1FFE-57D5-48F5-ACCA-6746AD1E3E9D}"/>
              </a:ext>
            </a:extLst>
          </p:cNvPr>
          <p:cNvSpPr txBox="1"/>
          <p:nvPr/>
        </p:nvSpPr>
        <p:spPr>
          <a:xfrm>
            <a:off x="484094" y="1690688"/>
            <a:ext cx="1567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400" dirty="0" err="1"/>
              <a:t>Train_acc</a:t>
            </a:r>
            <a:r>
              <a:rPr lang="en-US" altLang="zh-TW" sz="1400" dirty="0"/>
              <a:t> = </a:t>
            </a:r>
            <a:r>
              <a:rPr lang="en-US" altLang="zh-TW" sz="1400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0.7302</a:t>
            </a:r>
          </a:p>
          <a:p>
            <a:pPr algn="l"/>
            <a:r>
              <a:rPr lang="en-US" altLang="zh-TW" sz="1400" b="0" i="0" dirty="0" err="1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Test_acc</a:t>
            </a:r>
            <a:r>
              <a:rPr lang="en-US" altLang="zh-TW" sz="1400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 = 0.7396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9120EB4-C331-4BD0-8AF9-291DE602F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15" y="3194865"/>
            <a:ext cx="1600805" cy="159162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52A5EB0-C44E-439B-9265-1A3F3BA58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696" y="5056094"/>
            <a:ext cx="1665248" cy="1655698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3E1F5ACD-BA08-4632-9011-588F958DB6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049" y="5045872"/>
            <a:ext cx="1665248" cy="1658506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67817285-EA61-49C1-A305-5A81799C03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952" y="5053285"/>
            <a:ext cx="1448062" cy="1651093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EB42D4D0-A7BE-4AE3-8F76-5611BDA2CD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993" y="4899414"/>
            <a:ext cx="1812378" cy="1812378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CB84FC31-3A1B-45FA-BC43-F3D1AD5402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696" y="2060563"/>
            <a:ext cx="1665248" cy="1655698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EE599676-FBE4-4C5C-BD68-AF9117AD26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140" y="2060563"/>
            <a:ext cx="1665247" cy="1655696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58A88F74-D698-44B2-B5E6-1EE2CC853C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583" y="2070527"/>
            <a:ext cx="1665247" cy="1655697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3F86F88A-CACD-4CFD-8A10-CE78A25C4B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731" y="2070527"/>
            <a:ext cx="1668079" cy="165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83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E5B02-4F38-49B0-B6A7-A203206D2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歐式距離</a:t>
            </a:r>
            <a:r>
              <a:rPr lang="en-US" altLang="zh-TW" sz="3600" dirty="0"/>
              <a:t>(</a:t>
            </a:r>
            <a:r>
              <a:rPr lang="zh-TW" altLang="en-US" sz="3600" dirty="0"/>
              <a:t>無加權</a:t>
            </a:r>
            <a:r>
              <a:rPr lang="en-US" altLang="zh-TW" sz="3600" dirty="0"/>
              <a:t>)+ </a:t>
            </a:r>
            <a:r>
              <a:rPr lang="zh-TW" altLang="en-US" sz="3600" dirty="0"/>
              <a:t>平行架構 </a:t>
            </a:r>
            <a:r>
              <a:rPr lang="en-US" altLang="zh-TW" sz="3600" dirty="0"/>
              <a:t>in Malaria</a:t>
            </a:r>
            <a:endParaRPr lang="zh-TW" altLang="en-US" sz="36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E0AF311-D7ED-4B0D-85DF-87CF0EBF65C4}"/>
              </a:ext>
            </a:extLst>
          </p:cNvPr>
          <p:cNvSpPr txBox="1"/>
          <p:nvPr/>
        </p:nvSpPr>
        <p:spPr>
          <a:xfrm>
            <a:off x="1049867" y="4786489"/>
            <a:ext cx="79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Origin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D37290E-042D-4D20-A7A7-697002FDAE4E}"/>
              </a:ext>
            </a:extLst>
          </p:cNvPr>
          <p:cNvSpPr txBox="1"/>
          <p:nvPr/>
        </p:nvSpPr>
        <p:spPr>
          <a:xfrm>
            <a:off x="452757" y="5375342"/>
            <a:ext cx="197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label</a:t>
            </a:r>
            <a:r>
              <a:rPr lang="zh-TW" altLang="en-US" dirty="0"/>
              <a:t>：</a:t>
            </a:r>
            <a:r>
              <a:rPr lang="en-US" altLang="zh-TW" dirty="0"/>
              <a:t>Parasitized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D04CAA5-E1DE-4351-8850-542B7648D3B3}"/>
              </a:ext>
            </a:extLst>
          </p:cNvPr>
          <p:cNvSpPr txBox="1"/>
          <p:nvPr/>
        </p:nvSpPr>
        <p:spPr>
          <a:xfrm>
            <a:off x="484094" y="1690688"/>
            <a:ext cx="1567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400" dirty="0" err="1"/>
              <a:t>Train_acc</a:t>
            </a:r>
            <a:r>
              <a:rPr lang="en-US" altLang="zh-TW" sz="1400" dirty="0"/>
              <a:t> = </a:t>
            </a:r>
            <a:r>
              <a:rPr lang="en-US" altLang="zh-TW" sz="1400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0.7297</a:t>
            </a:r>
          </a:p>
          <a:p>
            <a:r>
              <a:rPr lang="en-US" altLang="zh-TW" sz="1400" b="0" i="0" dirty="0" err="1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Test_acc</a:t>
            </a:r>
            <a:r>
              <a:rPr lang="en-US" altLang="zh-TW" sz="1400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 = 0.732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1E8B322-5D0E-4A3B-B12C-B48CF9679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29" y="3295741"/>
            <a:ext cx="1499347" cy="149074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48CBB4D-1A72-4846-8A25-A02B5E3AE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785" y="4971155"/>
            <a:ext cx="1614191" cy="160493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2EE701B-73A3-4EBA-AFA9-ECCC9006AD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184" y="4863170"/>
            <a:ext cx="1770174" cy="176300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007D765-1DEB-41FA-B4CB-577FF4994F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566" y="4894015"/>
            <a:ext cx="1519162" cy="173216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591B84FF-1348-4287-B365-1F1E68374B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37" y="4894015"/>
            <a:ext cx="1732162" cy="1732162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CA2109AC-7C29-4005-9A72-E16FD7C53F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785" y="1967058"/>
            <a:ext cx="1567827" cy="1558835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EA55F1BA-117F-4730-AF3C-B3052207E9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68" y="1886845"/>
            <a:ext cx="1648502" cy="1639048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2E3BE76E-14E4-4647-B437-E4F44FF5C2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226" y="1886845"/>
            <a:ext cx="1648502" cy="1639048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8808358F-DC2D-40CF-8518-138A5B845E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284" y="1886845"/>
            <a:ext cx="1648502" cy="163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8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E5B02-4F38-49B0-B6A7-A203206D2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歐式距離</a:t>
            </a:r>
            <a:r>
              <a:rPr lang="en-US" altLang="zh-TW" sz="3600" dirty="0"/>
              <a:t>(</a:t>
            </a:r>
            <a:r>
              <a:rPr lang="zh-TW" altLang="en-US" sz="3600" dirty="0"/>
              <a:t>無加權</a:t>
            </a:r>
            <a:r>
              <a:rPr lang="en-US" altLang="zh-TW" sz="3600" dirty="0"/>
              <a:t>)+ </a:t>
            </a:r>
            <a:r>
              <a:rPr lang="zh-TW" altLang="en-US" sz="3600" dirty="0"/>
              <a:t>平行架構 </a:t>
            </a:r>
            <a:r>
              <a:rPr lang="en-US" altLang="zh-TW" sz="3600" dirty="0"/>
              <a:t>in Malaria</a:t>
            </a:r>
            <a:endParaRPr lang="zh-TW" altLang="en-US" sz="36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BC14E3F-CA5D-4998-A7B7-07DA98AF0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41" y="3351201"/>
            <a:ext cx="1443567" cy="1435288"/>
          </a:xfr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6C518A19-5951-4FC6-9603-47C9A06B6E88}"/>
              </a:ext>
            </a:extLst>
          </p:cNvPr>
          <p:cNvSpPr txBox="1"/>
          <p:nvPr/>
        </p:nvSpPr>
        <p:spPr>
          <a:xfrm>
            <a:off x="1049867" y="4786489"/>
            <a:ext cx="79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Origin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57913C1-94EF-48D6-8551-1712D04C6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406" y="1858162"/>
            <a:ext cx="1333210" cy="132556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22056F8-8C85-4AFA-BB36-0721B277A0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215" y="1858162"/>
            <a:ext cx="1333210" cy="132556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EA90A3D-4CF6-41EB-B5CC-1FF297772A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697" y="1792712"/>
            <a:ext cx="1399038" cy="139101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142866CB-B0D2-4CBB-87ED-A49F15BC44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563" y="1792712"/>
            <a:ext cx="1399039" cy="139101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637981BD-F605-4F70-A5D9-1E4F01561C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406" y="4657698"/>
            <a:ext cx="1443567" cy="1435288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0D1C4F50-E202-4555-8BCA-B0C582AC6F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858" y="4669812"/>
            <a:ext cx="1443567" cy="1437723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813D2FBD-2078-48AB-83C9-9070006C53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644" y="4669812"/>
            <a:ext cx="1270391" cy="1448511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5F585AD9-F6BA-4E28-9AB4-7BF0DDA10D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562" y="4657697"/>
            <a:ext cx="1443567" cy="1443567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0E813845-1D77-4479-9B4D-CF06B74DB9D0}"/>
              </a:ext>
            </a:extLst>
          </p:cNvPr>
          <p:cNvSpPr txBox="1"/>
          <p:nvPr/>
        </p:nvSpPr>
        <p:spPr>
          <a:xfrm>
            <a:off x="452757" y="5375342"/>
            <a:ext cx="197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label</a:t>
            </a:r>
            <a:r>
              <a:rPr lang="zh-TW" altLang="en-US" dirty="0"/>
              <a:t>：</a:t>
            </a:r>
            <a:r>
              <a:rPr lang="en-US" altLang="zh-TW" dirty="0"/>
              <a:t>Uninfected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71B1FFE-57D5-48F5-ACCA-6746AD1E3E9D}"/>
              </a:ext>
            </a:extLst>
          </p:cNvPr>
          <p:cNvSpPr txBox="1"/>
          <p:nvPr/>
        </p:nvSpPr>
        <p:spPr>
          <a:xfrm>
            <a:off x="484094" y="1690688"/>
            <a:ext cx="1567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400" dirty="0" err="1"/>
              <a:t>Train_acc</a:t>
            </a:r>
            <a:r>
              <a:rPr lang="en-US" altLang="zh-TW" sz="1400" dirty="0"/>
              <a:t> = </a:t>
            </a:r>
            <a:r>
              <a:rPr lang="en-US" altLang="zh-TW" sz="1400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0.7297</a:t>
            </a:r>
          </a:p>
          <a:p>
            <a:r>
              <a:rPr lang="en-US" altLang="zh-TW" sz="1400" b="0" i="0" dirty="0" err="1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Test_acc</a:t>
            </a:r>
            <a:r>
              <a:rPr lang="en-US" altLang="zh-TW" sz="1400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 = 0.732</a:t>
            </a:r>
          </a:p>
        </p:txBody>
      </p:sp>
    </p:spTree>
    <p:extLst>
      <p:ext uri="{BB962C8B-B14F-4D97-AF65-F5344CB8AC3E}">
        <p14:creationId xmlns:p14="http://schemas.microsoft.com/office/powerpoint/2010/main" val="332348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6204B8C-616F-42B7-B52B-CB58B2F9F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Colored_MNIST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363F53F-265D-4A44-AFCB-C43440567E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288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B73D2-B898-44C6-839C-8663D1AF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LAB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 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+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 平行架構 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in </a:t>
            </a:r>
            <a:r>
              <a:rPr kumimoji="0" lang="en-US" altLang="zh-TW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Colored_MNIST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E75C076-69EE-4526-A354-E89B5563E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493" y="4844607"/>
            <a:ext cx="1852266" cy="1843343"/>
          </a:xfr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3D64343-2ED6-4A01-8AAB-ADB5CFCC861C}"/>
              </a:ext>
            </a:extLst>
          </p:cNvPr>
          <p:cNvSpPr txBox="1"/>
          <p:nvPr/>
        </p:nvSpPr>
        <p:spPr>
          <a:xfrm>
            <a:off x="896798" y="4902926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Origin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2265D9C-9680-4715-A654-72AF15DF4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423" y="4843033"/>
            <a:ext cx="1852267" cy="184491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BA48253-9911-498A-A073-5F4ED8ED5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354" y="4794882"/>
            <a:ext cx="1686917" cy="189306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95840B2-BB91-44D8-90DB-515ADFCE18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424" y="1514404"/>
            <a:ext cx="1853848" cy="184491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8F12039-3610-494B-8CA8-993F05C054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485" y="1424931"/>
            <a:ext cx="1826654" cy="1817854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C48870D1-3E99-435B-98FA-FED621219A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387" y="1514404"/>
            <a:ext cx="1852267" cy="1843343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2254A2A6-5C5A-441E-828E-6EE659AF5A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11" y="3128060"/>
            <a:ext cx="1674891" cy="166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6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B73D2-B898-44C6-839C-8663D1AF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LAB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 </a:t>
            </a:r>
            <a:r>
              <a:rPr lang="zh-TW" altLang="en-US" sz="3200" dirty="0">
                <a:solidFill>
                  <a:prstClr val="black"/>
                </a:solidFill>
                <a:latin typeface="Calibri Light" panose="020F0302020204030204"/>
                <a:ea typeface="新細明體" panose="02020500000000000000" pitchFamily="18" charset="-120"/>
              </a:rPr>
              <a:t>色差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+ 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平行架構 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in </a:t>
            </a:r>
            <a:r>
              <a:rPr kumimoji="0" lang="en-US" altLang="zh-TW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Colored_MNIST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B0A896E-B04C-4020-92A6-25C481A35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93" y="3260912"/>
            <a:ext cx="1649963" cy="1642014"/>
          </a:xfr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3D64343-2ED6-4A01-8AAB-ADB5CFCC861C}"/>
              </a:ext>
            </a:extLst>
          </p:cNvPr>
          <p:cNvSpPr txBox="1"/>
          <p:nvPr/>
        </p:nvSpPr>
        <p:spPr>
          <a:xfrm>
            <a:off x="896798" y="4902926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Origin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E8BA331-33C4-4CB0-B3DE-6DDCEC523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323" y="5011125"/>
            <a:ext cx="1719077" cy="17107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BA26C37-C70E-42D7-BC20-CC9D0ADD13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106" y="5011125"/>
            <a:ext cx="1771071" cy="176404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17404D0-543B-4ADF-9B31-644BF23B18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412" y="5006374"/>
            <a:ext cx="1576176" cy="176879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8246E773-2949-4463-BD90-A9F14156D2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886" y="1557828"/>
            <a:ext cx="1880230" cy="1871172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4AA3F82F-5DD5-46D9-A68C-91426BE040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105" y="1557828"/>
            <a:ext cx="1880231" cy="1871172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57830820-F080-4728-AEBA-22C7E3485D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544" y="1557828"/>
            <a:ext cx="1880230" cy="187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9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B73D2-B898-44C6-839C-8663D1AF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LAB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 </a:t>
            </a:r>
            <a:r>
              <a:rPr lang="zh-TW" altLang="en-US" sz="3200" dirty="0">
                <a:solidFill>
                  <a:prstClr val="black"/>
                </a:solidFill>
                <a:latin typeface="Calibri Light" panose="020F0302020204030204"/>
                <a:ea typeface="新細明體" panose="02020500000000000000" pitchFamily="18" charset="-120"/>
              </a:rPr>
              <a:t>色差 </a:t>
            </a:r>
            <a:r>
              <a:rPr lang="en-US" altLang="zh-TW" sz="3200" dirty="0">
                <a:solidFill>
                  <a:prstClr val="black"/>
                </a:solidFill>
                <a:latin typeface="Calibri Light" panose="020F0302020204030204"/>
                <a:ea typeface="新細明體" panose="02020500000000000000" pitchFamily="18" charset="-120"/>
              </a:rPr>
              <a:t>+</a:t>
            </a:r>
            <a:r>
              <a:rPr lang="zh-TW" altLang="en-US" sz="3200" dirty="0">
                <a:solidFill>
                  <a:prstClr val="black"/>
                </a:solidFill>
                <a:latin typeface="Calibri Light" panose="020F0302020204030204"/>
                <a:ea typeface="新細明體" panose="02020500000000000000" pitchFamily="18" charset="-120"/>
              </a:rPr>
              <a:t> 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平行架構 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in </a:t>
            </a:r>
            <a:r>
              <a:rPr kumimoji="0" lang="en-US" altLang="zh-TW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Colored_MNIST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245B60A-834E-49EA-AA77-FD1ACE821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175" y="4981297"/>
            <a:ext cx="1551929" cy="1544452"/>
          </a:xfr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3D64343-2ED6-4A01-8AAB-ADB5CFCC861C}"/>
              </a:ext>
            </a:extLst>
          </p:cNvPr>
          <p:cNvSpPr txBox="1"/>
          <p:nvPr/>
        </p:nvSpPr>
        <p:spPr>
          <a:xfrm>
            <a:off x="896798" y="4902926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Origin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89A8763-1EC4-48F4-BADA-47D77AE53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100" y="1905557"/>
            <a:ext cx="1530818" cy="152344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35B9BE3-7174-4172-9C53-BBD11ECF26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918" y="1905557"/>
            <a:ext cx="1530818" cy="152344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814E7163-06C4-4AAD-8162-C2F185DEFE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176" y="1884546"/>
            <a:ext cx="1551929" cy="1544453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769F5911-66D3-4D72-AB08-51074D80F2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406" y="5002306"/>
            <a:ext cx="1529512" cy="1523443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BD49454C-E489-4DF0-923C-5AEACF02F8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977" y="5002306"/>
            <a:ext cx="1369453" cy="1536808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3892D835-291F-4A3E-B845-F6A684C785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65" y="3287805"/>
            <a:ext cx="1559813" cy="155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04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3F48FD-29E5-4C92-B43C-6680780CC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歐式距離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(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無加權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)+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平行架構 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in </a:t>
            </a:r>
            <a:r>
              <a:rPr kumimoji="0" lang="en-US" altLang="zh-TW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Colored_MNIST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73EBE3D-5E28-48A4-8B82-DA4D361944DC}"/>
              </a:ext>
            </a:extLst>
          </p:cNvPr>
          <p:cNvSpPr txBox="1"/>
          <p:nvPr/>
        </p:nvSpPr>
        <p:spPr>
          <a:xfrm>
            <a:off x="951549" y="4737463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Origin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D2669A41-7DB2-423D-8106-FC6B3B43B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38" y="3036711"/>
            <a:ext cx="1708985" cy="1700752"/>
          </a:xfr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372E71A-1B90-447A-BE9A-E903535B4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245" y="4737463"/>
            <a:ext cx="1954733" cy="1945316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DAA6D9F0-44B6-44B1-B254-24C2352680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030" y="4735803"/>
            <a:ext cx="1954733" cy="1946976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E8C37EEF-A86D-43E9-9C86-C0409FBC4E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58" y="4690729"/>
            <a:ext cx="1775120" cy="1992050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4C02D4AB-F4C7-4048-976A-8F35EBE041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245" y="1974067"/>
            <a:ext cx="1954733" cy="1945316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0A54122E-7E15-43C5-AF82-2F1F7B0ED8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031" y="1974067"/>
            <a:ext cx="2013682" cy="2003981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5C68846D-9D3A-43C0-A628-4D82A3113C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443" y="2012696"/>
            <a:ext cx="2013682" cy="200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2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06966-364E-43F3-BB0E-5A113313E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756" y="365125"/>
            <a:ext cx="10699043" cy="1325563"/>
          </a:xfrm>
        </p:spPr>
        <p:txBody>
          <a:bodyPr/>
          <a:lstStyle/>
          <a:p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歐式距離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(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無加權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)+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平行架構 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in </a:t>
            </a:r>
            <a:r>
              <a:rPr kumimoji="0" lang="en-US" altLang="zh-TW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Colored_MNIST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66016A5-6862-4BDE-89B3-4C90E3C1AF9F}"/>
              </a:ext>
            </a:extLst>
          </p:cNvPr>
          <p:cNvSpPr txBox="1"/>
          <p:nvPr/>
        </p:nvSpPr>
        <p:spPr>
          <a:xfrm>
            <a:off x="896798" y="4902926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Origin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8D7E047-ADDF-423E-BAC1-80FFCA0F8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544" y="4989689"/>
            <a:ext cx="1723768" cy="171546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11F93A0-73B8-431B-89B1-25E2378C31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115" y="4986759"/>
            <a:ext cx="1723769" cy="171692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3497D20-6181-450E-BC98-B43DAE4D2D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97" y="4986759"/>
            <a:ext cx="1529959" cy="1716929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DC98181F-D9CA-4BC1-BC59-B60C00B8BB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544" y="1598715"/>
            <a:ext cx="1723768" cy="1715464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0B9C22F-FBA9-41E5-91CE-460541C5D3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741" y="1598715"/>
            <a:ext cx="1715919" cy="1707653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3E082A61-0179-4303-A1E0-0B04AF51AE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97" y="1598715"/>
            <a:ext cx="1612121" cy="1604354"/>
          </a:xfrm>
          <a:prstGeom prst="rect">
            <a:avLst/>
          </a:prstGeom>
        </p:spPr>
      </p:pic>
      <p:pic>
        <p:nvPicPr>
          <p:cNvPr id="26" name="內容版面配置區 25">
            <a:extLst>
              <a:ext uri="{FF2B5EF4-FFF2-40B4-BE49-F238E27FC236}">
                <a16:creationId xmlns:a16="http://schemas.microsoft.com/office/drawing/2014/main" id="{9EFF5C0A-F768-4B2D-AC9D-0DE7F6618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96" y="2990341"/>
            <a:ext cx="1875249" cy="1866215"/>
          </a:xfrm>
        </p:spPr>
      </p:pic>
    </p:spTree>
    <p:extLst>
      <p:ext uri="{BB962C8B-B14F-4D97-AF65-F5344CB8AC3E}">
        <p14:creationId xmlns:p14="http://schemas.microsoft.com/office/powerpoint/2010/main" val="920169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45CEE1-6AF6-4688-A147-15F8965B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歐式距離</a:t>
            </a:r>
            <a:r>
              <a:rPr lang="en-US" altLang="zh-TW" sz="3600" dirty="0"/>
              <a:t>(</a:t>
            </a:r>
            <a:r>
              <a:rPr lang="zh-TW" altLang="en-US" sz="3600" dirty="0"/>
              <a:t>無加權</a:t>
            </a:r>
            <a:r>
              <a:rPr lang="en-US" altLang="zh-TW" sz="3600" dirty="0"/>
              <a:t>)+ </a:t>
            </a:r>
            <a:r>
              <a:rPr lang="zh-TW" altLang="en-US" sz="3600" dirty="0"/>
              <a:t>平行架構 </a:t>
            </a:r>
            <a:r>
              <a:rPr lang="en-US" altLang="zh-TW" sz="3600" dirty="0"/>
              <a:t>in </a:t>
            </a:r>
            <a:r>
              <a:rPr lang="en-US" altLang="zh-TW" sz="3600" dirty="0" err="1"/>
              <a:t>Colored_MNIST</a:t>
            </a:r>
            <a:endParaRPr lang="zh-TW" altLang="en-US" sz="3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78BD52D-9F52-45B9-9F46-0EF142344CB1}"/>
              </a:ext>
            </a:extLst>
          </p:cNvPr>
          <p:cNvSpPr txBox="1"/>
          <p:nvPr/>
        </p:nvSpPr>
        <p:spPr>
          <a:xfrm>
            <a:off x="1271451" y="5155474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Origin</a:t>
            </a:r>
            <a:endParaRPr lang="zh-TW" altLang="en-US" dirty="0"/>
          </a:p>
        </p:txBody>
      </p:sp>
      <p:pic>
        <p:nvPicPr>
          <p:cNvPr id="19" name="內容版面配置區 7">
            <a:extLst>
              <a:ext uri="{FF2B5EF4-FFF2-40B4-BE49-F238E27FC236}">
                <a16:creationId xmlns:a16="http://schemas.microsoft.com/office/drawing/2014/main" id="{7DBFABE9-4FEC-45CD-813B-0324A1D83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888" y="4920149"/>
            <a:ext cx="1654749" cy="1646777"/>
          </a:xfr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2AB43FE7-CF97-4397-B3DB-FBED940E94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46" y="3361901"/>
            <a:ext cx="1802256" cy="1793573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F655DC95-A14E-4DB6-9C1D-767E41F090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324" y="4918743"/>
            <a:ext cx="1654749" cy="1648183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58302F98-9F48-46E7-949C-2B2D69C996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760" y="4901615"/>
            <a:ext cx="1417975" cy="159126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CF324526-35E4-4464-B143-AE88789D46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562" y="1937851"/>
            <a:ext cx="1728075" cy="1719750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30C8F2A6-9375-46C5-86D4-E574BDBE39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660" y="1937851"/>
            <a:ext cx="1728075" cy="1719750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18B5887D-078D-4C60-8A74-A5C4D4DDBE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062" y="2010335"/>
            <a:ext cx="1655240" cy="164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23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5347</TotalTime>
  <Words>438</Words>
  <Application>Microsoft Office PowerPoint</Application>
  <PresentationFormat>寬螢幕</PresentationFormat>
  <Paragraphs>95</Paragraphs>
  <Slides>22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Source Sans Pro</vt:lpstr>
      <vt:lpstr>Office 佈景主題</vt:lpstr>
      <vt:lpstr>0608報告</vt:lpstr>
      <vt:lpstr>LAB色差 + 平行架構 in Colored_MNIST</vt:lpstr>
      <vt:lpstr>Colored_MNIST</vt:lpstr>
      <vt:lpstr>LAB + 平行架構 in Colored_MNIST</vt:lpstr>
      <vt:lpstr>LAB 色差+ 平行架構 in Colored_MNIST</vt:lpstr>
      <vt:lpstr>LAB 色差 + 平行架構 in Colored_MNIST</vt:lpstr>
      <vt:lpstr>歐式距離(無加權)+ 平行架構 in Colored_MNIST</vt:lpstr>
      <vt:lpstr>歐式距離(無加權)+ 平行架構 in Colored_MNIST</vt:lpstr>
      <vt:lpstr>歐式距離(無加權)+ 平行架構 in Colored_MNIST</vt:lpstr>
      <vt:lpstr>Colored_FashionMNIST</vt:lpstr>
      <vt:lpstr>Lab色差 + 平行架構 in Colored_FashionMNIST</vt:lpstr>
      <vt:lpstr>Lab色差 + 平行架構 in Colored_FashionMNIST</vt:lpstr>
      <vt:lpstr>Lab色差 + 平行架構 in Colored_FashionMNIST</vt:lpstr>
      <vt:lpstr>歐式距離(無加權)+ 平行架構 in Colored_FashionMNIST</vt:lpstr>
      <vt:lpstr>歐式距離(無加權)+ 平行架構 in Colored_FashionMNIST</vt:lpstr>
      <vt:lpstr>歐式距離(無加權)+ 平行架構 in Colored_FashionMNIST</vt:lpstr>
      <vt:lpstr>歐式距離(無加權)+ 平行架構 in Colored_FashionMNIST</vt:lpstr>
      <vt:lpstr>Malaria</vt:lpstr>
      <vt:lpstr>LAB色差+ 平行架構 in Malaria</vt:lpstr>
      <vt:lpstr>LAB色差+ 平行架構 in Malaria</vt:lpstr>
      <vt:lpstr>歐式距離(無加權)+ 平行架構 in Malaria</vt:lpstr>
      <vt:lpstr>歐式距離(無加權)+ 平行架構 in Malaria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建名 凃</dc:creator>
  <cp:lastModifiedBy>建名 凃</cp:lastModifiedBy>
  <cp:revision>25</cp:revision>
  <dcterms:created xsi:type="dcterms:W3CDTF">2024-06-07T10:53:02Z</dcterms:created>
  <dcterms:modified xsi:type="dcterms:W3CDTF">2024-06-11T04:00:59Z</dcterms:modified>
</cp:coreProperties>
</file>