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62BAF-0D19-4F08-8D48-24D056CC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6EB941-FD59-4183-BC5E-D5D925B60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FB8761-4152-4453-A097-88E0F8B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3C8295-0236-4ECC-9A02-47721E0D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6A308-A43B-433A-9119-D7880A41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57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9F2B5-78EE-4B7E-8FFD-B2D9A173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A6FE33-E589-4673-B192-B99725D1A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CAE4FE-39F2-4F5B-BDDE-DE7F134E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5885CF-5632-4BD6-910E-AE8A2145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73F92-C44A-4B39-A127-0040FE46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06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CCC623-28B6-4BC9-93B8-D519AB7A2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443684-AEF6-47E4-AFB5-3C871EEB3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0F5BF6-0CF0-4222-8FA2-633E5058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56BB8B-FA3C-46CB-BB1E-B736E08F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9FA274-347A-478B-AE49-AABC8EB7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54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6EA5-53E8-478C-82FF-305DEE1C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EB722-9A7B-42A5-8C6C-01AC3A13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DEDC3-A4A1-4DC5-9C75-5BED1421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0F92CF-B9FC-4440-99A1-757A0C4B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750E68-A03C-41B2-8D83-0B742F16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2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5C7B3-21C5-43AD-9044-348BA0F6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8DF8E-495E-44EF-94C0-850BF50E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F5B3E0-FE33-4670-8EC7-D4FA636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9034C-DBD8-4B8A-B2C7-86494FAD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EF40B3-A9C0-4BD0-8F35-B8DEEFC2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0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05187-A843-4C1E-A804-4F4AE444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ED154-3506-4CE5-846A-1CF1825B3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320BB4-9EFE-4705-B48B-2BEC47DF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F9D9FA-A1A3-44B1-B056-322E7443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DE0592-D122-46E1-A9B8-94EC6C30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A4896-ED8E-4306-B9D9-9F3F8BDF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21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4045E-7831-4B42-A6BE-2B0638AF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D26945-5E30-4481-A3CD-B9571E18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4F030E-D52F-4DF2-8B5A-ADC123504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2BF9EB-9D98-41E2-8981-8E09F8413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3860E5-6252-4741-9552-45D81FBF4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52EB00-15EF-4168-B28D-D2AAACDB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D05135-71A0-47D6-A7FD-36B5662A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041EA4-5245-439E-961F-1BC49D4C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16576-05F6-437F-995A-E14CDC71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E33557-E851-46A8-BB76-C7FA498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EA9C00-FAFF-47CE-9028-E35E27C5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E6C36F-4130-4AF6-A9FD-79150F2B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2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022E85-3629-48D2-9ED8-12AFAE2A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F7415-8DE1-41DE-929E-E306FB84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5A1A8-E7CF-4FCC-A971-3A3C234C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C9B29-E56A-42FF-B9CD-1932C8B9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00508F-06CF-4435-998E-EE5269B8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017E23-E375-45CD-A569-CDDDA2244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CCC91E-5EBE-4865-873E-55509E89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AAE99F-F434-4832-BD03-CD3C31E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322B8E-32D5-45AF-8973-4BBF777C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68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F9CE6-F0A8-44AA-A3ED-6233E329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B19886-22C1-4A97-88CA-28F369316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FC5ECD-5233-4C5B-AAC1-C984204F1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F5B06D-4126-4A78-A8F4-19B28F4E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F8E1F2-DED1-45E2-8AE0-04E85138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771259-1916-4A66-BB40-8CB8773F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80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B1B2E3-D5BE-44B3-93D1-C7FAA30E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7CD8BC-54EE-4C4E-A0F3-1B9A886D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 err="1"/>
              <a:t>avbd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5FCF1-7119-4997-88BF-213E8771B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2C42-26C9-437E-8634-2343155C06C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76B2A7-F550-42F5-9A69-7F3D9B638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EAE16F-CB53-491E-B6A6-2D5FAD7F8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8228-F331-4764-A2A0-86352E2BB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0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89427-9888-4905-9F1F-9266AC3E0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7/16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F696A4-5AD8-47B0-8A65-7BCBC9888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14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B05C3-D0D1-45F3-B513-5AF4DD79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新增部分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C846F1-9B2C-4FB1-8022-678EE5388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312" y="1403109"/>
            <a:ext cx="6726708" cy="533079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05FD4C-2C23-48A4-A136-2142C34A543E}"/>
              </a:ext>
            </a:extLst>
          </p:cNvPr>
          <p:cNvSpPr/>
          <p:nvPr/>
        </p:nvSpPr>
        <p:spPr>
          <a:xfrm>
            <a:off x="2478339" y="4988210"/>
            <a:ext cx="6533231" cy="1504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52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AFB9C-349A-49B8-BDD8-F2D186FD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318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驗證模型可以擷取到不同部位有著不同色彩的色彩特徵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EEFC3-316A-47A2-AF5F-30A35887E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486"/>
            <a:ext cx="10515600" cy="4972477"/>
          </a:xfrm>
        </p:spPr>
        <p:txBody>
          <a:bodyPr/>
          <a:lstStyle/>
          <a:p>
            <a:r>
              <a:rPr lang="zh-TW" altLang="en-US" dirty="0"/>
              <a:t>口試建議</a:t>
            </a:r>
            <a:endParaRPr lang="en-US" altLang="zh-TW" dirty="0"/>
          </a:p>
          <a:p>
            <a:pPr lvl="1"/>
            <a:r>
              <a:rPr lang="zh-TW" altLang="en-US" dirty="0"/>
              <a:t>李教授：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影像</a:t>
            </a:r>
            <a:r>
              <a:rPr lang="zh-TW" altLang="en-US" dirty="0"/>
              <a:t>不同部位塗上不同的顏色製作資料集</a:t>
            </a:r>
            <a:endParaRPr lang="en-US" altLang="zh-TW" dirty="0"/>
          </a:p>
          <a:p>
            <a:pPr lvl="2"/>
            <a:r>
              <a:rPr lang="zh-TW" altLang="en-US" dirty="0"/>
              <a:t>如果要使用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TW" altLang="en-US" dirty="0"/>
              <a:t>在不同部位上著色則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TW" altLang="en-US" dirty="0"/>
              <a:t>要如何設計</a:t>
            </a:r>
            <a:r>
              <a:rPr lang="en-US" altLang="zh-TW" dirty="0"/>
              <a:t>?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謝教授：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Cifar10</a:t>
            </a:r>
            <a:r>
              <a:rPr lang="zh-TW" altLang="en-US" dirty="0"/>
              <a:t>資料集</a:t>
            </a:r>
            <a:endParaRPr lang="en-US" altLang="zh-TW" dirty="0"/>
          </a:p>
          <a:p>
            <a:pPr lvl="2"/>
            <a:r>
              <a:rPr lang="zh-TW" altLang="en-US" dirty="0"/>
              <a:t>增加色彩濾波器數量：</a:t>
            </a:r>
            <a:r>
              <a:rPr lang="en-US" altLang="zh-TW" dirty="0">
                <a:latin typeface="+mj-lt"/>
              </a:rPr>
              <a:t>30, 225, 625</a:t>
            </a:r>
            <a:r>
              <a:rPr lang="en-US" altLang="zh-TW" dirty="0"/>
              <a:t> </a:t>
            </a:r>
            <a:r>
              <a:rPr lang="zh-TW" altLang="en-US" dirty="0"/>
              <a:t>；輪廓濾波器數量：</a:t>
            </a:r>
            <a:r>
              <a:rPr lang="en-US" altLang="zh-TW" dirty="0">
                <a:latin typeface="+mj-lt"/>
              </a:rPr>
              <a:t>100</a:t>
            </a:r>
            <a:r>
              <a:rPr lang="zh-TW" altLang="en-US" dirty="0">
                <a:latin typeface="+mj-lt"/>
              </a:rPr>
              <a:t>、</a:t>
            </a:r>
            <a:r>
              <a:rPr lang="en-US" altLang="zh-TW" dirty="0">
                <a:latin typeface="+mj-lt"/>
              </a:rPr>
              <a:t>1225</a:t>
            </a:r>
            <a:r>
              <a:rPr lang="zh-TW" altLang="en-US" dirty="0">
                <a:latin typeface="+mj-lt"/>
              </a:rPr>
              <a:t>、</a:t>
            </a:r>
            <a:r>
              <a:rPr lang="en-US" altLang="zh-TW" dirty="0">
                <a:latin typeface="+mj-lt"/>
              </a:rPr>
              <a:t>2500</a:t>
            </a:r>
          </a:p>
          <a:p>
            <a:pPr lvl="2"/>
            <a:r>
              <a:rPr lang="en-US" altLang="zh-TW" dirty="0">
                <a:latin typeface="+mj-lt"/>
                <a:cs typeface="Times New Roman" panose="02020603050405020304" pitchFamily="18" charset="0"/>
              </a:rPr>
              <a:t>Train accuracy: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0.5918</a:t>
            </a:r>
            <a:r>
              <a:rPr lang="zh-TW" altLang="en-US" dirty="0">
                <a:latin typeface="+mj-lt"/>
              </a:rPr>
              <a:t>     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Test accuracy : </a:t>
            </a:r>
            <a:r>
              <a:rPr lang="en-US" altLang="zh-TW" dirty="0">
                <a:latin typeface="+mj-lt"/>
              </a:rPr>
              <a:t>0.5012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r>
              <a:rPr lang="zh-TW" altLang="en-US" dirty="0"/>
              <a:t>影像複雜度高，同一類別的輪廓和色彩特徵相較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遠遠</a:t>
            </a:r>
            <a:r>
              <a:rPr lang="zh-TW" altLang="en-US" dirty="0"/>
              <a:t>複雜的多</a:t>
            </a:r>
            <a:endParaRPr lang="en-US" altLang="zh-TW" dirty="0"/>
          </a:p>
          <a:p>
            <a:pPr lvl="2"/>
            <a:r>
              <a:rPr lang="zh-TW" altLang="en-US" dirty="0"/>
              <a:t>潛在問題：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r>
              <a:rPr lang="zh-TW" altLang="en-US" dirty="0"/>
              <a:t>類別如</a:t>
            </a:r>
            <a:r>
              <a:rPr lang="en-US" altLang="zh-TW" dirty="0">
                <a:latin typeface="+mj-lt"/>
              </a:rPr>
              <a:t>airplane</a:t>
            </a:r>
            <a:r>
              <a:rPr lang="zh-TW" altLang="en-US" dirty="0">
                <a:latin typeface="+mj-lt"/>
              </a:rPr>
              <a:t>、</a:t>
            </a:r>
            <a:r>
              <a:rPr lang="en-US" altLang="zh-TW" dirty="0">
                <a:latin typeface="+mj-lt"/>
              </a:rPr>
              <a:t>truck</a:t>
            </a:r>
            <a:r>
              <a:rPr lang="zh-TW" altLang="en-US" dirty="0"/>
              <a:t>主要依賴輪廓特徵，這可能導致色彩特徵訓練的失敗。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116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CC53D-4357-459D-A157-65158782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9" y="37773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Cifar10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資料集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857C2A-419B-4F14-BD50-2FA71B0D2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155"/>
            <a:ext cx="556469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F128046-BD55-449C-9082-B8C1D8EB6FF8}"/>
              </a:ext>
            </a:extLst>
          </p:cNvPr>
          <p:cNvSpPr txBox="1"/>
          <p:nvPr/>
        </p:nvSpPr>
        <p:spPr>
          <a:xfrm>
            <a:off x="6943134" y="1857155"/>
            <a:ext cx="4754880" cy="274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32</a:t>
            </a:r>
            <a:r>
              <a:rPr lang="zh-TW" altLang="en-US" dirty="0"/>
              <a:t> * </a:t>
            </a:r>
            <a:r>
              <a:rPr lang="en-US" altLang="zh-TW" dirty="0"/>
              <a:t>32</a:t>
            </a:r>
            <a:r>
              <a:rPr lang="zh-TW" altLang="en-US" dirty="0"/>
              <a:t> 彩色影像</a:t>
            </a:r>
            <a:r>
              <a:rPr lang="en-US" altLang="zh-TW" dirty="0"/>
              <a:t> (</a:t>
            </a:r>
            <a:r>
              <a:rPr lang="zh-TW" altLang="en-US" dirty="0"/>
              <a:t>實驗中</a:t>
            </a:r>
            <a:r>
              <a:rPr lang="en-US" altLang="zh-TW" dirty="0"/>
              <a:t>Reshape</a:t>
            </a:r>
            <a:r>
              <a:rPr lang="zh-TW" altLang="en-US" dirty="0"/>
              <a:t>成</a:t>
            </a:r>
            <a:r>
              <a:rPr lang="en-US" altLang="zh-TW" dirty="0"/>
              <a:t>28</a:t>
            </a:r>
            <a:r>
              <a:rPr lang="zh-TW" altLang="en-US" dirty="0"/>
              <a:t> * </a:t>
            </a:r>
            <a:r>
              <a:rPr lang="en-US" altLang="zh-TW" dirty="0"/>
              <a:t>28)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10</a:t>
            </a:r>
            <a:r>
              <a:rPr lang="zh-TW" altLang="en-US" dirty="0"/>
              <a:t>種類別</a:t>
            </a:r>
            <a:endParaRPr lang="en-US" altLang="zh-TW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50000</a:t>
            </a:r>
            <a:r>
              <a:rPr lang="zh-TW" altLang="en-US" dirty="0"/>
              <a:t>張訓練，</a:t>
            </a:r>
            <a:r>
              <a:rPr lang="en-US" altLang="zh-TW" dirty="0"/>
              <a:t>10000</a:t>
            </a:r>
            <a:r>
              <a:rPr lang="zh-TW" altLang="en-US" dirty="0"/>
              <a:t>張測試</a:t>
            </a:r>
            <a:endParaRPr lang="en-US" altLang="zh-TW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每個類別</a:t>
            </a:r>
            <a:r>
              <a:rPr lang="en-US" altLang="zh-TW" dirty="0"/>
              <a:t>5000</a:t>
            </a:r>
            <a:r>
              <a:rPr lang="zh-TW" altLang="en-US" dirty="0"/>
              <a:t>張</a:t>
            </a:r>
            <a:r>
              <a:rPr lang="en-US" altLang="zh-TW" dirty="0"/>
              <a:t>(</a:t>
            </a:r>
            <a:r>
              <a:rPr lang="zh-TW" altLang="en-US" dirty="0"/>
              <a:t>訓練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1000</a:t>
            </a:r>
            <a:r>
              <a:rPr lang="zh-TW" altLang="en-US" dirty="0"/>
              <a:t>張</a:t>
            </a:r>
            <a:r>
              <a:rPr lang="en-US" altLang="zh-TW" dirty="0"/>
              <a:t>(</a:t>
            </a:r>
            <a:r>
              <a:rPr lang="zh-TW" altLang="en-US" dirty="0"/>
              <a:t>測試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90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AFB9C-349A-49B8-BDD8-F2D186FD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318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驗證模型可以擷取到不同部位有著不同色彩的色彩特徵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EEFC3-316A-47A2-AF5F-30A35887E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486"/>
            <a:ext cx="10515600" cy="4972477"/>
          </a:xfrm>
        </p:spPr>
        <p:txBody>
          <a:bodyPr/>
          <a:lstStyle/>
          <a:p>
            <a:r>
              <a:rPr lang="zh-TW" altLang="en-US" dirty="0"/>
              <a:t>其他方案</a:t>
            </a:r>
            <a:endParaRPr lang="en-US" altLang="zh-TW" dirty="0"/>
          </a:p>
          <a:p>
            <a:pPr lvl="1"/>
            <a:r>
              <a:rPr lang="zh-TW" altLang="en-US" dirty="0"/>
              <a:t>在影像的部分區塊加入其他色彩雜訊</a:t>
            </a:r>
            <a:endParaRPr lang="en-US" altLang="zh-TW" dirty="0"/>
          </a:p>
          <a:p>
            <a:pPr lvl="2"/>
            <a:r>
              <a:rPr lang="zh-TW" altLang="en-US" dirty="0"/>
              <a:t>例如：將紅色的</a:t>
            </a:r>
            <a:r>
              <a:rPr lang="en-US" altLang="zh-TW" dirty="0"/>
              <a:t>8</a:t>
            </a:r>
            <a:r>
              <a:rPr lang="zh-TW" altLang="en-US" dirty="0"/>
              <a:t>的影像某個區塊塗成藍色</a:t>
            </a:r>
            <a:endParaRPr lang="en-US" altLang="zh-TW" dirty="0"/>
          </a:p>
          <a:p>
            <a:pPr lvl="2"/>
            <a:r>
              <a:rPr lang="zh-TW" altLang="en-US" dirty="0"/>
              <a:t>可能問題：是否會變成抗雜訊的實驗，模糊了原本的目的</a:t>
            </a:r>
            <a:r>
              <a:rPr lang="en-US" altLang="zh-TW" dirty="0"/>
              <a:t>?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用不同顏色組合的相同數字影像</a:t>
            </a:r>
            <a:endParaRPr lang="en-US" altLang="zh-TW" dirty="0"/>
          </a:p>
          <a:p>
            <a:pPr lvl="2"/>
            <a:r>
              <a:rPr lang="zh-TW" altLang="en-US" dirty="0">
                <a:latin typeface="+mn-lt"/>
                <a:ea typeface="+mn-ea"/>
              </a:rPr>
              <a:t>例如：紅色</a:t>
            </a:r>
            <a:r>
              <a:rPr lang="en-US" altLang="zh-TW" dirty="0">
                <a:latin typeface="+mn-lt"/>
                <a:ea typeface="+mn-ea"/>
              </a:rPr>
              <a:t>8</a:t>
            </a:r>
            <a:r>
              <a:rPr lang="zh-TW" altLang="en-US" dirty="0">
                <a:latin typeface="+mn-lt"/>
                <a:ea typeface="+mn-ea"/>
              </a:rPr>
              <a:t>和藍色</a:t>
            </a:r>
            <a:r>
              <a:rPr lang="en-US" altLang="zh-TW" dirty="0">
                <a:latin typeface="+mn-lt"/>
                <a:ea typeface="+mn-ea"/>
              </a:rPr>
              <a:t>8</a:t>
            </a:r>
            <a:r>
              <a:rPr lang="zh-TW" altLang="en-US" dirty="0">
                <a:latin typeface="+mn-lt"/>
                <a:ea typeface="+mn-ea"/>
              </a:rPr>
              <a:t>組合成一張影像並</a:t>
            </a:r>
            <a:r>
              <a:rPr lang="en-US" altLang="zh-TW" dirty="0">
                <a:latin typeface="+mn-lt"/>
                <a:ea typeface="+mn-ea"/>
              </a:rPr>
              <a:t>label</a:t>
            </a:r>
            <a:r>
              <a:rPr lang="zh-TW" altLang="en-US" dirty="0">
                <a:latin typeface="+mn-lt"/>
                <a:ea typeface="+mn-ea"/>
              </a:rPr>
              <a:t>為“紅色和藍色”</a:t>
            </a:r>
            <a:endParaRPr lang="en-US" altLang="zh-TW" dirty="0">
              <a:latin typeface="+mn-lt"/>
              <a:ea typeface="+mn-ea"/>
            </a:endParaRPr>
          </a:p>
          <a:p>
            <a:pPr lvl="2"/>
            <a:r>
              <a:rPr lang="zh-TW" altLang="en-US" dirty="0">
                <a:latin typeface="+mn-lt"/>
                <a:ea typeface="+mn-ea"/>
              </a:rPr>
              <a:t>可能問題：模型</a:t>
            </a:r>
            <a:r>
              <a:rPr lang="zh-TW" altLang="en-US" dirty="0"/>
              <a:t>只使用色彩特徵，忽略輪廓特徵</a:t>
            </a:r>
            <a:endParaRPr lang="en-US" altLang="zh-TW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674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F9166-ECA4-4F2C-921A-FFF951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大尺寸影像實驗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EBD38A-ABF1-45CB-A650-15D56D8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83"/>
            <a:ext cx="10515600" cy="3534977"/>
          </a:xfrm>
        </p:spPr>
        <p:txBody>
          <a:bodyPr/>
          <a:lstStyle/>
          <a:p>
            <a:r>
              <a:rPr lang="zh-TW" altLang="en-US" dirty="0"/>
              <a:t>目的：加深模型的深度</a:t>
            </a:r>
            <a:endParaRPr lang="en-US" altLang="zh-TW" dirty="0"/>
          </a:p>
          <a:p>
            <a:r>
              <a:rPr lang="zh-TW" altLang="en-US" dirty="0"/>
              <a:t>方法：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>
                <a:latin typeface="+mj-lt"/>
              </a:rPr>
              <a:t>Colored MNIST</a:t>
            </a:r>
            <a:r>
              <a:rPr lang="zh-TW" altLang="en-US" dirty="0"/>
              <a:t>影像大小擴張成 </a:t>
            </a:r>
            <a:r>
              <a:rPr lang="en-US" altLang="zh-TW" dirty="0">
                <a:latin typeface="+mj-lt"/>
              </a:rPr>
              <a:t>320 x 320</a:t>
            </a:r>
          </a:p>
          <a:p>
            <a:pPr lvl="1"/>
            <a:r>
              <a:rPr lang="zh-TW" altLang="en-US" dirty="0">
                <a:latin typeface="+mj-lt"/>
              </a:rPr>
              <a:t>色彩和輪廓部份各有</a:t>
            </a:r>
            <a:r>
              <a:rPr lang="en-US" altLang="zh-TW" dirty="0">
                <a:latin typeface="+mj-lt"/>
              </a:rPr>
              <a:t>5</a:t>
            </a:r>
            <a:r>
              <a:rPr lang="zh-TW" altLang="en-US" dirty="0">
                <a:latin typeface="+mj-lt"/>
              </a:rPr>
              <a:t>層</a:t>
            </a:r>
            <a:endParaRPr lang="en-US" altLang="zh-TW" dirty="0">
              <a:latin typeface="+mj-lt"/>
            </a:endParaRPr>
          </a:p>
          <a:p>
            <a:pPr lvl="1"/>
            <a:r>
              <a:rPr lang="zh-TW" altLang="en-US" dirty="0">
                <a:latin typeface="+mj-lt"/>
              </a:rPr>
              <a:t>第一層</a:t>
            </a:r>
            <a:r>
              <a:rPr lang="en-US" altLang="zh-TW" dirty="0">
                <a:latin typeface="+mj-lt"/>
              </a:rPr>
              <a:t>Convolution </a:t>
            </a:r>
            <a:r>
              <a:rPr lang="zh-TW" altLang="en-US" dirty="0">
                <a:latin typeface="+mj-lt"/>
              </a:rPr>
              <a:t>為 </a:t>
            </a:r>
            <a:r>
              <a:rPr lang="en-US" altLang="zh-TW" dirty="0">
                <a:latin typeface="+mj-lt"/>
              </a:rPr>
              <a:t>5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x 5</a:t>
            </a:r>
          </a:p>
          <a:p>
            <a:pPr lvl="1"/>
            <a:r>
              <a:rPr lang="en-US" altLang="zh-TW" dirty="0">
                <a:latin typeface="+mj-lt"/>
              </a:rPr>
              <a:t>SF</a:t>
            </a:r>
            <a:r>
              <a:rPr lang="zh-TW" altLang="en-US" dirty="0">
                <a:latin typeface="+mj-lt"/>
              </a:rPr>
              <a:t>： </a:t>
            </a:r>
            <a:r>
              <a:rPr lang="en-US" altLang="zh-TW" dirty="0">
                <a:latin typeface="+mj-lt"/>
              </a:rPr>
              <a:t>(4, 4), (2, 2), (1, 4), (4, 1)</a:t>
            </a:r>
          </a:p>
          <a:p>
            <a:pPr lvl="1"/>
            <a:r>
              <a:rPr lang="zh-TW" altLang="en-US" dirty="0">
                <a:latin typeface="+mj-lt"/>
              </a:rPr>
              <a:t>色彩濾波器數：</a:t>
            </a:r>
            <a:r>
              <a:rPr lang="en-US" altLang="zh-TW" dirty="0">
                <a:latin typeface="+mj-lt"/>
              </a:rPr>
              <a:t>30, 100, 225, 625, 1225</a:t>
            </a:r>
          </a:p>
          <a:p>
            <a:pPr lvl="1"/>
            <a:r>
              <a:rPr lang="zh-TW" altLang="en-US" dirty="0">
                <a:latin typeface="+mj-lt"/>
              </a:rPr>
              <a:t>輪廓濾波器數：</a:t>
            </a:r>
            <a:r>
              <a:rPr lang="en-US" altLang="zh-TW" dirty="0">
                <a:latin typeface="+mj-lt"/>
              </a:rPr>
              <a:t>70, 100, 225, 625, 1225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E6A6E4-0AFA-405D-8BEA-87F47E745071}"/>
              </a:ext>
            </a:extLst>
          </p:cNvPr>
          <p:cNvSpPr/>
          <p:nvPr/>
        </p:nvSpPr>
        <p:spPr>
          <a:xfrm>
            <a:off x="507746" y="5123219"/>
            <a:ext cx="1152000" cy="1152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34AFF4-741B-4CE4-A808-1B8901A2E7AD}"/>
              </a:ext>
            </a:extLst>
          </p:cNvPr>
          <p:cNvSpPr txBox="1"/>
          <p:nvPr/>
        </p:nvSpPr>
        <p:spPr>
          <a:xfrm>
            <a:off x="529817" y="6355857"/>
            <a:ext cx="11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320</a:t>
            </a:r>
            <a:r>
              <a:rPr lang="zh-TW" altLang="en-US" dirty="0"/>
              <a:t> </a:t>
            </a:r>
            <a:r>
              <a:rPr lang="en-US" altLang="zh-TW" dirty="0"/>
              <a:t>x 320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4DE683-AE0D-4A19-8079-32370B216F5A}"/>
              </a:ext>
            </a:extLst>
          </p:cNvPr>
          <p:cNvSpPr>
            <a:spLocks noChangeAspect="1"/>
          </p:cNvSpPr>
          <p:nvPr/>
        </p:nvSpPr>
        <p:spPr>
          <a:xfrm>
            <a:off x="2548786" y="5252734"/>
            <a:ext cx="882726" cy="8827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317513-12DF-4CE9-909B-7CF678C955FE}"/>
              </a:ext>
            </a:extLst>
          </p:cNvPr>
          <p:cNvSpPr txBox="1"/>
          <p:nvPr/>
        </p:nvSpPr>
        <p:spPr>
          <a:xfrm>
            <a:off x="2548786" y="6350735"/>
            <a:ext cx="88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64</a:t>
            </a:r>
            <a:r>
              <a:rPr lang="zh-TW" altLang="en-US" dirty="0"/>
              <a:t> </a:t>
            </a:r>
            <a:r>
              <a:rPr lang="en-US" altLang="zh-TW" dirty="0"/>
              <a:t>x 64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941AF60-4048-41F8-AC82-84A9299BA9D3}"/>
              </a:ext>
            </a:extLst>
          </p:cNvPr>
          <p:cNvCxnSpPr>
            <a:cxnSpLocks/>
          </p:cNvCxnSpPr>
          <p:nvPr/>
        </p:nvCxnSpPr>
        <p:spPr>
          <a:xfrm>
            <a:off x="1891146" y="5699219"/>
            <a:ext cx="587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07B2DBB-3CDF-4A2D-9272-403E1D99FE52}"/>
              </a:ext>
            </a:extLst>
          </p:cNvPr>
          <p:cNvSpPr txBox="1"/>
          <p:nvPr/>
        </p:nvSpPr>
        <p:spPr>
          <a:xfrm>
            <a:off x="1809754" y="5246832"/>
            <a:ext cx="6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卷積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8E4AF58-D4FD-4F64-90B8-AC5FD2A90A39}"/>
              </a:ext>
            </a:extLst>
          </p:cNvPr>
          <p:cNvCxnSpPr>
            <a:cxnSpLocks/>
          </p:cNvCxnSpPr>
          <p:nvPr/>
        </p:nvCxnSpPr>
        <p:spPr>
          <a:xfrm>
            <a:off x="3669696" y="5688743"/>
            <a:ext cx="8659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4F6043-0061-4380-89E3-90250A7DB49C}"/>
              </a:ext>
            </a:extLst>
          </p:cNvPr>
          <p:cNvSpPr txBox="1"/>
          <p:nvPr/>
        </p:nvSpPr>
        <p:spPr>
          <a:xfrm>
            <a:off x="3737638" y="5705560"/>
            <a:ext cx="7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x 4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1E89ED6-0EFE-49AD-9E7F-0CAE917EEE77}"/>
              </a:ext>
            </a:extLst>
          </p:cNvPr>
          <p:cNvSpPr txBox="1"/>
          <p:nvPr/>
        </p:nvSpPr>
        <p:spPr>
          <a:xfrm>
            <a:off x="3761417" y="4982015"/>
            <a:ext cx="73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空間合併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7ECF74-9B4C-405F-9920-1543BEA1219D}"/>
              </a:ext>
            </a:extLst>
          </p:cNvPr>
          <p:cNvSpPr>
            <a:spLocks noChangeAspect="1"/>
          </p:cNvSpPr>
          <p:nvPr/>
        </p:nvSpPr>
        <p:spPr>
          <a:xfrm>
            <a:off x="4700856" y="5327015"/>
            <a:ext cx="723455" cy="7234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13591B-7D11-4715-953C-3BA0136250FE}"/>
              </a:ext>
            </a:extLst>
          </p:cNvPr>
          <p:cNvSpPr txBox="1"/>
          <p:nvPr/>
        </p:nvSpPr>
        <p:spPr>
          <a:xfrm>
            <a:off x="4621221" y="6345381"/>
            <a:ext cx="88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x 16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B73A4A4-4A4F-4C2F-A4A3-C2D4F5BD7253}"/>
              </a:ext>
            </a:extLst>
          </p:cNvPr>
          <p:cNvCxnSpPr>
            <a:cxnSpLocks/>
          </p:cNvCxnSpPr>
          <p:nvPr/>
        </p:nvCxnSpPr>
        <p:spPr>
          <a:xfrm>
            <a:off x="5556439" y="5696848"/>
            <a:ext cx="8659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B0AB521-4A48-47D6-800B-C2D5D8D0792D}"/>
              </a:ext>
            </a:extLst>
          </p:cNvPr>
          <p:cNvSpPr txBox="1"/>
          <p:nvPr/>
        </p:nvSpPr>
        <p:spPr>
          <a:xfrm>
            <a:off x="5675257" y="5719914"/>
            <a:ext cx="7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x 2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E610930-8E2A-41F1-BCA7-87D95E186F87}"/>
              </a:ext>
            </a:extLst>
          </p:cNvPr>
          <p:cNvSpPr txBox="1"/>
          <p:nvPr/>
        </p:nvSpPr>
        <p:spPr>
          <a:xfrm>
            <a:off x="5648160" y="4990120"/>
            <a:ext cx="73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空間合併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97B4C2-98CA-47E6-9D66-315DC22C2B7B}"/>
              </a:ext>
            </a:extLst>
          </p:cNvPr>
          <p:cNvSpPr>
            <a:spLocks noChangeAspect="1"/>
          </p:cNvSpPr>
          <p:nvPr/>
        </p:nvSpPr>
        <p:spPr>
          <a:xfrm>
            <a:off x="6587599" y="5335120"/>
            <a:ext cx="723455" cy="7234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D7E6783-41B5-4701-AB47-FEF62739BF14}"/>
              </a:ext>
            </a:extLst>
          </p:cNvPr>
          <p:cNvSpPr txBox="1"/>
          <p:nvPr/>
        </p:nvSpPr>
        <p:spPr>
          <a:xfrm>
            <a:off x="6645874" y="6350032"/>
            <a:ext cx="6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x 8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399DDB9-990E-42C1-83FA-A790F4144A25}"/>
              </a:ext>
            </a:extLst>
          </p:cNvPr>
          <p:cNvCxnSpPr>
            <a:cxnSpLocks/>
          </p:cNvCxnSpPr>
          <p:nvPr/>
        </p:nvCxnSpPr>
        <p:spPr>
          <a:xfrm>
            <a:off x="7442095" y="5696848"/>
            <a:ext cx="8659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57DD43-3A6A-42B6-A6B4-D67FCF750F59}"/>
              </a:ext>
            </a:extLst>
          </p:cNvPr>
          <p:cNvSpPr txBox="1"/>
          <p:nvPr/>
        </p:nvSpPr>
        <p:spPr>
          <a:xfrm>
            <a:off x="7560913" y="5719914"/>
            <a:ext cx="7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x 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05283B7-81F8-441F-9937-F11BA32AF444}"/>
              </a:ext>
            </a:extLst>
          </p:cNvPr>
          <p:cNvSpPr txBox="1"/>
          <p:nvPr/>
        </p:nvSpPr>
        <p:spPr>
          <a:xfrm>
            <a:off x="7533816" y="4990120"/>
            <a:ext cx="73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空間合併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8558A2-DCE6-4E09-BF69-990B69909317}"/>
              </a:ext>
            </a:extLst>
          </p:cNvPr>
          <p:cNvSpPr>
            <a:spLocks noChangeAspect="1"/>
          </p:cNvSpPr>
          <p:nvPr/>
        </p:nvSpPr>
        <p:spPr>
          <a:xfrm>
            <a:off x="8432774" y="5335120"/>
            <a:ext cx="723455" cy="7234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DF598AA-6ED7-43E5-B33D-4E1E9F21DED6}"/>
              </a:ext>
            </a:extLst>
          </p:cNvPr>
          <p:cNvSpPr txBox="1"/>
          <p:nvPr/>
        </p:nvSpPr>
        <p:spPr>
          <a:xfrm>
            <a:off x="8466615" y="6341818"/>
            <a:ext cx="6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x 8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D612CFC-90BA-46F7-8330-65557479B2D0}"/>
              </a:ext>
            </a:extLst>
          </p:cNvPr>
          <p:cNvCxnSpPr>
            <a:cxnSpLocks/>
          </p:cNvCxnSpPr>
          <p:nvPr/>
        </p:nvCxnSpPr>
        <p:spPr>
          <a:xfrm>
            <a:off x="9314404" y="5696848"/>
            <a:ext cx="8659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4D05B28-B72B-4669-9BF8-E903A33DA733}"/>
              </a:ext>
            </a:extLst>
          </p:cNvPr>
          <p:cNvSpPr txBox="1"/>
          <p:nvPr/>
        </p:nvSpPr>
        <p:spPr>
          <a:xfrm>
            <a:off x="9433222" y="5719914"/>
            <a:ext cx="7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x 1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9E18FFB-8903-4545-806D-931554A8DBE8}"/>
              </a:ext>
            </a:extLst>
          </p:cNvPr>
          <p:cNvSpPr txBox="1"/>
          <p:nvPr/>
        </p:nvSpPr>
        <p:spPr>
          <a:xfrm>
            <a:off x="9406125" y="4990120"/>
            <a:ext cx="73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空間合併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D65214-522A-457A-B723-D3C95737EECA}"/>
              </a:ext>
            </a:extLst>
          </p:cNvPr>
          <p:cNvSpPr>
            <a:spLocks noChangeAspect="1"/>
          </p:cNvSpPr>
          <p:nvPr/>
        </p:nvSpPr>
        <p:spPr>
          <a:xfrm>
            <a:off x="10345564" y="5335120"/>
            <a:ext cx="723455" cy="7234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F5EDBC7-4774-4C5F-B3BE-3F448D9CF31C}"/>
              </a:ext>
            </a:extLst>
          </p:cNvPr>
          <p:cNvSpPr txBox="1"/>
          <p:nvPr/>
        </p:nvSpPr>
        <p:spPr>
          <a:xfrm>
            <a:off x="10379716" y="6350032"/>
            <a:ext cx="6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x 2</a:t>
            </a:r>
            <a:endParaRPr lang="zh-TW" altLang="en-US" dirty="0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BBE6905-CF71-4B50-93B5-CC75701F0C42}"/>
              </a:ext>
            </a:extLst>
          </p:cNvPr>
          <p:cNvSpPr/>
          <p:nvPr/>
        </p:nvSpPr>
        <p:spPr>
          <a:xfrm>
            <a:off x="1748282" y="4992491"/>
            <a:ext cx="2858425" cy="17326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2592DB-09A4-4FFD-B27F-B46ABD7F974E}"/>
              </a:ext>
            </a:extLst>
          </p:cNvPr>
          <p:cNvSpPr/>
          <p:nvPr/>
        </p:nvSpPr>
        <p:spPr>
          <a:xfrm>
            <a:off x="5490458" y="4978452"/>
            <a:ext cx="989504" cy="17326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47E71F13-E1C7-441D-BF78-84A04713871C}"/>
              </a:ext>
            </a:extLst>
          </p:cNvPr>
          <p:cNvSpPr/>
          <p:nvPr/>
        </p:nvSpPr>
        <p:spPr>
          <a:xfrm>
            <a:off x="7365423" y="4978452"/>
            <a:ext cx="989504" cy="17326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242F91E-CE44-4471-9EAE-9841D28FE11B}"/>
              </a:ext>
            </a:extLst>
          </p:cNvPr>
          <p:cNvSpPr/>
          <p:nvPr/>
        </p:nvSpPr>
        <p:spPr>
          <a:xfrm>
            <a:off x="9235989" y="4986666"/>
            <a:ext cx="989504" cy="17326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F4CABD7-80E8-468C-90EA-C9D689AC0389}"/>
              </a:ext>
            </a:extLst>
          </p:cNvPr>
          <p:cNvSpPr/>
          <p:nvPr/>
        </p:nvSpPr>
        <p:spPr>
          <a:xfrm>
            <a:off x="11171643" y="4979036"/>
            <a:ext cx="590197" cy="17326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6701C60-CB79-4327-A682-152EFB917AAF}"/>
              </a:ext>
            </a:extLst>
          </p:cNvPr>
          <p:cNvCxnSpPr>
            <a:cxnSpLocks/>
          </p:cNvCxnSpPr>
          <p:nvPr/>
        </p:nvCxnSpPr>
        <p:spPr>
          <a:xfrm>
            <a:off x="11218039" y="5727575"/>
            <a:ext cx="464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A1C840F-09C1-42B4-B445-DF841BDB7F61}"/>
              </a:ext>
            </a:extLst>
          </p:cNvPr>
          <p:cNvSpPr txBox="1"/>
          <p:nvPr/>
        </p:nvSpPr>
        <p:spPr>
          <a:xfrm>
            <a:off x="11148779" y="5824693"/>
            <a:ext cx="7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x 1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5D0556B-BA46-4216-86C6-80F67046C68B}"/>
              </a:ext>
            </a:extLst>
          </p:cNvPr>
          <p:cNvSpPr txBox="1"/>
          <p:nvPr/>
        </p:nvSpPr>
        <p:spPr>
          <a:xfrm>
            <a:off x="11173726" y="5242113"/>
            <a:ext cx="6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卷積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97C5610-5514-4923-911F-CB40E67D0923}"/>
              </a:ext>
            </a:extLst>
          </p:cNvPr>
          <p:cNvSpPr txBox="1"/>
          <p:nvPr/>
        </p:nvSpPr>
        <p:spPr>
          <a:xfrm>
            <a:off x="1837733" y="5759816"/>
            <a:ext cx="6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x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83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F9166-ECA4-4F2C-921A-FFF951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大尺寸影像實驗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EBD38A-ABF1-45CB-A650-15D56D8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84"/>
            <a:ext cx="10515600" cy="1456734"/>
          </a:xfrm>
        </p:spPr>
        <p:txBody>
          <a:bodyPr/>
          <a:lstStyle/>
          <a:p>
            <a:r>
              <a:rPr lang="zh-TW" altLang="en-US" dirty="0"/>
              <a:t>結果：</a:t>
            </a:r>
            <a:endParaRPr lang="en-US" altLang="zh-TW" dirty="0"/>
          </a:p>
          <a:p>
            <a:pPr lvl="1"/>
            <a:r>
              <a:rPr lang="en-US" altLang="zh-TW" dirty="0">
                <a:latin typeface="+mj-lt"/>
              </a:rPr>
              <a:t>Trian accuracy: 0.9616</a:t>
            </a:r>
          </a:p>
          <a:p>
            <a:pPr lvl="1"/>
            <a:r>
              <a:rPr lang="en-US" altLang="zh-TW" dirty="0">
                <a:latin typeface="+mj-lt"/>
              </a:rPr>
              <a:t>Test accuracy: 0.9244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E6A6E4-0AFA-405D-8BEA-87F47E745071}"/>
              </a:ext>
            </a:extLst>
          </p:cNvPr>
          <p:cNvSpPr/>
          <p:nvPr/>
        </p:nvSpPr>
        <p:spPr>
          <a:xfrm>
            <a:off x="507746" y="5123219"/>
            <a:ext cx="1152000" cy="1152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34AFF4-741B-4CE4-A808-1B8901A2E7AD}"/>
              </a:ext>
            </a:extLst>
          </p:cNvPr>
          <p:cNvSpPr txBox="1"/>
          <p:nvPr/>
        </p:nvSpPr>
        <p:spPr>
          <a:xfrm>
            <a:off x="529817" y="6355857"/>
            <a:ext cx="11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320</a:t>
            </a:r>
            <a:r>
              <a:rPr lang="zh-TW" altLang="en-US" dirty="0"/>
              <a:t> </a:t>
            </a:r>
            <a:r>
              <a:rPr lang="en-US" altLang="zh-TW" dirty="0"/>
              <a:t>x 320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4DE683-AE0D-4A19-8079-32370B216F5A}"/>
              </a:ext>
            </a:extLst>
          </p:cNvPr>
          <p:cNvSpPr>
            <a:spLocks noChangeAspect="1"/>
          </p:cNvSpPr>
          <p:nvPr/>
        </p:nvSpPr>
        <p:spPr>
          <a:xfrm>
            <a:off x="2548786" y="5252734"/>
            <a:ext cx="882726" cy="8827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317513-12DF-4CE9-909B-7CF678C955FE}"/>
              </a:ext>
            </a:extLst>
          </p:cNvPr>
          <p:cNvSpPr txBox="1"/>
          <p:nvPr/>
        </p:nvSpPr>
        <p:spPr>
          <a:xfrm>
            <a:off x="2548786" y="6350735"/>
            <a:ext cx="88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64</a:t>
            </a:r>
            <a:r>
              <a:rPr lang="zh-TW" altLang="en-US" dirty="0"/>
              <a:t> </a:t>
            </a:r>
            <a:r>
              <a:rPr lang="en-US" altLang="zh-TW" dirty="0"/>
              <a:t>x 64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941AF60-4048-41F8-AC82-84A9299BA9D3}"/>
              </a:ext>
            </a:extLst>
          </p:cNvPr>
          <p:cNvCxnSpPr>
            <a:cxnSpLocks/>
          </p:cNvCxnSpPr>
          <p:nvPr/>
        </p:nvCxnSpPr>
        <p:spPr>
          <a:xfrm>
            <a:off x="1891146" y="5699219"/>
            <a:ext cx="587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07B2DBB-3CDF-4A2D-9272-403E1D99FE52}"/>
              </a:ext>
            </a:extLst>
          </p:cNvPr>
          <p:cNvSpPr txBox="1"/>
          <p:nvPr/>
        </p:nvSpPr>
        <p:spPr>
          <a:xfrm>
            <a:off x="1809754" y="5246832"/>
            <a:ext cx="6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卷積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8E4AF58-D4FD-4F64-90B8-AC5FD2A90A39}"/>
              </a:ext>
            </a:extLst>
          </p:cNvPr>
          <p:cNvCxnSpPr>
            <a:cxnSpLocks/>
          </p:cNvCxnSpPr>
          <p:nvPr/>
        </p:nvCxnSpPr>
        <p:spPr>
          <a:xfrm>
            <a:off x="3669696" y="5688743"/>
            <a:ext cx="8659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4F6043-0061-4380-89E3-90250A7DB49C}"/>
              </a:ext>
            </a:extLst>
          </p:cNvPr>
          <p:cNvSpPr txBox="1"/>
          <p:nvPr/>
        </p:nvSpPr>
        <p:spPr>
          <a:xfrm>
            <a:off x="3737638" y="5705560"/>
            <a:ext cx="7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x 4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1E89ED6-0EFE-49AD-9E7F-0CAE917EEE77}"/>
              </a:ext>
            </a:extLst>
          </p:cNvPr>
          <p:cNvSpPr txBox="1"/>
          <p:nvPr/>
        </p:nvSpPr>
        <p:spPr>
          <a:xfrm>
            <a:off x="3761417" y="4982015"/>
            <a:ext cx="73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空間合併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7ECF74-9B4C-405F-9920-1543BEA1219D}"/>
              </a:ext>
            </a:extLst>
          </p:cNvPr>
          <p:cNvSpPr>
            <a:spLocks noChangeAspect="1"/>
          </p:cNvSpPr>
          <p:nvPr/>
        </p:nvSpPr>
        <p:spPr>
          <a:xfrm>
            <a:off x="4700856" y="5327015"/>
            <a:ext cx="723455" cy="7234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13591B-7D11-4715-953C-3BA0136250FE}"/>
              </a:ext>
            </a:extLst>
          </p:cNvPr>
          <p:cNvSpPr txBox="1"/>
          <p:nvPr/>
        </p:nvSpPr>
        <p:spPr>
          <a:xfrm>
            <a:off x="4621221" y="6345381"/>
            <a:ext cx="88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x 16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B73A4A4-4A4F-4C2F-A4A3-C2D4F5BD7253}"/>
              </a:ext>
            </a:extLst>
          </p:cNvPr>
          <p:cNvCxnSpPr>
            <a:cxnSpLocks/>
          </p:cNvCxnSpPr>
          <p:nvPr/>
        </p:nvCxnSpPr>
        <p:spPr>
          <a:xfrm>
            <a:off x="5556439" y="5696848"/>
            <a:ext cx="8659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B0AB521-4A48-47D6-800B-C2D5D8D0792D}"/>
              </a:ext>
            </a:extLst>
          </p:cNvPr>
          <p:cNvSpPr txBox="1"/>
          <p:nvPr/>
        </p:nvSpPr>
        <p:spPr>
          <a:xfrm>
            <a:off x="5675257" y="5719914"/>
            <a:ext cx="7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x 2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E610930-8E2A-41F1-BCA7-87D95E186F87}"/>
              </a:ext>
            </a:extLst>
          </p:cNvPr>
          <p:cNvSpPr txBox="1"/>
          <p:nvPr/>
        </p:nvSpPr>
        <p:spPr>
          <a:xfrm>
            <a:off x="5648160" y="4990120"/>
            <a:ext cx="73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空間合併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97B4C2-98CA-47E6-9D66-315DC22C2B7B}"/>
              </a:ext>
            </a:extLst>
          </p:cNvPr>
          <p:cNvSpPr>
            <a:spLocks noChangeAspect="1"/>
          </p:cNvSpPr>
          <p:nvPr/>
        </p:nvSpPr>
        <p:spPr>
          <a:xfrm>
            <a:off x="6587599" y="5335120"/>
            <a:ext cx="723455" cy="7234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D7E6783-41B5-4701-AB47-FEF62739BF14}"/>
              </a:ext>
            </a:extLst>
          </p:cNvPr>
          <p:cNvSpPr txBox="1"/>
          <p:nvPr/>
        </p:nvSpPr>
        <p:spPr>
          <a:xfrm>
            <a:off x="6645874" y="6350032"/>
            <a:ext cx="6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x 8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399DDB9-990E-42C1-83FA-A790F4144A25}"/>
              </a:ext>
            </a:extLst>
          </p:cNvPr>
          <p:cNvCxnSpPr>
            <a:cxnSpLocks/>
          </p:cNvCxnSpPr>
          <p:nvPr/>
        </p:nvCxnSpPr>
        <p:spPr>
          <a:xfrm>
            <a:off x="7442095" y="5696848"/>
            <a:ext cx="8659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57DD43-3A6A-42B6-A6B4-D67FCF750F59}"/>
              </a:ext>
            </a:extLst>
          </p:cNvPr>
          <p:cNvSpPr txBox="1"/>
          <p:nvPr/>
        </p:nvSpPr>
        <p:spPr>
          <a:xfrm>
            <a:off x="7560913" y="5719914"/>
            <a:ext cx="7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x 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05283B7-81F8-441F-9937-F11BA32AF444}"/>
              </a:ext>
            </a:extLst>
          </p:cNvPr>
          <p:cNvSpPr txBox="1"/>
          <p:nvPr/>
        </p:nvSpPr>
        <p:spPr>
          <a:xfrm>
            <a:off x="7533816" y="4990120"/>
            <a:ext cx="73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空間合併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8558A2-DCE6-4E09-BF69-990B69909317}"/>
              </a:ext>
            </a:extLst>
          </p:cNvPr>
          <p:cNvSpPr>
            <a:spLocks noChangeAspect="1"/>
          </p:cNvSpPr>
          <p:nvPr/>
        </p:nvSpPr>
        <p:spPr>
          <a:xfrm>
            <a:off x="8432774" y="5335120"/>
            <a:ext cx="723455" cy="7234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DF598AA-6ED7-43E5-B33D-4E1E9F21DED6}"/>
              </a:ext>
            </a:extLst>
          </p:cNvPr>
          <p:cNvSpPr txBox="1"/>
          <p:nvPr/>
        </p:nvSpPr>
        <p:spPr>
          <a:xfrm>
            <a:off x="8466615" y="6341818"/>
            <a:ext cx="6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x 8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D612CFC-90BA-46F7-8330-65557479B2D0}"/>
              </a:ext>
            </a:extLst>
          </p:cNvPr>
          <p:cNvCxnSpPr>
            <a:cxnSpLocks/>
          </p:cNvCxnSpPr>
          <p:nvPr/>
        </p:nvCxnSpPr>
        <p:spPr>
          <a:xfrm>
            <a:off x="9314404" y="5696848"/>
            <a:ext cx="8659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4D05B28-B72B-4669-9BF8-E903A33DA733}"/>
              </a:ext>
            </a:extLst>
          </p:cNvPr>
          <p:cNvSpPr txBox="1"/>
          <p:nvPr/>
        </p:nvSpPr>
        <p:spPr>
          <a:xfrm>
            <a:off x="9433222" y="5719914"/>
            <a:ext cx="7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x 1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9E18FFB-8903-4545-806D-931554A8DBE8}"/>
              </a:ext>
            </a:extLst>
          </p:cNvPr>
          <p:cNvSpPr txBox="1"/>
          <p:nvPr/>
        </p:nvSpPr>
        <p:spPr>
          <a:xfrm>
            <a:off x="9406125" y="4990120"/>
            <a:ext cx="73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空間合併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D65214-522A-457A-B723-D3C95737EECA}"/>
              </a:ext>
            </a:extLst>
          </p:cNvPr>
          <p:cNvSpPr>
            <a:spLocks noChangeAspect="1"/>
          </p:cNvSpPr>
          <p:nvPr/>
        </p:nvSpPr>
        <p:spPr>
          <a:xfrm>
            <a:off x="10345564" y="5335120"/>
            <a:ext cx="723455" cy="7234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F5EDBC7-4774-4C5F-B3BE-3F448D9CF31C}"/>
              </a:ext>
            </a:extLst>
          </p:cNvPr>
          <p:cNvSpPr txBox="1"/>
          <p:nvPr/>
        </p:nvSpPr>
        <p:spPr>
          <a:xfrm>
            <a:off x="10379716" y="6350032"/>
            <a:ext cx="6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x 2</a:t>
            </a:r>
            <a:endParaRPr lang="zh-TW" altLang="en-US" dirty="0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BBE6905-CF71-4B50-93B5-CC75701F0C42}"/>
              </a:ext>
            </a:extLst>
          </p:cNvPr>
          <p:cNvSpPr/>
          <p:nvPr/>
        </p:nvSpPr>
        <p:spPr>
          <a:xfrm>
            <a:off x="1748282" y="4992491"/>
            <a:ext cx="2858425" cy="17326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2592DB-09A4-4FFD-B27F-B46ABD7F974E}"/>
              </a:ext>
            </a:extLst>
          </p:cNvPr>
          <p:cNvSpPr/>
          <p:nvPr/>
        </p:nvSpPr>
        <p:spPr>
          <a:xfrm>
            <a:off x="5490458" y="4978452"/>
            <a:ext cx="989504" cy="17326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47E71F13-E1C7-441D-BF78-84A04713871C}"/>
              </a:ext>
            </a:extLst>
          </p:cNvPr>
          <p:cNvSpPr/>
          <p:nvPr/>
        </p:nvSpPr>
        <p:spPr>
          <a:xfrm>
            <a:off x="7365423" y="4978452"/>
            <a:ext cx="989504" cy="17326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242F91E-CE44-4471-9EAE-9841D28FE11B}"/>
              </a:ext>
            </a:extLst>
          </p:cNvPr>
          <p:cNvSpPr/>
          <p:nvPr/>
        </p:nvSpPr>
        <p:spPr>
          <a:xfrm>
            <a:off x="9235989" y="4986666"/>
            <a:ext cx="989504" cy="17326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F4CABD7-80E8-468C-90EA-C9D689AC0389}"/>
              </a:ext>
            </a:extLst>
          </p:cNvPr>
          <p:cNvSpPr/>
          <p:nvPr/>
        </p:nvSpPr>
        <p:spPr>
          <a:xfrm>
            <a:off x="11171643" y="4979036"/>
            <a:ext cx="590197" cy="17326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6701C60-CB79-4327-A682-152EFB917AAF}"/>
              </a:ext>
            </a:extLst>
          </p:cNvPr>
          <p:cNvCxnSpPr>
            <a:cxnSpLocks/>
          </p:cNvCxnSpPr>
          <p:nvPr/>
        </p:nvCxnSpPr>
        <p:spPr>
          <a:xfrm>
            <a:off x="11218039" y="5727575"/>
            <a:ext cx="464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A1C840F-09C1-42B4-B445-DF841BDB7F61}"/>
              </a:ext>
            </a:extLst>
          </p:cNvPr>
          <p:cNvSpPr txBox="1"/>
          <p:nvPr/>
        </p:nvSpPr>
        <p:spPr>
          <a:xfrm>
            <a:off x="11148779" y="5824693"/>
            <a:ext cx="7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x 1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5D0556B-BA46-4216-86C6-80F67046C68B}"/>
              </a:ext>
            </a:extLst>
          </p:cNvPr>
          <p:cNvSpPr txBox="1"/>
          <p:nvPr/>
        </p:nvSpPr>
        <p:spPr>
          <a:xfrm>
            <a:off x="11173726" y="5242113"/>
            <a:ext cx="6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卷積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97C5610-5514-4923-911F-CB40E67D0923}"/>
              </a:ext>
            </a:extLst>
          </p:cNvPr>
          <p:cNvSpPr txBox="1"/>
          <p:nvPr/>
        </p:nvSpPr>
        <p:spPr>
          <a:xfrm>
            <a:off x="1837733" y="5759816"/>
            <a:ext cx="6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x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609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F9166-ECA4-4F2C-921A-FFF951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大尺寸影像實驗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47CA792-2521-416D-8F20-176E21CCE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4" t="10396" r="18175" b="5424"/>
          <a:stretch/>
        </p:blipFill>
        <p:spPr>
          <a:xfrm>
            <a:off x="4833767" y="2513806"/>
            <a:ext cx="2750400" cy="263741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5060AFF-F33B-4EAC-A5A3-C15A168B7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8" t="10396" r="18391" b="5424"/>
          <a:stretch/>
        </p:blipFill>
        <p:spPr>
          <a:xfrm>
            <a:off x="8538604" y="2513807"/>
            <a:ext cx="2750400" cy="263741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9DB32FB-5E0B-4E4A-8A51-184C03EEA7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6" t="10668" r="18822" b="5136"/>
          <a:stretch/>
        </p:blipFill>
        <p:spPr>
          <a:xfrm>
            <a:off x="1128813" y="2511365"/>
            <a:ext cx="2750517" cy="26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D2A75-90E1-47C0-A070-F94DC9FE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324223-936D-44E9-81BF-45A7E595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加入一個彩色類別，把</a:t>
            </a:r>
            <a:r>
              <a:rPr lang="en-US" altLang="zh-TW" dirty="0"/>
              <a:t>1</a:t>
            </a:r>
            <a:r>
              <a:rPr lang="zh-TW" altLang="en-US" dirty="0"/>
              <a:t>不同部分塗上不同顏色之類的</a:t>
            </a:r>
            <a:endParaRPr lang="en-US" altLang="zh-TW" dirty="0"/>
          </a:p>
          <a:p>
            <a:r>
              <a:rPr lang="en-US" altLang="zh-TW" dirty="0"/>
              <a:t>Y</a:t>
            </a:r>
            <a:r>
              <a:rPr lang="zh-TW" altLang="en-US" dirty="0"/>
              <a:t>說明我們的模型會受影像大小限制</a:t>
            </a:r>
            <a:endParaRPr lang="en-US" altLang="zh-TW" dirty="0"/>
          </a:p>
          <a:p>
            <a:r>
              <a:rPr lang="en-US" altLang="zh-TW" dirty="0"/>
              <a:t>Y</a:t>
            </a:r>
            <a:r>
              <a:rPr lang="zh-TW" altLang="en-US" dirty="0"/>
              <a:t>加入放大尺寸的分析</a:t>
            </a:r>
            <a:endParaRPr lang="en-US" altLang="zh-TW" dirty="0"/>
          </a:p>
          <a:p>
            <a:r>
              <a:rPr lang="en-US" altLang="zh-TW" dirty="0"/>
              <a:t>Y</a:t>
            </a:r>
            <a:r>
              <a:rPr lang="zh-TW" altLang="en-US" dirty="0"/>
              <a:t>在失敗實驗中加入</a:t>
            </a:r>
            <a:r>
              <a:rPr lang="en-US" altLang="zh-TW" dirty="0"/>
              <a:t>cifar10</a:t>
            </a:r>
            <a:r>
              <a:rPr lang="zh-TW" altLang="en-US" dirty="0"/>
              <a:t>實驗，原因在特徵複雜度</a:t>
            </a:r>
            <a:endParaRPr lang="en-US" altLang="zh-TW" dirty="0"/>
          </a:p>
          <a:p>
            <a:r>
              <a:rPr lang="en-US" altLang="zh-TW" dirty="0"/>
              <a:t>Y</a:t>
            </a:r>
            <a:r>
              <a:rPr lang="zh-TW" altLang="en-US" dirty="0"/>
              <a:t>說明為甚麼不用</a:t>
            </a:r>
            <a:r>
              <a:rPr lang="en-US" altLang="zh-TW" dirty="0" err="1"/>
              <a:t>ReLU</a:t>
            </a:r>
            <a:r>
              <a:rPr lang="zh-TW" altLang="en-US" dirty="0"/>
              <a:t>和</a:t>
            </a:r>
            <a:r>
              <a:rPr lang="en-US" altLang="zh-TW" dirty="0" err="1"/>
              <a:t>Sigmod</a:t>
            </a:r>
            <a:r>
              <a:rPr lang="zh-TW" altLang="en-US" dirty="0"/>
              <a:t>，因為他們是全域的</a:t>
            </a:r>
          </a:p>
        </p:txBody>
      </p:sp>
    </p:spTree>
    <p:extLst>
      <p:ext uri="{BB962C8B-B14F-4D97-AF65-F5344CB8AC3E}">
        <p14:creationId xmlns:p14="http://schemas.microsoft.com/office/powerpoint/2010/main" val="286260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526</Words>
  <Application>Microsoft Office PowerPoint</Application>
  <PresentationFormat>寬螢幕</PresentationFormat>
  <Paragraphs>82</Paragraphs>
  <Slides>9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標楷體</vt:lpstr>
      <vt:lpstr>Arial</vt:lpstr>
      <vt:lpstr>Times New Roman</vt:lpstr>
      <vt:lpstr>Office 佈景主題</vt:lpstr>
      <vt:lpstr>7/16</vt:lpstr>
      <vt:lpstr>新增部分</vt:lpstr>
      <vt:lpstr>驗證模型可以擷取到不同部位有著不同色彩的色彩特徵</vt:lpstr>
      <vt:lpstr>Cifar10 資料集</vt:lpstr>
      <vt:lpstr>驗證模型可以擷取到不同部位有著不同色彩的色彩特徵</vt:lpstr>
      <vt:lpstr>大尺寸影像實驗</vt:lpstr>
      <vt:lpstr>大尺寸影像實驗</vt:lpstr>
      <vt:lpstr>大尺寸影像實驗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7/16</dc:title>
  <dc:creator>建名 凃</dc:creator>
  <cp:lastModifiedBy>建名 凃</cp:lastModifiedBy>
  <cp:revision>25</cp:revision>
  <dcterms:created xsi:type="dcterms:W3CDTF">2024-07-16T14:00:37Z</dcterms:created>
  <dcterms:modified xsi:type="dcterms:W3CDTF">2024-07-25T01:24:16Z</dcterms:modified>
</cp:coreProperties>
</file>