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63" r:id="rId3"/>
    <p:sldId id="268" r:id="rId4"/>
    <p:sldId id="282" r:id="rId5"/>
    <p:sldId id="319" r:id="rId6"/>
    <p:sldId id="320" r:id="rId7"/>
    <p:sldId id="270" r:id="rId8"/>
    <p:sldId id="269" r:id="rId9"/>
    <p:sldId id="284" r:id="rId10"/>
    <p:sldId id="318" r:id="rId11"/>
    <p:sldId id="327" r:id="rId12"/>
    <p:sldId id="324" r:id="rId13"/>
    <p:sldId id="323" r:id="rId14"/>
    <p:sldId id="325" r:id="rId15"/>
    <p:sldId id="326" r:id="rId16"/>
    <p:sldId id="271" r:id="rId17"/>
    <p:sldId id="287" r:id="rId18"/>
    <p:sldId id="288" r:id="rId19"/>
    <p:sldId id="289" r:id="rId20"/>
    <p:sldId id="272" r:id="rId21"/>
    <p:sldId id="290" r:id="rId22"/>
    <p:sldId id="291" r:id="rId23"/>
    <p:sldId id="292" r:id="rId24"/>
    <p:sldId id="293" r:id="rId25"/>
    <p:sldId id="273" r:id="rId26"/>
    <p:sldId id="294" r:id="rId27"/>
    <p:sldId id="295" r:id="rId28"/>
    <p:sldId id="296" r:id="rId29"/>
    <p:sldId id="274" r:id="rId30"/>
    <p:sldId id="297" r:id="rId31"/>
    <p:sldId id="298" r:id="rId32"/>
    <p:sldId id="299" r:id="rId33"/>
    <p:sldId id="275" r:id="rId34"/>
    <p:sldId id="300" r:id="rId35"/>
    <p:sldId id="301" r:id="rId36"/>
    <p:sldId id="276" r:id="rId37"/>
    <p:sldId id="302" r:id="rId38"/>
    <p:sldId id="277" r:id="rId39"/>
    <p:sldId id="278" r:id="rId40"/>
    <p:sldId id="303" r:id="rId41"/>
    <p:sldId id="304" r:id="rId42"/>
    <p:sldId id="305" r:id="rId43"/>
    <p:sldId id="306" r:id="rId44"/>
    <p:sldId id="279" r:id="rId45"/>
    <p:sldId id="307" r:id="rId46"/>
    <p:sldId id="308" r:id="rId47"/>
    <p:sldId id="309" r:id="rId48"/>
    <p:sldId id="310" r:id="rId49"/>
    <p:sldId id="280" r:id="rId50"/>
    <p:sldId id="311" r:id="rId51"/>
    <p:sldId id="312" r:id="rId52"/>
    <p:sldId id="313" r:id="rId53"/>
    <p:sldId id="314" r:id="rId54"/>
    <p:sldId id="281" r:id="rId55"/>
    <p:sldId id="315" r:id="rId56"/>
    <p:sldId id="316" r:id="rId57"/>
    <p:sldId id="258" r:id="rId58"/>
    <p:sldId id="267" r:id="rId5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6655" autoAdjust="0"/>
  </p:normalViewPr>
  <p:slideViewPr>
    <p:cSldViewPr snapToGrid="0">
      <p:cViewPr varScale="1">
        <p:scale>
          <a:sx n="104" d="100"/>
          <a:sy n="104" d="100"/>
        </p:scale>
        <p:origin x="10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0576-A0F2-4F14-8DA7-490B7F2E19E8}" type="datetimeFigureOut">
              <a:rPr lang="zh-TW" altLang="en-US" smtClean="0"/>
              <a:t>2024/6/19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540BD-4D62-42AA-84E2-68A1E10CED05}" type="slidenum">
              <a:rPr lang="zh-TW" altLang="en-US" smtClean="0"/>
              <a:t>‹#›</a:t>
            </a:fld>
            <a:endParaRPr lang="zh-TW" altLang="en-US"/>
          </a:p>
        </p:txBody>
      </p:sp>
    </p:spTree>
    <p:extLst>
      <p:ext uri="{BB962C8B-B14F-4D97-AF65-F5344CB8AC3E}">
        <p14:creationId xmlns:p14="http://schemas.microsoft.com/office/powerpoint/2010/main" val="138154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Central Visual Pathway</a:t>
            </a:r>
            <a:r>
              <a:rPr lang="zh-TW" altLang="en-US" dirty="0"/>
              <a:t> 為 眼睛接受外部資訊到大腦感知外部影像的路徑</a:t>
            </a:r>
            <a:endParaRPr lang="en-US" altLang="zh-TW" dirty="0"/>
          </a:p>
          <a:p>
            <a:endParaRPr lang="en-US" altLang="zh-TW" dirty="0"/>
          </a:p>
          <a:p>
            <a:r>
              <a:rPr lang="zh-TW" altLang="en-US" dirty="0"/>
              <a:t>書</a:t>
            </a:r>
            <a:r>
              <a:rPr lang="en-US" altLang="zh-TW" dirty="0"/>
              <a:t>:</a:t>
            </a:r>
            <a:r>
              <a:rPr lang="zh-TW" altLang="en-US" dirty="0"/>
              <a:t> </a:t>
            </a:r>
            <a:r>
              <a:rPr lang="en-US" altLang="zh-TW" dirty="0"/>
              <a:t>Neuroscience, 3rd ed</a:t>
            </a:r>
          </a:p>
          <a:p>
            <a:endParaRPr lang="en-US" altLang="zh-TW" dirty="0"/>
          </a:p>
          <a:p>
            <a:r>
              <a:rPr lang="zh-TW" altLang="en-US" dirty="0"/>
              <a:t>彩色影像從視網膜進入後會送入外 膝體，外膝體在收到兩側眼球的資訊後會將不同的資訊平行傳輸至不同 的視覺皮層，視覺皮層則負責對這些資訊進行分層的整合與感知。</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9</a:t>
            </a:fld>
            <a:endParaRPr lang="zh-TW" altLang="en-US"/>
          </a:p>
        </p:txBody>
      </p:sp>
    </p:spTree>
    <p:extLst>
      <p:ext uri="{BB962C8B-B14F-4D97-AF65-F5344CB8AC3E}">
        <p14:creationId xmlns:p14="http://schemas.microsoft.com/office/powerpoint/2010/main" val="397381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外界事物將光反射進入眼睛當中，透過眼珠中的角膜與水晶體等透明的光學介質進行折射最終聚焦於視網膜表面的感光層上形成影像。</a:t>
            </a:r>
            <a:endParaRPr lang="en-US" altLang="zh-TW" dirty="0"/>
          </a:p>
          <a:p>
            <a:r>
              <a:rPr lang="zh-TW" altLang="en-US" dirty="0"/>
              <a:t>在 光聚焦於視網膜表層時，視網膜會將光轉換成動作電位並透過視神經傳 輸至外膝體</a:t>
            </a:r>
            <a:endParaRPr lang="en-US" altLang="zh-TW" dirty="0"/>
          </a:p>
          <a:p>
            <a:r>
              <a:rPr lang="zh-TW" altLang="en-US" dirty="0"/>
              <a:t>右下角的圖為視網膜的層集架構，由外到內，分別是由感光細胞組成的</a:t>
            </a:r>
            <a:r>
              <a:rPr lang="en-US" altLang="zh-TW" dirty="0"/>
              <a:t>Outer nuclear layer</a:t>
            </a:r>
            <a:r>
              <a:rPr lang="zh-TW" altLang="en-US" dirty="0"/>
              <a:t>， </a:t>
            </a:r>
            <a:endParaRPr lang="en-US" altLang="zh-TW" dirty="0"/>
          </a:p>
          <a:p>
            <a:r>
              <a:rPr lang="zh-TW" altLang="en-US" dirty="0"/>
              <a:t>由水平細胞組成的</a:t>
            </a:r>
            <a:r>
              <a:rPr lang="en-US" altLang="zh-TW" dirty="0"/>
              <a:t>Outer plexiform layer</a:t>
            </a:r>
            <a:r>
              <a:rPr lang="zh-TW" altLang="en-US" dirty="0"/>
              <a:t>，</a:t>
            </a:r>
            <a:endParaRPr lang="en-US" altLang="zh-TW" dirty="0"/>
          </a:p>
          <a:p>
            <a:r>
              <a:rPr lang="zh-TW" altLang="en-US" dirty="0"/>
              <a:t>由雙級細胞組成的</a:t>
            </a:r>
            <a:r>
              <a:rPr lang="en-US" altLang="zh-TW" dirty="0"/>
              <a:t>Inner nuclear, </a:t>
            </a:r>
          </a:p>
          <a:p>
            <a:r>
              <a:rPr lang="zh-TW" altLang="en-US" dirty="0"/>
              <a:t>雙極細胞和神經節細胞的圖處組成的</a:t>
            </a:r>
            <a:r>
              <a:rPr lang="en-US" altLang="zh-TW" dirty="0"/>
              <a:t>Inner plexiform layer</a:t>
            </a:r>
            <a:r>
              <a:rPr lang="zh-TW" altLang="en-US" dirty="0"/>
              <a:t>，</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10</a:t>
            </a:fld>
            <a:endParaRPr lang="zh-TW" altLang="en-US"/>
          </a:p>
        </p:txBody>
      </p:sp>
    </p:spTree>
    <p:extLst>
      <p:ext uri="{BB962C8B-B14F-4D97-AF65-F5344CB8AC3E}">
        <p14:creationId xmlns:p14="http://schemas.microsoft.com/office/powerpoint/2010/main" val="402028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外界事物將光反射進入眼睛當中，透過眼珠中的角膜與水晶體等透明的光學介質進行折射最終聚焦於視網膜表面的感光層上形成影像。</a:t>
            </a:r>
            <a:endParaRPr lang="en-US" altLang="zh-TW" dirty="0"/>
          </a:p>
          <a:p>
            <a:r>
              <a:rPr lang="zh-TW" altLang="en-US" dirty="0"/>
              <a:t>在 光聚焦於視網膜表層時，視網膜會將光轉換成動作電位並透過視神經傳 輸至外膝體</a:t>
            </a:r>
            <a:endParaRPr lang="en-US" altLang="zh-TW" dirty="0"/>
          </a:p>
          <a:p>
            <a:r>
              <a:rPr lang="zh-TW" altLang="en-US" dirty="0"/>
              <a:t>右下角的圖為視網膜的層集架構，由外到內，分別是由</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11</a:t>
            </a:fld>
            <a:endParaRPr lang="zh-TW" altLang="en-US"/>
          </a:p>
        </p:txBody>
      </p:sp>
    </p:spTree>
    <p:extLst>
      <p:ext uri="{BB962C8B-B14F-4D97-AF65-F5344CB8AC3E}">
        <p14:creationId xmlns:p14="http://schemas.microsoft.com/office/powerpoint/2010/main" val="379591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根據 </a:t>
            </a:r>
            <a:r>
              <a:rPr lang="en-US" altLang="zh-TW" dirty="0"/>
              <a:t>E. R. </a:t>
            </a:r>
            <a:r>
              <a:rPr lang="en-US" altLang="zh-TW" dirty="0" err="1"/>
              <a:t>Kande</a:t>
            </a:r>
            <a:r>
              <a:rPr lang="zh-TW" altLang="en-US" dirty="0"/>
              <a:t> 在</a:t>
            </a:r>
            <a:r>
              <a:rPr lang="en-US" altLang="zh-TW" dirty="0"/>
              <a:t>Principles of Neural Science, 6e</a:t>
            </a:r>
            <a:r>
              <a:rPr lang="zh-TW" altLang="en-US" dirty="0"/>
              <a:t>中的說明，人類的大腦中皮質以分層結構 存在的</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14</a:t>
            </a:fld>
            <a:endParaRPr lang="zh-TW" altLang="en-US"/>
          </a:p>
        </p:txBody>
      </p:sp>
    </p:spTree>
    <p:extLst>
      <p:ext uri="{BB962C8B-B14F-4D97-AF65-F5344CB8AC3E}">
        <p14:creationId xmlns:p14="http://schemas.microsoft.com/office/powerpoint/2010/main" val="11783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BD1CA-1D05-80F2-3FB7-4AF19E6D8E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547DBA4-44EE-AB07-F815-3F7601928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7" name="日期版面配置區 6">
            <a:extLst>
              <a:ext uri="{FF2B5EF4-FFF2-40B4-BE49-F238E27FC236}">
                <a16:creationId xmlns:a16="http://schemas.microsoft.com/office/drawing/2014/main" id="{990A1502-E3D5-43AA-AF06-0321C44C2FB1}"/>
              </a:ext>
            </a:extLst>
          </p:cNvPr>
          <p:cNvSpPr>
            <a:spLocks noGrp="1"/>
          </p:cNvSpPr>
          <p:nvPr>
            <p:ph type="dt" sz="half" idx="10"/>
          </p:nvPr>
        </p:nvSpPr>
        <p:spPr/>
        <p:txBody>
          <a:bodyPr/>
          <a:lstStyle/>
          <a:p>
            <a:fld id="{ADDF1242-BC20-40AD-A39D-A3798EED5A0E}" type="datetime1">
              <a:rPr lang="zh-TW" altLang="en-US" smtClean="0"/>
              <a:t>2024/6/19</a:t>
            </a:fld>
            <a:endParaRPr lang="zh-TW" altLang="en-US"/>
          </a:p>
        </p:txBody>
      </p:sp>
      <p:sp>
        <p:nvSpPr>
          <p:cNvPr id="8" name="頁尾版面配置區 7">
            <a:extLst>
              <a:ext uri="{FF2B5EF4-FFF2-40B4-BE49-F238E27FC236}">
                <a16:creationId xmlns:a16="http://schemas.microsoft.com/office/drawing/2014/main" id="{647B364E-906B-4B90-8037-27AFE1E82B0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10CD0AD-F9C1-4F67-99AA-D1F206704170}"/>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22929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0BA4C2-2ED6-CF90-87B4-9E1D3B8958B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B7BC4F1-C7EA-B8D5-988A-1553DC54240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B2C053-CADA-60FC-B0A7-ED172775C101}"/>
              </a:ext>
            </a:extLst>
          </p:cNvPr>
          <p:cNvSpPr>
            <a:spLocks noGrp="1"/>
          </p:cNvSpPr>
          <p:nvPr>
            <p:ph type="dt" sz="half" idx="10"/>
          </p:nvPr>
        </p:nvSpPr>
        <p:spPr/>
        <p:txBody>
          <a:bodyPr/>
          <a:lstStyle/>
          <a:p>
            <a:fld id="{3D81309B-B55D-4420-A514-FFE56F9B1935}"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86A864F2-CE6A-A8CE-CC7A-79C05D1D42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B0940B-10DA-6897-4882-4DBE7AB11D5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2976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CE235C6-6061-70C5-59F7-B6CCFB26089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64EA4D-DBFD-9188-6B76-5C169072E12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82D39D-D942-4733-C76F-9DB16FFC4B1B}"/>
              </a:ext>
            </a:extLst>
          </p:cNvPr>
          <p:cNvSpPr>
            <a:spLocks noGrp="1"/>
          </p:cNvSpPr>
          <p:nvPr>
            <p:ph type="dt" sz="half" idx="10"/>
          </p:nvPr>
        </p:nvSpPr>
        <p:spPr/>
        <p:txBody>
          <a:bodyPr/>
          <a:lstStyle/>
          <a:p>
            <a:fld id="{EE587635-7423-4ADC-B933-3D4C064F834F}"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7B0BB31D-EF9B-B806-8F45-1E53D14DBF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63406B3-A75A-00F1-D772-772B72B7E0BE}"/>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554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CCEAFA-A0A2-F6AA-5399-8177A69D50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419CCB-3B67-A475-9127-561B0D8CECA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06491E-B4DA-E090-574F-BB796358DC11}"/>
              </a:ext>
            </a:extLst>
          </p:cNvPr>
          <p:cNvSpPr>
            <a:spLocks noGrp="1"/>
          </p:cNvSpPr>
          <p:nvPr>
            <p:ph type="dt" sz="half" idx="10"/>
          </p:nvPr>
        </p:nvSpPr>
        <p:spPr/>
        <p:txBody>
          <a:bodyPr/>
          <a:lstStyle/>
          <a:p>
            <a:fld id="{552A1357-7848-432E-8794-31A50689C6ED}"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277194B9-C135-12FF-292D-5CE0B02D73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08BF37-AD16-C464-AC2E-1D6698081A85}"/>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53211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DD60D6-94E8-F76C-A4AE-BF958789368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EF63DB-22F7-8A7E-F35D-B422E1636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B3C7FBB-1A49-DF5D-7B32-AE013F714C14}"/>
              </a:ext>
            </a:extLst>
          </p:cNvPr>
          <p:cNvSpPr>
            <a:spLocks noGrp="1"/>
          </p:cNvSpPr>
          <p:nvPr>
            <p:ph type="dt" sz="half" idx="10"/>
          </p:nvPr>
        </p:nvSpPr>
        <p:spPr/>
        <p:txBody>
          <a:bodyPr/>
          <a:lstStyle/>
          <a:p>
            <a:fld id="{9D6E8DFF-CD18-44A6-9715-3B17D4F5612F}"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E4697D95-74FD-76A4-A38B-CC14D4A134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2765AE-A800-240C-6A5F-1B707898746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6382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41F288-90A0-50B8-3DFF-0D7CB0787C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2D844-07DA-0CB8-4BFD-41EA68195E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DF0E093-C0F0-79FE-2767-07FDD6EB47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48875FB-B7E2-9507-BFA6-3323976E451C}"/>
              </a:ext>
            </a:extLst>
          </p:cNvPr>
          <p:cNvSpPr>
            <a:spLocks noGrp="1"/>
          </p:cNvSpPr>
          <p:nvPr>
            <p:ph type="dt" sz="half" idx="10"/>
          </p:nvPr>
        </p:nvSpPr>
        <p:spPr/>
        <p:txBody>
          <a:bodyPr/>
          <a:lstStyle/>
          <a:p>
            <a:fld id="{7971B5F1-5A50-4BD0-AEBF-DC46FBB49116}"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52ED1771-6080-54CC-0256-9814780AAF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D7C98F0-2FCB-EAC4-BF3F-AA1F7FE2AC1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419947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2B572-E3B4-D2DA-AAE5-6BF5104428A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023553-3090-A8B3-9EC0-DF178763C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2E976B6-D516-44A5-F927-5A00A1962A0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48DE958-18AE-9F50-0638-6F4EE3F5E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86512AF-C19E-4779-9F65-6253B58DB46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72CCF9C-B6E9-D513-32DA-FE1F40375163}"/>
              </a:ext>
            </a:extLst>
          </p:cNvPr>
          <p:cNvSpPr>
            <a:spLocks noGrp="1"/>
          </p:cNvSpPr>
          <p:nvPr>
            <p:ph type="dt" sz="half" idx="10"/>
          </p:nvPr>
        </p:nvSpPr>
        <p:spPr/>
        <p:txBody>
          <a:bodyPr/>
          <a:lstStyle/>
          <a:p>
            <a:fld id="{F8D94645-3D2F-42FC-8EAC-77892190A2DD}" type="datetime1">
              <a:rPr lang="zh-TW" altLang="en-US" smtClean="0"/>
              <a:t>2024/6/19</a:t>
            </a:fld>
            <a:endParaRPr lang="zh-TW" altLang="en-US"/>
          </a:p>
        </p:txBody>
      </p:sp>
      <p:sp>
        <p:nvSpPr>
          <p:cNvPr id="8" name="頁尾版面配置區 7">
            <a:extLst>
              <a:ext uri="{FF2B5EF4-FFF2-40B4-BE49-F238E27FC236}">
                <a16:creationId xmlns:a16="http://schemas.microsoft.com/office/drawing/2014/main" id="{796C7378-FC24-1383-B0E7-F4F141C951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4CCEDC-F238-6070-8519-B95FF230841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68419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F31D9-9BAB-2A6C-FA6A-CCA68F8BDD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3B25D0-2BA2-9B0A-D9E1-A42A868CD43E}"/>
              </a:ext>
            </a:extLst>
          </p:cNvPr>
          <p:cNvSpPr>
            <a:spLocks noGrp="1"/>
          </p:cNvSpPr>
          <p:nvPr>
            <p:ph type="dt" sz="half" idx="10"/>
          </p:nvPr>
        </p:nvSpPr>
        <p:spPr/>
        <p:txBody>
          <a:bodyPr/>
          <a:lstStyle/>
          <a:p>
            <a:fld id="{7D4B944B-EBE1-4160-8744-066A9DB65622}" type="datetime1">
              <a:rPr lang="zh-TW" altLang="en-US" smtClean="0"/>
              <a:t>2024/6/19</a:t>
            </a:fld>
            <a:endParaRPr lang="zh-TW" altLang="en-US"/>
          </a:p>
        </p:txBody>
      </p:sp>
      <p:sp>
        <p:nvSpPr>
          <p:cNvPr id="4" name="頁尾版面配置區 3">
            <a:extLst>
              <a:ext uri="{FF2B5EF4-FFF2-40B4-BE49-F238E27FC236}">
                <a16:creationId xmlns:a16="http://schemas.microsoft.com/office/drawing/2014/main" id="{9C973B25-2C59-6837-AE8E-5953B6F535F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89A4292-766C-D895-FAEF-06E9BF547081}"/>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36532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D236F5-A447-51F8-9C05-25247F523397}"/>
              </a:ext>
            </a:extLst>
          </p:cNvPr>
          <p:cNvSpPr>
            <a:spLocks noGrp="1"/>
          </p:cNvSpPr>
          <p:nvPr>
            <p:ph type="dt" sz="half" idx="10"/>
          </p:nvPr>
        </p:nvSpPr>
        <p:spPr/>
        <p:txBody>
          <a:bodyPr/>
          <a:lstStyle/>
          <a:p>
            <a:fld id="{C790784E-A2E8-4F9A-BCA8-B4F07256D95E}" type="datetime1">
              <a:rPr lang="zh-TW" altLang="en-US" smtClean="0"/>
              <a:t>2024/6/19</a:t>
            </a:fld>
            <a:endParaRPr lang="zh-TW" altLang="en-US"/>
          </a:p>
        </p:txBody>
      </p:sp>
      <p:sp>
        <p:nvSpPr>
          <p:cNvPr id="3" name="頁尾版面配置區 2">
            <a:extLst>
              <a:ext uri="{FF2B5EF4-FFF2-40B4-BE49-F238E27FC236}">
                <a16:creationId xmlns:a16="http://schemas.microsoft.com/office/drawing/2014/main" id="{83B466CF-A480-F1CC-2C0C-00F7D755034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1D3CB7E-8D21-04C6-0AD0-FCE8A3917B3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5961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71A815-E29B-1F24-6F6C-CB38191DE12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1756FC1-035D-A18B-20DB-AD75FA0AD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644C6D9-503B-E6F3-0042-D395CFE3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EEE8AC1-4E5F-DDB4-1144-92B20E9B330D}"/>
              </a:ext>
            </a:extLst>
          </p:cNvPr>
          <p:cNvSpPr>
            <a:spLocks noGrp="1"/>
          </p:cNvSpPr>
          <p:nvPr>
            <p:ph type="dt" sz="half" idx="10"/>
          </p:nvPr>
        </p:nvSpPr>
        <p:spPr/>
        <p:txBody>
          <a:bodyPr/>
          <a:lstStyle/>
          <a:p>
            <a:fld id="{401E062C-E9A4-467D-B597-236E0A1416CD}"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255ECA71-6ED5-29E1-E7A8-CBCDB5307C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6CC6EB-BFC2-EA96-DFF0-F319735B24E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49917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037F8-59EA-D1AD-27AA-B7547F0B75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3605B72-95E6-F26B-EBC3-EF1FEAFEA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35062BB-D9AD-298D-84C4-9FAA315FF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7A55F5-1B11-C9E3-4F9A-A077782E5A7F}"/>
              </a:ext>
            </a:extLst>
          </p:cNvPr>
          <p:cNvSpPr>
            <a:spLocks noGrp="1"/>
          </p:cNvSpPr>
          <p:nvPr>
            <p:ph type="dt" sz="half" idx="10"/>
          </p:nvPr>
        </p:nvSpPr>
        <p:spPr/>
        <p:txBody>
          <a:bodyPr/>
          <a:lstStyle/>
          <a:p>
            <a:fld id="{64525298-0795-4C2D-9104-E759CABE3DAA}"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19607C29-D53E-9DAC-D84C-1E1434590BE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9FF23B-3F61-7ABC-AFD2-A3BAD4FC51E2}"/>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12846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DD5FD6-2598-BB58-0847-AF1ACF638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1015C9D-3474-F4DE-6C6A-5427F9D04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A6D766-C84B-B5F3-1B19-D17BD6C85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52E9FD-4600-4DB1-9782-AD020AAEE909}"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13C0C994-8A8F-87C8-8CB4-D268FD55E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C1ABF67-5132-D979-DADC-C16428C51F1A}"/>
              </a:ext>
            </a:extLst>
          </p:cNvPr>
          <p:cNvSpPr>
            <a:spLocks noGrp="1"/>
          </p:cNvSpPr>
          <p:nvPr>
            <p:ph type="sldNum" sz="quarter" idx="4"/>
          </p:nvPr>
        </p:nvSpPr>
        <p:spPr>
          <a:xfrm>
            <a:off x="9189720" y="635762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7369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ACF6178C-4EDE-44AB-0CD0-81BA25FDD094}"/>
              </a:ext>
            </a:extLst>
          </p:cNvPr>
          <p:cNvSpPr txBox="1"/>
          <p:nvPr/>
        </p:nvSpPr>
        <p:spPr>
          <a:xfrm>
            <a:off x="121019" y="2207483"/>
            <a:ext cx="11949962" cy="954107"/>
          </a:xfrm>
          <a:prstGeom prst="rect">
            <a:avLst/>
          </a:prstGeom>
          <a:noFill/>
        </p:spPr>
        <p:txBody>
          <a:bodyPr wrap="square" rtlCol="0">
            <a:spAutoFit/>
          </a:bodyPr>
          <a:lstStyle/>
          <a:p>
            <a:pPr algn="ctr"/>
            <a:r>
              <a:rPr lang="zh-TW" altLang="en-US" sz="2800" b="1" dirty="0">
                <a:latin typeface="標楷體" panose="03000509000000000000" pitchFamily="65" charset="-120"/>
                <a:ea typeface="標楷體" panose="03000509000000000000" pitchFamily="65" charset="-120"/>
              </a:rPr>
              <a:t>以卷積神經網路為基礎之新型可解釋性深度學習模型</a:t>
            </a:r>
            <a:endParaRPr lang="en-US" altLang="zh-TW" sz="2800" b="1" dirty="0">
              <a:latin typeface="標楷體" panose="03000509000000000000" pitchFamily="65" charset="-120"/>
              <a:ea typeface="標楷體" panose="03000509000000000000" pitchFamily="65" charset="-120"/>
            </a:endParaRPr>
          </a:p>
          <a:p>
            <a:pPr algn="ct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A New CNN-Based Interpretable Deep Learning Model</a:t>
            </a:r>
            <a:endParaRPr lang="zh-TW" altLang="en-US" sz="2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11">
            <a:extLst>
              <a:ext uri="{FF2B5EF4-FFF2-40B4-BE49-F238E27FC236}">
                <a16:creationId xmlns:a16="http://schemas.microsoft.com/office/drawing/2014/main" id="{124D2B25-6B63-48C6-D407-CE5CCF811592}"/>
              </a:ext>
            </a:extLst>
          </p:cNvPr>
          <p:cNvSpPr txBox="1"/>
          <p:nvPr/>
        </p:nvSpPr>
        <p:spPr>
          <a:xfrm>
            <a:off x="3656646" y="4293879"/>
            <a:ext cx="4845230" cy="830997"/>
          </a:xfrm>
          <a:prstGeom prst="rect">
            <a:avLst/>
          </a:prstGeom>
          <a:noFill/>
        </p:spPr>
        <p:txBody>
          <a:bodyPr wrap="square" rtlCol="0">
            <a:spAutoFit/>
          </a:bodyPr>
          <a:lstStyle/>
          <a:p>
            <a:pPr algn="ctr"/>
            <a:r>
              <a:rPr lang="zh-TW" altLang="en-US" sz="2400" dirty="0">
                <a:latin typeface="標楷體" panose="03000509000000000000" pitchFamily="65" charset="-120"/>
                <a:ea typeface="標楷體" panose="03000509000000000000" pitchFamily="65" charset="-120"/>
              </a:rPr>
              <a:t>研究生：凃建名</a:t>
            </a:r>
            <a:endParaRPr lang="en-US" altLang="zh-TW" sz="2400" dirty="0">
              <a:latin typeface="標楷體" panose="03000509000000000000" pitchFamily="65" charset="-120"/>
              <a:ea typeface="標楷體" panose="03000509000000000000" pitchFamily="65" charset="-120"/>
            </a:endParaRPr>
          </a:p>
          <a:p>
            <a:pPr algn="ctr"/>
            <a:r>
              <a:rPr lang="zh-TW" altLang="en-US" sz="2400" dirty="0">
                <a:latin typeface="標楷體" panose="03000509000000000000" pitchFamily="65" charset="-120"/>
                <a:ea typeface="標楷體" panose="03000509000000000000" pitchFamily="65" charset="-120"/>
              </a:rPr>
              <a:t>指導教授：蘇木春 博士</a:t>
            </a:r>
          </a:p>
        </p:txBody>
      </p:sp>
      <p:sp>
        <p:nvSpPr>
          <p:cNvPr id="3" name="投影片編號版面配置區 2">
            <a:extLst>
              <a:ext uri="{FF2B5EF4-FFF2-40B4-BE49-F238E27FC236}">
                <a16:creationId xmlns:a16="http://schemas.microsoft.com/office/drawing/2014/main" id="{37B3BBB7-E16B-4CCE-B7CA-77B000F9F528}"/>
              </a:ext>
            </a:extLst>
          </p:cNvPr>
          <p:cNvSpPr>
            <a:spLocks noGrp="1"/>
          </p:cNvSpPr>
          <p:nvPr>
            <p:ph type="sldNum" sz="quarter" idx="12"/>
          </p:nvPr>
        </p:nvSpPr>
        <p:spPr/>
        <p:txBody>
          <a:bodyPr/>
          <a:lstStyle/>
          <a:p>
            <a:fld id="{E5C60907-9731-46B4-A33D-FDF5DC3BFF3C}" type="slidenum">
              <a:rPr lang="zh-TW" altLang="en-US" smtClean="0"/>
              <a:t>1</a:t>
            </a:fld>
            <a:endParaRPr lang="zh-TW" altLang="en-US"/>
          </a:p>
        </p:txBody>
      </p:sp>
    </p:spTree>
    <p:extLst>
      <p:ext uri="{BB962C8B-B14F-4D97-AF65-F5344CB8AC3E}">
        <p14:creationId xmlns:p14="http://schemas.microsoft.com/office/powerpoint/2010/main" val="31239435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425764" y="539756"/>
            <a:ext cx="7340471" cy="646331"/>
          </a:xfrm>
          <a:prstGeom prst="rect">
            <a:avLst/>
          </a:prstGeom>
          <a:noFill/>
        </p:spPr>
        <p:txBody>
          <a:bodyPr wrap="none" rtlCol="0">
            <a:spAutoFit/>
          </a:bodyPr>
          <a:lstStyle/>
          <a:p>
            <a:pPr algn="ctr"/>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r>
              <a:rPr lang="en-US" altLang="zh-TW" sz="3600" dirty="0">
                <a:solidFill>
                  <a:srgbClr val="000000"/>
                </a:solidFill>
                <a:latin typeface="標楷體" panose="03000509000000000000" pitchFamily="65" charset="-120"/>
                <a:ea typeface="標楷體" panose="03000509000000000000" pitchFamily="65" charset="-120"/>
              </a:rPr>
              <a:t>(1/2)</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21294" y="1411043"/>
            <a:ext cx="6528983"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視網膜基礎構造</a:t>
            </a:r>
            <a:endParaRPr lang="en-US" altLang="zh-TW" sz="2400" dirty="0"/>
          </a:p>
          <a:p>
            <a:pPr marL="800100" lvl="1" indent="-342900">
              <a:buFont typeface="Arial" panose="020B0604020202020204" pitchFamily="34" charset="0"/>
              <a:buChar char="•"/>
            </a:pPr>
            <a:r>
              <a:rPr lang="zh-TW" altLang="en-US" sz="2400" dirty="0"/>
              <a:t>感光細胞：將輸入的光轉化為動作電位</a:t>
            </a:r>
            <a:endParaRPr lang="en-US" altLang="zh-TW" sz="2400" dirty="0"/>
          </a:p>
          <a:p>
            <a:pPr marL="800100" lvl="1" indent="-342900">
              <a:buFont typeface="Arial" panose="020B0604020202020204" pitchFamily="34" charset="0"/>
              <a:buChar char="•"/>
            </a:pPr>
            <a:r>
              <a:rPr lang="zh-TW" altLang="en-US" sz="2400" dirty="0"/>
              <a:t>雙極細胞：將感光細胞的電位傳送到神經節細胞</a:t>
            </a:r>
            <a:endParaRPr lang="en-US" altLang="zh-TW" sz="2400" dirty="0"/>
          </a:p>
          <a:p>
            <a:pPr marL="800100" lvl="1" indent="-342900">
              <a:buFont typeface="Arial" panose="020B0604020202020204" pitchFamily="34" charset="0"/>
              <a:buChar char="•"/>
            </a:pPr>
            <a:r>
              <a:rPr lang="zh-TW" altLang="en-US" sz="2400" dirty="0"/>
              <a:t>水平細胞、無長突細胞：協助傳輸</a:t>
            </a:r>
            <a:endParaRPr lang="en-US" altLang="zh-TW" sz="2400" dirty="0"/>
          </a:p>
          <a:p>
            <a:pPr marL="800100" lvl="1" indent="-342900">
              <a:buFont typeface="Arial" panose="020B0604020202020204" pitchFamily="34" charset="0"/>
              <a:buChar char="•"/>
            </a:pPr>
            <a:r>
              <a:rPr lang="zh-TW" altLang="en-US" sz="2400" dirty="0"/>
              <a:t>神經節細胞：將資訊傳輸到外膝體之中</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10</a:t>
            </a:fld>
            <a:endParaRPr lang="zh-TW" altLang="en-US"/>
          </a:p>
        </p:txBody>
      </p:sp>
      <p:pic>
        <p:nvPicPr>
          <p:cNvPr id="6" name="圖片 5">
            <a:extLst>
              <a:ext uri="{FF2B5EF4-FFF2-40B4-BE49-F238E27FC236}">
                <a16:creationId xmlns:a16="http://schemas.microsoft.com/office/drawing/2014/main" id="{7B9001E2-8D54-4F7A-894A-99DB09BF4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517" y="3719367"/>
            <a:ext cx="1954219" cy="2769649"/>
          </a:xfrm>
          <a:prstGeom prst="rect">
            <a:avLst/>
          </a:prstGeom>
        </p:spPr>
      </p:pic>
      <p:pic>
        <p:nvPicPr>
          <p:cNvPr id="7" name="圖片 6">
            <a:extLst>
              <a:ext uri="{FF2B5EF4-FFF2-40B4-BE49-F238E27FC236}">
                <a16:creationId xmlns:a16="http://schemas.microsoft.com/office/drawing/2014/main" id="{F9D40753-E813-403F-96F7-237BC1B77FB8}"/>
              </a:ext>
            </a:extLst>
          </p:cNvPr>
          <p:cNvPicPr>
            <a:picLocks noChangeAspect="1"/>
          </p:cNvPicPr>
          <p:nvPr/>
        </p:nvPicPr>
        <p:blipFill rotWithShape="1">
          <a:blip r:embed="rId4">
            <a:extLst>
              <a:ext uri="{28A0092B-C50C-407E-A947-70E740481C1C}">
                <a14:useLocalDpi xmlns:a14="http://schemas.microsoft.com/office/drawing/2010/main" val="0"/>
              </a:ext>
            </a:extLst>
          </a:blip>
          <a:srcRect l="40467" t="18768"/>
          <a:stretch/>
        </p:blipFill>
        <p:spPr>
          <a:xfrm>
            <a:off x="8009358" y="1932039"/>
            <a:ext cx="3811710" cy="4231347"/>
          </a:xfrm>
          <a:prstGeom prst="rect">
            <a:avLst/>
          </a:prstGeom>
        </p:spPr>
      </p:pic>
      <p:sp>
        <p:nvSpPr>
          <p:cNvPr id="5" name="矩形: 圓角 4">
            <a:extLst>
              <a:ext uri="{FF2B5EF4-FFF2-40B4-BE49-F238E27FC236}">
                <a16:creationId xmlns:a16="http://schemas.microsoft.com/office/drawing/2014/main" id="{1652DBF2-B7D2-4376-9379-2ECB61E8F341}"/>
              </a:ext>
            </a:extLst>
          </p:cNvPr>
          <p:cNvSpPr/>
          <p:nvPr/>
        </p:nvSpPr>
        <p:spPr>
          <a:xfrm>
            <a:off x="7971503" y="2005781"/>
            <a:ext cx="376084" cy="40705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44012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425764" y="539756"/>
            <a:ext cx="7340471" cy="646331"/>
          </a:xfrm>
          <a:prstGeom prst="rect">
            <a:avLst/>
          </a:prstGeom>
          <a:noFill/>
        </p:spPr>
        <p:txBody>
          <a:bodyPr wrap="none" rtlCol="0">
            <a:spAutoFit/>
          </a:bodyPr>
          <a:lstStyle/>
          <a:p>
            <a:pPr algn="ctr"/>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r>
              <a:rPr lang="en-US" altLang="zh-TW" sz="3600" dirty="0">
                <a:solidFill>
                  <a:srgbClr val="000000"/>
                </a:solidFill>
                <a:latin typeface="標楷體" panose="03000509000000000000" pitchFamily="65" charset="-120"/>
                <a:ea typeface="標楷體" panose="03000509000000000000" pitchFamily="65" charset="-120"/>
              </a:rPr>
              <a:t>(2/3)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21294" y="1411043"/>
            <a:ext cx="6447867"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在 </a:t>
            </a:r>
            <a:r>
              <a:rPr lang="en-US" altLang="zh-TW" sz="2400" dirty="0"/>
              <a:t>2013 </a:t>
            </a:r>
            <a:r>
              <a:rPr lang="zh-TW" altLang="en-US" sz="2400" dirty="0"/>
              <a:t>年的 </a:t>
            </a:r>
            <a:r>
              <a:rPr lang="en-US" altLang="zh-TW" sz="2400" dirty="0"/>
              <a:t>[8]</a:t>
            </a:r>
            <a:r>
              <a:rPr lang="zh-TW" altLang="en-US" sz="2400" dirty="0"/>
              <a:t>，就已經發現在感光細胞將光轉換為動作電位後會 將電位傳輸到層級架構的 </a:t>
            </a:r>
            <a:r>
              <a:rPr lang="en-US" altLang="zh-TW" sz="2400" dirty="0"/>
              <a:t>Inner Plexiform Layer (IPL) </a:t>
            </a:r>
            <a:r>
              <a:rPr lang="zh-TW" altLang="en-US" sz="2400" dirty="0"/>
              <a:t>中不同變種的雙極細胞，這些不同變種的雙極細胞對收到的影像資訊進行不同的平行處理， 最終輸出影像中不同的方面的要素到神經節細胞。</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11</a:t>
            </a:fld>
            <a:endParaRPr lang="zh-TW" altLang="en-US"/>
          </a:p>
        </p:txBody>
      </p:sp>
      <p:pic>
        <p:nvPicPr>
          <p:cNvPr id="5" name="圖片 4">
            <a:extLst>
              <a:ext uri="{FF2B5EF4-FFF2-40B4-BE49-F238E27FC236}">
                <a16:creationId xmlns:a16="http://schemas.microsoft.com/office/drawing/2014/main" id="{44804A14-3629-44F3-8A32-B55F2A754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405" y="1643265"/>
            <a:ext cx="3838750" cy="4602480"/>
          </a:xfrm>
          <a:prstGeom prst="rect">
            <a:avLst/>
          </a:prstGeom>
        </p:spPr>
      </p:pic>
    </p:spTree>
    <p:extLst>
      <p:ext uri="{BB962C8B-B14F-4D97-AF65-F5344CB8AC3E}">
        <p14:creationId xmlns:p14="http://schemas.microsoft.com/office/powerpoint/2010/main" val="36816343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425764" y="598759"/>
            <a:ext cx="7340471"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r>
              <a:rPr lang="en-US" altLang="zh-TW" sz="3600" dirty="0">
                <a:solidFill>
                  <a:srgbClr val="000000"/>
                </a:solidFill>
                <a:latin typeface="標楷體" panose="03000509000000000000" pitchFamily="65" charset="-120"/>
                <a:ea typeface="標楷體" panose="03000509000000000000" pitchFamily="65" charset="-120"/>
              </a:rPr>
              <a:t>(3/3)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700155"/>
            <a:ext cx="5972882" cy="3416320"/>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視網膜能接收到的影像資訊不只是空間性資訊，同時也具有不同時間性的資訊，這代表同樣的影像進入視網膜的型態是會隨時間而改變。</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眼睛會在每一秒鐘快速移動視線的焦點三到四次，但人類的認知上不會有所感覺，這個行為被稱為「眼球跳動」</a:t>
            </a:r>
            <a:r>
              <a:rPr lang="en-US" altLang="zh-TW" sz="2400" dirty="0">
                <a:latin typeface="標楷體" panose="03000509000000000000" pitchFamily="65" charset="-120"/>
                <a:ea typeface="標楷體" panose="03000509000000000000" pitchFamily="65" charset="-120"/>
              </a:rPr>
              <a:t>(Saccade)</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12</a:t>
            </a:fld>
            <a:endParaRPr lang="zh-TW" altLang="en-US"/>
          </a:p>
        </p:txBody>
      </p:sp>
      <p:pic>
        <p:nvPicPr>
          <p:cNvPr id="6" name="圖片 5">
            <a:extLst>
              <a:ext uri="{FF2B5EF4-FFF2-40B4-BE49-F238E27FC236}">
                <a16:creationId xmlns:a16="http://schemas.microsoft.com/office/drawing/2014/main" id="{C9C50BAF-D2A6-4AD8-AA84-6A97D5216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069" y="1390082"/>
            <a:ext cx="3368332" cy="4922947"/>
          </a:xfrm>
          <a:prstGeom prst="rect">
            <a:avLst/>
          </a:prstGeom>
        </p:spPr>
      </p:pic>
    </p:spTree>
    <p:extLst>
      <p:ext uri="{BB962C8B-B14F-4D97-AF65-F5344CB8AC3E}">
        <p14:creationId xmlns:p14="http://schemas.microsoft.com/office/powerpoint/2010/main" val="38524453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44971"/>
            <a:ext cx="6186309"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外膝體</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072328" y="1305454"/>
            <a:ext cx="10047341" cy="1938992"/>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外側膝狀體</a:t>
            </a:r>
            <a:r>
              <a:rPr lang="en-US" altLang="zh-TW" sz="2400" dirty="0"/>
              <a:t>(</a:t>
            </a:r>
            <a:r>
              <a:rPr lang="zh-TW" altLang="en-US" sz="2400" dirty="0"/>
              <a:t>外膝體</a:t>
            </a:r>
            <a:r>
              <a:rPr lang="en-US" altLang="zh-TW" sz="2400" dirty="0"/>
              <a:t>)</a:t>
            </a:r>
            <a:r>
              <a:rPr lang="zh-TW" altLang="en-US" sz="2400" dirty="0"/>
              <a:t>主要負責將視網膜不同的方面資訊</a:t>
            </a:r>
            <a:r>
              <a:rPr lang="en-US" altLang="zh-TW" sz="2400" dirty="0"/>
              <a:t>(</a:t>
            </a:r>
            <a:r>
              <a:rPr lang="zh-TW" altLang="en-US" sz="2400" dirty="0"/>
              <a:t>如</a:t>
            </a:r>
            <a:r>
              <a:rPr lang="en-US" altLang="zh-TW" sz="2400" dirty="0"/>
              <a:t>:</a:t>
            </a:r>
            <a:r>
              <a:rPr lang="zh-TW" altLang="en-US" sz="2400" dirty="0"/>
              <a:t>色彩、輪廓、運動方向</a:t>
            </a:r>
            <a:r>
              <a:rPr lang="en-US" altLang="zh-TW" sz="2400" dirty="0"/>
              <a:t>…)</a:t>
            </a:r>
            <a:r>
              <a:rPr lang="zh-TW" altLang="en-US" sz="2400" dirty="0"/>
              <a:t>傳輸到對應的初級視覺皮質。</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外膝體中不同的細胞層也對應著不同視野的半個視網膜，保證了外膝體在資訊傳輸的過程可以保留資訊的空間位置資訊</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13</a:t>
            </a:fld>
            <a:endParaRPr lang="zh-TW" altLang="en-US"/>
          </a:p>
        </p:txBody>
      </p:sp>
      <p:pic>
        <p:nvPicPr>
          <p:cNvPr id="6" name="圖片 5">
            <a:extLst>
              <a:ext uri="{FF2B5EF4-FFF2-40B4-BE49-F238E27FC236}">
                <a16:creationId xmlns:a16="http://schemas.microsoft.com/office/drawing/2014/main" id="{EE3E5441-6824-40FD-9A11-38FE2176B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947" y="3358599"/>
            <a:ext cx="3627853" cy="3052809"/>
          </a:xfrm>
          <a:prstGeom prst="rect">
            <a:avLst/>
          </a:prstGeom>
        </p:spPr>
      </p:pic>
    </p:spTree>
    <p:extLst>
      <p:ext uri="{BB962C8B-B14F-4D97-AF65-F5344CB8AC3E}">
        <p14:creationId xmlns:p14="http://schemas.microsoft.com/office/powerpoint/2010/main" val="3019188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323169" y="518076"/>
            <a:ext cx="754565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t>視覺皮層</a:t>
            </a:r>
            <a:r>
              <a:rPr lang="en-US" altLang="zh-TW" sz="3600" dirty="0"/>
              <a:t>(1/3)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072327" y="1574395"/>
            <a:ext cx="10047341" cy="3046988"/>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視覺皮層又可以分為初級視覺皮層</a:t>
            </a:r>
            <a:r>
              <a:rPr lang="en-US" altLang="zh-TW" sz="2400" dirty="0"/>
              <a:t>(Primary visual cortex, V1)</a:t>
            </a:r>
            <a:r>
              <a:rPr lang="zh-TW" altLang="en-US" sz="2400" dirty="0"/>
              <a:t>和紋外皮層</a:t>
            </a:r>
            <a:r>
              <a:rPr lang="en-US" altLang="zh-TW" sz="2400" dirty="0"/>
              <a:t>(V2</a:t>
            </a:r>
            <a:r>
              <a:rPr lang="zh-TW" altLang="en-US" sz="2400" dirty="0"/>
              <a:t>、</a:t>
            </a:r>
            <a:r>
              <a:rPr lang="en-US" altLang="zh-TW" sz="2400" dirty="0"/>
              <a:t>V4</a:t>
            </a:r>
            <a:r>
              <a:rPr lang="zh-TW" altLang="en-US" sz="2400" dirty="0"/>
              <a:t>、</a:t>
            </a:r>
            <a:r>
              <a:rPr lang="en-US" altLang="zh-TW" sz="2400" dirty="0"/>
              <a:t>MT</a:t>
            </a:r>
            <a:r>
              <a:rPr lang="zh-TW" altLang="en-US" sz="2400" dirty="0"/>
              <a:t>層</a:t>
            </a:r>
            <a:r>
              <a:rPr lang="en-US" altLang="zh-TW" sz="2400" dirty="0"/>
              <a:t>)</a:t>
            </a:r>
            <a:r>
              <a:rPr lang="zh-TW" altLang="en-US" sz="2400" dirty="0"/>
              <a:t>這四層。</a:t>
            </a:r>
            <a:endParaRPr lang="en-US" altLang="zh-TW" sz="2400" dirty="0"/>
          </a:p>
          <a:p>
            <a:pPr marL="342900" indent="-342900">
              <a:buFont typeface="Arial" panose="020B0604020202020204" pitchFamily="34" charset="0"/>
              <a:buChar char="•"/>
            </a:pPr>
            <a:endParaRPr lang="en-US" altLang="zh-TW" sz="2400" dirty="0"/>
          </a:p>
          <a:p>
            <a:endParaRPr lang="zh-TW" altLang="en-US" sz="2400" dirty="0"/>
          </a:p>
          <a:p>
            <a:pPr marL="342900" indent="-342900">
              <a:buFont typeface="Arial" panose="020B0604020202020204" pitchFamily="34" charset="0"/>
              <a:buChar char="•"/>
            </a:pPr>
            <a:r>
              <a:rPr lang="zh-TW" altLang="en-US" sz="2400" dirty="0"/>
              <a:t>初級視覺皮層負責接收外膝體傳輸來的資訊並開始處理顏色、方向、輪廓等視覺資訊，其餘皮層則負責整合和傳遞資訊給下面的皮層，因此隨著皮層的深入，所得到的視覺資訊也會越來越完整。</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14</a:t>
            </a:fld>
            <a:endParaRPr lang="zh-TW" altLang="en-US"/>
          </a:p>
        </p:txBody>
      </p:sp>
    </p:spTree>
    <p:extLst>
      <p:ext uri="{BB962C8B-B14F-4D97-AF65-F5344CB8AC3E}">
        <p14:creationId xmlns:p14="http://schemas.microsoft.com/office/powerpoint/2010/main" val="591985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323169" y="532486"/>
            <a:ext cx="754565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t>視覺皮層</a:t>
            </a:r>
            <a:r>
              <a:rPr lang="en-US" altLang="zh-TW" sz="3600" dirty="0"/>
              <a:t>(2/3)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072325" y="1439924"/>
            <a:ext cx="10047341" cy="1938992"/>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皮質中的資訊傳輸路徑分成兩類，</a:t>
            </a:r>
            <a:r>
              <a:rPr lang="en-US" altLang="zh-TW" sz="2400" dirty="0">
                <a:latin typeface="標楷體" panose="03000509000000000000" pitchFamily="65" charset="-120"/>
                <a:ea typeface="標楷體" panose="03000509000000000000" pitchFamily="65" charset="-120"/>
              </a:rPr>
              <a:t>Ventral Pathway </a:t>
            </a:r>
            <a:r>
              <a:rPr lang="zh-TW" altLang="en-US" sz="2400" dirty="0">
                <a:latin typeface="標楷體" panose="03000509000000000000" pitchFamily="65" charset="-120"/>
                <a:ea typeface="標楷體" panose="03000509000000000000" pitchFamily="65" charset="-120"/>
              </a:rPr>
              <a:t>和 </a:t>
            </a:r>
            <a:r>
              <a:rPr lang="en-US" altLang="zh-TW" sz="2400" dirty="0">
                <a:latin typeface="標楷體" panose="03000509000000000000" pitchFamily="65" charset="-120"/>
                <a:ea typeface="標楷體" panose="03000509000000000000" pitchFamily="65" charset="-120"/>
              </a:rPr>
              <a:t>Dorsal Pathway, Ventral Pathway </a:t>
            </a:r>
            <a:r>
              <a:rPr lang="zh-TW" altLang="en-US" sz="2400" dirty="0">
                <a:latin typeface="標楷體" panose="03000509000000000000" pitchFamily="65" charset="-120"/>
                <a:ea typeface="標楷體" panose="03000509000000000000" pitchFamily="65" charset="-120"/>
              </a:rPr>
              <a:t>由 </a:t>
            </a:r>
            <a:r>
              <a:rPr lang="en-US" altLang="zh-TW" sz="2400" dirty="0">
                <a:latin typeface="標楷體" panose="03000509000000000000" pitchFamily="65" charset="-120"/>
                <a:ea typeface="標楷體" panose="03000509000000000000" pitchFamily="65" charset="-120"/>
              </a:rPr>
              <a:t>V1</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V2</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V4 </a:t>
            </a:r>
            <a:r>
              <a:rPr lang="zh-TW" altLang="en-US" sz="2400" dirty="0">
                <a:latin typeface="標楷體" panose="03000509000000000000" pitchFamily="65" charset="-120"/>
                <a:ea typeface="標楷體" panose="03000509000000000000" pitchFamily="65" charset="-120"/>
              </a:rPr>
              <a:t>組成負責處理影像的色彩、形狀等資訊；</a:t>
            </a:r>
            <a:r>
              <a:rPr lang="en-US" altLang="zh-TW" sz="2400" dirty="0">
                <a:latin typeface="標楷體" panose="03000509000000000000" pitchFamily="65" charset="-120"/>
                <a:ea typeface="標楷體" panose="03000509000000000000" pitchFamily="65" charset="-120"/>
              </a:rPr>
              <a:t>Dorsal Pathway </a:t>
            </a:r>
            <a:r>
              <a:rPr lang="zh-TW" altLang="en-US" sz="2400" dirty="0">
                <a:latin typeface="標楷體" panose="03000509000000000000" pitchFamily="65" charset="-120"/>
                <a:ea typeface="標楷體" panose="03000509000000000000" pitchFamily="65" charset="-120"/>
              </a:rPr>
              <a:t>由 </a:t>
            </a:r>
            <a:r>
              <a:rPr lang="en-US" altLang="zh-TW" sz="2400" dirty="0">
                <a:latin typeface="標楷體" panose="03000509000000000000" pitchFamily="65" charset="-120"/>
                <a:ea typeface="標楷體" panose="03000509000000000000" pitchFamily="65" charset="-120"/>
              </a:rPr>
              <a:t>V1</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V2</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MT </a:t>
            </a:r>
            <a:r>
              <a:rPr lang="zh-TW" altLang="en-US" sz="2400" dirty="0">
                <a:latin typeface="標楷體" panose="03000509000000000000" pitchFamily="65" charset="-120"/>
                <a:ea typeface="標楷體" panose="03000509000000000000" pitchFamily="65" charset="-120"/>
              </a:rPr>
              <a:t>組成負責處理影像的運動方向的資訊。</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15</a:t>
            </a:fld>
            <a:endParaRPr lang="zh-TW" altLang="en-US"/>
          </a:p>
        </p:txBody>
      </p:sp>
      <p:pic>
        <p:nvPicPr>
          <p:cNvPr id="5" name="圖片 4">
            <a:extLst>
              <a:ext uri="{FF2B5EF4-FFF2-40B4-BE49-F238E27FC236}">
                <a16:creationId xmlns:a16="http://schemas.microsoft.com/office/drawing/2014/main" id="{32340197-C682-4424-A9FA-E93BDC3B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343" y="2878713"/>
            <a:ext cx="4693304" cy="3306935"/>
          </a:xfrm>
          <a:prstGeom prst="rect">
            <a:avLst/>
          </a:prstGeom>
        </p:spPr>
      </p:pic>
    </p:spTree>
    <p:extLst>
      <p:ext uri="{BB962C8B-B14F-4D97-AF65-F5344CB8AC3E}">
        <p14:creationId xmlns:p14="http://schemas.microsoft.com/office/powerpoint/2010/main" val="25335930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10149410"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427B00BF-808D-60E6-E7BF-DBB238FD7A4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FA269767-E227-40EB-B937-6F68BF8830AA}"/>
              </a:ext>
            </a:extLst>
          </p:cNvPr>
          <p:cNvSpPr>
            <a:spLocks noGrp="1"/>
          </p:cNvSpPr>
          <p:nvPr>
            <p:ph type="sldNum" sz="quarter" idx="12"/>
          </p:nvPr>
        </p:nvSpPr>
        <p:spPr/>
        <p:txBody>
          <a:bodyPr/>
          <a:lstStyle/>
          <a:p>
            <a:fld id="{E5C60907-9731-46B4-A33D-FDF5DC3BFF3C}" type="slidenum">
              <a:rPr lang="zh-TW" altLang="en-US" smtClean="0"/>
              <a:t>16</a:t>
            </a:fld>
            <a:endParaRPr lang="zh-TW" altLang="en-US"/>
          </a:p>
        </p:txBody>
      </p:sp>
    </p:spTree>
    <p:extLst>
      <p:ext uri="{BB962C8B-B14F-4D97-AF65-F5344CB8AC3E}">
        <p14:creationId xmlns:p14="http://schemas.microsoft.com/office/powerpoint/2010/main" val="1160101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694521" y="504630"/>
            <a:ext cx="10802957"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大型語言模型及其在程式碼生成與機器控制上的應用</a:t>
            </a:r>
          </a:p>
        </p:txBody>
      </p:sp>
      <p:sp>
        <p:nvSpPr>
          <p:cNvPr id="3" name="投影片編號版面配置區 2">
            <a:extLst>
              <a:ext uri="{FF2B5EF4-FFF2-40B4-BE49-F238E27FC236}">
                <a16:creationId xmlns:a16="http://schemas.microsoft.com/office/drawing/2014/main" id="{D322F6CF-534D-400D-83C3-0A18D8797DB8}"/>
              </a:ext>
            </a:extLst>
          </p:cNvPr>
          <p:cNvSpPr>
            <a:spLocks noGrp="1"/>
          </p:cNvSpPr>
          <p:nvPr>
            <p:ph type="sldNum" sz="quarter" idx="12"/>
          </p:nvPr>
        </p:nvSpPr>
        <p:spPr/>
        <p:txBody>
          <a:bodyPr/>
          <a:lstStyle/>
          <a:p>
            <a:fld id="{E5C60907-9731-46B4-A33D-FDF5DC3BFF3C}" type="slidenum">
              <a:rPr lang="zh-TW" altLang="en-US" smtClean="0"/>
              <a:t>17</a:t>
            </a:fld>
            <a:endParaRPr lang="zh-TW" altLang="en-US"/>
          </a:p>
        </p:txBody>
      </p:sp>
    </p:spTree>
    <p:extLst>
      <p:ext uri="{BB962C8B-B14F-4D97-AF65-F5344CB8AC3E}">
        <p14:creationId xmlns:p14="http://schemas.microsoft.com/office/powerpoint/2010/main" val="1504528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468915" y="504630"/>
            <a:ext cx="5262979"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運動學研究與機器人控制</a:t>
            </a:r>
          </a:p>
        </p:txBody>
      </p:sp>
      <p:sp>
        <p:nvSpPr>
          <p:cNvPr id="3" name="投影片編號版面配置區 2">
            <a:extLst>
              <a:ext uri="{FF2B5EF4-FFF2-40B4-BE49-F238E27FC236}">
                <a16:creationId xmlns:a16="http://schemas.microsoft.com/office/drawing/2014/main" id="{C8EF085F-8DA2-49C9-B912-9B8D80011FAA}"/>
              </a:ext>
            </a:extLst>
          </p:cNvPr>
          <p:cNvSpPr>
            <a:spLocks noGrp="1"/>
          </p:cNvSpPr>
          <p:nvPr>
            <p:ph type="sldNum" sz="quarter" idx="12"/>
          </p:nvPr>
        </p:nvSpPr>
        <p:spPr/>
        <p:txBody>
          <a:bodyPr/>
          <a:lstStyle/>
          <a:p>
            <a:fld id="{E5C60907-9731-46B4-A33D-FDF5DC3BFF3C}" type="slidenum">
              <a:rPr lang="zh-TW" altLang="en-US" smtClean="0"/>
              <a:t>18</a:t>
            </a:fld>
            <a:endParaRPr lang="zh-TW" altLang="en-US"/>
          </a:p>
        </p:txBody>
      </p:sp>
    </p:spTree>
    <p:extLst>
      <p:ext uri="{BB962C8B-B14F-4D97-AF65-F5344CB8AC3E}">
        <p14:creationId xmlns:p14="http://schemas.microsoft.com/office/powerpoint/2010/main" val="363591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列印應用於機器人製作的相關文獻</a:t>
            </a:r>
          </a:p>
        </p:txBody>
      </p:sp>
      <p:sp>
        <p:nvSpPr>
          <p:cNvPr id="3" name="投影片編號版面配置區 2">
            <a:extLst>
              <a:ext uri="{FF2B5EF4-FFF2-40B4-BE49-F238E27FC236}">
                <a16:creationId xmlns:a16="http://schemas.microsoft.com/office/drawing/2014/main" id="{26C5BBFE-5F10-47C7-8C97-9F13E1185451}"/>
              </a:ext>
            </a:extLst>
          </p:cNvPr>
          <p:cNvSpPr>
            <a:spLocks noGrp="1"/>
          </p:cNvSpPr>
          <p:nvPr>
            <p:ph type="sldNum" sz="quarter" idx="12"/>
          </p:nvPr>
        </p:nvSpPr>
        <p:spPr/>
        <p:txBody>
          <a:bodyPr/>
          <a:lstStyle/>
          <a:p>
            <a:fld id="{E5C60907-9731-46B4-A33D-FDF5DC3BFF3C}" type="slidenum">
              <a:rPr lang="zh-TW" altLang="en-US" smtClean="0"/>
              <a:t>19</a:t>
            </a:fld>
            <a:endParaRPr lang="zh-TW" altLang="en-US"/>
          </a:p>
        </p:txBody>
      </p:sp>
    </p:spTree>
    <p:extLst>
      <p:ext uri="{BB962C8B-B14F-4D97-AF65-F5344CB8AC3E}">
        <p14:creationId xmlns:p14="http://schemas.microsoft.com/office/powerpoint/2010/main" val="3435805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99CA633-98E2-B1AD-AE2B-8F8D68EE9ECE}"/>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6" name="文字方塊 5">
            <a:extLst>
              <a:ext uri="{FF2B5EF4-FFF2-40B4-BE49-F238E27FC236}">
                <a16:creationId xmlns:a16="http://schemas.microsoft.com/office/drawing/2014/main" id="{6168CD71-7CC6-7B7A-D280-9E7DA89612DD}"/>
              </a:ext>
            </a:extLst>
          </p:cNvPr>
          <p:cNvSpPr txBox="1"/>
          <p:nvPr/>
        </p:nvSpPr>
        <p:spPr>
          <a:xfrm>
            <a:off x="1605608" y="1398034"/>
            <a:ext cx="6666272" cy="22467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緒論</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實驗設計以及成果</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993D6FF5-0BC8-4374-B443-1972AD8693A0}"/>
              </a:ext>
            </a:extLst>
          </p:cNvPr>
          <p:cNvSpPr>
            <a:spLocks noGrp="1"/>
          </p:cNvSpPr>
          <p:nvPr>
            <p:ph type="sldNum" sz="quarter" idx="12"/>
          </p:nvPr>
        </p:nvSpPr>
        <p:spPr/>
        <p:txBody>
          <a:bodyPr/>
          <a:lstStyle/>
          <a:p>
            <a:fld id="{E5C60907-9731-46B4-A33D-FDF5DC3BFF3C}" type="slidenum">
              <a:rPr lang="zh-TW" altLang="en-US" smtClean="0"/>
              <a:t>2</a:t>
            </a:fld>
            <a:endParaRPr lang="zh-TW" altLang="en-US"/>
          </a:p>
        </p:txBody>
      </p:sp>
    </p:spTree>
    <p:extLst>
      <p:ext uri="{BB962C8B-B14F-4D97-AF65-F5344CB8AC3E}">
        <p14:creationId xmlns:p14="http://schemas.microsoft.com/office/powerpoint/2010/main" val="2370161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401205"/>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B1187FD-DB7C-426E-F9FF-49233E55757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D3BB869-19ED-4208-870B-ECBE9F9051B3}"/>
              </a:ext>
            </a:extLst>
          </p:cNvPr>
          <p:cNvSpPr>
            <a:spLocks noGrp="1"/>
          </p:cNvSpPr>
          <p:nvPr>
            <p:ph type="sldNum" sz="quarter" idx="12"/>
          </p:nvPr>
        </p:nvSpPr>
        <p:spPr/>
        <p:txBody>
          <a:bodyPr/>
          <a:lstStyle/>
          <a:p>
            <a:fld id="{E5C60907-9731-46B4-A33D-FDF5DC3BFF3C}" type="slidenum">
              <a:rPr lang="zh-TW" altLang="en-US" smtClean="0"/>
              <a:t>20</a:t>
            </a:fld>
            <a:endParaRPr lang="zh-TW" altLang="en-US"/>
          </a:p>
        </p:txBody>
      </p:sp>
    </p:spTree>
    <p:extLst>
      <p:ext uri="{BB962C8B-B14F-4D97-AF65-F5344CB8AC3E}">
        <p14:creationId xmlns:p14="http://schemas.microsoft.com/office/powerpoint/2010/main" val="3916874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硬體設計流程</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7F09C857-7F9C-4E42-BD54-E9259DDF8C76}"/>
              </a:ext>
            </a:extLst>
          </p:cNvPr>
          <p:cNvSpPr>
            <a:spLocks noGrp="1"/>
          </p:cNvSpPr>
          <p:nvPr>
            <p:ph type="sldNum" sz="quarter" idx="12"/>
          </p:nvPr>
        </p:nvSpPr>
        <p:spPr/>
        <p:txBody>
          <a:bodyPr/>
          <a:lstStyle/>
          <a:p>
            <a:fld id="{E5C60907-9731-46B4-A33D-FDF5DC3BFF3C}" type="slidenum">
              <a:rPr lang="zh-TW" altLang="en-US" smtClean="0"/>
              <a:t>21</a:t>
            </a:fld>
            <a:endParaRPr lang="zh-TW" altLang="en-US"/>
          </a:p>
        </p:txBody>
      </p:sp>
    </p:spTree>
    <p:extLst>
      <p:ext uri="{BB962C8B-B14F-4D97-AF65-F5344CB8AC3E}">
        <p14:creationId xmlns:p14="http://schemas.microsoft.com/office/powerpoint/2010/main" val="237833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運動學開發</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17B0C76-7768-428A-A336-0F93996DB53B}"/>
              </a:ext>
            </a:extLst>
          </p:cNvPr>
          <p:cNvSpPr>
            <a:spLocks noGrp="1"/>
          </p:cNvSpPr>
          <p:nvPr>
            <p:ph type="sldNum" sz="quarter" idx="12"/>
          </p:nvPr>
        </p:nvSpPr>
        <p:spPr/>
        <p:txBody>
          <a:bodyPr/>
          <a:lstStyle/>
          <a:p>
            <a:fld id="{E5C60907-9731-46B4-A33D-FDF5DC3BFF3C}" type="slidenum">
              <a:rPr lang="zh-TW" altLang="en-US" smtClean="0"/>
              <a:t>22</a:t>
            </a:fld>
            <a:endParaRPr lang="zh-TW" altLang="en-US"/>
          </a:p>
        </p:txBody>
      </p:sp>
    </p:spTree>
    <p:extLst>
      <p:ext uri="{BB962C8B-B14F-4D97-AF65-F5344CB8AC3E}">
        <p14:creationId xmlns:p14="http://schemas.microsoft.com/office/powerpoint/2010/main" val="264130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157007" y="504630"/>
            <a:ext cx="387798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大型語言模型開發</a:t>
            </a:r>
          </a:p>
        </p:txBody>
      </p:sp>
      <p:sp>
        <p:nvSpPr>
          <p:cNvPr id="3" name="投影片編號版面配置區 2">
            <a:extLst>
              <a:ext uri="{FF2B5EF4-FFF2-40B4-BE49-F238E27FC236}">
                <a16:creationId xmlns:a16="http://schemas.microsoft.com/office/drawing/2014/main" id="{4A55D460-C7CB-498C-BBA0-8D34247FFA7D}"/>
              </a:ext>
            </a:extLst>
          </p:cNvPr>
          <p:cNvSpPr>
            <a:spLocks noGrp="1"/>
          </p:cNvSpPr>
          <p:nvPr>
            <p:ph type="sldNum" sz="quarter" idx="12"/>
          </p:nvPr>
        </p:nvSpPr>
        <p:spPr/>
        <p:txBody>
          <a:bodyPr/>
          <a:lstStyle/>
          <a:p>
            <a:fld id="{E5C60907-9731-46B4-A33D-FDF5DC3BFF3C}" type="slidenum">
              <a:rPr lang="zh-TW" altLang="en-US" smtClean="0"/>
              <a:t>23</a:t>
            </a:fld>
            <a:endParaRPr lang="zh-TW" altLang="en-US"/>
          </a:p>
        </p:txBody>
      </p:sp>
    </p:spTree>
    <p:extLst>
      <p:ext uri="{BB962C8B-B14F-4D97-AF65-F5344CB8AC3E}">
        <p14:creationId xmlns:p14="http://schemas.microsoft.com/office/powerpoint/2010/main" val="21026405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E779BDD3-68AF-429C-9557-00625E87B895}"/>
              </a:ext>
            </a:extLst>
          </p:cNvPr>
          <p:cNvSpPr>
            <a:spLocks noGrp="1"/>
          </p:cNvSpPr>
          <p:nvPr>
            <p:ph type="sldNum" sz="quarter" idx="12"/>
          </p:nvPr>
        </p:nvSpPr>
        <p:spPr/>
        <p:txBody>
          <a:bodyPr/>
          <a:lstStyle/>
          <a:p>
            <a:fld id="{E5C60907-9731-46B4-A33D-FDF5DC3BFF3C}" type="slidenum">
              <a:rPr lang="zh-TW" altLang="en-US" smtClean="0"/>
              <a:t>24</a:t>
            </a:fld>
            <a:endParaRPr lang="zh-TW" altLang="en-US"/>
          </a:p>
        </p:txBody>
      </p:sp>
    </p:spTree>
    <p:extLst>
      <p:ext uri="{BB962C8B-B14F-4D97-AF65-F5344CB8AC3E}">
        <p14:creationId xmlns:p14="http://schemas.microsoft.com/office/powerpoint/2010/main" val="2542189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ECE81F7A-AC7B-54EA-8DE9-3A60A79E891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67886FD7-39FF-4A92-B6B8-A3AED31F3DFF}"/>
              </a:ext>
            </a:extLst>
          </p:cNvPr>
          <p:cNvSpPr>
            <a:spLocks noGrp="1"/>
          </p:cNvSpPr>
          <p:nvPr>
            <p:ph type="sldNum" sz="quarter" idx="12"/>
          </p:nvPr>
        </p:nvSpPr>
        <p:spPr/>
        <p:txBody>
          <a:bodyPr/>
          <a:lstStyle/>
          <a:p>
            <a:fld id="{E5C60907-9731-46B4-A33D-FDF5DC3BFF3C}" type="slidenum">
              <a:rPr lang="zh-TW" altLang="en-US" smtClean="0"/>
              <a:t>25</a:t>
            </a:fld>
            <a:endParaRPr lang="zh-TW" altLang="en-US"/>
          </a:p>
        </p:txBody>
      </p:sp>
    </p:spTree>
    <p:extLst>
      <p:ext uri="{BB962C8B-B14F-4D97-AF65-F5344CB8AC3E}">
        <p14:creationId xmlns:p14="http://schemas.microsoft.com/office/powerpoint/2010/main" val="4203303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模型設計軟體：</a:t>
            </a:r>
            <a:r>
              <a:rPr lang="en-US" altLang="zh-TW" sz="3600">
                <a:solidFill>
                  <a:srgbClr val="000000"/>
                </a:solidFill>
                <a:latin typeface="標楷體" panose="03000509000000000000" pitchFamily="65" charset="-120"/>
                <a:ea typeface="標楷體" panose="03000509000000000000" pitchFamily="65" charset="-120"/>
              </a:rPr>
              <a:t>Autodesk Fusion 360</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67DFE14-1248-45A4-A6F5-8B8B85353CE9}"/>
              </a:ext>
            </a:extLst>
          </p:cNvPr>
          <p:cNvSpPr>
            <a:spLocks noGrp="1"/>
          </p:cNvSpPr>
          <p:nvPr>
            <p:ph type="sldNum" sz="quarter" idx="12"/>
          </p:nvPr>
        </p:nvSpPr>
        <p:spPr/>
        <p:txBody>
          <a:bodyPr/>
          <a:lstStyle/>
          <a:p>
            <a:fld id="{E5C60907-9731-46B4-A33D-FDF5DC3BFF3C}" type="slidenum">
              <a:rPr lang="zh-TW" altLang="en-US" smtClean="0"/>
              <a:t>26</a:t>
            </a:fld>
            <a:endParaRPr lang="zh-TW" altLang="en-US"/>
          </a:p>
        </p:txBody>
      </p:sp>
    </p:spTree>
    <p:extLst>
      <p:ext uri="{BB962C8B-B14F-4D97-AF65-F5344CB8AC3E}">
        <p14:creationId xmlns:p14="http://schemas.microsoft.com/office/powerpoint/2010/main" val="2518935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1617851" y="504630"/>
            <a:ext cx="8956298"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檔案輸出格式：</a:t>
            </a:r>
            <a:r>
              <a:rPr lang="en-US" altLang="zh-TW" sz="3600">
                <a:solidFill>
                  <a:srgbClr val="000000"/>
                </a:solidFill>
                <a:latin typeface="標楷體" panose="03000509000000000000" pitchFamily="65" charset="-120"/>
                <a:ea typeface="標楷體" panose="03000509000000000000" pitchFamily="65" charset="-120"/>
              </a:rPr>
              <a:t>STL</a:t>
            </a:r>
            <a:r>
              <a:rPr lang="zh-TW" altLang="en-US" sz="3600">
                <a:solidFill>
                  <a:srgbClr val="000000"/>
                </a:solidFill>
                <a:latin typeface="標楷體" panose="03000509000000000000" pitchFamily="65" charset="-120"/>
                <a:ea typeface="標楷體" panose="03000509000000000000" pitchFamily="65" charset="-120"/>
              </a:rPr>
              <a:t>（</a:t>
            </a:r>
            <a:r>
              <a:rPr lang="en-US" altLang="zh-TW" sz="3600">
                <a:solidFill>
                  <a:srgbClr val="000000"/>
                </a:solidFill>
                <a:latin typeface="標楷體" panose="03000509000000000000" pitchFamily="65" charset="-120"/>
                <a:ea typeface="標楷體" panose="03000509000000000000" pitchFamily="65" charset="-120"/>
              </a:rPr>
              <a:t>Stereolithography</a:t>
            </a:r>
            <a:r>
              <a:rPr lang="zh-TW" altLang="en-US" sz="3600">
                <a:solidFill>
                  <a:srgbClr val="000000"/>
                </a:solidFill>
                <a:latin typeface="標楷體" panose="03000509000000000000" pitchFamily="65" charset="-120"/>
                <a:ea typeface="標楷體" panose="03000509000000000000" pitchFamily="65" charset="-120"/>
              </a:rPr>
              <a:t>）</a:t>
            </a:r>
          </a:p>
        </p:txBody>
      </p:sp>
      <p:sp>
        <p:nvSpPr>
          <p:cNvPr id="3" name="投影片編號版面配置區 2">
            <a:extLst>
              <a:ext uri="{FF2B5EF4-FFF2-40B4-BE49-F238E27FC236}">
                <a16:creationId xmlns:a16="http://schemas.microsoft.com/office/drawing/2014/main" id="{266873E6-8865-4A92-A132-E22137687A97}"/>
              </a:ext>
            </a:extLst>
          </p:cNvPr>
          <p:cNvSpPr>
            <a:spLocks noGrp="1"/>
          </p:cNvSpPr>
          <p:nvPr>
            <p:ph type="sldNum" sz="quarter" idx="12"/>
          </p:nvPr>
        </p:nvSpPr>
        <p:spPr/>
        <p:txBody>
          <a:bodyPr/>
          <a:lstStyle/>
          <a:p>
            <a:fld id="{E5C60907-9731-46B4-A33D-FDF5DC3BFF3C}" type="slidenum">
              <a:rPr lang="zh-TW" altLang="en-US" smtClean="0"/>
              <a:t>27</a:t>
            </a:fld>
            <a:endParaRPr lang="zh-TW" altLang="en-US"/>
          </a:p>
        </p:txBody>
      </p:sp>
    </p:spTree>
    <p:extLst>
      <p:ext uri="{BB962C8B-B14F-4D97-AF65-F5344CB8AC3E}">
        <p14:creationId xmlns:p14="http://schemas.microsoft.com/office/powerpoint/2010/main" val="900675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04630"/>
            <a:ext cx="6186309"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列印機：</a:t>
            </a:r>
            <a:r>
              <a:rPr lang="en-US" altLang="zh-TW" sz="3600">
                <a:solidFill>
                  <a:srgbClr val="000000"/>
                </a:solidFill>
                <a:latin typeface="標楷體" panose="03000509000000000000" pitchFamily="65" charset="-120"/>
                <a:ea typeface="標楷體" panose="03000509000000000000" pitchFamily="65" charset="-120"/>
              </a:rPr>
              <a:t>Creality K1 MAX</a:t>
            </a:r>
          </a:p>
        </p:txBody>
      </p:sp>
      <p:sp>
        <p:nvSpPr>
          <p:cNvPr id="3" name="投影片編號版面配置區 2">
            <a:extLst>
              <a:ext uri="{FF2B5EF4-FFF2-40B4-BE49-F238E27FC236}">
                <a16:creationId xmlns:a16="http://schemas.microsoft.com/office/drawing/2014/main" id="{D41C5610-E3B0-4612-9758-96676D74544A}"/>
              </a:ext>
            </a:extLst>
          </p:cNvPr>
          <p:cNvSpPr>
            <a:spLocks noGrp="1"/>
          </p:cNvSpPr>
          <p:nvPr>
            <p:ph type="sldNum" sz="quarter" idx="12"/>
          </p:nvPr>
        </p:nvSpPr>
        <p:spPr/>
        <p:txBody>
          <a:bodyPr/>
          <a:lstStyle/>
          <a:p>
            <a:fld id="{E5C60907-9731-46B4-A33D-FDF5DC3BFF3C}" type="slidenum">
              <a:rPr lang="zh-TW" altLang="en-US" smtClean="0"/>
              <a:t>28</a:t>
            </a:fld>
            <a:endParaRPr lang="zh-TW" altLang="en-US"/>
          </a:p>
        </p:txBody>
      </p:sp>
    </p:spTree>
    <p:extLst>
      <p:ext uri="{BB962C8B-B14F-4D97-AF65-F5344CB8AC3E}">
        <p14:creationId xmlns:p14="http://schemas.microsoft.com/office/powerpoint/2010/main" val="1121679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1335398E-3D77-8B66-D30B-CFCC5086DC48}"/>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A46D9788-03C1-44AB-82C7-82FF94C6C014}"/>
              </a:ext>
            </a:extLst>
          </p:cNvPr>
          <p:cNvSpPr>
            <a:spLocks noGrp="1"/>
          </p:cNvSpPr>
          <p:nvPr>
            <p:ph type="sldNum" sz="quarter" idx="12"/>
          </p:nvPr>
        </p:nvSpPr>
        <p:spPr/>
        <p:txBody>
          <a:bodyPr/>
          <a:lstStyle/>
          <a:p>
            <a:fld id="{E5C60907-9731-46B4-A33D-FDF5DC3BFF3C}" type="slidenum">
              <a:rPr lang="zh-TW" altLang="en-US" smtClean="0"/>
              <a:t>29</a:t>
            </a:fld>
            <a:endParaRPr lang="zh-TW" altLang="en-US"/>
          </a:p>
        </p:txBody>
      </p:sp>
    </p:spTree>
    <p:extLst>
      <p:ext uri="{BB962C8B-B14F-4D97-AF65-F5344CB8AC3E}">
        <p14:creationId xmlns:p14="http://schemas.microsoft.com/office/powerpoint/2010/main" val="1615435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53362"/>
            <a:ext cx="9332023"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緒論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背景知識與文獻回顧</a:t>
            </a: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endParaRPr lang="zh-TW" altLang="en-US" dirty="0">
              <a:solidFill>
                <a:schemeClr val="bg1">
                  <a:lumMod val="7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4B82BEC-0E6E-662C-FA96-7781A8C0482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EC04E22B-1777-4AD3-8C52-AD65268DEF49}"/>
              </a:ext>
            </a:extLst>
          </p:cNvPr>
          <p:cNvSpPr>
            <a:spLocks noGrp="1"/>
          </p:cNvSpPr>
          <p:nvPr>
            <p:ph type="sldNum" sz="quarter" idx="12"/>
          </p:nvPr>
        </p:nvSpPr>
        <p:spPr/>
        <p:txBody>
          <a:bodyPr/>
          <a:lstStyle/>
          <a:p>
            <a:fld id="{E5C60907-9731-46B4-A33D-FDF5DC3BFF3C}" type="slidenum">
              <a:rPr lang="zh-TW" altLang="en-US" smtClean="0"/>
              <a:t>3</a:t>
            </a:fld>
            <a:endParaRPr lang="zh-TW" altLang="en-US"/>
          </a:p>
        </p:txBody>
      </p:sp>
    </p:spTree>
    <p:extLst>
      <p:ext uri="{BB962C8B-B14F-4D97-AF65-F5344CB8AC3E}">
        <p14:creationId xmlns:p14="http://schemas.microsoft.com/office/powerpoint/2010/main" val="2381594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運動模擬環境</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A02733C-0103-417C-9CD3-F19BB1BF4CA4}"/>
              </a:ext>
            </a:extLst>
          </p:cNvPr>
          <p:cNvSpPr>
            <a:spLocks noGrp="1"/>
          </p:cNvSpPr>
          <p:nvPr>
            <p:ph type="sldNum" sz="quarter" idx="12"/>
          </p:nvPr>
        </p:nvSpPr>
        <p:spPr/>
        <p:txBody>
          <a:bodyPr/>
          <a:lstStyle/>
          <a:p>
            <a:fld id="{E5C60907-9731-46B4-A33D-FDF5DC3BFF3C}" type="slidenum">
              <a:rPr lang="zh-TW" altLang="en-US" smtClean="0"/>
              <a:t>30</a:t>
            </a:fld>
            <a:endParaRPr lang="zh-TW" altLang="en-US"/>
          </a:p>
        </p:txBody>
      </p:sp>
    </p:spTree>
    <p:extLst>
      <p:ext uri="{BB962C8B-B14F-4D97-AF65-F5344CB8AC3E}">
        <p14:creationId xmlns:p14="http://schemas.microsoft.com/office/powerpoint/2010/main" val="2101684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E53149A2-F2CE-455F-B2E8-C913675ACF1A}"/>
              </a:ext>
            </a:extLst>
          </p:cNvPr>
          <p:cNvSpPr>
            <a:spLocks noGrp="1"/>
          </p:cNvSpPr>
          <p:nvPr>
            <p:ph type="sldNum" sz="quarter" idx="12"/>
          </p:nvPr>
        </p:nvSpPr>
        <p:spPr/>
        <p:txBody>
          <a:bodyPr/>
          <a:lstStyle/>
          <a:p>
            <a:fld id="{E5C60907-9731-46B4-A33D-FDF5DC3BFF3C}" type="slidenum">
              <a:rPr lang="zh-TW" altLang="en-US" smtClean="0"/>
              <a:t>31</a:t>
            </a:fld>
            <a:endParaRPr lang="zh-TW" altLang="en-US"/>
          </a:p>
        </p:txBody>
      </p:sp>
    </p:spTree>
    <p:extLst>
      <p:ext uri="{BB962C8B-B14F-4D97-AF65-F5344CB8AC3E}">
        <p14:creationId xmlns:p14="http://schemas.microsoft.com/office/powerpoint/2010/main" val="2392920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17ACB71B-3404-417D-911E-04492D4591AA}"/>
              </a:ext>
            </a:extLst>
          </p:cNvPr>
          <p:cNvSpPr>
            <a:spLocks noGrp="1"/>
          </p:cNvSpPr>
          <p:nvPr>
            <p:ph type="sldNum" sz="quarter" idx="12"/>
          </p:nvPr>
        </p:nvSpPr>
        <p:spPr/>
        <p:txBody>
          <a:bodyPr/>
          <a:lstStyle/>
          <a:p>
            <a:fld id="{E5C60907-9731-46B4-A33D-FDF5DC3BFF3C}" type="slidenum">
              <a:rPr lang="zh-TW" altLang="en-US" smtClean="0"/>
              <a:t>32</a:t>
            </a:fld>
            <a:endParaRPr lang="zh-TW" altLang="en-US"/>
          </a:p>
        </p:txBody>
      </p:sp>
    </p:spTree>
    <p:extLst>
      <p:ext uri="{BB962C8B-B14F-4D97-AF65-F5344CB8AC3E}">
        <p14:creationId xmlns:p14="http://schemas.microsoft.com/office/powerpoint/2010/main" val="990332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66E85C96-0BA1-F4AC-FCD0-4195441EC78E}"/>
              </a:ext>
            </a:extLst>
          </p:cNvPr>
          <p:cNvSpPr txBox="1"/>
          <p:nvPr/>
        </p:nvSpPr>
        <p:spPr>
          <a:xfrm>
            <a:off x="699901" y="598723"/>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43903715-9FAF-4CD9-9441-9C02C8431635}"/>
              </a:ext>
            </a:extLst>
          </p:cNvPr>
          <p:cNvSpPr>
            <a:spLocks noGrp="1"/>
          </p:cNvSpPr>
          <p:nvPr>
            <p:ph type="sldNum" sz="quarter" idx="12"/>
          </p:nvPr>
        </p:nvSpPr>
        <p:spPr/>
        <p:txBody>
          <a:bodyPr/>
          <a:lstStyle/>
          <a:p>
            <a:fld id="{E5C60907-9731-46B4-A33D-FDF5DC3BFF3C}" type="slidenum">
              <a:rPr lang="zh-TW" altLang="en-US" smtClean="0"/>
              <a:t>33</a:t>
            </a:fld>
            <a:endParaRPr lang="zh-TW" altLang="en-US"/>
          </a:p>
        </p:txBody>
      </p:sp>
    </p:spTree>
    <p:extLst>
      <p:ext uri="{BB962C8B-B14F-4D97-AF65-F5344CB8AC3E}">
        <p14:creationId xmlns:p14="http://schemas.microsoft.com/office/powerpoint/2010/main" val="3781727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OpenAI </a:t>
            </a:r>
            <a:r>
              <a:rPr lang="zh-TW" altLang="en-US" sz="3600">
                <a:solidFill>
                  <a:srgbClr val="000000"/>
                </a:solidFill>
                <a:latin typeface="標楷體" panose="03000509000000000000" pitchFamily="65" charset="-120"/>
                <a:ea typeface="標楷體" panose="03000509000000000000" pitchFamily="65" charset="-120"/>
              </a:rPr>
              <a:t>與 </a:t>
            </a:r>
            <a:r>
              <a:rPr lang="en-US" altLang="zh-TW" sz="3600">
                <a:solidFill>
                  <a:srgbClr val="000000"/>
                </a:solidFill>
                <a:latin typeface="標楷體" panose="03000509000000000000" pitchFamily="65" charset="-120"/>
                <a:ea typeface="標楷體" panose="03000509000000000000" pitchFamily="65" charset="-120"/>
              </a:rPr>
              <a:t>GPT </a:t>
            </a:r>
            <a:r>
              <a:rPr lang="zh-TW" altLang="en-US" sz="3600">
                <a:solidFill>
                  <a:srgbClr val="000000"/>
                </a:solidFill>
                <a:latin typeface="標楷體" panose="03000509000000000000" pitchFamily="65" charset="-120"/>
                <a:ea typeface="標楷體" panose="03000509000000000000" pitchFamily="65" charset="-120"/>
              </a:rPr>
              <a:t>模型</a:t>
            </a:r>
          </a:p>
        </p:txBody>
      </p:sp>
      <p:sp>
        <p:nvSpPr>
          <p:cNvPr id="3" name="投影片編號版面配置區 2">
            <a:extLst>
              <a:ext uri="{FF2B5EF4-FFF2-40B4-BE49-F238E27FC236}">
                <a16:creationId xmlns:a16="http://schemas.microsoft.com/office/drawing/2014/main" id="{52FC0AB0-2E1E-4BA6-896C-89B1934AE514}"/>
              </a:ext>
            </a:extLst>
          </p:cNvPr>
          <p:cNvSpPr>
            <a:spLocks noGrp="1"/>
          </p:cNvSpPr>
          <p:nvPr>
            <p:ph type="sldNum" sz="quarter" idx="12"/>
          </p:nvPr>
        </p:nvSpPr>
        <p:spPr/>
        <p:txBody>
          <a:bodyPr/>
          <a:lstStyle/>
          <a:p>
            <a:fld id="{E5C60907-9731-46B4-A33D-FDF5DC3BFF3C}" type="slidenum">
              <a:rPr lang="zh-TW" altLang="en-US" smtClean="0"/>
              <a:t>34</a:t>
            </a:fld>
            <a:endParaRPr lang="zh-TW" altLang="en-US"/>
          </a:p>
        </p:txBody>
      </p:sp>
    </p:spTree>
    <p:extLst>
      <p:ext uri="{BB962C8B-B14F-4D97-AF65-F5344CB8AC3E}">
        <p14:creationId xmlns:p14="http://schemas.microsoft.com/office/powerpoint/2010/main" val="24346712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模型使用流程</a:t>
            </a:r>
          </a:p>
        </p:txBody>
      </p:sp>
      <p:sp>
        <p:nvSpPr>
          <p:cNvPr id="3" name="投影片編號版面配置區 2">
            <a:extLst>
              <a:ext uri="{FF2B5EF4-FFF2-40B4-BE49-F238E27FC236}">
                <a16:creationId xmlns:a16="http://schemas.microsoft.com/office/drawing/2014/main" id="{6E692719-0D1F-4BF0-AC82-821ACAEC1409}"/>
              </a:ext>
            </a:extLst>
          </p:cNvPr>
          <p:cNvSpPr>
            <a:spLocks noGrp="1"/>
          </p:cNvSpPr>
          <p:nvPr>
            <p:ph type="sldNum" sz="quarter" idx="12"/>
          </p:nvPr>
        </p:nvSpPr>
        <p:spPr/>
        <p:txBody>
          <a:bodyPr/>
          <a:lstStyle/>
          <a:p>
            <a:fld id="{E5C60907-9731-46B4-A33D-FDF5DC3BFF3C}" type="slidenum">
              <a:rPr lang="zh-TW" altLang="en-US" smtClean="0"/>
              <a:t>35</a:t>
            </a:fld>
            <a:endParaRPr lang="zh-TW" altLang="en-US"/>
          </a:p>
        </p:txBody>
      </p:sp>
    </p:spTree>
    <p:extLst>
      <p:ext uri="{BB962C8B-B14F-4D97-AF65-F5344CB8AC3E}">
        <p14:creationId xmlns:p14="http://schemas.microsoft.com/office/powerpoint/2010/main" val="1829547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FEAEE2EB-E6ED-4CB7-4C40-6522CDE9F57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2134F8E1-04DF-4FDE-9D47-CDDDFC6D3406}"/>
              </a:ext>
            </a:extLst>
          </p:cNvPr>
          <p:cNvSpPr>
            <a:spLocks noGrp="1"/>
          </p:cNvSpPr>
          <p:nvPr>
            <p:ph type="sldNum" sz="quarter" idx="12"/>
          </p:nvPr>
        </p:nvSpPr>
        <p:spPr/>
        <p:txBody>
          <a:bodyPr/>
          <a:lstStyle/>
          <a:p>
            <a:fld id="{E5C60907-9731-46B4-A33D-FDF5DC3BFF3C}" type="slidenum">
              <a:rPr lang="zh-TW" altLang="en-US" smtClean="0"/>
              <a:t>36</a:t>
            </a:fld>
            <a:endParaRPr lang="zh-TW" altLang="en-US"/>
          </a:p>
        </p:txBody>
      </p:sp>
    </p:spTree>
    <p:extLst>
      <p:ext uri="{BB962C8B-B14F-4D97-AF65-F5344CB8AC3E}">
        <p14:creationId xmlns:p14="http://schemas.microsoft.com/office/powerpoint/2010/main" val="2746274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387840" y="504630"/>
            <a:ext cx="341632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系統架構與流程</a:t>
            </a:r>
          </a:p>
        </p:txBody>
      </p:sp>
      <p:sp>
        <p:nvSpPr>
          <p:cNvPr id="3" name="投影片編號版面配置區 2">
            <a:extLst>
              <a:ext uri="{FF2B5EF4-FFF2-40B4-BE49-F238E27FC236}">
                <a16:creationId xmlns:a16="http://schemas.microsoft.com/office/drawing/2014/main" id="{3B9BBAD3-D82D-49D8-AD75-9ACF63628A89}"/>
              </a:ext>
            </a:extLst>
          </p:cNvPr>
          <p:cNvSpPr>
            <a:spLocks noGrp="1"/>
          </p:cNvSpPr>
          <p:nvPr>
            <p:ph type="sldNum" sz="quarter" idx="12"/>
          </p:nvPr>
        </p:nvSpPr>
        <p:spPr/>
        <p:txBody>
          <a:bodyPr/>
          <a:lstStyle/>
          <a:p>
            <a:fld id="{E5C60907-9731-46B4-A33D-FDF5DC3BFF3C}" type="slidenum">
              <a:rPr lang="zh-TW" altLang="en-US" smtClean="0"/>
              <a:t>37</a:t>
            </a:fld>
            <a:endParaRPr lang="zh-TW" altLang="en-US"/>
          </a:p>
        </p:txBody>
      </p:sp>
    </p:spTree>
    <p:extLst>
      <p:ext uri="{BB962C8B-B14F-4D97-AF65-F5344CB8AC3E}">
        <p14:creationId xmlns:p14="http://schemas.microsoft.com/office/powerpoint/2010/main" val="779152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10" name="文字方塊 9">
            <a:extLst>
              <a:ext uri="{FF2B5EF4-FFF2-40B4-BE49-F238E27FC236}">
                <a16:creationId xmlns:a16="http://schemas.microsoft.com/office/drawing/2014/main" id="{B5417BF8-213C-2766-A2E7-8C350A625DF6}"/>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74AAB97A-2C20-4953-B579-BAFB4B044BD7}"/>
              </a:ext>
            </a:extLst>
          </p:cNvPr>
          <p:cNvSpPr>
            <a:spLocks noGrp="1"/>
          </p:cNvSpPr>
          <p:nvPr>
            <p:ph type="sldNum" sz="quarter" idx="12"/>
          </p:nvPr>
        </p:nvSpPr>
        <p:spPr/>
        <p:txBody>
          <a:bodyPr/>
          <a:lstStyle/>
          <a:p>
            <a:fld id="{E5C60907-9731-46B4-A33D-FDF5DC3BFF3C}" type="slidenum">
              <a:rPr lang="zh-TW" altLang="en-US" smtClean="0"/>
              <a:t>38</a:t>
            </a:fld>
            <a:endParaRPr lang="zh-TW" altLang="en-US"/>
          </a:p>
        </p:txBody>
      </p:sp>
    </p:spTree>
    <p:extLst>
      <p:ext uri="{BB962C8B-B14F-4D97-AF65-F5344CB8AC3E}">
        <p14:creationId xmlns:p14="http://schemas.microsoft.com/office/powerpoint/2010/main" val="2750102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8343049-F821-C683-701E-852E1B96140C}"/>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0897A59D-7CEE-49D0-9A8F-8F98C87F4D24}"/>
              </a:ext>
            </a:extLst>
          </p:cNvPr>
          <p:cNvSpPr>
            <a:spLocks noGrp="1"/>
          </p:cNvSpPr>
          <p:nvPr>
            <p:ph type="sldNum" sz="quarter" idx="12"/>
          </p:nvPr>
        </p:nvSpPr>
        <p:spPr/>
        <p:txBody>
          <a:bodyPr/>
          <a:lstStyle/>
          <a:p>
            <a:fld id="{E5C60907-9731-46B4-A33D-FDF5DC3BFF3C}" type="slidenum">
              <a:rPr lang="zh-TW" altLang="en-US" smtClean="0"/>
              <a:t>39</a:t>
            </a:fld>
            <a:endParaRPr lang="zh-TW" altLang="en-US"/>
          </a:p>
        </p:txBody>
      </p:sp>
    </p:spTree>
    <p:extLst>
      <p:ext uri="{BB962C8B-B14F-4D97-AF65-F5344CB8AC3E}">
        <p14:creationId xmlns:p14="http://schemas.microsoft.com/office/powerpoint/2010/main" val="177416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隨著深度學習的蓬勃發展，人工智慧的應用也漸漸普及到各行各業。然而，現在大部分模型卻為</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黑盒</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模型，雖然了解運作原理，卻無法得知做出預測的具體根據與邏輯。</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在特定的關鍵領域</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如金融、醫療</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需要有支撐決策的理由與邏輯才足以讓人採用。</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407C7B3-B6FA-4BEB-AB1C-618BDB3FD430}"/>
              </a:ext>
            </a:extLst>
          </p:cNvPr>
          <p:cNvSpPr>
            <a:spLocks noGrp="1"/>
          </p:cNvSpPr>
          <p:nvPr>
            <p:ph type="sldNum" sz="quarter" idx="12"/>
          </p:nvPr>
        </p:nvSpPr>
        <p:spPr/>
        <p:txBody>
          <a:bodyPr/>
          <a:lstStyle/>
          <a:p>
            <a:fld id="{E5C60907-9731-46B4-A33D-FDF5DC3BFF3C}" type="slidenum">
              <a:rPr lang="zh-TW" altLang="en-US" smtClean="0"/>
              <a:t>4</a:t>
            </a:fld>
            <a:endParaRPr lang="zh-TW" altLang="en-US"/>
          </a:p>
        </p:txBody>
      </p:sp>
    </p:spTree>
    <p:extLst>
      <p:ext uri="{BB962C8B-B14F-4D97-AF65-F5344CB8AC3E}">
        <p14:creationId xmlns:p14="http://schemas.microsoft.com/office/powerpoint/2010/main" val="1323640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56688844-A7A1-487F-BDFE-98CD202BFC0F}"/>
              </a:ext>
            </a:extLst>
          </p:cNvPr>
          <p:cNvSpPr>
            <a:spLocks noGrp="1"/>
          </p:cNvSpPr>
          <p:nvPr>
            <p:ph type="sldNum" sz="quarter" idx="12"/>
          </p:nvPr>
        </p:nvSpPr>
        <p:spPr/>
        <p:txBody>
          <a:bodyPr/>
          <a:lstStyle/>
          <a:p>
            <a:fld id="{E5C60907-9731-46B4-A33D-FDF5DC3BFF3C}" type="slidenum">
              <a:rPr lang="zh-TW" altLang="en-US" smtClean="0"/>
              <a:t>40</a:t>
            </a:fld>
            <a:endParaRPr lang="zh-TW" altLang="en-US"/>
          </a:p>
        </p:txBody>
      </p:sp>
    </p:spTree>
    <p:extLst>
      <p:ext uri="{BB962C8B-B14F-4D97-AF65-F5344CB8AC3E}">
        <p14:creationId xmlns:p14="http://schemas.microsoft.com/office/powerpoint/2010/main" val="4485975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E2023E2-BB67-454D-B580-E7EC48A9441C}"/>
              </a:ext>
            </a:extLst>
          </p:cNvPr>
          <p:cNvSpPr>
            <a:spLocks noGrp="1"/>
          </p:cNvSpPr>
          <p:nvPr>
            <p:ph type="sldNum" sz="quarter" idx="12"/>
          </p:nvPr>
        </p:nvSpPr>
        <p:spPr/>
        <p:txBody>
          <a:bodyPr/>
          <a:lstStyle/>
          <a:p>
            <a:fld id="{E5C60907-9731-46B4-A33D-FDF5DC3BFF3C}" type="slidenum">
              <a:rPr lang="zh-TW" altLang="en-US" smtClean="0"/>
              <a:t>41</a:t>
            </a:fld>
            <a:endParaRPr lang="zh-TW" altLang="en-US"/>
          </a:p>
        </p:txBody>
      </p:sp>
    </p:spTree>
    <p:extLst>
      <p:ext uri="{BB962C8B-B14F-4D97-AF65-F5344CB8AC3E}">
        <p14:creationId xmlns:p14="http://schemas.microsoft.com/office/powerpoint/2010/main" val="2560372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9B3ACD87-F2CB-49E2-906F-0577D70845DB}"/>
              </a:ext>
            </a:extLst>
          </p:cNvPr>
          <p:cNvSpPr>
            <a:spLocks noGrp="1"/>
          </p:cNvSpPr>
          <p:nvPr>
            <p:ph type="sldNum" sz="quarter" idx="12"/>
          </p:nvPr>
        </p:nvSpPr>
        <p:spPr/>
        <p:txBody>
          <a:bodyPr/>
          <a:lstStyle/>
          <a:p>
            <a:fld id="{E5C60907-9731-46B4-A33D-FDF5DC3BFF3C}" type="slidenum">
              <a:rPr lang="zh-TW" altLang="en-US" smtClean="0"/>
              <a:t>42</a:t>
            </a:fld>
            <a:endParaRPr lang="zh-TW" altLang="en-US"/>
          </a:p>
        </p:txBody>
      </p:sp>
    </p:spTree>
    <p:extLst>
      <p:ext uri="{BB962C8B-B14F-4D97-AF65-F5344CB8AC3E}">
        <p14:creationId xmlns:p14="http://schemas.microsoft.com/office/powerpoint/2010/main" val="168752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1339DF5D-74B8-4172-9AF0-711992DC5100}"/>
              </a:ext>
            </a:extLst>
          </p:cNvPr>
          <p:cNvSpPr>
            <a:spLocks noGrp="1"/>
          </p:cNvSpPr>
          <p:nvPr>
            <p:ph type="sldNum" sz="quarter" idx="12"/>
          </p:nvPr>
        </p:nvSpPr>
        <p:spPr/>
        <p:txBody>
          <a:bodyPr/>
          <a:lstStyle/>
          <a:p>
            <a:fld id="{E5C60907-9731-46B4-A33D-FDF5DC3BFF3C}" type="slidenum">
              <a:rPr lang="zh-TW" altLang="en-US" smtClean="0"/>
              <a:t>43</a:t>
            </a:fld>
            <a:endParaRPr lang="zh-TW" altLang="en-US"/>
          </a:p>
        </p:txBody>
      </p:sp>
    </p:spTree>
    <p:extLst>
      <p:ext uri="{BB962C8B-B14F-4D97-AF65-F5344CB8AC3E}">
        <p14:creationId xmlns:p14="http://schemas.microsoft.com/office/powerpoint/2010/main" val="683832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837FF591-B4E0-89F1-3C6C-FA5EF4B62F17}"/>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4707587F-C74A-4CB9-B5DC-02BC100D5BD4}"/>
              </a:ext>
            </a:extLst>
          </p:cNvPr>
          <p:cNvSpPr>
            <a:spLocks noGrp="1"/>
          </p:cNvSpPr>
          <p:nvPr>
            <p:ph type="sldNum" sz="quarter" idx="12"/>
          </p:nvPr>
        </p:nvSpPr>
        <p:spPr/>
        <p:txBody>
          <a:bodyPr/>
          <a:lstStyle/>
          <a:p>
            <a:fld id="{E5C60907-9731-46B4-A33D-FDF5DC3BFF3C}" type="slidenum">
              <a:rPr lang="zh-TW" altLang="en-US" smtClean="0"/>
              <a:t>44</a:t>
            </a:fld>
            <a:endParaRPr lang="zh-TW" altLang="en-US"/>
          </a:p>
        </p:txBody>
      </p:sp>
    </p:spTree>
    <p:extLst>
      <p:ext uri="{BB962C8B-B14F-4D97-AF65-F5344CB8AC3E}">
        <p14:creationId xmlns:p14="http://schemas.microsoft.com/office/powerpoint/2010/main" val="718540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B805F5AB-F066-4806-A306-91D07E250EF7}"/>
              </a:ext>
            </a:extLst>
          </p:cNvPr>
          <p:cNvSpPr>
            <a:spLocks noGrp="1"/>
          </p:cNvSpPr>
          <p:nvPr>
            <p:ph type="sldNum" sz="quarter" idx="12"/>
          </p:nvPr>
        </p:nvSpPr>
        <p:spPr/>
        <p:txBody>
          <a:bodyPr/>
          <a:lstStyle/>
          <a:p>
            <a:fld id="{E5C60907-9731-46B4-A33D-FDF5DC3BFF3C}" type="slidenum">
              <a:rPr lang="zh-TW" altLang="en-US" smtClean="0"/>
              <a:t>45</a:t>
            </a:fld>
            <a:endParaRPr lang="zh-TW" altLang="en-US"/>
          </a:p>
        </p:txBody>
      </p:sp>
    </p:spTree>
    <p:extLst>
      <p:ext uri="{BB962C8B-B14F-4D97-AF65-F5344CB8AC3E}">
        <p14:creationId xmlns:p14="http://schemas.microsoft.com/office/powerpoint/2010/main" val="1825480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F7802C53-EB81-4545-B205-22C3A2C6450B}"/>
              </a:ext>
            </a:extLst>
          </p:cNvPr>
          <p:cNvSpPr>
            <a:spLocks noGrp="1"/>
          </p:cNvSpPr>
          <p:nvPr>
            <p:ph type="sldNum" sz="quarter" idx="12"/>
          </p:nvPr>
        </p:nvSpPr>
        <p:spPr/>
        <p:txBody>
          <a:bodyPr/>
          <a:lstStyle/>
          <a:p>
            <a:fld id="{E5C60907-9731-46B4-A33D-FDF5DC3BFF3C}" type="slidenum">
              <a:rPr lang="zh-TW" altLang="en-US" smtClean="0"/>
              <a:t>46</a:t>
            </a:fld>
            <a:endParaRPr lang="zh-TW" altLang="en-US"/>
          </a:p>
        </p:txBody>
      </p:sp>
    </p:spTree>
    <p:extLst>
      <p:ext uri="{BB962C8B-B14F-4D97-AF65-F5344CB8AC3E}">
        <p14:creationId xmlns:p14="http://schemas.microsoft.com/office/powerpoint/2010/main" val="339436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BA61AEE1-C1FB-49B1-B625-BB3C76957ECF}"/>
              </a:ext>
            </a:extLst>
          </p:cNvPr>
          <p:cNvSpPr>
            <a:spLocks noGrp="1"/>
          </p:cNvSpPr>
          <p:nvPr>
            <p:ph type="sldNum" sz="quarter" idx="12"/>
          </p:nvPr>
        </p:nvSpPr>
        <p:spPr/>
        <p:txBody>
          <a:bodyPr/>
          <a:lstStyle/>
          <a:p>
            <a:fld id="{E5C60907-9731-46B4-A33D-FDF5DC3BFF3C}" type="slidenum">
              <a:rPr lang="zh-TW" altLang="en-US" smtClean="0"/>
              <a:t>47</a:t>
            </a:fld>
            <a:endParaRPr lang="zh-TW" altLang="en-US"/>
          </a:p>
        </p:txBody>
      </p:sp>
    </p:spTree>
    <p:extLst>
      <p:ext uri="{BB962C8B-B14F-4D97-AF65-F5344CB8AC3E}">
        <p14:creationId xmlns:p14="http://schemas.microsoft.com/office/powerpoint/2010/main" val="13241825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EF06418F-F80B-4940-B289-B2ABBEA68F23}"/>
              </a:ext>
            </a:extLst>
          </p:cNvPr>
          <p:cNvSpPr>
            <a:spLocks noGrp="1"/>
          </p:cNvSpPr>
          <p:nvPr>
            <p:ph type="sldNum" sz="quarter" idx="12"/>
          </p:nvPr>
        </p:nvSpPr>
        <p:spPr/>
        <p:txBody>
          <a:bodyPr/>
          <a:lstStyle/>
          <a:p>
            <a:fld id="{E5C60907-9731-46B4-A33D-FDF5DC3BFF3C}" type="slidenum">
              <a:rPr lang="zh-TW" altLang="en-US" smtClean="0"/>
              <a:t>48</a:t>
            </a:fld>
            <a:endParaRPr lang="zh-TW" altLang="en-US"/>
          </a:p>
        </p:txBody>
      </p:sp>
    </p:spTree>
    <p:extLst>
      <p:ext uri="{BB962C8B-B14F-4D97-AF65-F5344CB8AC3E}">
        <p14:creationId xmlns:p14="http://schemas.microsoft.com/office/powerpoint/2010/main" val="42839831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 </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D6286F6-5227-32D7-23AF-6471B352A43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B676473-E8E3-4AED-8FDC-58BF8DE57D41}"/>
              </a:ext>
            </a:extLst>
          </p:cNvPr>
          <p:cNvSpPr>
            <a:spLocks noGrp="1"/>
          </p:cNvSpPr>
          <p:nvPr>
            <p:ph type="sldNum" sz="quarter" idx="12"/>
          </p:nvPr>
        </p:nvSpPr>
        <p:spPr/>
        <p:txBody>
          <a:bodyPr/>
          <a:lstStyle/>
          <a:p>
            <a:fld id="{E5C60907-9731-46B4-A33D-FDF5DC3BFF3C}" type="slidenum">
              <a:rPr lang="zh-TW" altLang="en-US" smtClean="0"/>
              <a:t>49</a:t>
            </a:fld>
            <a:endParaRPr lang="zh-TW" altLang="en-US"/>
          </a:p>
        </p:txBody>
      </p:sp>
    </p:spTree>
    <p:extLst>
      <p:ext uri="{BB962C8B-B14F-4D97-AF65-F5344CB8AC3E}">
        <p14:creationId xmlns:p14="http://schemas.microsoft.com/office/powerpoint/2010/main" val="2115581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677656"/>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美國國防部在</a:t>
            </a:r>
            <a:r>
              <a:rPr lang="en-US" altLang="zh-TW" sz="2400" dirty="0">
                <a:latin typeface="標楷體" panose="03000509000000000000" pitchFamily="65" charset="-120"/>
                <a:ea typeface="標楷體" panose="03000509000000000000" pitchFamily="65" charset="-120"/>
              </a:rPr>
              <a:t>2016</a:t>
            </a:r>
            <a:r>
              <a:rPr lang="zh-TW" altLang="en-US" sz="2400" dirty="0">
                <a:latin typeface="標楷體" panose="03000509000000000000" pitchFamily="65" charset="-120"/>
                <a:ea typeface="標楷體" panose="03000509000000000000" pitchFamily="65" charset="-120"/>
              </a:rPr>
              <a:t>年將可解釋性人工智慧</a:t>
            </a:r>
            <a:r>
              <a:rPr lang="en-US" altLang="zh-TW" sz="2400" dirty="0">
                <a:latin typeface="標楷體" panose="03000509000000000000" pitchFamily="65" charset="-120"/>
                <a:ea typeface="標楷體" panose="03000509000000000000" pitchFamily="65" charset="-12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XAI</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加入國防高等研究計劃署</a:t>
            </a:r>
            <a:r>
              <a:rPr lang="en-US" altLang="zh-TW" sz="2400" dirty="0">
                <a:latin typeface="標楷體" panose="03000509000000000000" pitchFamily="65" charset="-120"/>
                <a:ea typeface="標楷體" panose="03000509000000000000" pitchFamily="65" charset="-120"/>
              </a:rPr>
              <a:t>(DARPA)</a:t>
            </a:r>
            <a:r>
              <a:rPr lang="zh-TW" altLang="en-US" sz="2400" dirty="0">
                <a:latin typeface="標楷體" panose="03000509000000000000" pitchFamily="65" charset="-120"/>
                <a:ea typeface="標楷體" panose="03000509000000000000" pitchFamily="65" charset="-120"/>
              </a:rPr>
              <a:t>的計畫；歐盟在同年通過了</a:t>
            </a:r>
            <a:r>
              <a:rPr lang="en-US" altLang="zh-TW" sz="2400" dirty="0"/>
              <a:t>《</a:t>
            </a:r>
            <a:r>
              <a:rPr lang="en-US" altLang="zh-TW" sz="2400" dirty="0">
                <a:latin typeface="Times New Roman" panose="02020603050405020304" pitchFamily="18" charset="0"/>
                <a:cs typeface="Times New Roman" panose="02020603050405020304" pitchFamily="18" charset="0"/>
              </a:rPr>
              <a:t>European Union’s General Data Protection Regulation (GDPR)</a:t>
            </a:r>
            <a:r>
              <a:rPr lang="en-US" altLang="zh-TW" sz="2400" dirty="0"/>
              <a:t> 》</a:t>
            </a:r>
            <a:r>
              <a:rPr lang="zh-TW" altLang="en-US" sz="2400" dirty="0">
                <a:latin typeface="標楷體" panose="03000509000000000000" pitchFamily="65" charset="-120"/>
                <a:ea typeface="標楷體" panose="03000509000000000000" pitchFamily="65" charset="-120"/>
              </a:rPr>
              <a:t>裡面規範使用者有獲得有關於推論資訊的權利</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以上這些重要的政策也證明了可解釋性模型不僅在學術界、企業界甚至國家層面都被視為重要項目</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407C7B3-B6FA-4BEB-AB1C-618BDB3FD430}"/>
              </a:ext>
            </a:extLst>
          </p:cNvPr>
          <p:cNvSpPr>
            <a:spLocks noGrp="1"/>
          </p:cNvSpPr>
          <p:nvPr>
            <p:ph type="sldNum" sz="quarter" idx="12"/>
          </p:nvPr>
        </p:nvSpPr>
        <p:spPr/>
        <p:txBody>
          <a:bodyPr/>
          <a:lstStyle/>
          <a:p>
            <a:fld id="{E5C60907-9731-46B4-A33D-FDF5DC3BFF3C}" type="slidenum">
              <a:rPr lang="zh-TW" altLang="en-US" smtClean="0"/>
              <a:t>5</a:t>
            </a:fld>
            <a:endParaRPr lang="zh-TW" altLang="en-US"/>
          </a:p>
        </p:txBody>
      </p:sp>
    </p:spTree>
    <p:extLst>
      <p:ext uri="{BB962C8B-B14F-4D97-AF65-F5344CB8AC3E}">
        <p14:creationId xmlns:p14="http://schemas.microsoft.com/office/powerpoint/2010/main" val="6605588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6FA7BB2E-8CE2-4650-B21A-F2EEF97767FF}"/>
              </a:ext>
            </a:extLst>
          </p:cNvPr>
          <p:cNvSpPr>
            <a:spLocks noGrp="1"/>
          </p:cNvSpPr>
          <p:nvPr>
            <p:ph type="sldNum" sz="quarter" idx="12"/>
          </p:nvPr>
        </p:nvSpPr>
        <p:spPr/>
        <p:txBody>
          <a:bodyPr/>
          <a:lstStyle/>
          <a:p>
            <a:fld id="{E5C60907-9731-46B4-A33D-FDF5DC3BFF3C}" type="slidenum">
              <a:rPr lang="zh-TW" altLang="en-US" smtClean="0"/>
              <a:t>50</a:t>
            </a:fld>
            <a:endParaRPr lang="zh-TW" altLang="en-US"/>
          </a:p>
        </p:txBody>
      </p:sp>
    </p:spTree>
    <p:extLst>
      <p:ext uri="{BB962C8B-B14F-4D97-AF65-F5344CB8AC3E}">
        <p14:creationId xmlns:p14="http://schemas.microsoft.com/office/powerpoint/2010/main" val="4257649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0B52E779-F1C6-40E4-A32A-76AB2D4EA068}"/>
              </a:ext>
            </a:extLst>
          </p:cNvPr>
          <p:cNvSpPr>
            <a:spLocks noGrp="1"/>
          </p:cNvSpPr>
          <p:nvPr>
            <p:ph type="sldNum" sz="quarter" idx="12"/>
          </p:nvPr>
        </p:nvSpPr>
        <p:spPr/>
        <p:txBody>
          <a:bodyPr/>
          <a:lstStyle/>
          <a:p>
            <a:fld id="{E5C60907-9731-46B4-A33D-FDF5DC3BFF3C}" type="slidenum">
              <a:rPr lang="zh-TW" altLang="en-US" smtClean="0"/>
              <a:t>51</a:t>
            </a:fld>
            <a:endParaRPr lang="zh-TW" altLang="en-US"/>
          </a:p>
        </p:txBody>
      </p:sp>
    </p:spTree>
    <p:extLst>
      <p:ext uri="{BB962C8B-B14F-4D97-AF65-F5344CB8AC3E}">
        <p14:creationId xmlns:p14="http://schemas.microsoft.com/office/powerpoint/2010/main" val="3094722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058A256F-D840-4546-AE22-3D73BABBC7F4}"/>
              </a:ext>
            </a:extLst>
          </p:cNvPr>
          <p:cNvSpPr>
            <a:spLocks noGrp="1"/>
          </p:cNvSpPr>
          <p:nvPr>
            <p:ph type="sldNum" sz="quarter" idx="12"/>
          </p:nvPr>
        </p:nvSpPr>
        <p:spPr/>
        <p:txBody>
          <a:bodyPr/>
          <a:lstStyle/>
          <a:p>
            <a:fld id="{E5C60907-9731-46B4-A33D-FDF5DC3BFF3C}" type="slidenum">
              <a:rPr lang="zh-TW" altLang="en-US" smtClean="0"/>
              <a:t>52</a:t>
            </a:fld>
            <a:endParaRPr lang="zh-TW" altLang="en-US"/>
          </a:p>
        </p:txBody>
      </p:sp>
    </p:spTree>
    <p:extLst>
      <p:ext uri="{BB962C8B-B14F-4D97-AF65-F5344CB8AC3E}">
        <p14:creationId xmlns:p14="http://schemas.microsoft.com/office/powerpoint/2010/main" val="3838695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757F352E-525F-428E-9829-9A03471589AE}"/>
              </a:ext>
            </a:extLst>
          </p:cNvPr>
          <p:cNvSpPr>
            <a:spLocks noGrp="1"/>
          </p:cNvSpPr>
          <p:nvPr>
            <p:ph type="sldNum" sz="quarter" idx="12"/>
          </p:nvPr>
        </p:nvSpPr>
        <p:spPr/>
        <p:txBody>
          <a:bodyPr/>
          <a:lstStyle/>
          <a:p>
            <a:fld id="{E5C60907-9731-46B4-A33D-FDF5DC3BFF3C}" type="slidenum">
              <a:rPr lang="zh-TW" altLang="en-US" smtClean="0"/>
              <a:t>53</a:t>
            </a:fld>
            <a:endParaRPr lang="zh-TW" altLang="en-US"/>
          </a:p>
        </p:txBody>
      </p:sp>
    </p:spTree>
    <p:extLst>
      <p:ext uri="{BB962C8B-B14F-4D97-AF65-F5344CB8AC3E}">
        <p14:creationId xmlns:p14="http://schemas.microsoft.com/office/powerpoint/2010/main" val="420143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5D059EE-B08C-A891-5027-6428BC9C170E}"/>
              </a:ext>
            </a:extLst>
          </p:cNvPr>
          <p:cNvSpPr txBox="1"/>
          <p:nvPr/>
        </p:nvSpPr>
        <p:spPr>
          <a:xfrm>
            <a:off x="1605608" y="1391310"/>
            <a:ext cx="6666272" cy="338554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B52A9377-8ABA-C064-8C18-B577C82C5FA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1EA0802-5AA2-4DFC-A4CD-09E47D4BD5C8}"/>
              </a:ext>
            </a:extLst>
          </p:cNvPr>
          <p:cNvSpPr>
            <a:spLocks noGrp="1"/>
          </p:cNvSpPr>
          <p:nvPr>
            <p:ph type="sldNum" sz="quarter" idx="12"/>
          </p:nvPr>
        </p:nvSpPr>
        <p:spPr/>
        <p:txBody>
          <a:bodyPr/>
          <a:lstStyle/>
          <a:p>
            <a:fld id="{E5C60907-9731-46B4-A33D-FDF5DC3BFF3C}" type="slidenum">
              <a:rPr lang="zh-TW" altLang="en-US" smtClean="0"/>
              <a:t>54</a:t>
            </a:fld>
            <a:endParaRPr lang="zh-TW" altLang="en-US"/>
          </a:p>
        </p:txBody>
      </p:sp>
    </p:spTree>
    <p:extLst>
      <p:ext uri="{BB962C8B-B14F-4D97-AF65-F5344CB8AC3E}">
        <p14:creationId xmlns:p14="http://schemas.microsoft.com/office/powerpoint/2010/main" val="1021004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542002" y="504630"/>
            <a:ext cx="110799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結論</a:t>
            </a:r>
          </a:p>
        </p:txBody>
      </p:sp>
      <p:sp>
        <p:nvSpPr>
          <p:cNvPr id="3" name="投影片編號版面配置區 2">
            <a:extLst>
              <a:ext uri="{FF2B5EF4-FFF2-40B4-BE49-F238E27FC236}">
                <a16:creationId xmlns:a16="http://schemas.microsoft.com/office/drawing/2014/main" id="{58E7AC2E-F512-48A9-83DC-3D5F3CB10C48}"/>
              </a:ext>
            </a:extLst>
          </p:cNvPr>
          <p:cNvSpPr>
            <a:spLocks noGrp="1"/>
          </p:cNvSpPr>
          <p:nvPr>
            <p:ph type="sldNum" sz="quarter" idx="12"/>
          </p:nvPr>
        </p:nvSpPr>
        <p:spPr/>
        <p:txBody>
          <a:bodyPr/>
          <a:lstStyle/>
          <a:p>
            <a:fld id="{E5C60907-9731-46B4-A33D-FDF5DC3BFF3C}" type="slidenum">
              <a:rPr lang="zh-TW" altLang="en-US" smtClean="0"/>
              <a:t>55</a:t>
            </a:fld>
            <a:endParaRPr lang="zh-TW" altLang="en-US"/>
          </a:p>
        </p:txBody>
      </p:sp>
    </p:spTree>
    <p:extLst>
      <p:ext uri="{BB962C8B-B14F-4D97-AF65-F5344CB8AC3E}">
        <p14:creationId xmlns:p14="http://schemas.microsoft.com/office/powerpoint/2010/main" val="2879621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未來展望</a:t>
            </a:r>
          </a:p>
        </p:txBody>
      </p:sp>
      <p:sp>
        <p:nvSpPr>
          <p:cNvPr id="3" name="投影片編號版面配置區 2">
            <a:extLst>
              <a:ext uri="{FF2B5EF4-FFF2-40B4-BE49-F238E27FC236}">
                <a16:creationId xmlns:a16="http://schemas.microsoft.com/office/drawing/2014/main" id="{20254339-D10E-476C-9841-3CE03829EB76}"/>
              </a:ext>
            </a:extLst>
          </p:cNvPr>
          <p:cNvSpPr>
            <a:spLocks noGrp="1"/>
          </p:cNvSpPr>
          <p:nvPr>
            <p:ph type="sldNum" sz="quarter" idx="12"/>
          </p:nvPr>
        </p:nvSpPr>
        <p:spPr/>
        <p:txBody>
          <a:bodyPr/>
          <a:lstStyle/>
          <a:p>
            <a:fld id="{E5C60907-9731-46B4-A33D-FDF5DC3BFF3C}" type="slidenum">
              <a:rPr lang="zh-TW" altLang="en-US" smtClean="0"/>
              <a:t>56</a:t>
            </a:fld>
            <a:endParaRPr lang="zh-TW" altLang="en-US"/>
          </a:p>
        </p:txBody>
      </p:sp>
    </p:spTree>
    <p:extLst>
      <p:ext uri="{BB962C8B-B14F-4D97-AF65-F5344CB8AC3E}">
        <p14:creationId xmlns:p14="http://schemas.microsoft.com/office/powerpoint/2010/main" val="3173983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圖畫, 花, 圖解, 設計 的圖片&#10;&#10;自動產生的描述">
            <a:extLst>
              <a:ext uri="{FF2B5EF4-FFF2-40B4-BE49-F238E27FC236}">
                <a16:creationId xmlns:a16="http://schemas.microsoft.com/office/drawing/2014/main" id="{CB3A8556-971A-1C7F-08E7-DD965F0CEC1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5427" y="5401256"/>
            <a:ext cx="2913488" cy="1456744"/>
          </a:xfrm>
          <a:prstGeom prst="rect">
            <a:avLst/>
          </a:prstGeom>
        </p:spPr>
      </p:pic>
      <p:sp>
        <p:nvSpPr>
          <p:cNvPr id="9" name="文字方塊 8">
            <a:extLst>
              <a:ext uri="{FF2B5EF4-FFF2-40B4-BE49-F238E27FC236}">
                <a16:creationId xmlns:a16="http://schemas.microsoft.com/office/drawing/2014/main" id="{1C7EE5CA-ED82-B3E3-5856-00255CD8AF89}"/>
              </a:ext>
            </a:extLst>
          </p:cNvPr>
          <p:cNvSpPr txBox="1"/>
          <p:nvPr/>
        </p:nvSpPr>
        <p:spPr>
          <a:xfrm>
            <a:off x="3178630" y="6325496"/>
            <a:ext cx="8576387" cy="430887"/>
          </a:xfrm>
          <a:prstGeom prst="rect">
            <a:avLst/>
          </a:prstGeom>
          <a:noFill/>
        </p:spPr>
        <p:txBody>
          <a:bodyPr wrap="none" rtlCol="0">
            <a:spAutoFit/>
          </a:bodyPr>
          <a:lstStyle/>
          <a:p>
            <a:r>
              <a:rPr lang="en-US" altLang="zh-TW" sz="2200" b="1" i="0" dirty="0">
                <a:effectLst/>
                <a:latin typeface="清松手寫體1-Medium" pitchFamily="2" charset="-120"/>
                <a:ea typeface="清松手寫體1-Medium" pitchFamily="2" charset="-120"/>
              </a:rPr>
              <a:t>Computational Intelligence and Human-Computer Interaction Lab.</a:t>
            </a:r>
          </a:p>
        </p:txBody>
      </p:sp>
      <p:pic>
        <p:nvPicPr>
          <p:cNvPr id="2" name="圖片 1" descr="一張含有 螢幕擷取畫面, 圖形, 鮮豔, 平面設計 的圖片&#10;&#10;自動產生的描述">
            <a:extLst>
              <a:ext uri="{FF2B5EF4-FFF2-40B4-BE49-F238E27FC236}">
                <a16:creationId xmlns:a16="http://schemas.microsoft.com/office/drawing/2014/main" id="{167C80CF-CDC0-1603-D553-89582E280A6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8681" r="13640" b="12137"/>
          <a:stretch/>
        </p:blipFill>
        <p:spPr>
          <a:xfrm>
            <a:off x="2498272" y="4924025"/>
            <a:ext cx="12192000" cy="1933975"/>
          </a:xfrm>
          <a:prstGeom prst="rect">
            <a:avLst/>
          </a:prstGeom>
        </p:spPr>
      </p:pic>
      <p:pic>
        <p:nvPicPr>
          <p:cNvPr id="6" name="圖片 5" descr="一張含有 螢幕擷取畫面, 圖形, 鮮豔, 平面設計 的圖片&#10;&#10;自動產生的描述">
            <a:extLst>
              <a:ext uri="{FF2B5EF4-FFF2-40B4-BE49-F238E27FC236}">
                <a16:creationId xmlns:a16="http://schemas.microsoft.com/office/drawing/2014/main" id="{84ACE810-2C18-CFBA-8172-30AC6D8FACC5}"/>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16339" r="38936" b="69995"/>
          <a:stretch/>
        </p:blipFill>
        <p:spPr>
          <a:xfrm rot="21132035">
            <a:off x="-2836048" y="-1563455"/>
            <a:ext cx="6314140" cy="3025245"/>
          </a:xfrm>
          <a:prstGeom prst="rect">
            <a:avLst/>
          </a:prstGeom>
        </p:spPr>
      </p:pic>
      <p:pic>
        <p:nvPicPr>
          <p:cNvPr id="7" name="圖片 6" descr="一張含有 螢幕擷取畫面, 圖形, 鮮豔, 平面設計 的圖片&#10;&#10;自動產生的描述">
            <a:extLst>
              <a:ext uri="{FF2B5EF4-FFF2-40B4-BE49-F238E27FC236}">
                <a16:creationId xmlns:a16="http://schemas.microsoft.com/office/drawing/2014/main" id="{F5CCD7D2-10FA-9445-7CED-577298D52433}"/>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74315" t="3003" r="3095" b="82295"/>
          <a:stretch/>
        </p:blipFill>
        <p:spPr>
          <a:xfrm rot="4134665">
            <a:off x="10278645" y="-964573"/>
            <a:ext cx="3189169" cy="1482270"/>
          </a:xfrm>
          <a:prstGeom prst="rect">
            <a:avLst/>
          </a:prstGeom>
          <a:noFill/>
        </p:spPr>
      </p:pic>
      <p:sp>
        <p:nvSpPr>
          <p:cNvPr id="4" name="文字方塊 3">
            <a:extLst>
              <a:ext uri="{FF2B5EF4-FFF2-40B4-BE49-F238E27FC236}">
                <a16:creationId xmlns:a16="http://schemas.microsoft.com/office/drawing/2014/main" id="{1BEC93B9-C145-565A-E9A1-FF7ECB2B27A5}"/>
              </a:ext>
            </a:extLst>
          </p:cNvPr>
          <p:cNvSpPr txBox="1"/>
          <p:nvPr/>
        </p:nvSpPr>
        <p:spPr>
          <a:xfrm>
            <a:off x="699902" y="414594"/>
            <a:ext cx="1811413" cy="830997"/>
          </a:xfrm>
          <a:prstGeom prst="rect">
            <a:avLst/>
          </a:prstGeom>
          <a:noFill/>
        </p:spPr>
        <p:txBody>
          <a:bodyPr wrap="square" rtlCol="0">
            <a:spAutoFit/>
          </a:bodyPr>
          <a:lstStyle/>
          <a:p>
            <a:pPr algn="ctr"/>
            <a:r>
              <a:rPr lang="zh-TW" altLang="en-US" sz="4800" dirty="0">
                <a:latin typeface="標楷體" panose="03000509000000000000" pitchFamily="65" charset="-120"/>
                <a:ea typeface="標楷體" panose="03000509000000000000" pitchFamily="65" charset="-120"/>
              </a:rPr>
              <a:t>大綱</a:t>
            </a:r>
          </a:p>
        </p:txBody>
      </p:sp>
      <p:sp>
        <p:nvSpPr>
          <p:cNvPr id="3" name="文字方塊 2">
            <a:extLst>
              <a:ext uri="{FF2B5EF4-FFF2-40B4-BE49-F238E27FC236}">
                <a16:creationId xmlns:a16="http://schemas.microsoft.com/office/drawing/2014/main" id="{E7668FC9-AD29-C177-CAB8-E5A73B3D5DCA}"/>
              </a:ext>
            </a:extLst>
          </p:cNvPr>
          <p:cNvSpPr txBox="1"/>
          <p:nvPr/>
        </p:nvSpPr>
        <p:spPr>
          <a:xfrm>
            <a:off x="1605748" y="-6816575"/>
            <a:ext cx="11141679" cy="190513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背景知識與相關研究</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背景知識</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大型語言模型的研究現況</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智慧機器與人工智慧物聯網的應用場景</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列印技術的發展現況</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實驗設計與成果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lvl="2"/>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74FFFDA1-71A3-4744-B6AD-EAFC7ADBB6A9}"/>
              </a:ext>
            </a:extLst>
          </p:cNvPr>
          <p:cNvSpPr>
            <a:spLocks noGrp="1"/>
          </p:cNvSpPr>
          <p:nvPr>
            <p:ph type="sldNum" sz="quarter" idx="12"/>
          </p:nvPr>
        </p:nvSpPr>
        <p:spPr/>
        <p:txBody>
          <a:bodyPr/>
          <a:lstStyle/>
          <a:p>
            <a:fld id="{E5C60907-9731-46B4-A33D-FDF5DC3BFF3C}" type="slidenum">
              <a:rPr lang="zh-TW" altLang="en-US" smtClean="0"/>
              <a:t>57</a:t>
            </a:fld>
            <a:endParaRPr lang="zh-TW" altLang="en-US"/>
          </a:p>
        </p:txBody>
      </p:sp>
    </p:spTree>
    <p:extLst>
      <p:ext uri="{BB962C8B-B14F-4D97-AF65-F5344CB8AC3E}">
        <p14:creationId xmlns:p14="http://schemas.microsoft.com/office/powerpoint/2010/main" val="3204827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780FEAF-2C8C-4CB8-8DF8-E4BA8C9365FD}"/>
              </a:ext>
            </a:extLst>
          </p:cNvPr>
          <p:cNvSpPr txBox="1"/>
          <p:nvPr/>
        </p:nvSpPr>
        <p:spPr>
          <a:xfrm>
            <a:off x="2762864" y="1166842"/>
            <a:ext cx="6666272" cy="25206900"/>
          </a:xfrm>
          <a:prstGeom prst="rect">
            <a:avLst/>
          </a:prstGeom>
          <a:noFill/>
        </p:spPr>
        <p:txBody>
          <a:bodyPr wrap="square" rtlCol="0">
            <a:spAutoFit/>
          </a:bodyPr>
          <a:lstStyle/>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研究動機與目的</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研究動機</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研究目的</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背景知識與相關研究</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背景知識</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大型語言模型的研究現況</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智慧機器與人工智慧物聯網的應用場景</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列印技術的發展現況</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文獻回顧</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大型語言模型及其在程式碼生成與機器控制上的應用</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運動學研究與機器人控制</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列印應用於機器人製作的相關文獻</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研究方法</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硬體設計流程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模型設計軟體：</a:t>
            </a:r>
            <a:r>
              <a:rPr lang="en-US" altLang="zh-TW" sz="32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檔案輸出格式：</a:t>
            </a:r>
            <a:r>
              <a:rPr lang="en-US" altLang="zh-TW" sz="3200" dirty="0">
                <a:latin typeface="標楷體" panose="03000509000000000000" pitchFamily="65" charset="-120"/>
                <a:ea typeface="標楷體" panose="03000509000000000000" pitchFamily="65" charset="-120"/>
              </a:rPr>
              <a:t>STL</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Stereolithography</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列印機：</a:t>
            </a:r>
            <a:r>
              <a:rPr lang="en-US" altLang="zh-TW" sz="3200" dirty="0" err="1">
                <a:latin typeface="標楷體" panose="03000509000000000000" pitchFamily="65" charset="-120"/>
                <a:ea typeface="標楷體" panose="03000509000000000000" pitchFamily="65" charset="-120"/>
              </a:rPr>
              <a:t>Creality</a:t>
            </a:r>
            <a:r>
              <a:rPr lang="en-US" altLang="zh-TW" sz="3200" dirty="0">
                <a:latin typeface="標楷體" panose="03000509000000000000" pitchFamily="65" charset="-120"/>
                <a:ea typeface="標楷體" panose="03000509000000000000" pitchFamily="65" charset="-120"/>
              </a:rPr>
              <a:t> K1 MAX</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運動模擬環境</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順向運動學</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逆向運動學</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OpenAI </a:t>
            </a:r>
            <a:r>
              <a:rPr lang="zh-TW" altLang="en-US" sz="3200" dirty="0">
                <a:latin typeface="標楷體" panose="03000509000000000000" pitchFamily="65" charset="-120"/>
                <a:ea typeface="標楷體" panose="03000509000000000000" pitchFamily="65" charset="-120"/>
              </a:rPr>
              <a:t>與 </a:t>
            </a:r>
            <a:r>
              <a:rPr lang="en-US" altLang="zh-TW" sz="3200" dirty="0">
                <a:latin typeface="標楷體" panose="03000509000000000000" pitchFamily="65" charset="-120"/>
                <a:ea typeface="標楷體" panose="03000509000000000000" pitchFamily="65" charset="-120"/>
              </a:rPr>
              <a:t>GPT </a:t>
            </a:r>
            <a:r>
              <a:rPr lang="zh-TW" altLang="en-US" sz="3200" dirty="0">
                <a:latin typeface="標楷體" panose="03000509000000000000" pitchFamily="65" charset="-120"/>
                <a:ea typeface="標楷體" panose="03000509000000000000" pitchFamily="65" charset="-120"/>
              </a:rPr>
              <a:t>模型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模型使用流程</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系統架構與流程</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實驗設計與成果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實驗一：機械臂的基本控制</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實驗二：將機械臂用於畫圖機械結構設計圖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實驗三：機械臂在自動運輸車上的應用機械結構設計圖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lvl="2"/>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結論與未來展望</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結論</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未來展望</a:t>
            </a:r>
            <a:endParaRPr lang="en-US" altLang="zh-TW" sz="3200" dirty="0">
              <a:solidFill>
                <a:srgbClr val="000000"/>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F3BF71C2-2B67-46FB-B542-4EF3054BFB9F}"/>
              </a:ext>
            </a:extLst>
          </p:cNvPr>
          <p:cNvSpPr>
            <a:spLocks noGrp="1"/>
          </p:cNvSpPr>
          <p:nvPr>
            <p:ph type="sldNum" sz="quarter" idx="12"/>
          </p:nvPr>
        </p:nvSpPr>
        <p:spPr/>
        <p:txBody>
          <a:bodyPr/>
          <a:lstStyle/>
          <a:p>
            <a:fld id="{E5C60907-9731-46B4-A33D-FDF5DC3BFF3C}" type="slidenum">
              <a:rPr lang="zh-TW" altLang="en-US" smtClean="0"/>
              <a:t>58</a:t>
            </a:fld>
            <a:endParaRPr lang="zh-TW" altLang="en-US"/>
          </a:p>
        </p:txBody>
      </p:sp>
    </p:spTree>
    <p:extLst>
      <p:ext uri="{BB962C8B-B14F-4D97-AF65-F5344CB8AC3E}">
        <p14:creationId xmlns:p14="http://schemas.microsoft.com/office/powerpoint/2010/main" val="1401672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研究目的</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A38B2C26-1505-5AB2-E117-F1E68E875EE8}"/>
              </a:ext>
            </a:extLst>
          </p:cNvPr>
          <p:cNvSpPr txBox="1"/>
          <p:nvPr/>
        </p:nvSpPr>
        <p:spPr>
          <a:xfrm>
            <a:off x="1241465" y="1251960"/>
            <a:ext cx="10395108" cy="415498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深入研究</a:t>
            </a:r>
            <a:r>
              <a:rPr lang="en-US" altLang="zh-TW" sz="2400" dirty="0">
                <a:latin typeface="標楷體" panose="03000509000000000000" pitchFamily="65" charset="-120"/>
                <a:ea typeface="標楷體" panose="03000509000000000000" pitchFamily="65" charset="-120"/>
              </a:rPr>
              <a:t>2023</a:t>
            </a:r>
            <a:r>
              <a:rPr lang="zh-TW" altLang="en-US" sz="2400" dirty="0">
                <a:latin typeface="標楷體" panose="03000509000000000000" pitchFamily="65" charset="-120"/>
                <a:ea typeface="標楷體" panose="03000509000000000000" pitchFamily="65" charset="-120"/>
              </a:rPr>
              <a:t>年由</a:t>
            </a:r>
            <a:r>
              <a:rPr lang="en-US" altLang="zh-TW" sz="2400" dirty="0">
                <a:latin typeface="標楷體" panose="03000509000000000000" pitchFamily="65" charset="-120"/>
                <a:ea typeface="標楷體" panose="03000509000000000000" pitchFamily="65" charset="-120"/>
              </a:rPr>
              <a:t>J.F Yang</a:t>
            </a:r>
            <a:r>
              <a:rPr lang="zh-TW" altLang="en-US" sz="2400" dirty="0">
                <a:latin typeface="標楷體" panose="03000509000000000000" pitchFamily="65" charset="-120"/>
                <a:ea typeface="標楷體" panose="03000509000000000000" pitchFamily="65" charset="-120"/>
              </a:rPr>
              <a:t> 等人所提出模擬皮層多層構造的可解釋性模型 </a:t>
            </a:r>
            <a:r>
              <a:rPr lang="en-US" altLang="zh-TW" sz="2400" dirty="0">
                <a:latin typeface="+mj-lt"/>
                <a:ea typeface="標楷體" panose="03000509000000000000" pitchFamily="65" charset="-120"/>
              </a:rPr>
              <a:t>CNN-based Interpretable Model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以下簡稱</a:t>
            </a:r>
            <a:r>
              <a:rPr lang="en-US" altLang="zh-TW" sz="2400" dirty="0">
                <a:latin typeface="+mj-lt"/>
                <a:ea typeface="標楷體" panose="03000509000000000000" pitchFamily="65" charset="-120"/>
              </a:rPr>
              <a:t>CIM</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a:t>
            </a:r>
            <a:r>
              <a:rPr lang="en-US" altLang="zh-TW" sz="2400" dirty="0">
                <a:latin typeface="+mj-lt"/>
                <a:ea typeface="標楷體" panose="03000509000000000000" pitchFamily="65" charset="-120"/>
              </a:rPr>
              <a:t>CIM</a:t>
            </a:r>
            <a:r>
              <a:rPr lang="zh-TW" altLang="en-US" sz="2400" dirty="0">
                <a:latin typeface="標楷體" panose="03000509000000000000" pitchFamily="65" charset="-120"/>
                <a:ea typeface="標楷體" panose="03000509000000000000" pitchFamily="65" charset="-120"/>
              </a:rPr>
              <a:t>為基礎開發出一個能適用於符合現實中彩色影像的可解釋性模型</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t>透過研究人眼如何辨識彩色影像，設計出模擬人眼感知色彩機構的色彩感知區塊和感知輪廓的輪廓感知區塊，使模型可以模仿人眼感知外部資訊的過程</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接著將兩者資訊分別輸入特徵傳遞區塊，藉由高斯卷積、特徵增強、空間合併模組，模擬人腦多層皮質資訊傳遞，最終形成較為完整的特徵資訊並輸入全連接層學習分類特徵</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EC652FD-BC22-442B-B96A-434CD825FBA3}"/>
              </a:ext>
            </a:extLst>
          </p:cNvPr>
          <p:cNvSpPr>
            <a:spLocks noGrp="1"/>
          </p:cNvSpPr>
          <p:nvPr>
            <p:ph type="sldNum" sz="quarter" idx="12"/>
          </p:nvPr>
        </p:nvSpPr>
        <p:spPr/>
        <p:txBody>
          <a:bodyPr/>
          <a:lstStyle/>
          <a:p>
            <a:fld id="{E5C60907-9731-46B4-A33D-FDF5DC3BFF3C}" type="slidenum">
              <a:rPr lang="zh-TW" altLang="en-US" smtClean="0"/>
              <a:t>6</a:t>
            </a:fld>
            <a:endParaRPr lang="zh-TW" altLang="en-US"/>
          </a:p>
        </p:txBody>
      </p:sp>
    </p:spTree>
    <p:extLst>
      <p:ext uri="{BB962C8B-B14F-4D97-AF65-F5344CB8AC3E}">
        <p14:creationId xmlns:p14="http://schemas.microsoft.com/office/powerpoint/2010/main" val="26149181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3970318"/>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緒論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62FBC71-2907-C995-7896-1F2F7DE34E2F}"/>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274F1793-06EA-46B4-A500-6E426E6A49A4}"/>
              </a:ext>
            </a:extLst>
          </p:cNvPr>
          <p:cNvSpPr>
            <a:spLocks noGrp="1"/>
          </p:cNvSpPr>
          <p:nvPr>
            <p:ph type="sldNum" sz="quarter" idx="12"/>
          </p:nvPr>
        </p:nvSpPr>
        <p:spPr/>
        <p:txBody>
          <a:bodyPr/>
          <a:lstStyle/>
          <a:p>
            <a:fld id="{E5C60907-9731-46B4-A33D-FDF5DC3BFF3C}" type="slidenum">
              <a:rPr lang="zh-TW" altLang="en-US" smtClean="0"/>
              <a:t>7</a:t>
            </a:fld>
            <a:endParaRPr lang="zh-TW" altLang="en-US"/>
          </a:p>
        </p:txBody>
      </p:sp>
    </p:spTree>
    <p:extLst>
      <p:ext uri="{BB962C8B-B14F-4D97-AF65-F5344CB8AC3E}">
        <p14:creationId xmlns:p14="http://schemas.microsoft.com/office/powerpoint/2010/main" val="1696796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人如何感知彩色影像</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mj-lt"/>
                <a:ea typeface="標楷體" panose="03000509000000000000" pitchFamily="65" charset="-120"/>
              </a:rPr>
              <a:t>CNN-based Interpretable Model</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文獻回顧</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3EE29A46-EDE0-4598-6473-FFC0793DB05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E1E00879-98BE-4EEA-A4A0-477CD5030095}"/>
              </a:ext>
            </a:extLst>
          </p:cNvPr>
          <p:cNvSpPr>
            <a:spLocks noGrp="1"/>
          </p:cNvSpPr>
          <p:nvPr>
            <p:ph type="sldNum" sz="quarter" idx="12"/>
          </p:nvPr>
        </p:nvSpPr>
        <p:spPr/>
        <p:txBody>
          <a:bodyPr/>
          <a:lstStyle/>
          <a:p>
            <a:fld id="{E5C60907-9731-46B4-A33D-FDF5DC3BFF3C}" type="slidenum">
              <a:rPr lang="zh-TW" altLang="en-US" smtClean="0"/>
              <a:t>8</a:t>
            </a:fld>
            <a:endParaRPr lang="zh-TW" altLang="en-US"/>
          </a:p>
        </p:txBody>
      </p:sp>
    </p:spTree>
    <p:extLst>
      <p:ext uri="{BB962C8B-B14F-4D97-AF65-F5344CB8AC3E}">
        <p14:creationId xmlns:p14="http://schemas.microsoft.com/office/powerpoint/2010/main" val="2704159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382710"/>
            <a:ext cx="4339650"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9085" y="1424968"/>
            <a:ext cx="10395108"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根據</a:t>
            </a:r>
            <a:r>
              <a:rPr lang="en-US" altLang="zh-TW" sz="2400" dirty="0"/>
              <a:t>《Neuroscience 》[6] </a:t>
            </a:r>
            <a:r>
              <a:rPr lang="zh-TW" altLang="en-US" sz="2400" dirty="0"/>
              <a:t>所 介紹，彩色影像在 </a:t>
            </a:r>
            <a:r>
              <a:rPr lang="en-US" altLang="zh-TW" sz="2400" dirty="0"/>
              <a:t>Central Visual Pathway </a:t>
            </a:r>
            <a:r>
              <a:rPr lang="zh-TW" altLang="en-US" sz="2400" dirty="0"/>
              <a:t>會經過的部位總共可以分為三 個重要部位：視網膜 </a:t>
            </a:r>
            <a:r>
              <a:rPr lang="en-US" altLang="zh-TW" sz="2400" dirty="0"/>
              <a:t>(Retina)</a:t>
            </a:r>
            <a:r>
              <a:rPr lang="zh-TW" altLang="en-US" sz="2400" dirty="0"/>
              <a:t>、外側膝狀體 </a:t>
            </a:r>
            <a:r>
              <a:rPr lang="en-US" altLang="zh-TW" sz="2400" dirty="0"/>
              <a:t>(</a:t>
            </a:r>
            <a:r>
              <a:rPr lang="zh-TW" altLang="en-US" sz="2400" dirty="0"/>
              <a:t>外膝體，</a:t>
            </a:r>
            <a:r>
              <a:rPr lang="en-US" altLang="zh-TW" sz="2400" dirty="0"/>
              <a:t>Lateral Geniculate Nucleus)</a:t>
            </a:r>
            <a:r>
              <a:rPr lang="zh-TW" altLang="en-US" sz="2400" dirty="0"/>
              <a:t>、視覺皮層 </a:t>
            </a:r>
            <a:r>
              <a:rPr lang="en-US" altLang="zh-TW" sz="2400" dirty="0"/>
              <a:t>(Visual Cortex)</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5984FFA-CE73-40DD-BB8C-C18A4FD85559}"/>
              </a:ext>
            </a:extLst>
          </p:cNvPr>
          <p:cNvSpPr>
            <a:spLocks noGrp="1"/>
          </p:cNvSpPr>
          <p:nvPr>
            <p:ph type="sldNum" sz="quarter" idx="12"/>
          </p:nvPr>
        </p:nvSpPr>
        <p:spPr/>
        <p:txBody>
          <a:bodyPr/>
          <a:lstStyle/>
          <a:p>
            <a:fld id="{E5C60907-9731-46B4-A33D-FDF5DC3BFF3C}" type="slidenum">
              <a:rPr lang="zh-TW" altLang="en-US" smtClean="0"/>
              <a:t>9</a:t>
            </a:fld>
            <a:endParaRPr lang="zh-TW" altLang="en-US"/>
          </a:p>
        </p:txBody>
      </p:sp>
      <p:pic>
        <p:nvPicPr>
          <p:cNvPr id="6" name="圖片 5">
            <a:extLst>
              <a:ext uri="{FF2B5EF4-FFF2-40B4-BE49-F238E27FC236}">
                <a16:creationId xmlns:a16="http://schemas.microsoft.com/office/drawing/2014/main" id="{476AF097-7B2A-4E05-8057-6BBF536D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929" y="2725159"/>
            <a:ext cx="5038636" cy="3532598"/>
          </a:xfrm>
          <a:prstGeom prst="rect">
            <a:avLst/>
          </a:prstGeom>
        </p:spPr>
      </p:pic>
      <p:sp>
        <p:nvSpPr>
          <p:cNvPr id="7" name="矩形 6">
            <a:extLst>
              <a:ext uri="{FF2B5EF4-FFF2-40B4-BE49-F238E27FC236}">
                <a16:creationId xmlns:a16="http://schemas.microsoft.com/office/drawing/2014/main" id="{2EA7EA40-AC03-4AC6-A089-E1F28CDA03B4}"/>
              </a:ext>
            </a:extLst>
          </p:cNvPr>
          <p:cNvSpPr/>
          <p:nvPr/>
        </p:nvSpPr>
        <p:spPr>
          <a:xfrm>
            <a:off x="3509681" y="5647764"/>
            <a:ext cx="847165" cy="369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65698D2-4E31-441C-B3AC-30F250600C47}"/>
              </a:ext>
            </a:extLst>
          </p:cNvPr>
          <p:cNvSpPr/>
          <p:nvPr/>
        </p:nvSpPr>
        <p:spPr>
          <a:xfrm>
            <a:off x="3509682" y="4336816"/>
            <a:ext cx="705972" cy="430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246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4315</TotalTime>
  <Words>2247</Words>
  <Application>Microsoft Office PowerPoint</Application>
  <PresentationFormat>寬螢幕</PresentationFormat>
  <Paragraphs>410</Paragraphs>
  <Slides>58</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58</vt:i4>
      </vt:variant>
    </vt:vector>
  </HeadingPairs>
  <TitlesOfParts>
    <vt:vector size="64" baseType="lpstr">
      <vt:lpstr>Aptos</vt:lpstr>
      <vt:lpstr>清松手寫體1-Medium</vt:lpstr>
      <vt:lpstr>標楷體</vt:lpstr>
      <vt:lpstr>Arial</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蔡時富 (111526001)</dc:creator>
  <cp:lastModifiedBy>建名 凃</cp:lastModifiedBy>
  <cp:revision>96</cp:revision>
  <dcterms:created xsi:type="dcterms:W3CDTF">2024-06-17T05:20:27Z</dcterms:created>
  <dcterms:modified xsi:type="dcterms:W3CDTF">2024-06-21T06:32:25Z</dcterms:modified>
</cp:coreProperties>
</file>